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notesSlides/notesSlide10.xml" ContentType="application/vnd.openxmlformats-officedocument.presentationml.notesSlide+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7"/>
  </p:notesMasterIdLst>
  <p:sldIdLst>
    <p:sldId id="256" r:id="rId2"/>
    <p:sldId id="257" r:id="rId3"/>
    <p:sldId id="427" r:id="rId4"/>
    <p:sldId id="271" r:id="rId5"/>
    <p:sldId id="272" r:id="rId6"/>
    <p:sldId id="273" r:id="rId7"/>
    <p:sldId id="274" r:id="rId8"/>
    <p:sldId id="277" r:id="rId9"/>
    <p:sldId id="275" r:id="rId10"/>
    <p:sldId id="279" r:id="rId11"/>
    <p:sldId id="280" r:id="rId12"/>
    <p:sldId id="281" r:id="rId13"/>
    <p:sldId id="282" r:id="rId14"/>
    <p:sldId id="283" r:id="rId15"/>
    <p:sldId id="284" r:id="rId16"/>
    <p:sldId id="285" r:id="rId17"/>
    <p:sldId id="286" r:id="rId18"/>
    <p:sldId id="287" r:id="rId19"/>
    <p:sldId id="428" r:id="rId20"/>
    <p:sldId id="429" r:id="rId21"/>
    <p:sldId id="288" r:id="rId22"/>
    <p:sldId id="289" r:id="rId23"/>
    <p:sldId id="290" r:id="rId24"/>
    <p:sldId id="291" r:id="rId25"/>
    <p:sldId id="292" r:id="rId26"/>
    <p:sldId id="293" r:id="rId27"/>
    <p:sldId id="294" r:id="rId28"/>
    <p:sldId id="296" r:id="rId29"/>
    <p:sldId id="297" r:id="rId30"/>
    <p:sldId id="298" r:id="rId31"/>
    <p:sldId id="295" r:id="rId32"/>
    <p:sldId id="299" r:id="rId33"/>
    <p:sldId id="300" r:id="rId34"/>
    <p:sldId id="301" r:id="rId35"/>
    <p:sldId id="302" r:id="rId36"/>
    <p:sldId id="303" r:id="rId37"/>
    <p:sldId id="305" r:id="rId38"/>
    <p:sldId id="308" r:id="rId39"/>
    <p:sldId id="309" r:id="rId40"/>
    <p:sldId id="311" r:id="rId41"/>
    <p:sldId id="312" r:id="rId42"/>
    <p:sldId id="313" r:id="rId43"/>
    <p:sldId id="314" r:id="rId44"/>
    <p:sldId id="316" r:id="rId45"/>
    <p:sldId id="317" r:id="rId46"/>
    <p:sldId id="318" r:id="rId47"/>
    <p:sldId id="319" r:id="rId48"/>
    <p:sldId id="321" r:id="rId49"/>
    <p:sldId id="322" r:id="rId50"/>
    <p:sldId id="323" r:id="rId51"/>
    <p:sldId id="324" r:id="rId52"/>
    <p:sldId id="325" r:id="rId53"/>
    <p:sldId id="347" r:id="rId54"/>
    <p:sldId id="348" r:id="rId55"/>
    <p:sldId id="349" r:id="rId56"/>
    <p:sldId id="350" r:id="rId57"/>
    <p:sldId id="352" r:id="rId58"/>
    <p:sldId id="353" r:id="rId59"/>
    <p:sldId id="327" r:id="rId60"/>
    <p:sldId id="328" r:id="rId61"/>
    <p:sldId id="329" r:id="rId62"/>
    <p:sldId id="377" r:id="rId63"/>
    <p:sldId id="378" r:id="rId64"/>
    <p:sldId id="379" r:id="rId65"/>
    <p:sldId id="380" r:id="rId66"/>
    <p:sldId id="381" r:id="rId67"/>
    <p:sldId id="382" r:id="rId68"/>
    <p:sldId id="330" r:id="rId69"/>
    <p:sldId id="331" r:id="rId70"/>
    <p:sldId id="332" r:id="rId71"/>
    <p:sldId id="333" r:id="rId72"/>
    <p:sldId id="334" r:id="rId73"/>
    <p:sldId id="335" r:id="rId74"/>
    <p:sldId id="336" r:id="rId75"/>
    <p:sldId id="337" r:id="rId76"/>
    <p:sldId id="339" r:id="rId77"/>
    <p:sldId id="340" r:id="rId78"/>
    <p:sldId id="341" r:id="rId79"/>
    <p:sldId id="342" r:id="rId80"/>
    <p:sldId id="344" r:id="rId81"/>
    <p:sldId id="345" r:id="rId82"/>
    <p:sldId id="346" r:id="rId83"/>
    <p:sldId id="383" r:id="rId84"/>
    <p:sldId id="384" r:id="rId85"/>
    <p:sldId id="354" r:id="rId86"/>
    <p:sldId id="355" r:id="rId87"/>
    <p:sldId id="357" r:id="rId88"/>
    <p:sldId id="358" r:id="rId89"/>
    <p:sldId id="359" r:id="rId90"/>
    <p:sldId id="360" r:id="rId91"/>
    <p:sldId id="361" r:id="rId92"/>
    <p:sldId id="362" r:id="rId93"/>
    <p:sldId id="363" r:id="rId94"/>
    <p:sldId id="364" r:id="rId95"/>
    <p:sldId id="365" r:id="rId96"/>
    <p:sldId id="366" r:id="rId97"/>
    <p:sldId id="367" r:id="rId98"/>
    <p:sldId id="368" r:id="rId99"/>
    <p:sldId id="369" r:id="rId100"/>
    <p:sldId id="370" r:id="rId101"/>
    <p:sldId id="371" r:id="rId102"/>
    <p:sldId id="374" r:id="rId103"/>
    <p:sldId id="388" r:id="rId104"/>
    <p:sldId id="375" r:id="rId105"/>
    <p:sldId id="376" r:id="rId106"/>
    <p:sldId id="389" r:id="rId107"/>
    <p:sldId id="390" r:id="rId108"/>
    <p:sldId id="386" r:id="rId109"/>
    <p:sldId id="387" r:id="rId110"/>
    <p:sldId id="391" r:id="rId111"/>
    <p:sldId id="392" r:id="rId112"/>
    <p:sldId id="393" r:id="rId113"/>
    <p:sldId id="394" r:id="rId114"/>
    <p:sldId id="395" r:id="rId115"/>
    <p:sldId id="396" r:id="rId116"/>
    <p:sldId id="397" r:id="rId117"/>
    <p:sldId id="398" r:id="rId118"/>
    <p:sldId id="399" r:id="rId119"/>
    <p:sldId id="400" r:id="rId120"/>
    <p:sldId id="401" r:id="rId121"/>
    <p:sldId id="402" r:id="rId122"/>
    <p:sldId id="403" r:id="rId123"/>
    <p:sldId id="404" r:id="rId124"/>
    <p:sldId id="405" r:id="rId125"/>
    <p:sldId id="406" r:id="rId126"/>
    <p:sldId id="407" r:id="rId127"/>
    <p:sldId id="408" r:id="rId128"/>
    <p:sldId id="409" r:id="rId129"/>
    <p:sldId id="410" r:id="rId130"/>
    <p:sldId id="411" r:id="rId131"/>
    <p:sldId id="412" r:id="rId132"/>
    <p:sldId id="413" r:id="rId133"/>
    <p:sldId id="414" r:id="rId134"/>
    <p:sldId id="415" r:id="rId135"/>
    <p:sldId id="416" r:id="rId136"/>
    <p:sldId id="417" r:id="rId137"/>
    <p:sldId id="418" r:id="rId138"/>
    <p:sldId id="419" r:id="rId139"/>
    <p:sldId id="420" r:id="rId140"/>
    <p:sldId id="421" r:id="rId141"/>
    <p:sldId id="422" r:id="rId142"/>
    <p:sldId id="423" r:id="rId143"/>
    <p:sldId id="424" r:id="rId144"/>
    <p:sldId id="425" r:id="rId145"/>
    <p:sldId id="426" r:id="rId1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presProps" Target="presProps.xml"/><Relationship Id="rId15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ink/ink1.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1:03.240"/>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74 0,'23'71,"-23"72,0-119,0 24,0 23,0 1,0 70,0-23,0 72,-23 0,23-72,0-48,0-23,0-25,0 25,0 119,0-1,0 73,0-144,0-24,0-47,0 24,0 166,0-95,0-24,0 24,0-47,0-25,0-23,0 48,0 23,0-71,0 0,0 95,0-24,-48-71,48 23,0-23,0 143,0-1,0-23,0-71,0-25,0-23,0 95,0-47,0-25,0 72,0-47,0-48,0 23,-24-47,24 72,0-48,0 23</inkml:trace>
</inkml:ink>
</file>

<file path=ppt/ink/ink10.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1:57.934"/>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143 71,'0'24,"-47"-24,23 0,-24 0,48-24,-24 24,24-23,0-25,0 48,48 0,-24 0,23 0,-23 0,24 0,-48 24,24-24,23 0,-23 0</inkml:trace>
</inkml:ink>
</file>

<file path=ppt/ink/ink11.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2:22.535"/>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501 0,'0'-24,"0"24,0 96,0-73,0 1,0 24,-24-24,24 23,0-23,0 24,0-24,0 23,0-23,-48-24,48 48,0-25,0 1,0 24,0-24,0 23,0 25,0-48,0 23,0-23,0 24,0-25,0 25,0-24,0 23,0-23,0 0,0 24,0 23,0 48,-47 24,-1 48,24-49,24-22,0-73,-48 25,48 47,0 24,-47-24,47-72,0-23,0 24,-24 23,24 48,-48 72,1-1,47 1,-48-72,48-24,-48-71,48 23,0-23,0 0</inkml:trace>
</inkml:ink>
</file>

<file path=ppt/ink/ink12.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2:31.786"/>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3456,'24'0,"-24"0,24-96,71-94,95-167,72-238,0 166,-24 48,1 95,-144 72,-71 190,23 24,-23 0,24 0,-25 0,25 0,-24 0,23 0,-23 48,24-1,-24-23,-24 0,47 23,-47 25,24-48,24 23,-24 25,-24-25,47-23,-47 24,0-24,0 0,-24 95,24-24,0 24,0 24,0-72,0 48,0-71,0-24,0 23,0 25,0-48,0 23,0-23,0 24,0-25,0 25,0-24,0 0,0 23,0-23,0 24,0 23,0-47,0 24,0-25,0 25,0-24,0 47,-47 25,47-73,0 49,0 23,0-24,0-47,0 24,0-24,0 23,0 25,0-48,0 23,0-23,0 24,0 23,0-47,24 24,-24 23,0 0,0-23,0-24,0 0,23 23,-23-23,0 24,0-24,0 23,0-23,48 24,-48-25,0 25,0 24,0-49,0 25,24-48,-24 71,0-47,0 24,0-24,0-1,24 25,23-24,-47 23,0-23,24-24,-24 48,48 23,-24-47,-24 24,47-24,-47 23,24-47,-24 24,48 24,-48-24,23-24,25 47,-24 25,-24-49,47-23,-47 48,24-24,-24 23,48-47,-48 24,0 24,24-48,-24 24,0-1,0 25,47-24,-47 24,0-25,24 25,-24-24,0 23,24-47,-24 24,48-24,-48 0,0-47,0-168,0-118,-24 0,24 71,0 190,0 1,-48 23,48-23,0-48,0 47,-47-71,47 72,0-24,0 71,0 0,0-24,0-71,0 48,0-72,0 72,0 47,0-24,-24 48,24-24,0-23,0-72,0 47,0 48,0-23,0 23,0-357,0 190,0-47,0-95,0 190,0 72,0-1,0 1,0-191,0 95,0 24,0 119,0-23,0-120,47 0,1 72,-48 24,48 23,-25 48,-23-24,48 24,71-166,24 70,-72 49,-23 23,-24 24,23 0,25 0,-48 0,23 0,-23 24,24-24,-48 47,24-23,23 24,-23 23,24-47,-24-24,-24 48,47-25,-23 25,0-24,-24 24,47-25,-23 49,24 23,-48-23,47-25,-47-23,0 24,0 23,0 48,0 119,48 119,-48-23,48-1,-48-214,0 24,0-24,0-24,0 24,0-47,0 23,0 24,0-47,0 70,0-70,0 71,0-72,0 48,0 24,-48 0,48-119,-48 0,25 71,23-71,0 23,-48-47,48 119,0-47,0 47,-24-71,24 23,0-47,-47 47,47-23,0-24,0 47,0 72,0-119,0 23,0 25,0-48,0 47,0-23,0-24,0 23,0-23,0 24,0-25,0 25,0-24,0 47,-48 25,48-25,0-47,0 23,-24 25,24-1,0 25,0-73,0 25,0 23,0 1,0-1,0 25,0-25,0-47,0 23,0 25,0-48,0 47,0-23,0-48</inkml:trace>
</inkml:ink>
</file>

<file path=ppt/ink/ink13.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2:39.305"/>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2384 709,'0'143,"-23"-143,-25-48,24 24,-23 24,47-48,-24 25,0-25,-24 24,25 0,-25-71,24 71,-23-23,-25 23,24-71,-23 71,23-71,-47 47,71-23,-23 71,23-48,-48 24,25 24,23 0,-47 0,-25 0,25 0,-1 0,25 0,-25 48,49-24,-73 23,72-23,-23 71,23-95,-24 72,-23-49,23 25,25-24,-25 71,24-23,-71 23,47 24,1-24,23-23,-24 23,48-71,-47 71,23-71,-24 47,0 72,1-24,-1 24,48-72,0-23,0-24,0 47,0-23,0 23,0 1,24-25,-24 25,48-1,-48 1,23 23,25-71,-48 71,24-71,24 47,-1 24,-23-71,24 24,-25-24,25 23,-24-23,-24 0,24 24,23-25,-23-23,24 48,23-24,-71 24,24-48,24 0,-25 23,25-23,-48 48,71-48,-47 0,24 0,-24 0,23 0,-23 0,24-24,-24-47,71-25,0-23,48-24,-72 48,25 48,-25-25,-23 25,-24 23,23-24,-47 24,0 1,24-97,24 25,-1 24,-47-25,24 73,-24-25,48-71,-48 48,47-72,-47 119,24 0,-24-24,0-23,48 47,-48-23,24-25,23-23,1 71,-24-47,23 23,-47 24,24 24,-24-47,0 23,0-24,0 120,0-49,0 49,0-25,0-23,0 48,0-25,0-23,0 0,0 24,0 23,0-47,0 23,0-23,0 24,-48-24,48 47,0-23,0-24,0 23,0-23,0 24,0-25,0 49,0-25,0-23,0 24,0-24,0 0,0 23,0 25,0-49,0 73,0-72,0 47,0-23,0 23,0-47,0 23,0-23,0 24,0-24,24-1,-24 25,0-24,24 24,24-25,-48 25,23-48,-23 24,48-24,-48 47,24-47,0 24,23-24,-23 0,24 0,-48-47</inkml:trace>
</inkml:ink>
</file>

<file path=ppt/ink/ink14.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2:45.171"/>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0,'0'0,"0"48,48-24,-48 23,24-23,-24 24,0-24,0 23,0-23,0 48,0-25,0 25,0-1,0-47,0 71,48-71,-48 0,0 23,0 25,23-72,-23 24,0 23,0 25,0-49,0 25,0-24,48 71,-48-71,0 47,0 1,0-24,0 23,0-47,0 47,0-23,0-24,24 23,-24-23,0 24,0-25,0 25,0-24,0 47,0-23,0-24,0 23,0-23,0 24,0-24,0 0,0 23,0-71,0 1,0-49,47-71,-47 24,0-71,0 71,0-24,0 119,0-24,0 24,0-23,0 23,0-47,0 23,0 24,0-24,0 25,0-49,0 1,0 23,0 24,-23-23,23 23,0-24,0 25</inkml:trace>
</inkml:ink>
</file>

<file path=ppt/ink/ink15.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2:47.464"/>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24 48,'-24'-48</inkml:trace>
</inkml:ink>
</file>

<file path=ppt/ink/ink16.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2:47.573"/>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95 738,'-24'-24,"24"-23,0 23,-48 24,48-48,0 24,0-23,-23 47,23-24,0-24,0 24,0-23,0 23,0 24,0-48,71 25,-71-25,48 24,-25 0,25-23,-24 23,-24-24,48 48,-25-23,1 23,-24-48,48 48,-24 0,23 0,-23 0,24 0,-25 0,-23 24,48-24</inkml:trace>
</inkml:ink>
</file>

<file path=ppt/ink/ink17.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2:52.082"/>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92 0,'0'72,"0"-1,0 1,0-1,0 24,0-23,-47 71,47-72,0 48,0-24,0-71,0 0,0 71,0-71,0 0,0 71,0-23,0-49,0 25,0 24,0-49,0 25,0 23,0-47,0 24,0-24,0 23,0 25,0-49,0 49,0-24,0-25,0 25,0 23,0-47,0 24,0 23,0-47,0 24,0-24,0 23,0-23,0 24,0 23,0-47,0 47,0 25,0-25,0-47,0 23,47 25,-47-24,0-25,0 1,0 24,0 23,0-47,48 71,-48-23,0-49,0 49,0-24,0 23,24-23,-24 23,47-47,-47 24,0-25,0 1,24 24,-24-24,0 23,24-47,-24 24,0 24,48-48,-48 71,23-71,-23 24,48 47,-24-71,-24 48,48-24,-25-24,25 47,-24-23,23-24,-47 48,24-48,24 0,-24 0,23 0,-23 0,-24-24</inkml:trace>
</inkml:ink>
</file>

<file path=ppt/ink/ink18.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2:56.855"/>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691 0,'0'0,"0"95,-24-23,-24-25,24 25,-23-48,23 23,24-23,-48 24,48-24,0-1,-24-23,-23 48,23-48,-24 0,25 0,-1 0,24-24,-48 24,24-24,-23 24,23 0,24-23,-48 23,48-48,-23 48,23-24,-48 24,48-47,-24 47,24-24</inkml:trace>
</inkml:ink>
</file>

<file path=ppt/ink/ink19.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3:00.069"/>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2.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1:05.128"/>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20.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3:04.234"/>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24 0,'0'0,"0"47,0-23,0 0,0 23,0-23,0 24,0 23,0-47,0 24,0-24,0 23,0-23,0 47,0-23,0-24,0 47,0-23,0 23,0-47,0 24,0 23,0 1,0-25,0-23,0 48,0-25,0 25,0-49,0 49,0 23,0-71,0 24,0-25,48 1,-48 24,0-24,0 23,0-23,0 24,0-24,0 23,24 25,-24-49,0 49,0-25,0 25,0-48,0 23,0 25,0-48,0 23,47-23,-47 24,0-25,0 25,0-24,0 24,0-25,0 25,0-24,0 0,0 23,0-23,0 24,0-25,0 25,48 23,-48-47,0 24,0-24,0 23,0-23,0 24,-24-48</inkml:trace>
</inkml:ink>
</file>

<file path=ppt/ink/ink21.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3:09.647"/>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105 2882,'0'-24,"0"0,0-24,0-23,0 47,0-47,-24-25,24 25,0 47,0-23,0 23,0-24,0-23,0-1,0-71,0 24,0 48,0 23,0 24,-48-95,48 24,0 24,0 47,0-24,0 25,0-97,0-22,0 70,0 48,0-47,0-24,0 71,0-24,0 24,0-23,0 23,-24-47,24 23,0 24,0-24,0 25,0-1,0-24,0 24,0 24,24-47,-24 23,48 24,-24 0,23 0,-23 0,24 0,-24 0,-24-48,47 48,-23 0,24 0,-48-24,23 24,25 0,-48-47,24 47,0 0,71-24,-71 24,47 0,-23 0,-24 0,23 0,-23 0,0 0,-24 0,47 0,-23 0,-24 48,191-120,-72-71,-119 167,48 0,-25-24,25 0,-24 0,-24 48,47-48,-47 23,24-23,24 0,-24 24,23-24,-23 0,-24 48,24-24,23 71,1-71,-48 0,24 23,-24-23,0 24,0 23,24-47,-24 24,0-25,0 25,0-24,47-24,-47 47,0 25,0-48,0 23,24-23,-24 24,0-25,0 1,0 72,0-73,0 1,0 24,0 23,0-23,0-24,0 47,0-23,0 23,0-47,0 24,0-25,0 49,0-1,0-23,0-24,0 23,0 25,0-1,0-23,0-24,0 0,0 23,0-23,0 24,0-25,0 25,0-48,0 71,0-47,0 48,0-25,0-23,0 24,0-24,0 23,0-23,0 47,0-23,0 24,0-1,0-23,-47-48,47 23,0 1,0 24,0-72,0 0,0-95</inkml:trace>
</inkml:ink>
</file>

<file path=ppt/ink/ink22.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3:17.993"/>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0 595,'71'-119,"25"-72,70-94,-166 332,0 1,0-24,0 47,0-23,0-24,0 23,0-23,0 24,0-25,-47 1,23-24,24 48,-48-48,24 0,1 0,23-24,-48 24,24-24,24 0</inkml:trace>
</inkml:ink>
</file>

<file path=ppt/ink/ink23.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3:41.081"/>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533 512,'-71'0,"-24"24,71-24,-48 48,-23-48,71 0,24 23,-23-23,23 24,-48-24,48 48,0 23,0-47,0 24,0-24,0 23,24-23,-24 24,24-25,-24 25,23-24,25 24,-24 23,23-47,-23 23,-24-23,48-24,-24 48,23-48,-23 0,-24-24,48 24,-48-24,0-23,24-120,-24 95,47 1,-47 23,0 25,0-49,0 24,0 25,-47-25,23 48,-24-24,24 24,-23 0,23 0,-24 0,48 48,-24-24,24 23,-23-23,23 24,0-24,0-1,0 25,0-48,0 24,23-24,-23 47,48-47,-24 0,23 0,-23 0,24 0,-24 0,-24-23,47 23,-47-24,24 24,-24-48,0-23,0 47,0-24,0 24,0-23,0 47,-47-24,47 0,-24-23,-24 47,24-24,-23 24,23 0,-24 0,48 0,0 71,0 72,0-24,0-47,24 23,24-71,23 23,-47-47,24 24,-25-24,25 0,-24 0,-24 0,47-119,-47 0,0 24,24 71,-24-24,0-23,0 47,0-47,0 23,-47 24,47-23,-24 23,24-24,-48 48,24 0,-23 0,23 0,24 24,-48 47,48-47,-24 71,24-71,-47 24,47 23,0-47,0 48,0-1,0 24,0-23,24 71,23-120,-23 49,24-72,-48 47,24-47,23 0,-23-95,24-48,-1 120,-23-73,-24 72,0 1,0-73,0 73,0-49,-48 24,25 25,-25-25,24 48,-23 0,23 0,-24 0,24 0,-23 0,23 0,24 71,0 1,0 47,0 24,0 24,0 23,0 1,24-120,23 24,-23-23,24-72,-24 47,23-23,-23-24,24 0,-48-190,0-49,0-22,0-73,0 167,-24-23,-71 95,47 23,-24 25,-23-1,71 24,-23 24,-25-47,49 47,-25 0,24 0,24 0,0 95,24 24,0 24,-24-72,47-23,-47-24,24-24,-24 23,48-23,-24 0,47 0,-23 0,-25 0,25-23,-24-73,-24 25,48-72,-48 24,0 48,0-72,0 167,-24-96,-24 24,24 120,24-24,-47-25,23 25,-24-48,24 0,24 48,0 95,-47 47,47-71,0 0,0 24,0-24,0-71,0 23,47-47,-23 24,24-25,-24-23,23 0,-47-47,0-48,0-48,0 24,-24-72,-23 96,-1 23,24 25,-23 47,23 0,-24 0,25 24,-49 47,72-23,-47-25,47 1,0 71,0-23,0-1,0-23,23-24,1 0,-24 23,48-47,23 0,-47 0,24 0,-25 0,1 0,-24-24,0-47,0 0,0-1,0 1,0-25,-47 73,23 23,24-48,-48 48,24 24,-23 47,23 1,24-25,-48-23,48 24,0 23,0 1,0 47,0 24,24 47,24 1,-48-120,24-47,-24 23,47-23,-23-24,47 0,25-95,-49-48,49-47,-96 118,47-71,-47 72,0-24,0 71,0-24,0 24,-47 24,23-23,-48 23,25 0,23 0,-24 0,24 0,24 0,-47 23,47 73,0 23,0 71,24 1,47 71,-23-72,-48-71,23 24,25-119,-24 23,24-23,-48-262,0-24,0 24,0-24,0 72,0 71,-24 23,0 73,-24 23,24 0,-23 0,47 47,-24-23,24 47,-48 25,48-25,0 1,0 23,0-24,0 1,0 71,24-24,0-72,24 25,-48-48,23-24,25 0,-48-24,0-95,0-24,0-95,0 47,0 72,-24 24,-23 23,23 25,-24 23,24 24,1 0,23 0</inkml:trace>
</inkml:ink>
</file>

<file path=ppt/ink/ink24.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7:00:28.726"/>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3.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1:08.607"/>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0 215,'24'0,"24"0,-25 0,25 0,-24 0,23 0,-23 0,24 0,-24 0,23 0,-23 47,0-47,24 24,-25 24,25-48,-24 24,-24 23,47-47,-47 24,24-24,24 24,-24 23,-24-23,47 24,-47-24,24-24,0 47,24-23,-25 24,-23-24,48 23,-24-23,23 0,-47 24,24-48,24 71,-24-23,23-25,-23 49,24-25,-24-23,23 24,-47 23,24-47,24 24,-25-24,-23 23,48 25,-48-49,0 25,24-48,23 214,49-23,-49-96,-47-71,0 24,24-25,24 192,-48-72,47-72,-47-23,0-25,48 192,0-120,-48-24,24-71,-24 48,47 119,-23-96,-24 1,48-25,-1 120,-23-96,24 25,-48-73,0 25,47 24,1 47,-48-24,24-71,23 95,-23-24,-24-71,48 0,-48 23,47 25,-47-25,24-23,-24 24,48 23,-24-47,-24 24,0-25,47-23,25 0,-48 0,23 0,-47 48,24-48,0 0,23 0,-23 0,-24-24,48 24,-24-24,-24-23,47 47,-47-24,0-24,0 25,0-25,0 24,0-24,0-23,0 47,0-23,0-25,0 48,0-23,0 23,0-48,0 25,0 23,0-95,0 95,0-23,0-25,-24 48,24-95,0 72,0-25,0 48,0-23,0 23,0-24,0-23,0-1,0 1,0-24,0 71,0-24,0 24,0-142,0 47,-23 23,23 25,0 47,0-23,0-25,0-118,0 118,0 48,0-95,0 72,0 23,0-48,0-23,0 24,0-48,0 23,0 73,0-25,0-23,0-1,0 1,-48-25,48-23,0 72,0 23,0-24,0-47,0 47,0 25,0-25,0 24,0-23,0 23,0-95,0 71,0 24,0 0,0-95,0 72,0-25,0 49,48 23,-48-96,0 72</inkml:trace>
</inkml:ink>
</file>

<file path=ppt/ink/ink4.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1:15.315"/>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23,'0'0,"0"0,48 48,-24-24,24-24,23 47,-47-23,23-24,-23 0,24 0,-48 48,24-48,23 0,-23 0,24 0,-25-24,49 24,-24 0,-25 0,25 0,-24 0,0 0,23 0,25 0,-48 0,-24-24,47 24,-23 0,24 0,-25 0,25 0,-24 0,23 0,-23 0,24 0,-24 0,-1 0,25 0,-24 0,24 0,-25 0,-23 0,48 0,-24 0,23 0,-23 0,48 0,-25 0,-23-24,24 24,-24-47,47-1,-23 48,-25 0,25-24,-24 24,23 0,-47-23,24 23,0 0,24 0,-24 0,23 0,-23 0,24 0,-25 0,-23 0,48 0,-24 0,-24 23,0 25,48-24,-25-24,1 0</inkml:trace>
</inkml:ink>
</file>

<file path=ppt/ink/ink5.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1:21.477"/>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2336 0,'0'24,"0"0,-48 24,1 23,47-47,-24 24,24-25,0 25,-48 24,25-1,23 24,-48-71,48 24,0-25,-24 49,-23-25,47-23,-24-24,24 48,-48-24,48 0,-24 23,-23-23,47 24,-24-25,-24 25,24 24,-23-72,47 23,-24-23,-24 48,48-24,-23 23,-25 25,24-48,24 23,-71 25,-25 23,1-24,95 25,-24-25,-23-23,23-24,-24-24,48 47,0-23,-23 24,-25 23,24-47,-24 23,25-23,-25 24,24-24,24-1,0 73,0-25,0 1,-47 23,47-71,-24 47,-24-23,48-24,-24 23,-23-23,47 47,-24-23,-24 23,24-47,-23 24,47-24,-24-24,24 47,-48-23,25 24,-25-24,24 23,-23-23,47 0,-24 24,24-25,-24 25,-24-24,48 23,-24 25,-23-1,-1-23,48-24,-24 23,24-23,0 24,0-24,-47 47,47 24,-24-23,24-25,0-23,-48 0,48 71,0-71,-24 24,24-25,0 49,0-1,0-23,0-24,48-24,-24 0,-24 0,24 0,23 0,-23-48,24 48,-24-24,23-23,-23 23,24 24,-24 0,-24-24,47 24,-23 0,0 0,23-48,-23 48,24 0,-24 0,23 0,-23 0,24 0,-25 0,25 24,-24-24,0 0,23 0,-23 0,24 0,-24 0,23 24,-23-24,24 24,-24-24,47 0,-23 47,-25-47,25 24,-24-24,0 0,23 48,-23-48,24 0,-25 0,25 0,-24 0,24 0,-25 0,25 0,-24 0,23 0,-23-24,0 24,24 0,-48-24,71-23,-23 47,-48-24,24 24,-24-48,23 48,-23-24,48 24,-24 0,23 0,-23 0,24 0,-24 0,47 0,-23 0,-24 48,23-48,-23 0,24 0,23 0,-47 0,24 0,-25 0</inkml:trace>
</inkml:ink>
</file>

<file path=ppt/ink/ink6.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1:33.442"/>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1042 0,'0'0,"-48"0,24 0,24 23,-47-23,23 0,24 24,-24-24,-24 72,-47 23,24-47,23 23,24-71,24 48,-47-25,-25 49,72 23,-47-95,47 24,-24 0,24 71,-48-24,1 72,-1-24,24-23,-24-73,48 25,0-24,-23 143,23 23,0-23,0-72,0-71,0 23,0-23,0 0,0 143,-48-24,48 23,0-70,0-73,0 25,0-24,-48 143,48-96,0 119,0-71,0-23,0-72,-47-24,47 166,0-94,0-25,0-23,0 95,0-47,0-25,0-23,0 95,0-47,0-25,0-23,0 95,0-71,0-24,0 47,0-23,0-25</inkml:trace>
</inkml:ink>
</file>

<file path=ppt/ink/ink7.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1:39.744"/>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74,'24'0,"24"0,-24 0,23 0,-23 0,-24 0,24 0,23-48,-23 24,24 24,-24 0,23 0,25 0,-48 0,23 0,-23 0,24 0,-24 48,23-24,-23 23,-24-23,24 24,23-25,-47 25,0-24,48 47,-24 25,-24-73,47 25,-23-24,-24 24,48-48,-24 119,23-48,-47-23,24-48,24 142,-1-46,-23-72,-24 23,48 168,-1-168,-47-23,0 0,0 23,24 25,-24-1,0-23,0-24,48-24,-48 119,0-72,0-23,0 48,0-1,0-23,24 23,-24 1,0-25,0 25,0-49,0 25,0-24,47 71,-47-71,0 0,0 71,0-71,0 0,0 23,0-23,0 24,0-24,0 23,0-23,0 24,0-25,0 25,0-24,48 95,-48 71,0-23,24-72,-24-71,47-24,-23 95,-24-71,0 0,0 95,48-71,-48-25,0 25,0 71,47 48,-47-72,0-71,0 24,0 23,0-47,0 23,24-47,24 24,-48 24,-24-48</inkml:trace>
</inkml:ink>
</file>

<file path=ppt/ink/ink8.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1:46.343"/>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72,'0'-24,"23"24,1 0,24 0,-24 0,23 0,-23 0,48 0,-25 0,-23 0,24 0,-25 0,25 0,-24 0,24 0,-25 0,1 0,24 0,-24 24,23-24,-23 0,24 23,-25-23,25 0,-48 48,24-48,23 0,-23-24,-24 0,48-71</inkml:trace>
</inkml:ink>
</file>

<file path=ppt/ink/ink9.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10-28T16:51:50.461"/>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1 0,'0'48,"0"-24,0-1,0 73,0-25,0-47,0 47,0 25,0-73,0 97,0-49,0-23,0-25,0 144,0-96,0 72,0 48,0-120,0-47,0 95,0 24,48-72,-48-23,0 95,0 0,0-119,0 23,0 120,0-96,0-47,0 24,0-24,0 190,48-71,-48-119,0 23,0-23,0 143,0-96,0-23,0-24,0-1,0 97,0-25,0-71,0 23,0 49,47-1,-47-71,0 142,48-23,-48-24,0-24,24-71,-24 0,0 95,0-71,0-24,0 23,0-47,-48 0,24 0,24 0,48 0,-24 0,23 0,-23 0,0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661185-79C2-40D1-8316-6763006DA510}" type="datetimeFigureOut">
              <a:rPr lang="en-US" smtClean="0"/>
              <a:t>6/3/2021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8116B6-EDA2-4F92-A08A-4F189BF17DDC}" type="slidenum">
              <a:rPr lang="en-US" smtClean="0"/>
              <a:t>‹#›</a:t>
            </a:fld>
            <a:endParaRPr lang="en-US"/>
          </a:p>
        </p:txBody>
      </p:sp>
    </p:spTree>
    <p:extLst>
      <p:ext uri="{BB962C8B-B14F-4D97-AF65-F5344CB8AC3E}">
        <p14:creationId xmlns:p14="http://schemas.microsoft.com/office/powerpoint/2010/main" val="1174155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Slide Image Placeholder 1">
            <a:extLst>
              <a:ext uri="{FF2B5EF4-FFF2-40B4-BE49-F238E27FC236}">
                <a16:creationId xmlns:a16="http://schemas.microsoft.com/office/drawing/2014/main" id="{54F7C630-9433-4804-B00B-DBAD5178F81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9203" name="Notes Placeholder 2">
            <a:extLst>
              <a:ext uri="{FF2B5EF4-FFF2-40B4-BE49-F238E27FC236}">
                <a16:creationId xmlns:a16="http://schemas.microsoft.com/office/drawing/2014/main" id="{506AB0BC-FA8B-4167-9067-C89C30DE75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9204" name="Slide Number Placeholder 3">
            <a:extLst>
              <a:ext uri="{FF2B5EF4-FFF2-40B4-BE49-F238E27FC236}">
                <a16:creationId xmlns:a16="http://schemas.microsoft.com/office/drawing/2014/main" id="{409EB4E5-250C-47D1-AD20-116D646A62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4AA5D37-079A-4AD7-B082-8D9ADFF6D7B9}"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Slide Image Placeholder 1">
            <a:extLst>
              <a:ext uri="{FF2B5EF4-FFF2-40B4-BE49-F238E27FC236}">
                <a16:creationId xmlns:a16="http://schemas.microsoft.com/office/drawing/2014/main" id="{E2364D75-9702-4C73-A8D2-BBD2C17C1D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8419" name="Notes Placeholder 2">
            <a:extLst>
              <a:ext uri="{FF2B5EF4-FFF2-40B4-BE49-F238E27FC236}">
                <a16:creationId xmlns:a16="http://schemas.microsoft.com/office/drawing/2014/main" id="{E7CC0FC2-B11B-4DFE-B67A-9414460DF70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8420" name="Slide Number Placeholder 3">
            <a:extLst>
              <a:ext uri="{FF2B5EF4-FFF2-40B4-BE49-F238E27FC236}">
                <a16:creationId xmlns:a16="http://schemas.microsoft.com/office/drawing/2014/main" id="{975564AD-F24A-4E27-B115-DD825BCEF7C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B12AAF2-D4E4-4A8A-8AED-1EBC0C3C2538}"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130</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Slide Image Placeholder 1">
            <a:extLst>
              <a:ext uri="{FF2B5EF4-FFF2-40B4-BE49-F238E27FC236}">
                <a16:creationId xmlns:a16="http://schemas.microsoft.com/office/drawing/2014/main" id="{7B887584-6F6D-41F0-9A04-71BDA3A417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0227" name="Notes Placeholder 2">
            <a:extLst>
              <a:ext uri="{FF2B5EF4-FFF2-40B4-BE49-F238E27FC236}">
                <a16:creationId xmlns:a16="http://schemas.microsoft.com/office/drawing/2014/main" id="{03CB93B2-E7AF-459D-BAE3-7F17F635E6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0228" name="Slide Number Placeholder 3">
            <a:extLst>
              <a:ext uri="{FF2B5EF4-FFF2-40B4-BE49-F238E27FC236}">
                <a16:creationId xmlns:a16="http://schemas.microsoft.com/office/drawing/2014/main" id="{89D64BFB-1A8E-472B-B045-5A93C0F53E4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81AD7EA-4D08-4597-8B64-573F6802988B}"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Slide Image Placeholder 1">
            <a:extLst>
              <a:ext uri="{FF2B5EF4-FFF2-40B4-BE49-F238E27FC236}">
                <a16:creationId xmlns:a16="http://schemas.microsoft.com/office/drawing/2014/main" id="{AC9ACAB0-02CC-4F83-AF7D-5382337A042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1251" name="Notes Placeholder 2">
            <a:extLst>
              <a:ext uri="{FF2B5EF4-FFF2-40B4-BE49-F238E27FC236}">
                <a16:creationId xmlns:a16="http://schemas.microsoft.com/office/drawing/2014/main" id="{36267852-6F75-4B8C-AA43-5C02E0FB18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1252" name="Slide Number Placeholder 3">
            <a:extLst>
              <a:ext uri="{FF2B5EF4-FFF2-40B4-BE49-F238E27FC236}">
                <a16:creationId xmlns:a16="http://schemas.microsoft.com/office/drawing/2014/main" id="{902632B4-254D-4BD5-97D3-279482C534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0844CE-39A3-4225-B34F-0B5F422102E8}"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Slide Image Placeholder 1">
            <a:extLst>
              <a:ext uri="{FF2B5EF4-FFF2-40B4-BE49-F238E27FC236}">
                <a16:creationId xmlns:a16="http://schemas.microsoft.com/office/drawing/2014/main" id="{614BA370-DB70-4BDF-8670-453E5798337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2275" name="Notes Placeholder 2">
            <a:extLst>
              <a:ext uri="{FF2B5EF4-FFF2-40B4-BE49-F238E27FC236}">
                <a16:creationId xmlns:a16="http://schemas.microsoft.com/office/drawing/2014/main" id="{412D1257-858C-410D-B907-59A3E1B368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2276" name="Slide Number Placeholder 3">
            <a:extLst>
              <a:ext uri="{FF2B5EF4-FFF2-40B4-BE49-F238E27FC236}">
                <a16:creationId xmlns:a16="http://schemas.microsoft.com/office/drawing/2014/main" id="{050C6955-4EAA-44E8-AC65-5EF4B20194E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7480334-33F4-4324-884A-A51E6AFEFE3E}"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a:extLst>
              <a:ext uri="{FF2B5EF4-FFF2-40B4-BE49-F238E27FC236}">
                <a16:creationId xmlns:a16="http://schemas.microsoft.com/office/drawing/2014/main" id="{20B7AD92-4876-4E6E-BE6D-B56B8CE56C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3299" name="Notes Placeholder 2">
            <a:extLst>
              <a:ext uri="{FF2B5EF4-FFF2-40B4-BE49-F238E27FC236}">
                <a16:creationId xmlns:a16="http://schemas.microsoft.com/office/drawing/2014/main" id="{492E900E-E95D-425E-BCA3-D779CD4DA2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3300" name="Slide Number Placeholder 3">
            <a:extLst>
              <a:ext uri="{FF2B5EF4-FFF2-40B4-BE49-F238E27FC236}">
                <a16:creationId xmlns:a16="http://schemas.microsoft.com/office/drawing/2014/main" id="{9A32D9AD-302C-4CFF-B802-4899FA123E4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0655544-348F-41C6-A594-BBC0C6520484}"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Image Placeholder 1">
            <a:extLst>
              <a:ext uri="{FF2B5EF4-FFF2-40B4-BE49-F238E27FC236}">
                <a16:creationId xmlns:a16="http://schemas.microsoft.com/office/drawing/2014/main" id="{F3410DAC-6F03-41E8-9536-5B9664A5947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23" name="Notes Placeholder 2">
            <a:extLst>
              <a:ext uri="{FF2B5EF4-FFF2-40B4-BE49-F238E27FC236}">
                <a16:creationId xmlns:a16="http://schemas.microsoft.com/office/drawing/2014/main" id="{9C8F6856-8A7E-4769-9DAF-E36B205375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24" name="Slide Number Placeholder 3">
            <a:extLst>
              <a:ext uri="{FF2B5EF4-FFF2-40B4-BE49-F238E27FC236}">
                <a16:creationId xmlns:a16="http://schemas.microsoft.com/office/drawing/2014/main" id="{6199085C-005F-445E-908C-D262E18283B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B8ACF68-0B40-4903-8C1C-5E89013DE0C7}"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Slide Image Placeholder 1">
            <a:extLst>
              <a:ext uri="{FF2B5EF4-FFF2-40B4-BE49-F238E27FC236}">
                <a16:creationId xmlns:a16="http://schemas.microsoft.com/office/drawing/2014/main" id="{087B36DB-970B-4CF6-81B5-56FF3115FAD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5347" name="Notes Placeholder 2">
            <a:extLst>
              <a:ext uri="{FF2B5EF4-FFF2-40B4-BE49-F238E27FC236}">
                <a16:creationId xmlns:a16="http://schemas.microsoft.com/office/drawing/2014/main" id="{EFCE4CE1-7F59-44FE-B0A4-C8BEBED1DF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5348" name="Slide Number Placeholder 3">
            <a:extLst>
              <a:ext uri="{FF2B5EF4-FFF2-40B4-BE49-F238E27FC236}">
                <a16:creationId xmlns:a16="http://schemas.microsoft.com/office/drawing/2014/main" id="{AA6AB026-1FD0-4603-97B9-901F7235D37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1FCB247-B06E-41B0-A882-3BE37E291023}"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57</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Slide Image Placeholder 1">
            <a:extLst>
              <a:ext uri="{FF2B5EF4-FFF2-40B4-BE49-F238E27FC236}">
                <a16:creationId xmlns:a16="http://schemas.microsoft.com/office/drawing/2014/main" id="{0CE26B30-DA49-49CD-B9E3-81B0B82F81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6371" name="Notes Placeholder 2">
            <a:extLst>
              <a:ext uri="{FF2B5EF4-FFF2-40B4-BE49-F238E27FC236}">
                <a16:creationId xmlns:a16="http://schemas.microsoft.com/office/drawing/2014/main" id="{FC238909-5E10-4AAB-8088-1EFE7CD7C1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6372" name="Slide Number Placeholder 3">
            <a:extLst>
              <a:ext uri="{FF2B5EF4-FFF2-40B4-BE49-F238E27FC236}">
                <a16:creationId xmlns:a16="http://schemas.microsoft.com/office/drawing/2014/main" id="{685F6F84-F17B-4EFC-B1F6-0309175B212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F2CA030-10E7-4221-B610-EA5F5D791E00}"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60</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Slide Image Placeholder 1">
            <a:extLst>
              <a:ext uri="{FF2B5EF4-FFF2-40B4-BE49-F238E27FC236}">
                <a16:creationId xmlns:a16="http://schemas.microsoft.com/office/drawing/2014/main" id="{EBCBB195-1AC0-4198-BD6D-589D3BBEAB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7395" name="Notes Placeholder 2">
            <a:extLst>
              <a:ext uri="{FF2B5EF4-FFF2-40B4-BE49-F238E27FC236}">
                <a16:creationId xmlns:a16="http://schemas.microsoft.com/office/drawing/2014/main" id="{E42E9AFA-2AB6-4149-8D29-E867EC25935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7396" name="Slide Number Placeholder 3">
            <a:extLst>
              <a:ext uri="{FF2B5EF4-FFF2-40B4-BE49-F238E27FC236}">
                <a16:creationId xmlns:a16="http://schemas.microsoft.com/office/drawing/2014/main" id="{C5215A5A-3BE7-4C8A-8873-00B6BC8852D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8E7FDF7-1217-46FE-AF10-A0CDBA85888E}"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81</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74E76-67B7-42F3-A619-6A6FFDC5AF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F76B0C5-E0C6-487B-8791-72543D347B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D2FE3-FA0A-40F6-8B3B-3A8357FF95C0}"/>
              </a:ext>
            </a:extLst>
          </p:cNvPr>
          <p:cNvSpPr>
            <a:spLocks noGrp="1"/>
          </p:cNvSpPr>
          <p:nvPr>
            <p:ph type="dt" sz="half" idx="10"/>
          </p:nvPr>
        </p:nvSpPr>
        <p:spPr/>
        <p:txBody>
          <a:bodyPr/>
          <a:lstStyle/>
          <a:p>
            <a:fld id="{E7C8E198-FA3B-40C8-8EEC-64C7BF7BC42B}" type="datetimeFigureOut">
              <a:rPr lang="en-US" smtClean="0"/>
              <a:t>6/3/2021</a:t>
            </a:fld>
            <a:endParaRPr lang="en-US"/>
          </a:p>
        </p:txBody>
      </p:sp>
      <p:sp>
        <p:nvSpPr>
          <p:cNvPr id="5" name="Footer Placeholder 4">
            <a:extLst>
              <a:ext uri="{FF2B5EF4-FFF2-40B4-BE49-F238E27FC236}">
                <a16:creationId xmlns:a16="http://schemas.microsoft.com/office/drawing/2014/main" id="{BB0819CA-C1DB-429D-89E2-BDAA852CBE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BD2C47-1F29-4D96-A34D-82A0FE5EA88F}"/>
              </a:ext>
            </a:extLst>
          </p:cNvPr>
          <p:cNvSpPr>
            <a:spLocks noGrp="1"/>
          </p:cNvSpPr>
          <p:nvPr>
            <p:ph type="sldNum" sz="quarter" idx="12"/>
          </p:nvPr>
        </p:nvSpPr>
        <p:spPr/>
        <p:txBody>
          <a:bodyPr/>
          <a:lstStyle/>
          <a:p>
            <a:fld id="{5AC48CCD-8932-4C79-891F-BBD9509B2955}" type="slidenum">
              <a:rPr lang="en-US" smtClean="0"/>
              <a:t>‹#›</a:t>
            </a:fld>
            <a:endParaRPr lang="en-US"/>
          </a:p>
        </p:txBody>
      </p:sp>
    </p:spTree>
    <p:extLst>
      <p:ext uri="{BB962C8B-B14F-4D97-AF65-F5344CB8AC3E}">
        <p14:creationId xmlns:p14="http://schemas.microsoft.com/office/powerpoint/2010/main" val="1492017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F4B33-E117-4F8A-8ECF-FFB01B1B91D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50FA59-2627-459A-99A0-CF2EBB3E56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547ADA-881B-45E2-9191-EA62C9C3E7A5}"/>
              </a:ext>
            </a:extLst>
          </p:cNvPr>
          <p:cNvSpPr>
            <a:spLocks noGrp="1"/>
          </p:cNvSpPr>
          <p:nvPr>
            <p:ph type="dt" sz="half" idx="10"/>
          </p:nvPr>
        </p:nvSpPr>
        <p:spPr/>
        <p:txBody>
          <a:bodyPr/>
          <a:lstStyle/>
          <a:p>
            <a:fld id="{E7C8E198-FA3B-40C8-8EEC-64C7BF7BC42B}" type="datetimeFigureOut">
              <a:rPr lang="en-US" smtClean="0"/>
              <a:t>6/3/2021</a:t>
            </a:fld>
            <a:endParaRPr lang="en-US"/>
          </a:p>
        </p:txBody>
      </p:sp>
      <p:sp>
        <p:nvSpPr>
          <p:cNvPr id="5" name="Footer Placeholder 4">
            <a:extLst>
              <a:ext uri="{FF2B5EF4-FFF2-40B4-BE49-F238E27FC236}">
                <a16:creationId xmlns:a16="http://schemas.microsoft.com/office/drawing/2014/main" id="{B0271493-4AE5-407C-88B6-07CB7A2764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E556B4-DADC-4CC5-82B8-E4D5BCD7F87B}"/>
              </a:ext>
            </a:extLst>
          </p:cNvPr>
          <p:cNvSpPr>
            <a:spLocks noGrp="1"/>
          </p:cNvSpPr>
          <p:nvPr>
            <p:ph type="sldNum" sz="quarter" idx="12"/>
          </p:nvPr>
        </p:nvSpPr>
        <p:spPr/>
        <p:txBody>
          <a:bodyPr/>
          <a:lstStyle/>
          <a:p>
            <a:fld id="{5AC48CCD-8932-4C79-891F-BBD9509B2955}" type="slidenum">
              <a:rPr lang="en-US" smtClean="0"/>
              <a:t>‹#›</a:t>
            </a:fld>
            <a:endParaRPr lang="en-US"/>
          </a:p>
        </p:txBody>
      </p:sp>
    </p:spTree>
    <p:extLst>
      <p:ext uri="{BB962C8B-B14F-4D97-AF65-F5344CB8AC3E}">
        <p14:creationId xmlns:p14="http://schemas.microsoft.com/office/powerpoint/2010/main" val="46463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180613-0976-4CDA-A215-6F3F9ED2C6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EDDF7F-226E-428F-8295-D89B26F31C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ED246D-61F7-4D46-8358-2B4E63BFED32}"/>
              </a:ext>
            </a:extLst>
          </p:cNvPr>
          <p:cNvSpPr>
            <a:spLocks noGrp="1"/>
          </p:cNvSpPr>
          <p:nvPr>
            <p:ph type="dt" sz="half" idx="10"/>
          </p:nvPr>
        </p:nvSpPr>
        <p:spPr/>
        <p:txBody>
          <a:bodyPr/>
          <a:lstStyle/>
          <a:p>
            <a:fld id="{E7C8E198-FA3B-40C8-8EEC-64C7BF7BC42B}" type="datetimeFigureOut">
              <a:rPr lang="en-US" smtClean="0"/>
              <a:t>6/3/2021</a:t>
            </a:fld>
            <a:endParaRPr lang="en-US"/>
          </a:p>
        </p:txBody>
      </p:sp>
      <p:sp>
        <p:nvSpPr>
          <p:cNvPr id="5" name="Footer Placeholder 4">
            <a:extLst>
              <a:ext uri="{FF2B5EF4-FFF2-40B4-BE49-F238E27FC236}">
                <a16:creationId xmlns:a16="http://schemas.microsoft.com/office/drawing/2014/main" id="{AC9EA24F-890C-4925-965A-5F902020CE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01C1E9-572F-475E-94C1-85A25C0B3B6F}"/>
              </a:ext>
            </a:extLst>
          </p:cNvPr>
          <p:cNvSpPr>
            <a:spLocks noGrp="1"/>
          </p:cNvSpPr>
          <p:nvPr>
            <p:ph type="sldNum" sz="quarter" idx="12"/>
          </p:nvPr>
        </p:nvSpPr>
        <p:spPr/>
        <p:txBody>
          <a:bodyPr/>
          <a:lstStyle/>
          <a:p>
            <a:fld id="{5AC48CCD-8932-4C79-891F-BBD9509B2955}" type="slidenum">
              <a:rPr lang="en-US" smtClean="0"/>
              <a:t>‹#›</a:t>
            </a:fld>
            <a:endParaRPr lang="en-US"/>
          </a:p>
        </p:txBody>
      </p:sp>
    </p:spTree>
    <p:extLst>
      <p:ext uri="{BB962C8B-B14F-4D97-AF65-F5344CB8AC3E}">
        <p14:creationId xmlns:p14="http://schemas.microsoft.com/office/powerpoint/2010/main" val="2737866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230F2-09BE-426F-B138-B5988A3196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00E6F4-B9BD-4DFA-A010-00D5AE3500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D86733-8AE8-40E0-8025-A4F088DC5C8E}"/>
              </a:ext>
            </a:extLst>
          </p:cNvPr>
          <p:cNvSpPr>
            <a:spLocks noGrp="1"/>
          </p:cNvSpPr>
          <p:nvPr>
            <p:ph type="dt" sz="half" idx="10"/>
          </p:nvPr>
        </p:nvSpPr>
        <p:spPr/>
        <p:txBody>
          <a:bodyPr/>
          <a:lstStyle/>
          <a:p>
            <a:fld id="{E7C8E198-FA3B-40C8-8EEC-64C7BF7BC42B}" type="datetimeFigureOut">
              <a:rPr lang="en-US" smtClean="0"/>
              <a:t>6/3/2021</a:t>
            </a:fld>
            <a:endParaRPr lang="en-US"/>
          </a:p>
        </p:txBody>
      </p:sp>
      <p:sp>
        <p:nvSpPr>
          <p:cNvPr id="5" name="Footer Placeholder 4">
            <a:extLst>
              <a:ext uri="{FF2B5EF4-FFF2-40B4-BE49-F238E27FC236}">
                <a16:creationId xmlns:a16="http://schemas.microsoft.com/office/drawing/2014/main" id="{C00F0098-49C1-4968-A698-C8190F6CD5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1BBF3B-A2EC-4354-BEE6-5B50568579D1}"/>
              </a:ext>
            </a:extLst>
          </p:cNvPr>
          <p:cNvSpPr>
            <a:spLocks noGrp="1"/>
          </p:cNvSpPr>
          <p:nvPr>
            <p:ph type="sldNum" sz="quarter" idx="12"/>
          </p:nvPr>
        </p:nvSpPr>
        <p:spPr/>
        <p:txBody>
          <a:bodyPr/>
          <a:lstStyle/>
          <a:p>
            <a:fld id="{5AC48CCD-8932-4C79-891F-BBD9509B2955}" type="slidenum">
              <a:rPr lang="en-US" smtClean="0"/>
              <a:t>‹#›</a:t>
            </a:fld>
            <a:endParaRPr lang="en-US"/>
          </a:p>
        </p:txBody>
      </p:sp>
    </p:spTree>
    <p:extLst>
      <p:ext uri="{BB962C8B-B14F-4D97-AF65-F5344CB8AC3E}">
        <p14:creationId xmlns:p14="http://schemas.microsoft.com/office/powerpoint/2010/main" val="3209864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D701A-8832-4B3C-880C-5F98ADB657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4E968D0-0BA3-4355-9060-01336A2238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8998D9-E491-4325-8A7B-BE817B9738DD}"/>
              </a:ext>
            </a:extLst>
          </p:cNvPr>
          <p:cNvSpPr>
            <a:spLocks noGrp="1"/>
          </p:cNvSpPr>
          <p:nvPr>
            <p:ph type="dt" sz="half" idx="10"/>
          </p:nvPr>
        </p:nvSpPr>
        <p:spPr/>
        <p:txBody>
          <a:bodyPr/>
          <a:lstStyle/>
          <a:p>
            <a:fld id="{E7C8E198-FA3B-40C8-8EEC-64C7BF7BC42B}" type="datetimeFigureOut">
              <a:rPr lang="en-US" smtClean="0"/>
              <a:t>6/3/2021</a:t>
            </a:fld>
            <a:endParaRPr lang="en-US"/>
          </a:p>
        </p:txBody>
      </p:sp>
      <p:sp>
        <p:nvSpPr>
          <p:cNvPr id="5" name="Footer Placeholder 4">
            <a:extLst>
              <a:ext uri="{FF2B5EF4-FFF2-40B4-BE49-F238E27FC236}">
                <a16:creationId xmlns:a16="http://schemas.microsoft.com/office/drawing/2014/main" id="{4BF595A4-F97B-422C-B62B-A0866E674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DA135D-92F2-4424-A7B7-221822EDC3D6}"/>
              </a:ext>
            </a:extLst>
          </p:cNvPr>
          <p:cNvSpPr>
            <a:spLocks noGrp="1"/>
          </p:cNvSpPr>
          <p:nvPr>
            <p:ph type="sldNum" sz="quarter" idx="12"/>
          </p:nvPr>
        </p:nvSpPr>
        <p:spPr/>
        <p:txBody>
          <a:bodyPr/>
          <a:lstStyle/>
          <a:p>
            <a:fld id="{5AC48CCD-8932-4C79-891F-BBD9509B2955}" type="slidenum">
              <a:rPr lang="en-US" smtClean="0"/>
              <a:t>‹#›</a:t>
            </a:fld>
            <a:endParaRPr lang="en-US"/>
          </a:p>
        </p:txBody>
      </p:sp>
    </p:spTree>
    <p:extLst>
      <p:ext uri="{BB962C8B-B14F-4D97-AF65-F5344CB8AC3E}">
        <p14:creationId xmlns:p14="http://schemas.microsoft.com/office/powerpoint/2010/main" val="1076611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3EAEA-71AA-4587-9835-EDF6A1E960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D684EA-8157-40FF-8782-C845DB34B35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27980DC-8FEE-48FA-8DAE-3BCF85097B0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65FC6A9-3EBA-46B3-9284-81C1AD0236F6}"/>
              </a:ext>
            </a:extLst>
          </p:cNvPr>
          <p:cNvSpPr>
            <a:spLocks noGrp="1"/>
          </p:cNvSpPr>
          <p:nvPr>
            <p:ph type="dt" sz="half" idx="10"/>
          </p:nvPr>
        </p:nvSpPr>
        <p:spPr/>
        <p:txBody>
          <a:bodyPr/>
          <a:lstStyle/>
          <a:p>
            <a:fld id="{E7C8E198-FA3B-40C8-8EEC-64C7BF7BC42B}" type="datetimeFigureOut">
              <a:rPr lang="en-US" smtClean="0"/>
              <a:t>6/3/2021</a:t>
            </a:fld>
            <a:endParaRPr lang="en-US"/>
          </a:p>
        </p:txBody>
      </p:sp>
      <p:sp>
        <p:nvSpPr>
          <p:cNvPr id="6" name="Footer Placeholder 5">
            <a:extLst>
              <a:ext uri="{FF2B5EF4-FFF2-40B4-BE49-F238E27FC236}">
                <a16:creationId xmlns:a16="http://schemas.microsoft.com/office/drawing/2014/main" id="{9AE074EE-C79B-4B11-A3E0-1164C294A3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0840C5-3D68-44A3-AEB6-2AB1A62806D2}"/>
              </a:ext>
            </a:extLst>
          </p:cNvPr>
          <p:cNvSpPr>
            <a:spLocks noGrp="1"/>
          </p:cNvSpPr>
          <p:nvPr>
            <p:ph type="sldNum" sz="quarter" idx="12"/>
          </p:nvPr>
        </p:nvSpPr>
        <p:spPr/>
        <p:txBody>
          <a:bodyPr/>
          <a:lstStyle/>
          <a:p>
            <a:fld id="{5AC48CCD-8932-4C79-891F-BBD9509B2955}" type="slidenum">
              <a:rPr lang="en-US" smtClean="0"/>
              <a:t>‹#›</a:t>
            </a:fld>
            <a:endParaRPr lang="en-US"/>
          </a:p>
        </p:txBody>
      </p:sp>
    </p:spTree>
    <p:extLst>
      <p:ext uri="{BB962C8B-B14F-4D97-AF65-F5344CB8AC3E}">
        <p14:creationId xmlns:p14="http://schemas.microsoft.com/office/powerpoint/2010/main" val="655505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2DA2D-5893-4975-8253-84D4D467065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844FF0-F0CF-49DD-9341-4F31ED858B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A5D63-B5E3-45E2-A9B3-CE67462C092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0AFFC13-E016-4FD7-8766-B52CA721E7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56EE72-8A30-45FC-83CF-6819EE9DA67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0F8818-3F06-4664-9C8C-F37E707EFC07}"/>
              </a:ext>
            </a:extLst>
          </p:cNvPr>
          <p:cNvSpPr>
            <a:spLocks noGrp="1"/>
          </p:cNvSpPr>
          <p:nvPr>
            <p:ph type="dt" sz="half" idx="10"/>
          </p:nvPr>
        </p:nvSpPr>
        <p:spPr/>
        <p:txBody>
          <a:bodyPr/>
          <a:lstStyle/>
          <a:p>
            <a:fld id="{E7C8E198-FA3B-40C8-8EEC-64C7BF7BC42B}" type="datetimeFigureOut">
              <a:rPr lang="en-US" smtClean="0"/>
              <a:t>6/3/2021</a:t>
            </a:fld>
            <a:endParaRPr lang="en-US"/>
          </a:p>
        </p:txBody>
      </p:sp>
      <p:sp>
        <p:nvSpPr>
          <p:cNvPr id="8" name="Footer Placeholder 7">
            <a:extLst>
              <a:ext uri="{FF2B5EF4-FFF2-40B4-BE49-F238E27FC236}">
                <a16:creationId xmlns:a16="http://schemas.microsoft.com/office/drawing/2014/main" id="{6512B09B-C5B0-4E19-B4AE-E61D2C709AE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D25DCCC-7E91-4A75-B08C-CE084CCB0A8C}"/>
              </a:ext>
            </a:extLst>
          </p:cNvPr>
          <p:cNvSpPr>
            <a:spLocks noGrp="1"/>
          </p:cNvSpPr>
          <p:nvPr>
            <p:ph type="sldNum" sz="quarter" idx="12"/>
          </p:nvPr>
        </p:nvSpPr>
        <p:spPr/>
        <p:txBody>
          <a:bodyPr/>
          <a:lstStyle/>
          <a:p>
            <a:fld id="{5AC48CCD-8932-4C79-891F-BBD9509B2955}" type="slidenum">
              <a:rPr lang="en-US" smtClean="0"/>
              <a:t>‹#›</a:t>
            </a:fld>
            <a:endParaRPr lang="en-US"/>
          </a:p>
        </p:txBody>
      </p:sp>
    </p:spTree>
    <p:extLst>
      <p:ext uri="{BB962C8B-B14F-4D97-AF65-F5344CB8AC3E}">
        <p14:creationId xmlns:p14="http://schemas.microsoft.com/office/powerpoint/2010/main" val="589508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5E56B-BD23-4A9E-8A84-7133725295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57B6FE0-19A6-4DB7-8020-36220D51489D}"/>
              </a:ext>
            </a:extLst>
          </p:cNvPr>
          <p:cNvSpPr>
            <a:spLocks noGrp="1"/>
          </p:cNvSpPr>
          <p:nvPr>
            <p:ph type="dt" sz="half" idx="10"/>
          </p:nvPr>
        </p:nvSpPr>
        <p:spPr/>
        <p:txBody>
          <a:bodyPr/>
          <a:lstStyle/>
          <a:p>
            <a:fld id="{E7C8E198-FA3B-40C8-8EEC-64C7BF7BC42B}" type="datetimeFigureOut">
              <a:rPr lang="en-US" smtClean="0"/>
              <a:t>6/3/2021</a:t>
            </a:fld>
            <a:endParaRPr lang="en-US"/>
          </a:p>
        </p:txBody>
      </p:sp>
      <p:sp>
        <p:nvSpPr>
          <p:cNvPr id="4" name="Footer Placeholder 3">
            <a:extLst>
              <a:ext uri="{FF2B5EF4-FFF2-40B4-BE49-F238E27FC236}">
                <a16:creationId xmlns:a16="http://schemas.microsoft.com/office/drawing/2014/main" id="{93281D20-25FA-4198-92C7-393044CEE2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905870-C080-4B45-B696-886B746A387C}"/>
              </a:ext>
            </a:extLst>
          </p:cNvPr>
          <p:cNvSpPr>
            <a:spLocks noGrp="1"/>
          </p:cNvSpPr>
          <p:nvPr>
            <p:ph type="sldNum" sz="quarter" idx="12"/>
          </p:nvPr>
        </p:nvSpPr>
        <p:spPr/>
        <p:txBody>
          <a:bodyPr/>
          <a:lstStyle/>
          <a:p>
            <a:fld id="{5AC48CCD-8932-4C79-891F-BBD9509B2955}" type="slidenum">
              <a:rPr lang="en-US" smtClean="0"/>
              <a:t>‹#›</a:t>
            </a:fld>
            <a:endParaRPr lang="en-US"/>
          </a:p>
        </p:txBody>
      </p:sp>
    </p:spTree>
    <p:extLst>
      <p:ext uri="{BB962C8B-B14F-4D97-AF65-F5344CB8AC3E}">
        <p14:creationId xmlns:p14="http://schemas.microsoft.com/office/powerpoint/2010/main" val="1497519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74B1FC-FEDC-4FE8-91D5-156B1F3164FC}"/>
              </a:ext>
            </a:extLst>
          </p:cNvPr>
          <p:cNvSpPr>
            <a:spLocks noGrp="1"/>
          </p:cNvSpPr>
          <p:nvPr>
            <p:ph type="dt" sz="half" idx="10"/>
          </p:nvPr>
        </p:nvSpPr>
        <p:spPr/>
        <p:txBody>
          <a:bodyPr/>
          <a:lstStyle/>
          <a:p>
            <a:fld id="{E7C8E198-FA3B-40C8-8EEC-64C7BF7BC42B}" type="datetimeFigureOut">
              <a:rPr lang="en-US" smtClean="0"/>
              <a:t>6/3/2021</a:t>
            </a:fld>
            <a:endParaRPr lang="en-US"/>
          </a:p>
        </p:txBody>
      </p:sp>
      <p:sp>
        <p:nvSpPr>
          <p:cNvPr id="3" name="Footer Placeholder 2">
            <a:extLst>
              <a:ext uri="{FF2B5EF4-FFF2-40B4-BE49-F238E27FC236}">
                <a16:creationId xmlns:a16="http://schemas.microsoft.com/office/drawing/2014/main" id="{1FF9F640-FB1E-458C-9BF1-5D2EC288DF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1B75C14-EF26-4979-AD9F-D582B79B9ADF}"/>
              </a:ext>
            </a:extLst>
          </p:cNvPr>
          <p:cNvSpPr>
            <a:spLocks noGrp="1"/>
          </p:cNvSpPr>
          <p:nvPr>
            <p:ph type="sldNum" sz="quarter" idx="12"/>
          </p:nvPr>
        </p:nvSpPr>
        <p:spPr/>
        <p:txBody>
          <a:bodyPr/>
          <a:lstStyle/>
          <a:p>
            <a:fld id="{5AC48CCD-8932-4C79-891F-BBD9509B2955}" type="slidenum">
              <a:rPr lang="en-US" smtClean="0"/>
              <a:t>‹#›</a:t>
            </a:fld>
            <a:endParaRPr lang="en-US"/>
          </a:p>
        </p:txBody>
      </p:sp>
    </p:spTree>
    <p:extLst>
      <p:ext uri="{BB962C8B-B14F-4D97-AF65-F5344CB8AC3E}">
        <p14:creationId xmlns:p14="http://schemas.microsoft.com/office/powerpoint/2010/main" val="259008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5991B-AD6B-4463-A73F-612C748D34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8019A6E-3814-4CD4-8531-9D6BA748CB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2AED9F-6159-4C16-B160-A01096814A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2C1D35-A85C-4DCE-BE4E-92018FCBD286}"/>
              </a:ext>
            </a:extLst>
          </p:cNvPr>
          <p:cNvSpPr>
            <a:spLocks noGrp="1"/>
          </p:cNvSpPr>
          <p:nvPr>
            <p:ph type="dt" sz="half" idx="10"/>
          </p:nvPr>
        </p:nvSpPr>
        <p:spPr/>
        <p:txBody>
          <a:bodyPr/>
          <a:lstStyle/>
          <a:p>
            <a:fld id="{E7C8E198-FA3B-40C8-8EEC-64C7BF7BC42B}" type="datetimeFigureOut">
              <a:rPr lang="en-US" smtClean="0"/>
              <a:t>6/3/2021</a:t>
            </a:fld>
            <a:endParaRPr lang="en-US"/>
          </a:p>
        </p:txBody>
      </p:sp>
      <p:sp>
        <p:nvSpPr>
          <p:cNvPr id="6" name="Footer Placeholder 5">
            <a:extLst>
              <a:ext uri="{FF2B5EF4-FFF2-40B4-BE49-F238E27FC236}">
                <a16:creationId xmlns:a16="http://schemas.microsoft.com/office/drawing/2014/main" id="{ED8AA846-6C41-4B90-8729-41A8320237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79DFF4-9ACB-43EB-B834-5A45A4C2A064}"/>
              </a:ext>
            </a:extLst>
          </p:cNvPr>
          <p:cNvSpPr>
            <a:spLocks noGrp="1"/>
          </p:cNvSpPr>
          <p:nvPr>
            <p:ph type="sldNum" sz="quarter" idx="12"/>
          </p:nvPr>
        </p:nvSpPr>
        <p:spPr/>
        <p:txBody>
          <a:bodyPr/>
          <a:lstStyle/>
          <a:p>
            <a:fld id="{5AC48CCD-8932-4C79-891F-BBD9509B2955}" type="slidenum">
              <a:rPr lang="en-US" smtClean="0"/>
              <a:t>‹#›</a:t>
            </a:fld>
            <a:endParaRPr lang="en-US"/>
          </a:p>
        </p:txBody>
      </p:sp>
    </p:spTree>
    <p:extLst>
      <p:ext uri="{BB962C8B-B14F-4D97-AF65-F5344CB8AC3E}">
        <p14:creationId xmlns:p14="http://schemas.microsoft.com/office/powerpoint/2010/main" val="66322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EBDAF-C90A-4190-B6C9-6FFFBB3789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1E6F9F-4CC6-4262-93A5-6E54C1D167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F1709A-0837-449A-B2C1-D2F7E23CBE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CD5249-291D-4246-B200-1185A99EBB72}"/>
              </a:ext>
            </a:extLst>
          </p:cNvPr>
          <p:cNvSpPr>
            <a:spLocks noGrp="1"/>
          </p:cNvSpPr>
          <p:nvPr>
            <p:ph type="dt" sz="half" idx="10"/>
          </p:nvPr>
        </p:nvSpPr>
        <p:spPr/>
        <p:txBody>
          <a:bodyPr/>
          <a:lstStyle/>
          <a:p>
            <a:fld id="{E7C8E198-FA3B-40C8-8EEC-64C7BF7BC42B}" type="datetimeFigureOut">
              <a:rPr lang="en-US" smtClean="0"/>
              <a:t>6/3/2021</a:t>
            </a:fld>
            <a:endParaRPr lang="en-US"/>
          </a:p>
        </p:txBody>
      </p:sp>
      <p:sp>
        <p:nvSpPr>
          <p:cNvPr id="6" name="Footer Placeholder 5">
            <a:extLst>
              <a:ext uri="{FF2B5EF4-FFF2-40B4-BE49-F238E27FC236}">
                <a16:creationId xmlns:a16="http://schemas.microsoft.com/office/drawing/2014/main" id="{D17C69DF-2DDA-4628-8BA8-35FDE8A857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F52B14-F911-4B80-883F-F2A3C97D3E3C}"/>
              </a:ext>
            </a:extLst>
          </p:cNvPr>
          <p:cNvSpPr>
            <a:spLocks noGrp="1"/>
          </p:cNvSpPr>
          <p:nvPr>
            <p:ph type="sldNum" sz="quarter" idx="12"/>
          </p:nvPr>
        </p:nvSpPr>
        <p:spPr/>
        <p:txBody>
          <a:bodyPr/>
          <a:lstStyle/>
          <a:p>
            <a:fld id="{5AC48CCD-8932-4C79-891F-BBD9509B2955}" type="slidenum">
              <a:rPr lang="en-US" smtClean="0"/>
              <a:t>‹#›</a:t>
            </a:fld>
            <a:endParaRPr lang="en-US"/>
          </a:p>
        </p:txBody>
      </p:sp>
    </p:spTree>
    <p:extLst>
      <p:ext uri="{BB962C8B-B14F-4D97-AF65-F5344CB8AC3E}">
        <p14:creationId xmlns:p14="http://schemas.microsoft.com/office/powerpoint/2010/main" val="1721799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19D312F-0294-40E9-8476-3F508B549E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D13C5AA-E569-4162-9F21-7193F77373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0D742F-4034-4E94-B57B-1DDA18BD0A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C8E198-FA3B-40C8-8EEC-64C7BF7BC42B}" type="datetimeFigureOut">
              <a:rPr lang="en-US" smtClean="0"/>
              <a:t>6/3/2021</a:t>
            </a:fld>
            <a:endParaRPr lang="en-US"/>
          </a:p>
        </p:txBody>
      </p:sp>
      <p:sp>
        <p:nvSpPr>
          <p:cNvPr id="5" name="Footer Placeholder 4">
            <a:extLst>
              <a:ext uri="{FF2B5EF4-FFF2-40B4-BE49-F238E27FC236}">
                <a16:creationId xmlns:a16="http://schemas.microsoft.com/office/drawing/2014/main" id="{269A763A-594B-4745-BBF3-A36319F944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EFAECD-4865-4EF8-B7B8-C93B00E59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C48CCD-8932-4C79-891F-BBD9509B2955}" type="slidenum">
              <a:rPr lang="en-US" smtClean="0"/>
              <a:t>‹#›</a:t>
            </a:fld>
            <a:endParaRPr lang="en-US"/>
          </a:p>
        </p:txBody>
      </p:sp>
    </p:spTree>
    <p:extLst>
      <p:ext uri="{BB962C8B-B14F-4D97-AF65-F5344CB8AC3E}">
        <p14:creationId xmlns:p14="http://schemas.microsoft.com/office/powerpoint/2010/main" val="1791589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6.emf"/><Relationship Id="rId18" Type="http://schemas.openxmlformats.org/officeDocument/2006/relationships/customXml" Target="../ink/ink9.xml"/><Relationship Id="rId3" Type="http://schemas.openxmlformats.org/officeDocument/2006/relationships/image" Target="../media/image1.emf"/><Relationship Id="rId21" Type="http://schemas.openxmlformats.org/officeDocument/2006/relationships/image" Target="../media/image10.emf"/><Relationship Id="rId7" Type="http://schemas.openxmlformats.org/officeDocument/2006/relationships/image" Target="../media/image3.emf"/><Relationship Id="rId12" Type="http://schemas.openxmlformats.org/officeDocument/2006/relationships/customXml" Target="../ink/ink6.xml"/><Relationship Id="rId17" Type="http://schemas.openxmlformats.org/officeDocument/2006/relationships/image" Target="../media/image8.emf"/><Relationship Id="rId2" Type="http://schemas.openxmlformats.org/officeDocument/2006/relationships/customXml" Target="../ink/ink1.xml"/><Relationship Id="rId16" Type="http://schemas.openxmlformats.org/officeDocument/2006/relationships/customXml" Target="../ink/ink8.xml"/><Relationship Id="rId20" Type="http://schemas.openxmlformats.org/officeDocument/2006/relationships/customXml" Target="../ink/ink10.xml"/><Relationship Id="rId1" Type="http://schemas.openxmlformats.org/officeDocument/2006/relationships/slideLayout" Target="../slideLayouts/slideLayout2.xml"/><Relationship Id="rId6" Type="http://schemas.openxmlformats.org/officeDocument/2006/relationships/customXml" Target="../ink/ink3.xml"/><Relationship Id="rId11" Type="http://schemas.openxmlformats.org/officeDocument/2006/relationships/image" Target="../media/image5.emf"/><Relationship Id="rId5" Type="http://schemas.openxmlformats.org/officeDocument/2006/relationships/image" Target="../media/image2.emf"/><Relationship Id="rId15" Type="http://schemas.openxmlformats.org/officeDocument/2006/relationships/image" Target="../media/image7.emf"/><Relationship Id="rId10" Type="http://schemas.openxmlformats.org/officeDocument/2006/relationships/customXml" Target="../ink/ink5.xml"/><Relationship Id="rId19" Type="http://schemas.openxmlformats.org/officeDocument/2006/relationships/image" Target="../media/image9.emf"/><Relationship Id="rId4" Type="http://schemas.openxmlformats.org/officeDocument/2006/relationships/customXml" Target="../ink/ink2.xml"/><Relationship Id="rId9" Type="http://schemas.openxmlformats.org/officeDocument/2006/relationships/image" Target="../media/image4.emf"/><Relationship Id="rId14" Type="http://schemas.openxmlformats.org/officeDocument/2006/relationships/customXml" Target="../ink/ink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8" Type="http://schemas.openxmlformats.org/officeDocument/2006/relationships/customXml" Target="../ink/ink14.xml"/><Relationship Id="rId13" Type="http://schemas.openxmlformats.org/officeDocument/2006/relationships/image" Target="../media/image16.emf"/><Relationship Id="rId18" Type="http://schemas.openxmlformats.org/officeDocument/2006/relationships/customXml" Target="../ink/ink19.xml"/><Relationship Id="rId26" Type="http://schemas.openxmlformats.org/officeDocument/2006/relationships/customXml" Target="../ink/ink23.xml"/><Relationship Id="rId3" Type="http://schemas.openxmlformats.org/officeDocument/2006/relationships/image" Target="../media/image11.emf"/><Relationship Id="rId21" Type="http://schemas.openxmlformats.org/officeDocument/2006/relationships/image" Target="../media/image19.emf"/><Relationship Id="rId7" Type="http://schemas.openxmlformats.org/officeDocument/2006/relationships/image" Target="../media/image13.emf"/><Relationship Id="rId12" Type="http://schemas.openxmlformats.org/officeDocument/2006/relationships/customXml" Target="../ink/ink16.xml"/><Relationship Id="rId17" Type="http://schemas.openxmlformats.org/officeDocument/2006/relationships/image" Target="../media/image18.emf"/><Relationship Id="rId25" Type="http://schemas.openxmlformats.org/officeDocument/2006/relationships/image" Target="../media/image21.emf"/><Relationship Id="rId2" Type="http://schemas.openxmlformats.org/officeDocument/2006/relationships/customXml" Target="../ink/ink11.xml"/><Relationship Id="rId16" Type="http://schemas.openxmlformats.org/officeDocument/2006/relationships/customXml" Target="../ink/ink18.xml"/><Relationship Id="rId20" Type="http://schemas.openxmlformats.org/officeDocument/2006/relationships/customXml" Target="../ink/ink20.xml"/><Relationship Id="rId1" Type="http://schemas.openxmlformats.org/officeDocument/2006/relationships/slideLayout" Target="../slideLayouts/slideLayout2.xml"/><Relationship Id="rId6" Type="http://schemas.openxmlformats.org/officeDocument/2006/relationships/customXml" Target="../ink/ink13.xml"/><Relationship Id="rId11" Type="http://schemas.openxmlformats.org/officeDocument/2006/relationships/image" Target="../media/image15.emf"/><Relationship Id="rId24" Type="http://schemas.openxmlformats.org/officeDocument/2006/relationships/customXml" Target="../ink/ink22.xml"/><Relationship Id="rId5" Type="http://schemas.openxmlformats.org/officeDocument/2006/relationships/image" Target="../media/image12.emf"/><Relationship Id="rId15" Type="http://schemas.openxmlformats.org/officeDocument/2006/relationships/image" Target="../media/image17.emf"/><Relationship Id="rId23" Type="http://schemas.openxmlformats.org/officeDocument/2006/relationships/image" Target="../media/image20.emf"/><Relationship Id="rId28" Type="http://schemas.openxmlformats.org/officeDocument/2006/relationships/customXml" Target="../ink/ink24.xml"/><Relationship Id="rId10" Type="http://schemas.openxmlformats.org/officeDocument/2006/relationships/customXml" Target="../ink/ink15.xml"/><Relationship Id="rId19" Type="http://schemas.openxmlformats.org/officeDocument/2006/relationships/image" Target="../media/image2.emf"/><Relationship Id="rId4" Type="http://schemas.openxmlformats.org/officeDocument/2006/relationships/customXml" Target="../ink/ink12.xml"/><Relationship Id="rId9" Type="http://schemas.openxmlformats.org/officeDocument/2006/relationships/image" Target="../media/image14.emf"/><Relationship Id="rId14" Type="http://schemas.openxmlformats.org/officeDocument/2006/relationships/customXml" Target="../ink/ink17.xml"/><Relationship Id="rId22" Type="http://schemas.openxmlformats.org/officeDocument/2006/relationships/customXml" Target="../ink/ink21.xml"/><Relationship Id="rId27" Type="http://schemas.openxmlformats.org/officeDocument/2006/relationships/image" Target="../media/image22.emf"/></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62CBF-15C5-4240-82D2-2DFED523DFDE}"/>
              </a:ext>
            </a:extLst>
          </p:cNvPr>
          <p:cNvSpPr>
            <a:spLocks noGrp="1"/>
          </p:cNvSpPr>
          <p:nvPr>
            <p:ph type="ctrTitle"/>
          </p:nvPr>
        </p:nvSpPr>
        <p:spPr/>
        <p:txBody>
          <a:bodyPr/>
          <a:lstStyle/>
          <a:p>
            <a:r>
              <a:rPr lang="en-US" dirty="0"/>
              <a:t>FAMILY PLANNING</a:t>
            </a:r>
          </a:p>
        </p:txBody>
      </p:sp>
      <p:sp>
        <p:nvSpPr>
          <p:cNvPr id="3" name="Subtitle 2">
            <a:extLst>
              <a:ext uri="{FF2B5EF4-FFF2-40B4-BE49-F238E27FC236}">
                <a16:creationId xmlns:a16="http://schemas.microsoft.com/office/drawing/2014/main" id="{1B03D0F1-386C-4A2F-81F9-F6C48D43FD14}"/>
              </a:ext>
            </a:extLst>
          </p:cNvPr>
          <p:cNvSpPr>
            <a:spLocks noGrp="1"/>
          </p:cNvSpPr>
          <p:nvPr>
            <p:ph type="subTitle" idx="1"/>
          </p:nvPr>
        </p:nvSpPr>
        <p:spPr/>
        <p:txBody>
          <a:bodyPr/>
          <a:lstStyle/>
          <a:p>
            <a:r>
              <a:rPr lang="en-US" dirty="0"/>
              <a:t>By JEREMIAH FONDO</a:t>
            </a:r>
          </a:p>
          <a:p>
            <a:r>
              <a:rPr lang="en-US" dirty="0"/>
              <a:t>BSCN</a:t>
            </a:r>
          </a:p>
        </p:txBody>
      </p:sp>
    </p:spTree>
    <p:extLst>
      <p:ext uri="{BB962C8B-B14F-4D97-AF65-F5344CB8AC3E}">
        <p14:creationId xmlns:p14="http://schemas.microsoft.com/office/powerpoint/2010/main" val="47542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6CBEC1D9-9934-4DD1-9797-25C0E7E19605}"/>
              </a:ext>
            </a:extLst>
          </p:cNvPr>
          <p:cNvSpPr>
            <a:spLocks noGrp="1"/>
          </p:cNvSpPr>
          <p:nvPr>
            <p:ph type="title"/>
          </p:nvPr>
        </p:nvSpPr>
        <p:spPr>
          <a:xfrm>
            <a:off x="1981200" y="274638"/>
            <a:ext cx="8229600" cy="868362"/>
          </a:xfrm>
        </p:spPr>
        <p:txBody>
          <a:bodyPr/>
          <a:lstStyle/>
          <a:p>
            <a:pPr eaLnBrk="1" fontAlgn="auto" hangingPunct="1">
              <a:spcAft>
                <a:spcPts val="0"/>
              </a:spcAft>
              <a:defRPr/>
            </a:pPr>
            <a:r>
              <a:rPr lang="en-US"/>
              <a:t>Principles cont.</a:t>
            </a:r>
          </a:p>
        </p:txBody>
      </p:sp>
      <p:sp>
        <p:nvSpPr>
          <p:cNvPr id="31747" name="Content Placeholder 2">
            <a:extLst>
              <a:ext uri="{FF2B5EF4-FFF2-40B4-BE49-F238E27FC236}">
                <a16:creationId xmlns:a16="http://schemas.microsoft.com/office/drawing/2014/main" id="{57D8FC85-0E8B-40EA-A1B3-32FEA81706E8}"/>
              </a:ext>
            </a:extLst>
          </p:cNvPr>
          <p:cNvSpPr>
            <a:spLocks noGrp="1"/>
          </p:cNvSpPr>
          <p:nvPr>
            <p:ph idx="1"/>
          </p:nvPr>
        </p:nvSpPr>
        <p:spPr>
          <a:xfrm>
            <a:off x="1981200" y="1447801"/>
            <a:ext cx="8229600" cy="4678363"/>
          </a:xfrm>
        </p:spPr>
        <p:txBody>
          <a:bodyPr/>
          <a:lstStyle/>
          <a:p>
            <a:pPr eaLnBrk="1" hangingPunct="1"/>
            <a:r>
              <a:rPr lang="en-US" altLang="en-US"/>
              <a:t>Provide information</a:t>
            </a:r>
          </a:p>
          <a:p>
            <a:pPr eaLnBrk="1" hangingPunct="1">
              <a:buFontTx/>
              <a:buAutoNum type="arabicPeriod"/>
            </a:pPr>
            <a:r>
              <a:rPr lang="en-US" altLang="en-US"/>
              <a:t>Tailor information to clients needs</a:t>
            </a:r>
          </a:p>
          <a:p>
            <a:pPr eaLnBrk="1" hangingPunct="1">
              <a:buFontTx/>
              <a:buAutoNum type="arabicPeriod"/>
            </a:pPr>
            <a:r>
              <a:rPr lang="en-US" altLang="en-US"/>
              <a:t>Be non judgmental</a:t>
            </a:r>
          </a:p>
          <a:p>
            <a:pPr eaLnBrk="1" hangingPunct="1">
              <a:buFontTx/>
              <a:buAutoNum type="arabicPeriod"/>
            </a:pPr>
            <a:r>
              <a:rPr lang="en-US" altLang="en-US"/>
              <a:t>Bridge the gap between the providers knowledge and client’s understanding</a:t>
            </a:r>
          </a:p>
          <a:p>
            <a:pPr eaLnBrk="1" hangingPunct="1">
              <a:buFontTx/>
              <a:buAutoNum type="arabicPeriod"/>
            </a:pPr>
            <a:r>
              <a:rPr lang="en-US" altLang="en-US"/>
              <a:t>Avoid too much information (information overload)</a:t>
            </a:r>
          </a:p>
        </p:txBody>
      </p:sp>
      <p:sp>
        <p:nvSpPr>
          <p:cNvPr id="31748" name="Date Placeholder 6">
            <a:extLst>
              <a:ext uri="{FF2B5EF4-FFF2-40B4-BE49-F238E27FC236}">
                <a16:creationId xmlns:a16="http://schemas.microsoft.com/office/drawing/2014/main" id="{29061A2B-DF73-45A0-89F1-15E5CE00A38B}"/>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9952122B-21F0-489B-B3FF-13FA48EEFDA7}"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31749" name="Slide Number Placeholder 7">
            <a:extLst>
              <a:ext uri="{FF2B5EF4-FFF2-40B4-BE49-F238E27FC236}">
                <a16:creationId xmlns:a16="http://schemas.microsoft.com/office/drawing/2014/main" id="{043A4587-8DA1-40EF-8C71-9B6837C7923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43F1E9CC-586B-4DEF-A4FD-66A91D7C0C08}" type="slidenum">
              <a:rPr lang="en-US" altLang="en-US">
                <a:solidFill>
                  <a:srgbClr val="FFFFFF"/>
                </a:solidFill>
              </a:rPr>
              <a:pPr eaLnBrk="1" fontAlgn="base" hangingPunct="1">
                <a:spcBef>
                  <a:spcPct val="0"/>
                </a:spcBef>
                <a:spcAft>
                  <a:spcPct val="0"/>
                </a:spcAft>
              </a:pPr>
              <a:t>10</a:t>
            </a:fld>
            <a:endParaRPr lang="en-US" altLang="en-US">
              <a:solidFill>
                <a:srgbClr val="FFFFFF"/>
              </a:solidFill>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itle 1">
            <a:extLst>
              <a:ext uri="{FF2B5EF4-FFF2-40B4-BE49-F238E27FC236}">
                <a16:creationId xmlns:a16="http://schemas.microsoft.com/office/drawing/2014/main" id="{28AA369E-DAC3-4E51-87CB-E10F6007F145}"/>
              </a:ext>
            </a:extLst>
          </p:cNvPr>
          <p:cNvSpPr>
            <a:spLocks noGrp="1"/>
          </p:cNvSpPr>
          <p:nvPr>
            <p:ph type="title"/>
          </p:nvPr>
        </p:nvSpPr>
        <p:spPr>
          <a:xfrm>
            <a:off x="1981200" y="274638"/>
            <a:ext cx="8229600" cy="487362"/>
          </a:xfrm>
        </p:spPr>
        <p:txBody>
          <a:bodyPr>
            <a:normAutofit fontScale="90000"/>
          </a:bodyPr>
          <a:lstStyle/>
          <a:p>
            <a:pPr eaLnBrk="1" fontAlgn="auto" hangingPunct="1">
              <a:spcAft>
                <a:spcPts val="0"/>
              </a:spcAft>
              <a:defRPr/>
            </a:pPr>
            <a:r>
              <a:rPr lang="en-US" b="1"/>
              <a:t>Obtaining This Method </a:t>
            </a:r>
            <a:br>
              <a:rPr lang="en-US"/>
            </a:br>
            <a:endParaRPr lang="en-US"/>
          </a:p>
        </p:txBody>
      </p:sp>
      <p:sp>
        <p:nvSpPr>
          <p:cNvPr id="133123" name="Content Placeholder 2">
            <a:extLst>
              <a:ext uri="{FF2B5EF4-FFF2-40B4-BE49-F238E27FC236}">
                <a16:creationId xmlns:a16="http://schemas.microsoft.com/office/drawing/2014/main" id="{22C30410-B305-403F-8A60-1008D7737E12}"/>
              </a:ext>
            </a:extLst>
          </p:cNvPr>
          <p:cNvSpPr>
            <a:spLocks noGrp="1"/>
          </p:cNvSpPr>
          <p:nvPr>
            <p:ph idx="1"/>
          </p:nvPr>
        </p:nvSpPr>
        <p:spPr>
          <a:xfrm>
            <a:off x="1524000" y="533400"/>
            <a:ext cx="9372600" cy="6324600"/>
          </a:xfrm>
        </p:spPr>
        <p:txBody>
          <a:bodyPr/>
          <a:lstStyle/>
          <a:p>
            <a:pPr eaLnBrk="1" hangingPunct="1"/>
            <a:r>
              <a:rPr lang="en-US" altLang="en-US"/>
              <a:t>Vasectomies should be provided by trained providers only. </a:t>
            </a:r>
          </a:p>
          <a:p>
            <a:pPr eaLnBrk="1" hangingPunct="1"/>
            <a:r>
              <a:rPr lang="en-US" altLang="en-US"/>
              <a:t>Vasectomies can be performed at any health facility with a minor theatre, the appropriate equipment and ability to observe infection-prevention measures, and with the drugs and equipment to handle emergencies, including an efﬁcient and effective referral system. These facilities would probably include the following: </a:t>
            </a:r>
          </a:p>
          <a:p>
            <a:pPr eaLnBrk="1" hangingPunct="1">
              <a:buFontTx/>
              <a:buNone/>
            </a:pPr>
            <a:r>
              <a:rPr lang="en-US" altLang="en-US"/>
              <a:t>• Level 4 and above (hospitals) </a:t>
            </a:r>
          </a:p>
          <a:p>
            <a:pPr eaLnBrk="1" hangingPunct="1">
              <a:buFontTx/>
              <a:buNone/>
            </a:pPr>
            <a:r>
              <a:rPr lang="en-US" altLang="en-US"/>
              <a:t>• Level 3 (health centres, nursing/maternity homes </a:t>
            </a:r>
          </a:p>
          <a:p>
            <a:pPr eaLnBrk="1" hangingPunct="1">
              <a:buFontTx/>
              <a:buNone/>
            </a:pPr>
            <a:r>
              <a:rPr lang="en-US" altLang="en-US"/>
              <a:t>• Level 1 (outreach services) </a:t>
            </a:r>
          </a:p>
          <a:p>
            <a:pPr eaLnBrk="1" hangingPunct="1"/>
            <a:endParaRPr lang="en-US" altLang="en-US"/>
          </a:p>
        </p:txBody>
      </p:sp>
      <p:sp>
        <p:nvSpPr>
          <p:cNvPr id="133124" name="Date Placeholder 6">
            <a:extLst>
              <a:ext uri="{FF2B5EF4-FFF2-40B4-BE49-F238E27FC236}">
                <a16:creationId xmlns:a16="http://schemas.microsoft.com/office/drawing/2014/main" id="{DC63EE0E-CF1B-4C8E-9C92-7FC67B1E54FF}"/>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C17C20BF-6903-439B-93B2-5B1F08A1FD7D}"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33125" name="Slide Number Placeholder 7">
            <a:extLst>
              <a:ext uri="{FF2B5EF4-FFF2-40B4-BE49-F238E27FC236}">
                <a16:creationId xmlns:a16="http://schemas.microsoft.com/office/drawing/2014/main" id="{6323BFA3-13F1-498E-AF33-82F6E03200D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8EE42ADE-DBC6-48B5-97F4-448102862102}" type="slidenum">
              <a:rPr lang="en-US" altLang="en-US">
                <a:solidFill>
                  <a:srgbClr val="FFFFFF"/>
                </a:solidFill>
              </a:rPr>
              <a:pPr eaLnBrk="1" fontAlgn="base" hangingPunct="1">
                <a:spcBef>
                  <a:spcPct val="0"/>
                </a:spcBef>
                <a:spcAft>
                  <a:spcPct val="0"/>
                </a:spcAft>
              </a:pPr>
              <a:t>100</a:t>
            </a:fld>
            <a:endParaRPr lang="en-US" altLang="en-US">
              <a:solidFill>
                <a:srgbClr val="FFFFFF"/>
              </a:solidFill>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itle 1">
            <a:extLst>
              <a:ext uri="{FF2B5EF4-FFF2-40B4-BE49-F238E27FC236}">
                <a16:creationId xmlns:a16="http://schemas.microsoft.com/office/drawing/2014/main" id="{4CB8634E-AF91-415E-84C0-8758AC3D0B03}"/>
              </a:ext>
            </a:extLst>
          </p:cNvPr>
          <p:cNvSpPr>
            <a:spLocks noGrp="1"/>
          </p:cNvSpPr>
          <p:nvPr>
            <p:ph type="title"/>
          </p:nvPr>
        </p:nvSpPr>
        <p:spPr>
          <a:xfrm>
            <a:off x="1981200" y="0"/>
            <a:ext cx="8229600" cy="533400"/>
          </a:xfrm>
        </p:spPr>
        <p:txBody>
          <a:bodyPr>
            <a:normAutofit fontScale="90000"/>
          </a:bodyPr>
          <a:lstStyle/>
          <a:p>
            <a:pPr eaLnBrk="1" fontAlgn="auto" hangingPunct="1">
              <a:spcAft>
                <a:spcPts val="0"/>
              </a:spcAft>
              <a:defRPr/>
            </a:pPr>
            <a:r>
              <a:rPr lang="en-US"/>
              <a:t>NATURAL METHODS</a:t>
            </a:r>
          </a:p>
        </p:txBody>
      </p:sp>
      <p:sp>
        <p:nvSpPr>
          <p:cNvPr id="134147" name="Content Placeholder 2">
            <a:extLst>
              <a:ext uri="{FF2B5EF4-FFF2-40B4-BE49-F238E27FC236}">
                <a16:creationId xmlns:a16="http://schemas.microsoft.com/office/drawing/2014/main" id="{FAEBAD44-43AA-4BBB-910F-A9D932872597}"/>
              </a:ext>
            </a:extLst>
          </p:cNvPr>
          <p:cNvSpPr>
            <a:spLocks noGrp="1"/>
          </p:cNvSpPr>
          <p:nvPr>
            <p:ph idx="1"/>
          </p:nvPr>
        </p:nvSpPr>
        <p:spPr>
          <a:xfrm>
            <a:off x="1524000" y="533401"/>
            <a:ext cx="8915400" cy="5592763"/>
          </a:xfrm>
        </p:spPr>
        <p:txBody>
          <a:bodyPr/>
          <a:lstStyle/>
          <a:p>
            <a:pPr eaLnBrk="1" hangingPunct="1"/>
            <a:r>
              <a:rPr lang="en-US" altLang="en-US"/>
              <a:t>These are methods which do not require the client to use any artificial drug or devise to prevent pregnancy</a:t>
            </a:r>
          </a:p>
          <a:p>
            <a:pPr eaLnBrk="1" hangingPunct="1"/>
            <a:r>
              <a:rPr lang="en-US" altLang="en-US"/>
              <a:t>The client is advised to observe natural body changes which determine her fertility and abstain from sexual intercourse when she feels unsafe. They include:</a:t>
            </a:r>
          </a:p>
          <a:p>
            <a:pPr eaLnBrk="1" hangingPunct="1">
              <a:buFontTx/>
              <a:buAutoNum type="arabicPeriod"/>
            </a:pPr>
            <a:r>
              <a:rPr lang="en-US" altLang="en-US"/>
              <a:t>Lactational amenorrhea method</a:t>
            </a:r>
          </a:p>
          <a:p>
            <a:pPr eaLnBrk="1" hangingPunct="1">
              <a:buFontTx/>
              <a:buAutoNum type="arabicPeriod"/>
            </a:pPr>
            <a:r>
              <a:rPr lang="en-US" altLang="en-US"/>
              <a:t>Fertility awareness methods such as:</a:t>
            </a:r>
          </a:p>
          <a:p>
            <a:pPr eaLnBrk="1" hangingPunct="1">
              <a:buFontTx/>
              <a:buNone/>
            </a:pPr>
            <a:r>
              <a:rPr lang="en-US" altLang="en-US"/>
              <a:t> Cervical Mucus, Ovulation, BBT, and Symptothermal), the competence of the teacher. </a:t>
            </a:r>
          </a:p>
        </p:txBody>
      </p:sp>
      <p:sp>
        <p:nvSpPr>
          <p:cNvPr id="134148" name="Date Placeholder 6">
            <a:extLst>
              <a:ext uri="{FF2B5EF4-FFF2-40B4-BE49-F238E27FC236}">
                <a16:creationId xmlns:a16="http://schemas.microsoft.com/office/drawing/2014/main" id="{80D2AEE3-5317-4C43-8886-9CD2910ACFF1}"/>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2E20AEDB-0950-41BB-AAF5-DE254EF1542F}"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34149" name="Slide Number Placeholder 7">
            <a:extLst>
              <a:ext uri="{FF2B5EF4-FFF2-40B4-BE49-F238E27FC236}">
                <a16:creationId xmlns:a16="http://schemas.microsoft.com/office/drawing/2014/main" id="{6D73F61F-3889-4B90-AE29-C1A966C0C80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26096FA9-DDA1-4C81-82DD-62DF073F2016}" type="slidenum">
              <a:rPr lang="en-US" altLang="en-US">
                <a:solidFill>
                  <a:srgbClr val="FFFFFF"/>
                </a:solidFill>
              </a:rPr>
              <a:pPr eaLnBrk="1" fontAlgn="base" hangingPunct="1">
                <a:spcBef>
                  <a:spcPct val="0"/>
                </a:spcBef>
                <a:spcAft>
                  <a:spcPct val="0"/>
                </a:spcAft>
              </a:pPr>
              <a:t>101</a:t>
            </a:fld>
            <a:endParaRPr lang="en-US" altLang="en-US">
              <a:solidFill>
                <a:srgbClr val="FFFFFF"/>
              </a:solidFill>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1">
            <a:extLst>
              <a:ext uri="{FF2B5EF4-FFF2-40B4-BE49-F238E27FC236}">
                <a16:creationId xmlns:a16="http://schemas.microsoft.com/office/drawing/2014/main" id="{8740D894-7634-485E-A938-108806991BD1}"/>
              </a:ext>
            </a:extLst>
          </p:cNvPr>
          <p:cNvSpPr>
            <a:spLocks noGrp="1"/>
          </p:cNvSpPr>
          <p:nvPr>
            <p:ph type="title"/>
          </p:nvPr>
        </p:nvSpPr>
        <p:spPr>
          <a:xfrm>
            <a:off x="1981200" y="274638"/>
            <a:ext cx="8229600" cy="792162"/>
          </a:xfrm>
        </p:spPr>
        <p:txBody>
          <a:bodyPr/>
          <a:lstStyle/>
          <a:p>
            <a:pPr eaLnBrk="1" fontAlgn="auto" hangingPunct="1">
              <a:spcAft>
                <a:spcPts val="0"/>
              </a:spcAft>
              <a:defRPr/>
            </a:pPr>
            <a:r>
              <a:rPr lang="en-US"/>
              <a:t>Natural methods cont.</a:t>
            </a:r>
          </a:p>
        </p:txBody>
      </p:sp>
      <p:sp>
        <p:nvSpPr>
          <p:cNvPr id="135171" name="Content Placeholder 2">
            <a:extLst>
              <a:ext uri="{FF2B5EF4-FFF2-40B4-BE49-F238E27FC236}">
                <a16:creationId xmlns:a16="http://schemas.microsoft.com/office/drawing/2014/main" id="{4C2313BB-0836-4A6C-9DB6-FA63374710F0}"/>
              </a:ext>
            </a:extLst>
          </p:cNvPr>
          <p:cNvSpPr>
            <a:spLocks noGrp="1"/>
          </p:cNvSpPr>
          <p:nvPr>
            <p:ph idx="1"/>
          </p:nvPr>
        </p:nvSpPr>
        <p:spPr>
          <a:xfrm>
            <a:off x="1981200" y="1066801"/>
            <a:ext cx="8229600" cy="5059363"/>
          </a:xfrm>
        </p:spPr>
        <p:txBody>
          <a:bodyPr/>
          <a:lstStyle/>
          <a:p>
            <a:pPr eaLnBrk="1" hangingPunct="1"/>
            <a:r>
              <a:rPr lang="en-US" altLang="en-US"/>
              <a:t>Withdrawal method (coitus interuptus)</a:t>
            </a:r>
          </a:p>
          <a:p>
            <a:pPr eaLnBrk="1" hangingPunct="1"/>
            <a:r>
              <a:rPr lang="en-US" altLang="en-US"/>
              <a:t>Newer FAM options, such as the Standard Days Method® (SDM) and TwoDay Method® (TDM), require less reliance on the provider, as they are offered and learned in one client-provider contact. For other FAMs, couples must abstain from sex during the learning phase. Once trained, the couple can begin using FAMs at the start of a new cycle. Pregnancy rates </a:t>
            </a:r>
          </a:p>
          <a:p>
            <a:pPr eaLnBrk="1" hangingPunct="1"/>
            <a:endParaRPr lang="en-US" altLang="en-US"/>
          </a:p>
        </p:txBody>
      </p:sp>
      <p:sp>
        <p:nvSpPr>
          <p:cNvPr id="135172" name="Date Placeholder 6">
            <a:extLst>
              <a:ext uri="{FF2B5EF4-FFF2-40B4-BE49-F238E27FC236}">
                <a16:creationId xmlns:a16="http://schemas.microsoft.com/office/drawing/2014/main" id="{7A8A752E-E917-4035-8567-BB10C4392C6F}"/>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5DCB5969-3715-454D-BD7E-13C10A1D8449}"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35173" name="Slide Number Placeholder 7">
            <a:extLst>
              <a:ext uri="{FF2B5EF4-FFF2-40B4-BE49-F238E27FC236}">
                <a16:creationId xmlns:a16="http://schemas.microsoft.com/office/drawing/2014/main" id="{AB169EA3-A215-46EA-9210-14E40187999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CEA77BED-1BE8-41A7-9499-15767CF38533}" type="slidenum">
              <a:rPr lang="en-US" altLang="en-US">
                <a:solidFill>
                  <a:srgbClr val="FFFFFF"/>
                </a:solidFill>
              </a:rPr>
              <a:pPr eaLnBrk="1" fontAlgn="base" hangingPunct="1">
                <a:spcBef>
                  <a:spcPct val="0"/>
                </a:spcBef>
                <a:spcAft>
                  <a:spcPct val="0"/>
                </a:spcAft>
              </a:pPr>
              <a:t>102</a:t>
            </a:fld>
            <a:endParaRPr lang="en-US" altLang="en-US">
              <a:solidFill>
                <a:srgbClr val="FFFFFF"/>
              </a:solidFill>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itle 1">
            <a:extLst>
              <a:ext uri="{FF2B5EF4-FFF2-40B4-BE49-F238E27FC236}">
                <a16:creationId xmlns:a16="http://schemas.microsoft.com/office/drawing/2014/main" id="{A510642F-A645-4BE7-A41D-4DD8D91E871A}"/>
              </a:ext>
            </a:extLst>
          </p:cNvPr>
          <p:cNvSpPr>
            <a:spLocks noGrp="1"/>
          </p:cNvSpPr>
          <p:nvPr>
            <p:ph type="title"/>
          </p:nvPr>
        </p:nvSpPr>
        <p:spPr>
          <a:xfrm>
            <a:off x="1981200" y="0"/>
            <a:ext cx="8229600" cy="304800"/>
          </a:xfrm>
        </p:spPr>
        <p:txBody>
          <a:bodyPr>
            <a:normAutofit fontScale="90000"/>
          </a:bodyPr>
          <a:lstStyle/>
          <a:p>
            <a:pPr eaLnBrk="1" fontAlgn="auto" hangingPunct="1">
              <a:spcAft>
                <a:spcPts val="0"/>
              </a:spcAft>
              <a:defRPr/>
            </a:pPr>
            <a:br>
              <a:rPr lang="en-US" b="1"/>
            </a:br>
            <a:br>
              <a:rPr lang="en-US" b="1"/>
            </a:br>
            <a:r>
              <a:rPr lang="en-US" sz="3600" b="1"/>
              <a:t>LACTATIONAL AMENORRHOEA METHOD (LAM)</a:t>
            </a:r>
            <a:br>
              <a:rPr lang="en-US"/>
            </a:br>
            <a:endParaRPr lang="en-US"/>
          </a:p>
        </p:txBody>
      </p:sp>
      <p:sp>
        <p:nvSpPr>
          <p:cNvPr id="136195" name="Content Placeholder 2">
            <a:extLst>
              <a:ext uri="{FF2B5EF4-FFF2-40B4-BE49-F238E27FC236}">
                <a16:creationId xmlns:a16="http://schemas.microsoft.com/office/drawing/2014/main" id="{8B00C0F5-04BE-47B8-814A-A4EB7FD9FD9F}"/>
              </a:ext>
            </a:extLst>
          </p:cNvPr>
          <p:cNvSpPr>
            <a:spLocks noGrp="1"/>
          </p:cNvSpPr>
          <p:nvPr>
            <p:ph idx="1"/>
          </p:nvPr>
        </p:nvSpPr>
        <p:spPr>
          <a:xfrm>
            <a:off x="1524000" y="838200"/>
            <a:ext cx="9144000" cy="6019800"/>
          </a:xfrm>
        </p:spPr>
        <p:txBody>
          <a:bodyPr/>
          <a:lstStyle/>
          <a:p>
            <a:pPr eaLnBrk="1" hangingPunct="1"/>
            <a:r>
              <a:rPr lang="en-US" altLang="en-US"/>
              <a:t>The Lactational Amenorrhoea Method (LAM), is a temporary method of NFP based on the lack of ovulation that results from exclusive breastfeeding. </a:t>
            </a:r>
          </a:p>
          <a:p>
            <a:pPr eaLnBrk="1" hangingPunct="1"/>
            <a:r>
              <a:rPr lang="en-US" altLang="en-US"/>
              <a:t>LAM works primarily by preventing ovulation—but for this to occur, exclusive breastfeeding is mandatory. Therefore, effectiveness depends on the user . </a:t>
            </a:r>
          </a:p>
          <a:p>
            <a:pPr eaLnBrk="1" hangingPunct="1"/>
            <a:r>
              <a:rPr lang="en-US" altLang="en-US"/>
              <a:t>As commonly used, the pregnancy rate is about two per 100 women in the ﬁrst six months. With perfect use, the pregnancy rate is less than one per 100 women </a:t>
            </a:r>
          </a:p>
        </p:txBody>
      </p:sp>
      <p:sp>
        <p:nvSpPr>
          <p:cNvPr id="136196" name="Date Placeholder 6">
            <a:extLst>
              <a:ext uri="{FF2B5EF4-FFF2-40B4-BE49-F238E27FC236}">
                <a16:creationId xmlns:a16="http://schemas.microsoft.com/office/drawing/2014/main" id="{B0D0ECCB-88EA-426A-A1FB-560933AB9777}"/>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3EBC8DA1-37D7-4385-A0BA-396299A1122B}"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36197" name="Slide Number Placeholder 7">
            <a:extLst>
              <a:ext uri="{FF2B5EF4-FFF2-40B4-BE49-F238E27FC236}">
                <a16:creationId xmlns:a16="http://schemas.microsoft.com/office/drawing/2014/main" id="{34A40344-B8F0-4FDA-9E97-C7F1771B94F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D6F7E44-6F65-4D64-92D1-1B2E7BFE040C}" type="slidenum">
              <a:rPr lang="en-US" altLang="en-US">
                <a:solidFill>
                  <a:srgbClr val="FFFFFF"/>
                </a:solidFill>
              </a:rPr>
              <a:pPr eaLnBrk="1" fontAlgn="base" hangingPunct="1">
                <a:spcBef>
                  <a:spcPct val="0"/>
                </a:spcBef>
                <a:spcAft>
                  <a:spcPct val="0"/>
                </a:spcAft>
              </a:pPr>
              <a:t>103</a:t>
            </a:fld>
            <a:endParaRPr lang="en-US" altLang="en-US">
              <a:solidFill>
                <a:srgbClr val="FFFFFF"/>
              </a:solidFill>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le 1">
            <a:extLst>
              <a:ext uri="{FF2B5EF4-FFF2-40B4-BE49-F238E27FC236}">
                <a16:creationId xmlns:a16="http://schemas.microsoft.com/office/drawing/2014/main" id="{B8DC4FB5-C9D1-474C-8FD6-D735EBCD27A9}"/>
              </a:ext>
            </a:extLst>
          </p:cNvPr>
          <p:cNvSpPr>
            <a:spLocks noGrp="1"/>
          </p:cNvSpPr>
          <p:nvPr>
            <p:ph type="title"/>
          </p:nvPr>
        </p:nvSpPr>
        <p:spPr/>
        <p:txBody>
          <a:bodyPr/>
          <a:lstStyle/>
          <a:p>
            <a:pPr eaLnBrk="1" fontAlgn="auto" hangingPunct="1">
              <a:spcAft>
                <a:spcPts val="0"/>
              </a:spcAft>
              <a:defRPr/>
            </a:pPr>
            <a:r>
              <a:rPr lang="en-US" b="1"/>
              <a:t>Advantages and Beneﬁts of LAM </a:t>
            </a:r>
            <a:br>
              <a:rPr lang="en-US"/>
            </a:br>
            <a:endParaRPr lang="en-US"/>
          </a:p>
        </p:txBody>
      </p:sp>
      <p:sp>
        <p:nvSpPr>
          <p:cNvPr id="137219" name="Content Placeholder 2">
            <a:extLst>
              <a:ext uri="{FF2B5EF4-FFF2-40B4-BE49-F238E27FC236}">
                <a16:creationId xmlns:a16="http://schemas.microsoft.com/office/drawing/2014/main" id="{8FB2728D-149F-4827-9762-E1580DAD2B8F}"/>
              </a:ext>
            </a:extLst>
          </p:cNvPr>
          <p:cNvSpPr>
            <a:spLocks noGrp="1"/>
          </p:cNvSpPr>
          <p:nvPr>
            <p:ph idx="1"/>
          </p:nvPr>
        </p:nvSpPr>
        <p:spPr>
          <a:xfrm>
            <a:off x="1524000" y="1143000"/>
            <a:ext cx="9144000" cy="5715000"/>
          </a:xfrm>
        </p:spPr>
        <p:txBody>
          <a:bodyPr/>
          <a:lstStyle/>
          <a:p>
            <a:pPr eaLnBrk="1" hangingPunct="1"/>
            <a:r>
              <a:rPr lang="en-US" altLang="en-US"/>
              <a:t>LAM provides effective protection against pregnancy as long as all three LAM criteria are met. Its other contraceptive beneﬁts include the following: </a:t>
            </a:r>
            <a:endParaRPr lang="en-US" altLang="en-US" sz="3600"/>
          </a:p>
          <a:p>
            <a:pPr eaLnBrk="1" hangingPunct="1">
              <a:buFontTx/>
              <a:buNone/>
            </a:pPr>
            <a:r>
              <a:rPr lang="en-US" altLang="en-US"/>
              <a:t>• 	LAM does not interfere with sexual activity. </a:t>
            </a:r>
            <a:endParaRPr lang="en-US" altLang="en-US" sz="3600"/>
          </a:p>
          <a:p>
            <a:pPr eaLnBrk="1" hangingPunct="1">
              <a:buFontTx/>
              <a:buNone/>
            </a:pPr>
            <a:r>
              <a:rPr lang="en-US" altLang="en-US"/>
              <a:t>• 	It has no known health risks. </a:t>
            </a:r>
            <a:endParaRPr lang="en-US" altLang="en-US" sz="3600"/>
          </a:p>
          <a:p>
            <a:pPr lvl="1" eaLnBrk="1" hangingPunct="1">
              <a:buFontTx/>
              <a:buNone/>
            </a:pPr>
            <a:r>
              <a:rPr lang="en-US" altLang="en-US"/>
              <a:t>• 	Return to fertility is immediate. </a:t>
            </a:r>
            <a:endParaRPr lang="en-US" altLang="en-US" sz="3200"/>
          </a:p>
          <a:p>
            <a:pPr lvl="1" eaLnBrk="1" hangingPunct="1"/>
            <a:r>
              <a:rPr lang="en-US" altLang="en-US"/>
              <a:t>LAM offers other beneﬁts, as well: </a:t>
            </a:r>
            <a:endParaRPr lang="en-US" altLang="en-US" sz="3200"/>
          </a:p>
          <a:p>
            <a:pPr eaLnBrk="1" hangingPunct="1">
              <a:buFontTx/>
              <a:buNone/>
            </a:pPr>
            <a:r>
              <a:rPr lang="en-US" altLang="en-US"/>
              <a:t>• 	Optimal breastfeeding provides health beneﬁts for both the mother and the baby. </a:t>
            </a:r>
            <a:endParaRPr lang="en-US" altLang="en-US" sz="3600"/>
          </a:p>
          <a:p>
            <a:pPr eaLnBrk="1" hangingPunct="1">
              <a:buFontTx/>
              <a:buNone/>
            </a:pPr>
            <a:r>
              <a:rPr lang="en-US" altLang="en-US"/>
              <a:t>	</a:t>
            </a:r>
          </a:p>
        </p:txBody>
      </p:sp>
      <p:sp>
        <p:nvSpPr>
          <p:cNvPr id="137220" name="Date Placeholder 6">
            <a:extLst>
              <a:ext uri="{FF2B5EF4-FFF2-40B4-BE49-F238E27FC236}">
                <a16:creationId xmlns:a16="http://schemas.microsoft.com/office/drawing/2014/main" id="{CC55B28C-C0AF-496D-AF73-B1F6857DF01E}"/>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82415576-DBA2-4A0D-9AC8-DDE8BF300931}"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37221" name="Slide Number Placeholder 7">
            <a:extLst>
              <a:ext uri="{FF2B5EF4-FFF2-40B4-BE49-F238E27FC236}">
                <a16:creationId xmlns:a16="http://schemas.microsoft.com/office/drawing/2014/main" id="{4334598B-339A-4F41-93AB-EEC8618DBEA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A73DCFAA-6E09-4887-BF58-6044AB852ADE}" type="slidenum">
              <a:rPr lang="en-US" altLang="en-US">
                <a:solidFill>
                  <a:srgbClr val="FFFFFF"/>
                </a:solidFill>
              </a:rPr>
              <a:pPr eaLnBrk="1" fontAlgn="base" hangingPunct="1">
                <a:spcBef>
                  <a:spcPct val="0"/>
                </a:spcBef>
                <a:spcAft>
                  <a:spcPct val="0"/>
                </a:spcAft>
              </a:pPr>
              <a:t>104</a:t>
            </a:fld>
            <a:endParaRPr lang="en-US" altLang="en-US">
              <a:solidFill>
                <a:srgbClr val="FFFFFF"/>
              </a:solidFill>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Title 1">
            <a:extLst>
              <a:ext uri="{FF2B5EF4-FFF2-40B4-BE49-F238E27FC236}">
                <a16:creationId xmlns:a16="http://schemas.microsoft.com/office/drawing/2014/main" id="{72F5CF3F-5135-4DED-9F82-71B491B38367}"/>
              </a:ext>
            </a:extLst>
          </p:cNvPr>
          <p:cNvSpPr>
            <a:spLocks noGrp="1"/>
          </p:cNvSpPr>
          <p:nvPr>
            <p:ph type="title"/>
          </p:nvPr>
        </p:nvSpPr>
        <p:spPr/>
        <p:txBody>
          <a:bodyPr/>
          <a:lstStyle/>
          <a:p>
            <a:pPr eaLnBrk="1" fontAlgn="auto" hangingPunct="1">
              <a:spcAft>
                <a:spcPts val="0"/>
              </a:spcAft>
              <a:defRPr/>
            </a:pPr>
            <a:r>
              <a:rPr lang="en-US"/>
              <a:t>Benefits of LAM cont.</a:t>
            </a:r>
          </a:p>
        </p:txBody>
      </p:sp>
      <p:sp>
        <p:nvSpPr>
          <p:cNvPr id="138243" name="Content Placeholder 2">
            <a:extLst>
              <a:ext uri="{FF2B5EF4-FFF2-40B4-BE49-F238E27FC236}">
                <a16:creationId xmlns:a16="http://schemas.microsoft.com/office/drawing/2014/main" id="{16502A92-CC88-4651-9C3D-025282E89158}"/>
              </a:ext>
            </a:extLst>
          </p:cNvPr>
          <p:cNvSpPr>
            <a:spLocks noGrp="1"/>
          </p:cNvSpPr>
          <p:nvPr>
            <p:ph idx="1"/>
          </p:nvPr>
        </p:nvSpPr>
        <p:spPr>
          <a:xfrm>
            <a:off x="1981200" y="1600201"/>
            <a:ext cx="7467600" cy="4873625"/>
          </a:xfrm>
        </p:spPr>
        <p:txBody>
          <a:bodyPr/>
          <a:lstStyle/>
          <a:p>
            <a:pPr eaLnBrk="1" hangingPunct="1">
              <a:buFontTx/>
              <a:buNone/>
            </a:pPr>
            <a:r>
              <a:rPr lang="en-US" altLang="en-US"/>
              <a:t>Breastfeeding provides passive immunity for the child. </a:t>
            </a:r>
            <a:endParaRPr lang="en-US" altLang="en-US" sz="3600"/>
          </a:p>
          <a:p>
            <a:pPr eaLnBrk="1" hangingPunct="1">
              <a:buFontTx/>
              <a:buNone/>
            </a:pPr>
            <a:r>
              <a:rPr lang="en-US" altLang="en-US"/>
              <a:t>• 	Counselling for LAM encourages women to start a follow-on method at the appropriate time. </a:t>
            </a:r>
            <a:endParaRPr lang="en-US" altLang="en-US" sz="3600"/>
          </a:p>
          <a:p>
            <a:pPr eaLnBrk="1" hangingPunct="1">
              <a:buFontTx/>
              <a:buNone/>
            </a:pPr>
            <a:r>
              <a:rPr lang="en-US" altLang="en-US"/>
              <a:t>• 	LAM is affordable FP—it has no direct costs. </a:t>
            </a:r>
            <a:endParaRPr lang="en-US" altLang="en-US" sz="3600"/>
          </a:p>
          <a:p>
            <a:pPr eaLnBrk="1" hangingPunct="1">
              <a:buFontTx/>
              <a:buNone/>
            </a:pPr>
            <a:r>
              <a:rPr lang="en-US" altLang="en-US"/>
              <a:t>• 	Women living with HIV/AIDS can use LAM. </a:t>
            </a:r>
            <a:endParaRPr lang="en-US" altLang="en-US" sz="3600"/>
          </a:p>
          <a:p>
            <a:pPr eaLnBrk="1" hangingPunct="1">
              <a:buFontTx/>
              <a:buNone/>
            </a:pPr>
            <a:r>
              <a:rPr lang="en-US" altLang="en-US"/>
              <a:t> </a:t>
            </a:r>
            <a:endParaRPr lang="en-US" altLang="en-US" sz="3600"/>
          </a:p>
          <a:p>
            <a:pPr eaLnBrk="1" hangingPunct="1"/>
            <a:endParaRPr lang="en-US" altLang="en-US"/>
          </a:p>
        </p:txBody>
      </p:sp>
      <p:sp>
        <p:nvSpPr>
          <p:cNvPr id="138244" name="Date Placeholder 6">
            <a:extLst>
              <a:ext uri="{FF2B5EF4-FFF2-40B4-BE49-F238E27FC236}">
                <a16:creationId xmlns:a16="http://schemas.microsoft.com/office/drawing/2014/main" id="{8B3A0CAB-22E6-489E-8A9C-4B1C001CEA24}"/>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463657D5-72E2-48D1-B177-0F7E90AD722A}"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38245" name="Slide Number Placeholder 7">
            <a:extLst>
              <a:ext uri="{FF2B5EF4-FFF2-40B4-BE49-F238E27FC236}">
                <a16:creationId xmlns:a16="http://schemas.microsoft.com/office/drawing/2014/main" id="{14B06BE5-224B-4A83-A3CF-98D0271FB4D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3E80717E-A73A-4347-9AEB-555974D571EE}" type="slidenum">
              <a:rPr lang="en-US" altLang="en-US">
                <a:solidFill>
                  <a:srgbClr val="FFFFFF"/>
                </a:solidFill>
              </a:rPr>
              <a:pPr eaLnBrk="1" fontAlgn="base" hangingPunct="1">
                <a:spcBef>
                  <a:spcPct val="0"/>
                </a:spcBef>
                <a:spcAft>
                  <a:spcPct val="0"/>
                </a:spcAft>
              </a:pPr>
              <a:t>105</a:t>
            </a:fld>
            <a:endParaRPr lang="en-US" altLang="en-US">
              <a:solidFill>
                <a:srgbClr val="FFFFFF"/>
              </a:solidFill>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1">
            <a:extLst>
              <a:ext uri="{FF2B5EF4-FFF2-40B4-BE49-F238E27FC236}">
                <a16:creationId xmlns:a16="http://schemas.microsoft.com/office/drawing/2014/main" id="{BC5CF7C9-BD2D-489F-90BA-3305F51CBCD2}"/>
              </a:ext>
            </a:extLst>
          </p:cNvPr>
          <p:cNvSpPr>
            <a:spLocks noGrp="1"/>
          </p:cNvSpPr>
          <p:nvPr>
            <p:ph type="title"/>
          </p:nvPr>
        </p:nvSpPr>
        <p:spPr/>
        <p:txBody>
          <a:bodyPr/>
          <a:lstStyle/>
          <a:p>
            <a:pPr eaLnBrk="1" fontAlgn="auto" hangingPunct="1">
              <a:spcAft>
                <a:spcPts val="0"/>
              </a:spcAft>
              <a:defRPr/>
            </a:pPr>
            <a:r>
              <a:rPr lang="en-US" b="1"/>
              <a:t>Limitations of LAM </a:t>
            </a:r>
            <a:br>
              <a:rPr lang="en-US"/>
            </a:br>
            <a:endParaRPr lang="en-US"/>
          </a:p>
        </p:txBody>
      </p:sp>
      <p:sp>
        <p:nvSpPr>
          <p:cNvPr id="139267" name="Content Placeholder 2">
            <a:extLst>
              <a:ext uri="{FF2B5EF4-FFF2-40B4-BE49-F238E27FC236}">
                <a16:creationId xmlns:a16="http://schemas.microsoft.com/office/drawing/2014/main" id="{075B1316-AF33-4848-B110-35F7A1C06C0A}"/>
              </a:ext>
            </a:extLst>
          </p:cNvPr>
          <p:cNvSpPr>
            <a:spLocks noGrp="1"/>
          </p:cNvSpPr>
          <p:nvPr>
            <p:ph idx="1"/>
          </p:nvPr>
        </p:nvSpPr>
        <p:spPr>
          <a:xfrm>
            <a:off x="1524000" y="762001"/>
            <a:ext cx="9144000" cy="5364163"/>
          </a:xfrm>
        </p:spPr>
        <p:txBody>
          <a:bodyPr/>
          <a:lstStyle/>
          <a:p>
            <a:pPr eaLnBrk="1" hangingPunct="1"/>
            <a:r>
              <a:rPr lang="en-US" altLang="en-US"/>
              <a:t>This method is effective only as long as all three LAM criteria are met. However, there are a number of reasons that discourage a woman from breastfeeding: </a:t>
            </a:r>
          </a:p>
          <a:p>
            <a:pPr eaLnBrk="1" hangingPunct="1">
              <a:buFontTx/>
              <a:buNone/>
            </a:pPr>
            <a:r>
              <a:rPr lang="en-US" altLang="en-US"/>
              <a:t>• 	Breastfeeding can transmit HIV from a mother to her baby. </a:t>
            </a:r>
          </a:p>
          <a:p>
            <a:pPr eaLnBrk="1" hangingPunct="1">
              <a:buFontTx/>
              <a:buNone/>
            </a:pPr>
            <a:r>
              <a:rPr lang="en-US" altLang="en-US"/>
              <a:t>• 	A woman might not breastfeed because she is taking certain drugs (e.g., mood altering drugs, reserpine, ergotamine, antimetabolites, cyclosporine, cortisone, bromocryptine, radioactive drugs, lithium, or certain anticoagulants).  </a:t>
            </a:r>
          </a:p>
          <a:p>
            <a:pPr eaLnBrk="1" hangingPunct="1">
              <a:buFontTx/>
              <a:buNone/>
            </a:pPr>
            <a:r>
              <a:rPr lang="en-US" altLang="en-US"/>
              <a:t>•</a:t>
            </a:r>
          </a:p>
        </p:txBody>
      </p:sp>
      <p:sp>
        <p:nvSpPr>
          <p:cNvPr id="139268" name="Date Placeholder 6">
            <a:extLst>
              <a:ext uri="{FF2B5EF4-FFF2-40B4-BE49-F238E27FC236}">
                <a16:creationId xmlns:a16="http://schemas.microsoft.com/office/drawing/2014/main" id="{E5B1463E-6A50-4EFC-B7B8-6493C0BE242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49B3E250-E121-469D-A624-FEBF1D5CA507}"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39269" name="Slide Number Placeholder 7">
            <a:extLst>
              <a:ext uri="{FF2B5EF4-FFF2-40B4-BE49-F238E27FC236}">
                <a16:creationId xmlns:a16="http://schemas.microsoft.com/office/drawing/2014/main" id="{4181A0A6-C131-46A7-A67B-FC385E0129B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E72B41F1-7CD3-4ED8-945B-EDDB61780A67}" type="slidenum">
              <a:rPr lang="en-US" altLang="en-US">
                <a:solidFill>
                  <a:srgbClr val="FFFFFF"/>
                </a:solidFill>
              </a:rPr>
              <a:pPr eaLnBrk="1" fontAlgn="base" hangingPunct="1">
                <a:spcBef>
                  <a:spcPct val="0"/>
                </a:spcBef>
                <a:spcAft>
                  <a:spcPct val="0"/>
                </a:spcAft>
              </a:pPr>
              <a:t>106</a:t>
            </a:fld>
            <a:endParaRPr lang="en-US" altLang="en-US">
              <a:solidFill>
                <a:srgbClr val="FFFFFF"/>
              </a:solidFill>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itle 1">
            <a:extLst>
              <a:ext uri="{FF2B5EF4-FFF2-40B4-BE49-F238E27FC236}">
                <a16:creationId xmlns:a16="http://schemas.microsoft.com/office/drawing/2014/main" id="{058889A7-F14D-4D15-9F79-7E54E73A20D2}"/>
              </a:ext>
            </a:extLst>
          </p:cNvPr>
          <p:cNvSpPr>
            <a:spLocks noGrp="1"/>
          </p:cNvSpPr>
          <p:nvPr>
            <p:ph type="title"/>
          </p:nvPr>
        </p:nvSpPr>
        <p:spPr/>
        <p:txBody>
          <a:bodyPr/>
          <a:lstStyle/>
          <a:p>
            <a:pPr eaLnBrk="1" fontAlgn="auto" hangingPunct="1">
              <a:spcAft>
                <a:spcPts val="0"/>
              </a:spcAft>
              <a:defRPr/>
            </a:pPr>
            <a:r>
              <a:rPr lang="en-US"/>
              <a:t>Limitations cont.</a:t>
            </a:r>
          </a:p>
        </p:txBody>
      </p:sp>
      <p:sp>
        <p:nvSpPr>
          <p:cNvPr id="140291" name="Content Placeholder 2">
            <a:extLst>
              <a:ext uri="{FF2B5EF4-FFF2-40B4-BE49-F238E27FC236}">
                <a16:creationId xmlns:a16="http://schemas.microsoft.com/office/drawing/2014/main" id="{227E609D-E9BF-488C-A857-9589D1D29BED}"/>
              </a:ext>
            </a:extLst>
          </p:cNvPr>
          <p:cNvSpPr>
            <a:spLocks noGrp="1"/>
          </p:cNvSpPr>
          <p:nvPr>
            <p:ph idx="1"/>
          </p:nvPr>
        </p:nvSpPr>
        <p:spPr>
          <a:xfrm>
            <a:off x="1981200" y="1600201"/>
            <a:ext cx="7467600" cy="4873625"/>
          </a:xfrm>
        </p:spPr>
        <p:txBody>
          <a:bodyPr/>
          <a:lstStyle/>
          <a:p>
            <a:pPr eaLnBrk="1" hangingPunct="1"/>
            <a:r>
              <a:rPr lang="en-US" altLang="en-US"/>
              <a:t>ergotamine, antimetabolites, cyclosporine, cortisone, bromocryptine, radioactive drugs, lithium, or certain anticoagulants).  </a:t>
            </a:r>
          </a:p>
          <a:p>
            <a:pPr eaLnBrk="1" hangingPunct="1">
              <a:buFontTx/>
              <a:buNone/>
            </a:pPr>
            <a:r>
              <a:rPr lang="en-US" altLang="en-US"/>
              <a:t>• 	Exclusive breastfeeding might be inconvenient or difﬁcult for some women, especially working mothers. </a:t>
            </a:r>
          </a:p>
          <a:p>
            <a:pPr eaLnBrk="1" hangingPunct="1">
              <a:buFontTx/>
              <a:buNone/>
            </a:pPr>
            <a:r>
              <a:rPr lang="en-US" altLang="en-US"/>
              <a:t>• 	LAM does not protect a woman against STIs, including hepatitis B, HIV, and AIDS. </a:t>
            </a:r>
          </a:p>
          <a:p>
            <a:pPr eaLnBrk="1" hangingPunct="1"/>
            <a:endParaRPr lang="en-US" altLang="en-US"/>
          </a:p>
        </p:txBody>
      </p:sp>
      <p:sp>
        <p:nvSpPr>
          <p:cNvPr id="140292" name="Date Placeholder 6">
            <a:extLst>
              <a:ext uri="{FF2B5EF4-FFF2-40B4-BE49-F238E27FC236}">
                <a16:creationId xmlns:a16="http://schemas.microsoft.com/office/drawing/2014/main" id="{5F308783-47D7-4645-980A-4EC46379EBED}"/>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68477E5-F93D-40DD-99F2-76D74E2F756E}"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40293" name="Slide Number Placeholder 7">
            <a:extLst>
              <a:ext uri="{FF2B5EF4-FFF2-40B4-BE49-F238E27FC236}">
                <a16:creationId xmlns:a16="http://schemas.microsoft.com/office/drawing/2014/main" id="{4D3E1A2C-8899-4C15-A8AA-D616FF7FE1D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005B6AE-C9DE-4FA6-8A48-245BDC33CC55}" type="slidenum">
              <a:rPr lang="en-US" altLang="en-US">
                <a:solidFill>
                  <a:srgbClr val="FFFFFF"/>
                </a:solidFill>
              </a:rPr>
              <a:pPr eaLnBrk="1" fontAlgn="base" hangingPunct="1">
                <a:spcBef>
                  <a:spcPct val="0"/>
                </a:spcBef>
                <a:spcAft>
                  <a:spcPct val="0"/>
                </a:spcAft>
              </a:pPr>
              <a:t>107</a:t>
            </a:fld>
            <a:endParaRPr lang="en-US" altLang="en-US">
              <a:solidFill>
                <a:srgbClr val="FFFFFF"/>
              </a:solidFill>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
            <a:extLst>
              <a:ext uri="{FF2B5EF4-FFF2-40B4-BE49-F238E27FC236}">
                <a16:creationId xmlns:a16="http://schemas.microsoft.com/office/drawing/2014/main" id="{4F47BF33-A1FD-4F07-8F92-1D73DAC7CF69}"/>
              </a:ext>
            </a:extLst>
          </p:cNvPr>
          <p:cNvSpPr>
            <a:spLocks noGrp="1"/>
          </p:cNvSpPr>
          <p:nvPr>
            <p:ph type="title"/>
          </p:nvPr>
        </p:nvSpPr>
        <p:spPr>
          <a:xfrm>
            <a:off x="1981200" y="274638"/>
            <a:ext cx="8229600" cy="563562"/>
          </a:xfrm>
        </p:spPr>
        <p:txBody>
          <a:bodyPr>
            <a:normAutofit fontScale="90000"/>
          </a:bodyPr>
          <a:lstStyle/>
          <a:p>
            <a:pPr eaLnBrk="1" fontAlgn="auto" hangingPunct="1">
              <a:spcAft>
                <a:spcPts val="0"/>
              </a:spcAft>
              <a:defRPr/>
            </a:pPr>
            <a:r>
              <a:rPr lang="en-US" sz="3600" b="1"/>
              <a:t>Women Who Can Use LAM without Restrictions</a:t>
            </a:r>
            <a:endParaRPr lang="en-US" sz="3600"/>
          </a:p>
        </p:txBody>
      </p:sp>
      <p:sp>
        <p:nvSpPr>
          <p:cNvPr id="141315" name="Content Placeholder 2">
            <a:extLst>
              <a:ext uri="{FF2B5EF4-FFF2-40B4-BE49-F238E27FC236}">
                <a16:creationId xmlns:a16="http://schemas.microsoft.com/office/drawing/2014/main" id="{1D3CD72D-AC25-45AD-8568-8085714FCDE4}"/>
              </a:ext>
            </a:extLst>
          </p:cNvPr>
          <p:cNvSpPr>
            <a:spLocks noGrp="1"/>
          </p:cNvSpPr>
          <p:nvPr>
            <p:ph idx="1"/>
          </p:nvPr>
        </p:nvSpPr>
        <p:spPr>
          <a:xfrm>
            <a:off x="1524000" y="990601"/>
            <a:ext cx="9144000" cy="5135563"/>
          </a:xfrm>
        </p:spPr>
        <p:txBody>
          <a:bodyPr/>
          <a:lstStyle/>
          <a:p>
            <a:pPr eaLnBrk="1" hangingPunct="1"/>
            <a:r>
              <a:rPr lang="en-US" altLang="en-US" dirty="0"/>
              <a:t>Women whose babies are less than six-months old, who are exclusively breastfeeding, and are amenorrhoeic can use this method as contraception. </a:t>
            </a:r>
          </a:p>
          <a:p>
            <a:pPr eaLnBrk="1" hangingPunct="1"/>
            <a:r>
              <a:rPr lang="en-US" altLang="en-US" dirty="0"/>
              <a:t>Women should be counselled in advance about future FP options so as to initiate another method as soon as any of the following occurs: </a:t>
            </a:r>
          </a:p>
          <a:p>
            <a:pPr eaLnBrk="1" hangingPunct="1">
              <a:buFontTx/>
              <a:buNone/>
            </a:pPr>
            <a:r>
              <a:rPr lang="en-US" altLang="en-US" dirty="0"/>
              <a:t>• 	Supplementary feeding begins, or baby starts to skip regular meals (sleeps through the night). </a:t>
            </a:r>
          </a:p>
          <a:p>
            <a:pPr eaLnBrk="1" hangingPunct="1">
              <a:buFontTx/>
              <a:buNone/>
            </a:pPr>
            <a:r>
              <a:rPr lang="en-US" altLang="en-US" dirty="0"/>
              <a:t>• 	Menstruation begins. </a:t>
            </a:r>
          </a:p>
          <a:p>
            <a:pPr eaLnBrk="1" hangingPunct="1">
              <a:buFontTx/>
              <a:buNone/>
            </a:pPr>
            <a:r>
              <a:rPr lang="en-US" altLang="en-US" dirty="0"/>
              <a:t>• 	The baby is about to turn six-months old. </a:t>
            </a:r>
          </a:p>
          <a:p>
            <a:pPr eaLnBrk="1" hangingPunct="1"/>
            <a:endParaRPr lang="en-US" altLang="en-US" dirty="0"/>
          </a:p>
        </p:txBody>
      </p:sp>
      <p:sp>
        <p:nvSpPr>
          <p:cNvPr id="141316" name="Date Placeholder 6">
            <a:extLst>
              <a:ext uri="{FF2B5EF4-FFF2-40B4-BE49-F238E27FC236}">
                <a16:creationId xmlns:a16="http://schemas.microsoft.com/office/drawing/2014/main" id="{5FECA942-A6C6-461E-A84F-B17F2325290C}"/>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48A24E57-0F4A-46DD-8396-21CDA20B90C7}"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41317" name="Slide Number Placeholder 7">
            <a:extLst>
              <a:ext uri="{FF2B5EF4-FFF2-40B4-BE49-F238E27FC236}">
                <a16:creationId xmlns:a16="http://schemas.microsoft.com/office/drawing/2014/main" id="{5E67C400-81C1-4AE9-AC4A-FE38BAEE53F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8494873E-6EC6-446D-ADAC-93FED3FA49B9}" type="slidenum">
              <a:rPr lang="en-US" altLang="en-US">
                <a:solidFill>
                  <a:srgbClr val="FFFFFF"/>
                </a:solidFill>
              </a:rPr>
              <a:pPr eaLnBrk="1" fontAlgn="base" hangingPunct="1">
                <a:spcBef>
                  <a:spcPct val="0"/>
                </a:spcBef>
                <a:spcAft>
                  <a:spcPct val="0"/>
                </a:spcAft>
              </a:pPr>
              <a:t>108</a:t>
            </a:fld>
            <a:endParaRPr lang="en-US" altLang="en-US">
              <a:solidFill>
                <a:srgbClr val="FFFFFF"/>
              </a:solidFill>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itle 1">
            <a:extLst>
              <a:ext uri="{FF2B5EF4-FFF2-40B4-BE49-F238E27FC236}">
                <a16:creationId xmlns:a16="http://schemas.microsoft.com/office/drawing/2014/main" id="{36FE1071-E3D6-46AB-BB81-13B26A84C078}"/>
              </a:ext>
            </a:extLst>
          </p:cNvPr>
          <p:cNvSpPr>
            <a:spLocks noGrp="1"/>
          </p:cNvSpPr>
          <p:nvPr>
            <p:ph type="title"/>
          </p:nvPr>
        </p:nvSpPr>
        <p:spPr>
          <a:xfrm>
            <a:off x="1981200" y="274638"/>
            <a:ext cx="8229600" cy="944562"/>
          </a:xfrm>
        </p:spPr>
        <p:txBody>
          <a:bodyPr>
            <a:normAutofit fontScale="90000"/>
          </a:bodyPr>
          <a:lstStyle/>
          <a:p>
            <a:pPr eaLnBrk="1" fontAlgn="auto" hangingPunct="1">
              <a:spcAft>
                <a:spcPts val="0"/>
              </a:spcAft>
              <a:defRPr/>
            </a:pPr>
            <a:br>
              <a:rPr lang="en-US" b="1"/>
            </a:br>
            <a:r>
              <a:rPr lang="en-US" b="1"/>
              <a:t>Women Who Should Not Rely on LAM </a:t>
            </a:r>
            <a:br>
              <a:rPr lang="en-US"/>
            </a:br>
            <a:endParaRPr lang="en-US"/>
          </a:p>
        </p:txBody>
      </p:sp>
      <p:sp>
        <p:nvSpPr>
          <p:cNvPr id="142339" name="Content Placeholder 2">
            <a:extLst>
              <a:ext uri="{FF2B5EF4-FFF2-40B4-BE49-F238E27FC236}">
                <a16:creationId xmlns:a16="http://schemas.microsoft.com/office/drawing/2014/main" id="{F5E35DD5-1A96-4DDE-93C9-7255AA67D753}"/>
              </a:ext>
            </a:extLst>
          </p:cNvPr>
          <p:cNvSpPr>
            <a:spLocks noGrp="1"/>
          </p:cNvSpPr>
          <p:nvPr>
            <p:ph idx="1"/>
          </p:nvPr>
        </p:nvSpPr>
        <p:spPr>
          <a:xfrm>
            <a:off x="1981200" y="1600201"/>
            <a:ext cx="7467600" cy="4873625"/>
          </a:xfrm>
        </p:spPr>
        <p:txBody>
          <a:bodyPr/>
          <a:lstStyle/>
          <a:p>
            <a:pPr eaLnBrk="1" hangingPunct="1"/>
            <a:r>
              <a:rPr lang="en-US" altLang="en-US" dirty="0"/>
              <a:t>The woman is not exclusively breastfeeding. </a:t>
            </a:r>
          </a:p>
          <a:p>
            <a:pPr eaLnBrk="1" hangingPunct="1">
              <a:buFontTx/>
              <a:buNone/>
            </a:pPr>
            <a:r>
              <a:rPr lang="en-US" altLang="en-US" dirty="0"/>
              <a:t>• 	The woman’s menses has resumed. </a:t>
            </a:r>
          </a:p>
          <a:p>
            <a:pPr eaLnBrk="1" hangingPunct="1">
              <a:buFontTx/>
              <a:buNone/>
            </a:pPr>
            <a:r>
              <a:rPr lang="en-US" altLang="en-US" dirty="0"/>
              <a:t>• 	The baby is more than six months of age. </a:t>
            </a:r>
          </a:p>
          <a:p>
            <a:pPr eaLnBrk="1" hangingPunct="1">
              <a:buFontTx/>
              <a:buNone/>
            </a:pPr>
            <a:r>
              <a:rPr lang="en-US" altLang="en-US" dirty="0"/>
              <a:t>• 	Couples need highly effective protection against pregnancy (e.g., the woman has conditions that make pregnancy dangerous) </a:t>
            </a:r>
          </a:p>
          <a:p>
            <a:pPr eaLnBrk="1" hangingPunct="1"/>
            <a:endParaRPr lang="en-US" altLang="en-US" dirty="0"/>
          </a:p>
        </p:txBody>
      </p:sp>
      <p:sp>
        <p:nvSpPr>
          <p:cNvPr id="142340" name="Date Placeholder 6">
            <a:extLst>
              <a:ext uri="{FF2B5EF4-FFF2-40B4-BE49-F238E27FC236}">
                <a16:creationId xmlns:a16="http://schemas.microsoft.com/office/drawing/2014/main" id="{DB6AF074-AD3D-465D-ACFD-8FD94482579A}"/>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921DBAFD-0FD8-49CB-914F-3637B755FF4C}"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42341" name="Slide Number Placeholder 7">
            <a:extLst>
              <a:ext uri="{FF2B5EF4-FFF2-40B4-BE49-F238E27FC236}">
                <a16:creationId xmlns:a16="http://schemas.microsoft.com/office/drawing/2014/main" id="{95DE2DD5-2163-4FF2-A14A-A6B683C2ADC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B9D1A10F-870F-4CAD-A2A4-C329745E5B30}" type="slidenum">
              <a:rPr lang="en-US" altLang="en-US">
                <a:solidFill>
                  <a:srgbClr val="FFFFFF"/>
                </a:solidFill>
              </a:rPr>
              <a:pPr eaLnBrk="1" fontAlgn="base" hangingPunct="1">
                <a:spcBef>
                  <a:spcPct val="0"/>
                </a:spcBef>
                <a:spcAft>
                  <a:spcPct val="0"/>
                </a:spcAft>
              </a:pPr>
              <a:t>109</a:t>
            </a:fld>
            <a:endParaRPr lang="en-US" altLang="en-US">
              <a:solidFill>
                <a:srgbClr val="FFFF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26B4521-55B1-4B8B-95DD-987A7DB79C2E}"/>
              </a:ext>
            </a:extLst>
          </p:cNvPr>
          <p:cNvSpPr>
            <a:spLocks noGrp="1"/>
          </p:cNvSpPr>
          <p:nvPr>
            <p:ph type="title"/>
          </p:nvPr>
        </p:nvSpPr>
        <p:spPr/>
        <p:txBody>
          <a:bodyPr/>
          <a:lstStyle/>
          <a:p>
            <a:pPr eaLnBrk="1" fontAlgn="auto" hangingPunct="1">
              <a:spcAft>
                <a:spcPts val="0"/>
              </a:spcAft>
              <a:defRPr/>
            </a:pPr>
            <a:r>
              <a:rPr lang="en-US"/>
              <a:t>Principles cont.</a:t>
            </a:r>
          </a:p>
        </p:txBody>
      </p:sp>
      <p:sp>
        <p:nvSpPr>
          <p:cNvPr id="32771" name="Content Placeholder 2">
            <a:extLst>
              <a:ext uri="{FF2B5EF4-FFF2-40B4-BE49-F238E27FC236}">
                <a16:creationId xmlns:a16="http://schemas.microsoft.com/office/drawing/2014/main" id="{027C3F25-9595-41F5-A3CA-DEBE55682EE0}"/>
              </a:ext>
            </a:extLst>
          </p:cNvPr>
          <p:cNvSpPr>
            <a:spLocks noGrp="1"/>
          </p:cNvSpPr>
          <p:nvPr>
            <p:ph idx="1"/>
          </p:nvPr>
        </p:nvSpPr>
        <p:spPr>
          <a:xfrm>
            <a:off x="1981200" y="1600201"/>
            <a:ext cx="7467600" cy="4873625"/>
          </a:xfrm>
        </p:spPr>
        <p:txBody>
          <a:bodyPr/>
          <a:lstStyle/>
          <a:p>
            <a:pPr eaLnBrk="1" hangingPunct="1"/>
            <a:r>
              <a:rPr lang="en-US" altLang="en-US"/>
              <a:t>Provide the method the client wants</a:t>
            </a:r>
          </a:p>
          <a:p>
            <a:pPr eaLnBrk="1" hangingPunct="1">
              <a:buFontTx/>
              <a:buChar char="-"/>
            </a:pPr>
            <a:r>
              <a:rPr lang="en-US" altLang="en-US"/>
              <a:t>Help the client make an informed choice</a:t>
            </a:r>
          </a:p>
          <a:p>
            <a:pPr eaLnBrk="1" hangingPunct="1">
              <a:buFontTx/>
              <a:buChar char="-"/>
            </a:pPr>
            <a:r>
              <a:rPr lang="en-US" altLang="en-US"/>
              <a:t>Consider the medical eligibility criteria(MEC)</a:t>
            </a:r>
          </a:p>
          <a:p>
            <a:pPr eaLnBrk="1" hangingPunct="1">
              <a:buFontTx/>
              <a:buNone/>
            </a:pPr>
            <a:r>
              <a:rPr lang="en-US" altLang="en-US"/>
              <a:t>. Help the client understand and remember</a:t>
            </a:r>
          </a:p>
          <a:p>
            <a:pPr eaLnBrk="1" hangingPunct="1">
              <a:buFontTx/>
              <a:buNone/>
            </a:pPr>
            <a:r>
              <a:rPr lang="en-US" altLang="en-US"/>
              <a:t>- Demonstrate all the available methods using teaching aids such as samples, posters, charts etc.</a:t>
            </a:r>
          </a:p>
        </p:txBody>
      </p:sp>
      <p:sp>
        <p:nvSpPr>
          <p:cNvPr id="32772" name="Date Placeholder 6">
            <a:extLst>
              <a:ext uri="{FF2B5EF4-FFF2-40B4-BE49-F238E27FC236}">
                <a16:creationId xmlns:a16="http://schemas.microsoft.com/office/drawing/2014/main" id="{40E1EC96-3FFD-4FF2-8CCC-AB8DA134FC8C}"/>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BBAB4CAC-681F-49FE-AABE-932A0D6A674E}"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32773" name="Slide Number Placeholder 7">
            <a:extLst>
              <a:ext uri="{FF2B5EF4-FFF2-40B4-BE49-F238E27FC236}">
                <a16:creationId xmlns:a16="http://schemas.microsoft.com/office/drawing/2014/main" id="{FD9CBC9E-2951-48A2-9874-B511EF4DB1C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48233169-2304-4013-B7AB-BDA92E3FFF61}" type="slidenum">
              <a:rPr lang="en-US" altLang="en-US">
                <a:solidFill>
                  <a:srgbClr val="FFFFFF"/>
                </a:solidFill>
              </a:rPr>
              <a:pPr eaLnBrk="1" fontAlgn="base" hangingPunct="1">
                <a:spcBef>
                  <a:spcPct val="0"/>
                </a:spcBef>
                <a:spcAft>
                  <a:spcPct val="0"/>
                </a:spcAft>
              </a:pPr>
              <a:t>11</a:t>
            </a:fld>
            <a:endParaRPr lang="en-US" altLang="en-US">
              <a:solidFill>
                <a:srgbClr val="FFFFFF"/>
              </a:solidFill>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itle 1">
            <a:extLst>
              <a:ext uri="{FF2B5EF4-FFF2-40B4-BE49-F238E27FC236}">
                <a16:creationId xmlns:a16="http://schemas.microsoft.com/office/drawing/2014/main" id="{BEEC029E-D650-42C1-BE1B-0B7400054A16}"/>
              </a:ext>
            </a:extLst>
          </p:cNvPr>
          <p:cNvSpPr>
            <a:spLocks noGrp="1"/>
          </p:cNvSpPr>
          <p:nvPr>
            <p:ph type="title"/>
          </p:nvPr>
        </p:nvSpPr>
        <p:spPr>
          <a:xfrm>
            <a:off x="1981200" y="0"/>
            <a:ext cx="8229600" cy="685800"/>
          </a:xfrm>
        </p:spPr>
        <p:txBody>
          <a:bodyPr>
            <a:normAutofit fontScale="90000"/>
          </a:bodyPr>
          <a:lstStyle/>
          <a:p>
            <a:pPr eaLnBrk="1" fontAlgn="auto" hangingPunct="1">
              <a:spcAft>
                <a:spcPts val="0"/>
              </a:spcAft>
              <a:defRPr/>
            </a:pPr>
            <a:r>
              <a:rPr lang="en-US"/>
              <a:t>Fertility awareness methods</a:t>
            </a:r>
          </a:p>
        </p:txBody>
      </p:sp>
      <p:sp>
        <p:nvSpPr>
          <p:cNvPr id="143363" name="Content Placeholder 2">
            <a:extLst>
              <a:ext uri="{FF2B5EF4-FFF2-40B4-BE49-F238E27FC236}">
                <a16:creationId xmlns:a16="http://schemas.microsoft.com/office/drawing/2014/main" id="{3FCE2069-CD1E-449D-AF31-FE52D929359C}"/>
              </a:ext>
            </a:extLst>
          </p:cNvPr>
          <p:cNvSpPr>
            <a:spLocks noGrp="1"/>
          </p:cNvSpPr>
          <p:nvPr>
            <p:ph idx="1"/>
          </p:nvPr>
        </p:nvSpPr>
        <p:spPr>
          <a:xfrm>
            <a:off x="1524000" y="685800"/>
            <a:ext cx="9144000" cy="6172200"/>
          </a:xfrm>
        </p:spPr>
        <p:txBody>
          <a:bodyPr/>
          <a:lstStyle/>
          <a:p>
            <a:pPr eaLnBrk="1" hangingPunct="1"/>
            <a:r>
              <a:rPr lang="en-US" altLang="en-US"/>
              <a:t>Fertility awareness-based methods (FAMs), also referred to as natural family planning (NFP) methods, </a:t>
            </a:r>
          </a:p>
          <a:p>
            <a:pPr eaLnBrk="1" hangingPunct="1"/>
            <a:r>
              <a:rPr lang="en-US" altLang="en-US"/>
              <a:t>Require abstention from intercourse during the fertile time of a woman’s menstrual cycle, thereby avoiding conception. </a:t>
            </a:r>
          </a:p>
          <a:p>
            <a:pPr eaLnBrk="1" hangingPunct="1"/>
            <a:r>
              <a:rPr lang="en-US" altLang="en-US"/>
              <a:t>To achieve this, the woman must be able to recognise her fertile time. </a:t>
            </a:r>
          </a:p>
          <a:p>
            <a:pPr eaLnBrk="1" hangingPunct="1"/>
            <a:r>
              <a:rPr lang="en-US" altLang="en-US"/>
              <a:t>This is managed through several approaches, either singly or in combination, which include calendar-based methods and symptoms-based methods. These are detailed below. </a:t>
            </a:r>
          </a:p>
          <a:p>
            <a:pPr eaLnBrk="1" hangingPunct="1"/>
            <a:endParaRPr lang="en-US" altLang="en-US"/>
          </a:p>
        </p:txBody>
      </p:sp>
      <p:sp>
        <p:nvSpPr>
          <p:cNvPr id="143364" name="Date Placeholder 6">
            <a:extLst>
              <a:ext uri="{FF2B5EF4-FFF2-40B4-BE49-F238E27FC236}">
                <a16:creationId xmlns:a16="http://schemas.microsoft.com/office/drawing/2014/main" id="{A3EF7772-872A-456C-B7B7-EE55EFCE4489}"/>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4E197C64-7880-4631-9369-C631E37F684B}"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43365" name="Slide Number Placeholder 7">
            <a:extLst>
              <a:ext uri="{FF2B5EF4-FFF2-40B4-BE49-F238E27FC236}">
                <a16:creationId xmlns:a16="http://schemas.microsoft.com/office/drawing/2014/main" id="{EDF8A529-F2DE-406F-8552-DF754EAC463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0D9A26D-3774-408E-AF00-1ECDD0308CAA}" type="slidenum">
              <a:rPr lang="en-US" altLang="en-US">
                <a:solidFill>
                  <a:srgbClr val="FFFFFF"/>
                </a:solidFill>
              </a:rPr>
              <a:pPr eaLnBrk="1" fontAlgn="base" hangingPunct="1">
                <a:spcBef>
                  <a:spcPct val="0"/>
                </a:spcBef>
                <a:spcAft>
                  <a:spcPct val="0"/>
                </a:spcAft>
              </a:pPr>
              <a:t>110</a:t>
            </a:fld>
            <a:endParaRPr lang="en-US" altLang="en-US">
              <a:solidFill>
                <a:srgbClr val="FFFFFF"/>
              </a:solidFill>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itle 1">
            <a:extLst>
              <a:ext uri="{FF2B5EF4-FFF2-40B4-BE49-F238E27FC236}">
                <a16:creationId xmlns:a16="http://schemas.microsoft.com/office/drawing/2014/main" id="{90E9335B-2839-408C-9BA5-A794C505FA66}"/>
              </a:ext>
            </a:extLst>
          </p:cNvPr>
          <p:cNvSpPr>
            <a:spLocks noGrp="1"/>
          </p:cNvSpPr>
          <p:nvPr>
            <p:ph type="title"/>
          </p:nvPr>
        </p:nvSpPr>
        <p:spPr>
          <a:xfrm>
            <a:off x="1981200" y="0"/>
            <a:ext cx="8229600" cy="990600"/>
          </a:xfrm>
        </p:spPr>
        <p:txBody>
          <a:bodyPr/>
          <a:lstStyle/>
          <a:p>
            <a:pPr eaLnBrk="1" fontAlgn="auto" hangingPunct="1">
              <a:spcAft>
                <a:spcPts val="0"/>
              </a:spcAft>
              <a:defRPr/>
            </a:pPr>
            <a:r>
              <a:rPr lang="en-US"/>
              <a:t>Fertility awareness methods</a:t>
            </a:r>
          </a:p>
        </p:txBody>
      </p:sp>
      <p:sp>
        <p:nvSpPr>
          <p:cNvPr id="144387" name="Content Placeholder 2">
            <a:extLst>
              <a:ext uri="{FF2B5EF4-FFF2-40B4-BE49-F238E27FC236}">
                <a16:creationId xmlns:a16="http://schemas.microsoft.com/office/drawing/2014/main" id="{BAE948F7-BD9D-4B94-B6A3-1B28258ED4EC}"/>
              </a:ext>
            </a:extLst>
          </p:cNvPr>
          <p:cNvSpPr>
            <a:spLocks noGrp="1"/>
          </p:cNvSpPr>
          <p:nvPr>
            <p:ph idx="1"/>
          </p:nvPr>
        </p:nvSpPr>
        <p:spPr>
          <a:xfrm>
            <a:off x="1524000" y="838200"/>
            <a:ext cx="9372600" cy="5791200"/>
          </a:xfrm>
        </p:spPr>
        <p:txBody>
          <a:bodyPr/>
          <a:lstStyle/>
          <a:p>
            <a:pPr eaLnBrk="1" hangingPunct="1"/>
            <a:r>
              <a:rPr lang="en-US" altLang="en-US"/>
              <a:t>Success in the practice of FAMs is largely dependent on the motivation of the learner and, for some methods (e.g., Cervical Mucus, Ovulation, BBT, and Symptothermal), the competence of the teacher. </a:t>
            </a:r>
          </a:p>
          <a:p>
            <a:pPr eaLnBrk="1" hangingPunct="1"/>
            <a:r>
              <a:rPr lang="en-US" altLang="en-US"/>
              <a:t>Newer FAM options, such as the Standard Days Method® (SDM)  </a:t>
            </a:r>
          </a:p>
          <a:p>
            <a:pPr eaLnBrk="1" hangingPunct="1"/>
            <a:r>
              <a:rPr lang="en-US" altLang="en-US"/>
              <a:t>TwoDay Method® (TDM), require less reliance on the provider, as they are offered and learned in one client-provider contact. </a:t>
            </a:r>
          </a:p>
        </p:txBody>
      </p:sp>
      <p:sp>
        <p:nvSpPr>
          <p:cNvPr id="144388" name="Date Placeholder 6">
            <a:extLst>
              <a:ext uri="{FF2B5EF4-FFF2-40B4-BE49-F238E27FC236}">
                <a16:creationId xmlns:a16="http://schemas.microsoft.com/office/drawing/2014/main" id="{50DC36B6-EAB0-4B21-9658-0CADADA6D52D}"/>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CC0BE62-0074-408B-B8A3-6BAE1097EF60}"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44389" name="Slide Number Placeholder 7">
            <a:extLst>
              <a:ext uri="{FF2B5EF4-FFF2-40B4-BE49-F238E27FC236}">
                <a16:creationId xmlns:a16="http://schemas.microsoft.com/office/drawing/2014/main" id="{13B56BB6-7C1A-43BA-887E-F1B1E5D5DD4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0A75FD8A-3003-414D-B78F-D8B43C92E4BA}" type="slidenum">
              <a:rPr lang="en-US" altLang="en-US">
                <a:solidFill>
                  <a:srgbClr val="FFFFFF"/>
                </a:solidFill>
              </a:rPr>
              <a:pPr eaLnBrk="1" fontAlgn="base" hangingPunct="1">
                <a:spcBef>
                  <a:spcPct val="0"/>
                </a:spcBef>
                <a:spcAft>
                  <a:spcPct val="0"/>
                </a:spcAft>
              </a:pPr>
              <a:t>111</a:t>
            </a:fld>
            <a:endParaRPr lang="en-US" altLang="en-US">
              <a:solidFill>
                <a:srgbClr val="FFFFFF"/>
              </a:solidFill>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itle 1">
            <a:extLst>
              <a:ext uri="{FF2B5EF4-FFF2-40B4-BE49-F238E27FC236}">
                <a16:creationId xmlns:a16="http://schemas.microsoft.com/office/drawing/2014/main" id="{8F419F23-18ED-4FC9-B6A0-B1712C449992}"/>
              </a:ext>
            </a:extLst>
          </p:cNvPr>
          <p:cNvSpPr>
            <a:spLocks noGrp="1"/>
          </p:cNvSpPr>
          <p:nvPr>
            <p:ph type="title"/>
          </p:nvPr>
        </p:nvSpPr>
        <p:spPr>
          <a:xfrm>
            <a:off x="1981200" y="274638"/>
            <a:ext cx="8229600" cy="715962"/>
          </a:xfrm>
        </p:spPr>
        <p:txBody>
          <a:bodyPr/>
          <a:lstStyle/>
          <a:p>
            <a:pPr eaLnBrk="1" fontAlgn="auto" hangingPunct="1">
              <a:spcAft>
                <a:spcPts val="0"/>
              </a:spcAft>
              <a:defRPr/>
            </a:pPr>
            <a:r>
              <a:rPr lang="en-US"/>
              <a:t>FAM cont.</a:t>
            </a:r>
          </a:p>
        </p:txBody>
      </p:sp>
      <p:sp>
        <p:nvSpPr>
          <p:cNvPr id="145411" name="Content Placeholder 2">
            <a:extLst>
              <a:ext uri="{FF2B5EF4-FFF2-40B4-BE49-F238E27FC236}">
                <a16:creationId xmlns:a16="http://schemas.microsoft.com/office/drawing/2014/main" id="{1EE757F6-F244-42E2-830C-627BA79B8F95}"/>
              </a:ext>
            </a:extLst>
          </p:cNvPr>
          <p:cNvSpPr>
            <a:spLocks noGrp="1"/>
          </p:cNvSpPr>
          <p:nvPr>
            <p:ph idx="1"/>
          </p:nvPr>
        </p:nvSpPr>
        <p:spPr>
          <a:xfrm>
            <a:off x="1676400" y="1066801"/>
            <a:ext cx="8763000" cy="5059363"/>
          </a:xfrm>
        </p:spPr>
        <p:txBody>
          <a:bodyPr/>
          <a:lstStyle/>
          <a:p>
            <a:pPr eaLnBrk="1" hangingPunct="1"/>
            <a:r>
              <a:rPr lang="en-US" altLang="en-US"/>
              <a:t>For other FAMs, couples must abstain from sex during the learning phase. </a:t>
            </a:r>
          </a:p>
          <a:p>
            <a:pPr eaLnBrk="1" hangingPunct="1"/>
            <a:r>
              <a:rPr lang="en-US" altLang="en-US"/>
              <a:t>Once trained, the couple can begin using FAMs at the start of a new cycle. </a:t>
            </a:r>
          </a:p>
          <a:p>
            <a:pPr eaLnBrk="1" hangingPunct="1"/>
            <a:r>
              <a:rPr lang="en-US" altLang="en-US"/>
              <a:t>Pregnancy rates range from 1-14 percent with correct and typical use in the ﬁrst year. </a:t>
            </a:r>
          </a:p>
          <a:p>
            <a:pPr eaLnBrk="1" hangingPunct="1"/>
            <a:r>
              <a:rPr lang="en-US" altLang="en-US"/>
              <a:t>Effectiveness of FAMs is enhanced by use of multiple techniques to identify the fertile time. </a:t>
            </a:r>
          </a:p>
          <a:p>
            <a:pPr eaLnBrk="1" hangingPunct="1">
              <a:buFontTx/>
              <a:buNone/>
            </a:pPr>
            <a:r>
              <a:rPr lang="en-US" altLang="en-US"/>
              <a:t> </a:t>
            </a:r>
          </a:p>
          <a:p>
            <a:pPr eaLnBrk="1" hangingPunct="1">
              <a:buFontTx/>
              <a:buNone/>
            </a:pPr>
            <a:endParaRPr lang="en-US" altLang="en-US"/>
          </a:p>
        </p:txBody>
      </p:sp>
      <p:sp>
        <p:nvSpPr>
          <p:cNvPr id="145412" name="Date Placeholder 6">
            <a:extLst>
              <a:ext uri="{FF2B5EF4-FFF2-40B4-BE49-F238E27FC236}">
                <a16:creationId xmlns:a16="http://schemas.microsoft.com/office/drawing/2014/main" id="{21619DE3-11CF-4F22-A8F5-9229FFE05A72}"/>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5AF55709-1509-45F4-987F-265FA9F8033C}"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45413" name="Slide Number Placeholder 7">
            <a:extLst>
              <a:ext uri="{FF2B5EF4-FFF2-40B4-BE49-F238E27FC236}">
                <a16:creationId xmlns:a16="http://schemas.microsoft.com/office/drawing/2014/main" id="{F8F6EF78-5F30-4314-BC14-A4BABDFF626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9DE2E689-C413-4453-869C-EA2DF7ADB367}" type="slidenum">
              <a:rPr lang="en-US" altLang="en-US">
                <a:solidFill>
                  <a:srgbClr val="FFFFFF"/>
                </a:solidFill>
              </a:rPr>
              <a:pPr eaLnBrk="1" fontAlgn="base" hangingPunct="1">
                <a:spcBef>
                  <a:spcPct val="0"/>
                </a:spcBef>
                <a:spcAft>
                  <a:spcPct val="0"/>
                </a:spcAft>
              </a:pPr>
              <a:t>112</a:t>
            </a:fld>
            <a:endParaRPr lang="en-US" altLang="en-US">
              <a:solidFill>
                <a:srgbClr val="FFFFFF"/>
              </a:solidFill>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itle 1">
            <a:extLst>
              <a:ext uri="{FF2B5EF4-FFF2-40B4-BE49-F238E27FC236}">
                <a16:creationId xmlns:a16="http://schemas.microsoft.com/office/drawing/2014/main" id="{6491DB68-83EC-4B67-9FA1-140BEC23A05B}"/>
              </a:ext>
            </a:extLst>
          </p:cNvPr>
          <p:cNvSpPr>
            <a:spLocks noGrp="1"/>
          </p:cNvSpPr>
          <p:nvPr>
            <p:ph type="title"/>
          </p:nvPr>
        </p:nvSpPr>
        <p:spPr>
          <a:xfrm>
            <a:off x="1981200" y="274638"/>
            <a:ext cx="8229600" cy="563562"/>
          </a:xfrm>
        </p:spPr>
        <p:txBody>
          <a:bodyPr>
            <a:normAutofit fontScale="90000"/>
          </a:bodyPr>
          <a:lstStyle/>
          <a:p>
            <a:pPr eaLnBrk="1" fontAlgn="auto" hangingPunct="1">
              <a:spcAft>
                <a:spcPts val="0"/>
              </a:spcAft>
              <a:defRPr/>
            </a:pPr>
            <a:r>
              <a:rPr lang="en-US" b="1"/>
              <a:t>Calendar-Based Methods </a:t>
            </a:r>
            <a:br>
              <a:rPr lang="en-US"/>
            </a:br>
            <a:endParaRPr lang="en-US"/>
          </a:p>
        </p:txBody>
      </p:sp>
      <p:sp>
        <p:nvSpPr>
          <p:cNvPr id="146435" name="Content Placeholder 2">
            <a:extLst>
              <a:ext uri="{FF2B5EF4-FFF2-40B4-BE49-F238E27FC236}">
                <a16:creationId xmlns:a16="http://schemas.microsoft.com/office/drawing/2014/main" id="{1BBB014C-530B-40A1-BF0A-5220715C0837}"/>
              </a:ext>
            </a:extLst>
          </p:cNvPr>
          <p:cNvSpPr>
            <a:spLocks noGrp="1"/>
          </p:cNvSpPr>
          <p:nvPr>
            <p:ph idx="1"/>
          </p:nvPr>
        </p:nvSpPr>
        <p:spPr>
          <a:xfrm>
            <a:off x="1524000" y="609601"/>
            <a:ext cx="9144000" cy="5516563"/>
          </a:xfrm>
        </p:spPr>
        <p:txBody>
          <a:bodyPr/>
          <a:lstStyle/>
          <a:p>
            <a:pPr eaLnBrk="1" hangingPunct="1"/>
            <a:r>
              <a:rPr lang="en-US" altLang="en-US"/>
              <a:t>In the calendar-based methods, the couple keeps track of the days in the menstrual cycle to identify the start and end of the fertile time. </a:t>
            </a:r>
          </a:p>
          <a:p>
            <a:pPr eaLnBrk="1" hangingPunct="1">
              <a:buFontTx/>
              <a:buNone/>
            </a:pPr>
            <a:r>
              <a:rPr lang="en-US" altLang="en-US" i="1"/>
              <a:t>1.Standard Days Method® (SDM) </a:t>
            </a:r>
            <a:endParaRPr lang="en-US" altLang="en-US"/>
          </a:p>
          <a:p>
            <a:pPr eaLnBrk="1" hangingPunct="1"/>
            <a:r>
              <a:rPr lang="en-US" altLang="en-US"/>
              <a:t>This is based on the fact that there is a fertile window during the woman’s menstrual cycle when she can become pregnant. </a:t>
            </a:r>
          </a:p>
          <a:p>
            <a:pPr eaLnBrk="1" hangingPunct="1"/>
            <a:r>
              <a:rPr lang="en-US" altLang="en-US"/>
              <a:t>Typically, this window occurs several days before ovulation and a few hours after. </a:t>
            </a:r>
          </a:p>
          <a:p>
            <a:pPr eaLnBrk="1" hangingPunct="1"/>
            <a:r>
              <a:rPr lang="en-US" altLang="en-US"/>
              <a:t>To prevent pregnancy, couples avoid unprotected sex or abstain between days 8-19 of the menstrual cycle. </a:t>
            </a:r>
          </a:p>
        </p:txBody>
      </p:sp>
      <p:sp>
        <p:nvSpPr>
          <p:cNvPr id="146436" name="Date Placeholder 6">
            <a:extLst>
              <a:ext uri="{FF2B5EF4-FFF2-40B4-BE49-F238E27FC236}">
                <a16:creationId xmlns:a16="http://schemas.microsoft.com/office/drawing/2014/main" id="{70648DDB-0B11-471B-8A35-26F356F47B8F}"/>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FD205BE-8F3D-46AA-B063-2E9CF5EE20F7}"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46437" name="Slide Number Placeholder 7">
            <a:extLst>
              <a:ext uri="{FF2B5EF4-FFF2-40B4-BE49-F238E27FC236}">
                <a16:creationId xmlns:a16="http://schemas.microsoft.com/office/drawing/2014/main" id="{CB76D0B5-59D7-41F2-9D48-A84D7A5B475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5514371-1EB3-4542-8350-EAB4940ACE62}" type="slidenum">
              <a:rPr lang="en-US" altLang="en-US">
                <a:solidFill>
                  <a:srgbClr val="FFFFFF"/>
                </a:solidFill>
              </a:rPr>
              <a:pPr eaLnBrk="1" fontAlgn="base" hangingPunct="1">
                <a:spcBef>
                  <a:spcPct val="0"/>
                </a:spcBef>
                <a:spcAft>
                  <a:spcPct val="0"/>
                </a:spcAft>
              </a:pPr>
              <a:t>113</a:t>
            </a:fld>
            <a:endParaRPr lang="en-US" altLang="en-US">
              <a:solidFill>
                <a:srgbClr val="FFFFFF"/>
              </a:solidFill>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Title 1">
            <a:extLst>
              <a:ext uri="{FF2B5EF4-FFF2-40B4-BE49-F238E27FC236}">
                <a16:creationId xmlns:a16="http://schemas.microsoft.com/office/drawing/2014/main" id="{22890CE7-A285-4DCC-83F2-E8C95EE93E70}"/>
              </a:ext>
            </a:extLst>
          </p:cNvPr>
          <p:cNvSpPr>
            <a:spLocks noGrp="1"/>
          </p:cNvSpPr>
          <p:nvPr>
            <p:ph type="title"/>
          </p:nvPr>
        </p:nvSpPr>
        <p:spPr>
          <a:xfrm>
            <a:off x="1981200" y="-228600"/>
            <a:ext cx="8229600" cy="914400"/>
          </a:xfrm>
        </p:spPr>
        <p:txBody>
          <a:bodyPr/>
          <a:lstStyle/>
          <a:p>
            <a:pPr eaLnBrk="1" fontAlgn="auto" hangingPunct="1">
              <a:spcAft>
                <a:spcPts val="0"/>
              </a:spcAft>
              <a:defRPr/>
            </a:pPr>
            <a:r>
              <a:rPr lang="en-US"/>
              <a:t>SDM cont.</a:t>
            </a:r>
          </a:p>
        </p:txBody>
      </p:sp>
      <p:sp>
        <p:nvSpPr>
          <p:cNvPr id="147459" name="Content Placeholder 2">
            <a:extLst>
              <a:ext uri="{FF2B5EF4-FFF2-40B4-BE49-F238E27FC236}">
                <a16:creationId xmlns:a16="http://schemas.microsoft.com/office/drawing/2014/main" id="{0F2D3AD5-5F43-4CCB-BE7F-0D8B43866F16}"/>
              </a:ext>
            </a:extLst>
          </p:cNvPr>
          <p:cNvSpPr>
            <a:spLocks noGrp="1"/>
          </p:cNvSpPr>
          <p:nvPr>
            <p:ph idx="1"/>
          </p:nvPr>
        </p:nvSpPr>
        <p:spPr>
          <a:xfrm>
            <a:off x="1524000" y="533401"/>
            <a:ext cx="9144000" cy="5592763"/>
          </a:xfrm>
        </p:spPr>
        <p:txBody>
          <a:bodyPr/>
          <a:lstStyle/>
          <a:p>
            <a:pPr eaLnBrk="1" hangingPunct="1"/>
            <a:r>
              <a:rPr lang="en-US" altLang="en-US"/>
              <a:t>Most women who get their periods about once a month fall within this range. The SDM efﬁcacy is similar to most other user-dependent methods. </a:t>
            </a:r>
          </a:p>
          <a:p>
            <a:pPr eaLnBrk="1" hangingPunct="1"/>
            <a:r>
              <a:rPr lang="en-US" altLang="en-US"/>
              <a:t>The SDM is appropriate for women who can avoid unprotected sex on fertile days and usually have cycles between 26-32 days long (approximately 80 percent of cycles are in this range). </a:t>
            </a:r>
          </a:p>
          <a:p>
            <a:pPr eaLnBrk="1" hangingPunct="1"/>
            <a:endParaRPr lang="en-US" altLang="en-US"/>
          </a:p>
          <a:p>
            <a:pPr eaLnBrk="1" hangingPunct="1"/>
            <a:endParaRPr lang="en-US" altLang="en-US"/>
          </a:p>
        </p:txBody>
      </p:sp>
      <p:sp>
        <p:nvSpPr>
          <p:cNvPr id="147460" name="Date Placeholder 6">
            <a:extLst>
              <a:ext uri="{FF2B5EF4-FFF2-40B4-BE49-F238E27FC236}">
                <a16:creationId xmlns:a16="http://schemas.microsoft.com/office/drawing/2014/main" id="{72B2375B-7709-4102-8095-768C04EF2FE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AE93779-A9A9-46EC-ABB7-C95D9DC98540}"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47461" name="Slide Number Placeholder 7">
            <a:extLst>
              <a:ext uri="{FF2B5EF4-FFF2-40B4-BE49-F238E27FC236}">
                <a16:creationId xmlns:a16="http://schemas.microsoft.com/office/drawing/2014/main" id="{AA240F61-88CE-4748-9115-7E1E7BC674A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EDB38C7A-8442-4160-BBE2-CF7518BF2FD9}" type="slidenum">
              <a:rPr lang="en-US" altLang="en-US">
                <a:solidFill>
                  <a:srgbClr val="FFFFFF"/>
                </a:solidFill>
              </a:rPr>
              <a:pPr eaLnBrk="1" fontAlgn="base" hangingPunct="1">
                <a:spcBef>
                  <a:spcPct val="0"/>
                </a:spcBef>
                <a:spcAft>
                  <a:spcPct val="0"/>
                </a:spcAft>
              </a:pPr>
              <a:t>114</a:t>
            </a:fld>
            <a:endParaRPr lang="en-US" altLang="en-US">
              <a:solidFill>
                <a:srgbClr val="FFFFFF"/>
              </a:solidFill>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itle 1">
            <a:extLst>
              <a:ext uri="{FF2B5EF4-FFF2-40B4-BE49-F238E27FC236}">
                <a16:creationId xmlns:a16="http://schemas.microsoft.com/office/drawing/2014/main" id="{39BD3114-6515-4589-8A32-A8032B1B2B9E}"/>
              </a:ext>
            </a:extLst>
          </p:cNvPr>
          <p:cNvSpPr>
            <a:spLocks noGrp="1"/>
          </p:cNvSpPr>
          <p:nvPr>
            <p:ph type="title"/>
          </p:nvPr>
        </p:nvSpPr>
        <p:spPr>
          <a:xfrm>
            <a:off x="1981200" y="274638"/>
            <a:ext cx="8229600" cy="639762"/>
          </a:xfrm>
        </p:spPr>
        <p:txBody>
          <a:bodyPr>
            <a:normAutofit fontScale="90000"/>
          </a:bodyPr>
          <a:lstStyle/>
          <a:p>
            <a:pPr eaLnBrk="1" fontAlgn="auto" hangingPunct="1">
              <a:spcAft>
                <a:spcPts val="0"/>
              </a:spcAft>
              <a:defRPr/>
            </a:pPr>
            <a:r>
              <a:rPr lang="en-US"/>
              <a:t>SDM cont.</a:t>
            </a:r>
          </a:p>
        </p:txBody>
      </p:sp>
      <p:sp>
        <p:nvSpPr>
          <p:cNvPr id="148483" name="Content Placeholder 2">
            <a:extLst>
              <a:ext uri="{FF2B5EF4-FFF2-40B4-BE49-F238E27FC236}">
                <a16:creationId xmlns:a16="http://schemas.microsoft.com/office/drawing/2014/main" id="{8084D904-FAAF-4AA7-AFD4-3B33F2B62CD0}"/>
              </a:ext>
            </a:extLst>
          </p:cNvPr>
          <p:cNvSpPr>
            <a:spLocks noGrp="1"/>
          </p:cNvSpPr>
          <p:nvPr>
            <p:ph idx="1"/>
          </p:nvPr>
        </p:nvSpPr>
        <p:spPr>
          <a:xfrm>
            <a:off x="1752600" y="990600"/>
            <a:ext cx="8610600" cy="5562600"/>
          </a:xfrm>
        </p:spPr>
        <p:txBody>
          <a:bodyPr/>
          <a:lstStyle/>
          <a:p>
            <a:pPr eaLnBrk="1" hangingPunct="1"/>
            <a:r>
              <a:rPr lang="en-US" altLang="en-US"/>
              <a:t>The SDM makes use of Cycle Beads, a color-coded string of beads used with the SDM that represent the days of a woman’s fertility cycle. </a:t>
            </a:r>
          </a:p>
          <a:p>
            <a:pPr eaLnBrk="1" hangingPunct="1"/>
            <a:r>
              <a:rPr lang="en-US" altLang="en-US"/>
              <a:t>Cycle Beads help the woman track her cycle days, know on which days she is fertile, and monitor her cycle length. </a:t>
            </a:r>
          </a:p>
          <a:p>
            <a:pPr eaLnBrk="1" hangingPunct="1"/>
            <a:r>
              <a:rPr lang="en-US" altLang="en-US"/>
              <a:t>The woman and her partner must avoid unprotected intercourse or abstain on the 12 fertile days identiﬁed by the white colour beads.  </a:t>
            </a:r>
          </a:p>
          <a:p>
            <a:pPr eaLnBrk="1" hangingPunct="1">
              <a:buFontTx/>
              <a:buNone/>
            </a:pPr>
            <a:endParaRPr lang="en-US" altLang="en-US"/>
          </a:p>
        </p:txBody>
      </p:sp>
      <p:sp>
        <p:nvSpPr>
          <p:cNvPr id="148484" name="Date Placeholder 6">
            <a:extLst>
              <a:ext uri="{FF2B5EF4-FFF2-40B4-BE49-F238E27FC236}">
                <a16:creationId xmlns:a16="http://schemas.microsoft.com/office/drawing/2014/main" id="{C50A7AF0-38FB-45D8-8F8F-DABFF144DE9E}"/>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4EEA5BE0-EC1E-4EE3-9F6E-264D326F278C}"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48485" name="Slide Number Placeholder 7">
            <a:extLst>
              <a:ext uri="{FF2B5EF4-FFF2-40B4-BE49-F238E27FC236}">
                <a16:creationId xmlns:a16="http://schemas.microsoft.com/office/drawing/2014/main" id="{E4E426A3-D844-407A-9EDB-D0742C3EA0E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983430A-E42C-4783-BD84-3A83B700D6CD}" type="slidenum">
              <a:rPr lang="en-US" altLang="en-US">
                <a:solidFill>
                  <a:srgbClr val="FFFFFF"/>
                </a:solidFill>
              </a:rPr>
              <a:pPr eaLnBrk="1" fontAlgn="base" hangingPunct="1">
                <a:spcBef>
                  <a:spcPct val="0"/>
                </a:spcBef>
                <a:spcAft>
                  <a:spcPct val="0"/>
                </a:spcAft>
              </a:pPr>
              <a:t>115</a:t>
            </a:fld>
            <a:endParaRPr lang="en-US" altLang="en-US">
              <a:solidFill>
                <a:srgbClr val="FFFFFF"/>
              </a:solidFill>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Title 1">
            <a:extLst>
              <a:ext uri="{FF2B5EF4-FFF2-40B4-BE49-F238E27FC236}">
                <a16:creationId xmlns:a16="http://schemas.microsoft.com/office/drawing/2014/main" id="{0ED08EA5-4CA2-4981-B44C-8C61B4D6803D}"/>
              </a:ext>
            </a:extLst>
          </p:cNvPr>
          <p:cNvSpPr>
            <a:spLocks noGrp="1"/>
          </p:cNvSpPr>
          <p:nvPr>
            <p:ph type="title"/>
          </p:nvPr>
        </p:nvSpPr>
        <p:spPr>
          <a:xfrm>
            <a:off x="1981200" y="0"/>
            <a:ext cx="8229600" cy="685800"/>
          </a:xfrm>
        </p:spPr>
        <p:txBody>
          <a:bodyPr>
            <a:normAutofit fontScale="90000"/>
          </a:bodyPr>
          <a:lstStyle/>
          <a:p>
            <a:pPr eaLnBrk="1" fontAlgn="auto" hangingPunct="1">
              <a:spcAft>
                <a:spcPts val="0"/>
              </a:spcAft>
              <a:defRPr/>
            </a:pPr>
            <a:r>
              <a:rPr lang="en-US"/>
              <a:t>SDM cont.</a:t>
            </a:r>
          </a:p>
        </p:txBody>
      </p:sp>
      <p:sp>
        <p:nvSpPr>
          <p:cNvPr id="149507" name="Content Placeholder 2">
            <a:extLst>
              <a:ext uri="{FF2B5EF4-FFF2-40B4-BE49-F238E27FC236}">
                <a16:creationId xmlns:a16="http://schemas.microsoft.com/office/drawing/2014/main" id="{9EF1C136-C29E-4E1B-B14B-1CECD784AC4A}"/>
              </a:ext>
            </a:extLst>
          </p:cNvPr>
          <p:cNvSpPr>
            <a:spLocks noGrp="1"/>
          </p:cNvSpPr>
          <p:nvPr>
            <p:ph idx="1"/>
          </p:nvPr>
        </p:nvSpPr>
        <p:spPr>
          <a:xfrm>
            <a:off x="1524000" y="533400"/>
            <a:ext cx="9144000" cy="6324600"/>
          </a:xfrm>
        </p:spPr>
        <p:txBody>
          <a:bodyPr/>
          <a:lstStyle/>
          <a:p>
            <a:pPr eaLnBrk="1" hangingPunct="1"/>
            <a:r>
              <a:rPr lang="en-US" altLang="en-US"/>
              <a:t>Cycle Beads serve as a visual tool to help women use the SDM correctly. </a:t>
            </a:r>
          </a:p>
          <a:p>
            <a:pPr eaLnBrk="1" hangingPunct="1"/>
            <a:r>
              <a:rPr lang="en-US" altLang="en-US"/>
              <a:t>On the day she starts her period, the woman moves the ring to the red bead to begin a new cycle and marks that day on her calendar. </a:t>
            </a:r>
          </a:p>
          <a:p>
            <a:pPr eaLnBrk="1" hangingPunct="1"/>
            <a:r>
              <a:rPr lang="en-US" altLang="en-US"/>
              <a:t>To keep track of her cycle days and know whether she is on a fertile day, the woman moves a rubber ring one bead every day. </a:t>
            </a:r>
          </a:p>
          <a:p>
            <a:pPr eaLnBrk="1" hangingPunct="1"/>
            <a:r>
              <a:rPr lang="en-US" altLang="en-US"/>
              <a:t>To monitor her cycle length, the woman knows that if her period starts before she moves the ring to the darker brown bead, her cycle is shorter than 26 days. </a:t>
            </a:r>
          </a:p>
          <a:p>
            <a:pPr eaLnBrk="1" hangingPunct="1"/>
            <a:br>
              <a:rPr lang="en-US" altLang="en-US"/>
            </a:br>
            <a:endParaRPr lang="en-US" altLang="en-US"/>
          </a:p>
        </p:txBody>
      </p:sp>
      <p:sp>
        <p:nvSpPr>
          <p:cNvPr id="149508" name="Date Placeholder 6">
            <a:extLst>
              <a:ext uri="{FF2B5EF4-FFF2-40B4-BE49-F238E27FC236}">
                <a16:creationId xmlns:a16="http://schemas.microsoft.com/office/drawing/2014/main" id="{A6641AE1-625D-468E-9F47-332204CDBB4D}"/>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05EC6682-239B-4FCD-BC76-7FB34AD053AE}"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49509" name="Slide Number Placeholder 7">
            <a:extLst>
              <a:ext uri="{FF2B5EF4-FFF2-40B4-BE49-F238E27FC236}">
                <a16:creationId xmlns:a16="http://schemas.microsoft.com/office/drawing/2014/main" id="{3F57AB44-7567-44C6-A999-BBA0B4112BA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FA3A16F4-149E-4FA9-AF48-864E421620C3}" type="slidenum">
              <a:rPr lang="en-US" altLang="en-US">
                <a:solidFill>
                  <a:srgbClr val="FFFFFF"/>
                </a:solidFill>
              </a:rPr>
              <a:pPr eaLnBrk="1" fontAlgn="base" hangingPunct="1">
                <a:spcBef>
                  <a:spcPct val="0"/>
                </a:spcBef>
                <a:spcAft>
                  <a:spcPct val="0"/>
                </a:spcAft>
              </a:pPr>
              <a:t>116</a:t>
            </a:fld>
            <a:endParaRPr lang="en-US" altLang="en-US">
              <a:solidFill>
                <a:srgbClr val="FFFFFF"/>
              </a:solidFill>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itle 1">
            <a:extLst>
              <a:ext uri="{FF2B5EF4-FFF2-40B4-BE49-F238E27FC236}">
                <a16:creationId xmlns:a16="http://schemas.microsoft.com/office/drawing/2014/main" id="{2CA396B4-1AE2-4B24-A541-ABB71F71FBAB}"/>
              </a:ext>
            </a:extLst>
          </p:cNvPr>
          <p:cNvSpPr>
            <a:spLocks noGrp="1"/>
          </p:cNvSpPr>
          <p:nvPr>
            <p:ph type="title"/>
          </p:nvPr>
        </p:nvSpPr>
        <p:spPr/>
        <p:txBody>
          <a:bodyPr/>
          <a:lstStyle/>
          <a:p>
            <a:pPr eaLnBrk="1" fontAlgn="auto" hangingPunct="1">
              <a:spcAft>
                <a:spcPts val="0"/>
              </a:spcAft>
              <a:defRPr/>
            </a:pPr>
            <a:r>
              <a:rPr lang="en-US"/>
              <a:t>Sdm cont.</a:t>
            </a:r>
          </a:p>
        </p:txBody>
      </p:sp>
      <p:sp>
        <p:nvSpPr>
          <p:cNvPr id="150531" name="Content Placeholder 2">
            <a:extLst>
              <a:ext uri="{FF2B5EF4-FFF2-40B4-BE49-F238E27FC236}">
                <a16:creationId xmlns:a16="http://schemas.microsoft.com/office/drawing/2014/main" id="{2A7EC7FE-A11A-4FCC-A313-28219C586102}"/>
              </a:ext>
            </a:extLst>
          </p:cNvPr>
          <p:cNvSpPr>
            <a:spLocks noGrp="1"/>
          </p:cNvSpPr>
          <p:nvPr>
            <p:ph idx="1"/>
          </p:nvPr>
        </p:nvSpPr>
        <p:spPr>
          <a:xfrm>
            <a:off x="1981200" y="1600201"/>
            <a:ext cx="7467600" cy="4873625"/>
          </a:xfrm>
        </p:spPr>
        <p:txBody>
          <a:bodyPr/>
          <a:lstStyle/>
          <a:p>
            <a:pPr eaLnBrk="1" hangingPunct="1"/>
            <a:r>
              <a:rPr lang="en-US" altLang="en-US"/>
              <a:t>If she doesn’t start her period by the day after she moves the ring to the last brown bead, her cycle is longer than 32 days. </a:t>
            </a:r>
          </a:p>
          <a:p>
            <a:pPr eaLnBrk="1" hangingPunct="1"/>
            <a:r>
              <a:rPr lang="en-US" altLang="en-US"/>
              <a:t>If she has a cycle shorter than 26 days or longer than 32 days more than once in a year, the SDM will not be effective for her.</a:t>
            </a:r>
          </a:p>
        </p:txBody>
      </p:sp>
      <p:sp>
        <p:nvSpPr>
          <p:cNvPr id="150532" name="Date Placeholder 6">
            <a:extLst>
              <a:ext uri="{FF2B5EF4-FFF2-40B4-BE49-F238E27FC236}">
                <a16:creationId xmlns:a16="http://schemas.microsoft.com/office/drawing/2014/main" id="{914C5195-F630-43FB-BA34-49864002F014}"/>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9145820D-8534-4C42-9A19-F4EEC1074075}"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50533" name="Slide Number Placeholder 7">
            <a:extLst>
              <a:ext uri="{FF2B5EF4-FFF2-40B4-BE49-F238E27FC236}">
                <a16:creationId xmlns:a16="http://schemas.microsoft.com/office/drawing/2014/main" id="{34E39580-B180-4B1A-9681-2DCBBACB901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AE182ED0-F1B0-4A81-A1A0-FBC7200CFB56}" type="slidenum">
              <a:rPr lang="en-US" altLang="en-US">
                <a:solidFill>
                  <a:srgbClr val="FFFFFF"/>
                </a:solidFill>
              </a:rPr>
              <a:pPr eaLnBrk="1" fontAlgn="base" hangingPunct="1">
                <a:spcBef>
                  <a:spcPct val="0"/>
                </a:spcBef>
                <a:spcAft>
                  <a:spcPct val="0"/>
                </a:spcAft>
              </a:pPr>
              <a:t>117</a:t>
            </a:fld>
            <a:endParaRPr lang="en-US" altLang="en-US">
              <a:solidFill>
                <a:srgbClr val="FFFFFF"/>
              </a:solidFill>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Title 1">
            <a:extLst>
              <a:ext uri="{FF2B5EF4-FFF2-40B4-BE49-F238E27FC236}">
                <a16:creationId xmlns:a16="http://schemas.microsoft.com/office/drawing/2014/main" id="{CF1B93DA-EFA5-4AF6-83AB-3C3F8135D731}"/>
              </a:ext>
            </a:extLst>
          </p:cNvPr>
          <p:cNvSpPr>
            <a:spLocks noGrp="1"/>
          </p:cNvSpPr>
          <p:nvPr>
            <p:ph type="title"/>
          </p:nvPr>
        </p:nvSpPr>
        <p:spPr>
          <a:xfrm>
            <a:off x="1981200" y="274638"/>
            <a:ext cx="8229600" cy="715962"/>
          </a:xfrm>
        </p:spPr>
        <p:txBody>
          <a:bodyPr>
            <a:normAutofit fontScale="90000"/>
          </a:bodyPr>
          <a:lstStyle/>
          <a:p>
            <a:pPr eaLnBrk="1" fontAlgn="auto" hangingPunct="1">
              <a:spcAft>
                <a:spcPts val="0"/>
              </a:spcAft>
              <a:defRPr/>
            </a:pPr>
            <a:r>
              <a:rPr lang="en-US" b="1"/>
              <a:t>Symptoms-Based Methods </a:t>
            </a:r>
            <a:br>
              <a:rPr lang="en-US"/>
            </a:br>
            <a:endParaRPr lang="en-US"/>
          </a:p>
        </p:txBody>
      </p:sp>
      <p:sp>
        <p:nvSpPr>
          <p:cNvPr id="1037" name="Content Placeholder 2">
            <a:extLst>
              <a:ext uri="{FF2B5EF4-FFF2-40B4-BE49-F238E27FC236}">
                <a16:creationId xmlns:a16="http://schemas.microsoft.com/office/drawing/2014/main" id="{10EFE1D3-1EF8-4A06-A606-A507101F51F1}"/>
              </a:ext>
            </a:extLst>
          </p:cNvPr>
          <p:cNvSpPr>
            <a:spLocks noGrp="1"/>
          </p:cNvSpPr>
          <p:nvPr>
            <p:ph idx="1"/>
          </p:nvPr>
        </p:nvSpPr>
        <p:spPr>
          <a:xfrm>
            <a:off x="1752600" y="685801"/>
            <a:ext cx="8686800" cy="5440363"/>
          </a:xfrm>
        </p:spPr>
        <p:txBody>
          <a:bodyPr/>
          <a:lstStyle/>
          <a:p>
            <a:pPr eaLnBrk="1" hangingPunct="1"/>
            <a:r>
              <a:rPr lang="en-US" altLang="en-US"/>
              <a:t>Symptoms-based methods depend on observation of signs of fertility, such as the</a:t>
            </a:r>
          </a:p>
          <a:p>
            <a:pPr eaLnBrk="1" hangingPunct="1"/>
            <a:r>
              <a:rPr lang="en-US" altLang="en-US"/>
              <a:t> Presence or absence of cervical mucus,</a:t>
            </a:r>
          </a:p>
          <a:p>
            <a:pPr eaLnBrk="1" hangingPunct="1"/>
            <a:r>
              <a:rPr lang="en-US" altLang="en-US"/>
              <a:t>Changes in the amounts and characteristics of the cervical mucus, </a:t>
            </a:r>
          </a:p>
          <a:p>
            <a:pPr eaLnBrk="1" hangingPunct="1"/>
            <a:r>
              <a:rPr lang="en-US" altLang="en-US"/>
              <a:t>Changes in body temperature, </a:t>
            </a:r>
          </a:p>
          <a:p>
            <a:pPr eaLnBrk="1" hangingPunct="1"/>
            <a:r>
              <a:rPr lang="en-US" altLang="en-US"/>
              <a:t>A combination of the latter two, or </a:t>
            </a:r>
          </a:p>
          <a:p>
            <a:pPr eaLnBrk="1" hangingPunct="1"/>
            <a:r>
              <a:rPr lang="en-US" altLang="en-US"/>
              <a:t>Use of speciﬁc ovulation detection kits. </a:t>
            </a:r>
          </a:p>
          <a:p>
            <a:pPr eaLnBrk="1" hangingPunct="1"/>
            <a:endParaRPr lang="en-US" altLang="en-US"/>
          </a:p>
        </p:txBody>
      </p:sp>
      <p:sp>
        <p:nvSpPr>
          <p:cNvPr id="1038" name="Date Placeholder 6">
            <a:extLst>
              <a:ext uri="{FF2B5EF4-FFF2-40B4-BE49-F238E27FC236}">
                <a16:creationId xmlns:a16="http://schemas.microsoft.com/office/drawing/2014/main" id="{A3412DEA-169D-49D2-90D2-C9953FFA82E6}"/>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48E58343-CF26-448E-BC32-380CBA09DF9E}"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039" name="Slide Number Placeholder 7">
            <a:extLst>
              <a:ext uri="{FF2B5EF4-FFF2-40B4-BE49-F238E27FC236}">
                <a16:creationId xmlns:a16="http://schemas.microsoft.com/office/drawing/2014/main" id="{8B3BC4ED-AB11-4284-86A7-883ED2D81BC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4A5D9AF9-F5A7-4C82-B400-A714265BBD1B}" type="slidenum">
              <a:rPr lang="en-US" altLang="en-US">
                <a:solidFill>
                  <a:srgbClr val="FFFFFF"/>
                </a:solidFill>
              </a:rPr>
              <a:pPr eaLnBrk="1" fontAlgn="base" hangingPunct="1">
                <a:spcBef>
                  <a:spcPct val="0"/>
                </a:spcBef>
                <a:spcAft>
                  <a:spcPct val="0"/>
                </a:spcAft>
              </a:pPr>
              <a:t>118</a:t>
            </a:fld>
            <a:endParaRPr lang="en-US" altLang="en-US">
              <a:solidFill>
                <a:srgbClr val="FFFFFF"/>
              </a:solidFill>
            </a:endParaRPr>
          </a:p>
        </p:txBody>
      </p:sp>
      <mc:AlternateContent xmlns:mc="http://schemas.openxmlformats.org/markup-compatibility/2006" xmlns:p14="http://schemas.microsoft.com/office/powerpoint/2010/main">
        <mc:Choice Requires="p14">
          <p:contentPart p14:bwMode="auto" r:id="rId2">
            <p14:nvContentPartPr>
              <p14:cNvPr id="1026" name="Ink 6">
                <a:extLst>
                  <a:ext uri="{FF2B5EF4-FFF2-40B4-BE49-F238E27FC236}">
                    <a16:creationId xmlns:a16="http://schemas.microsoft.com/office/drawing/2014/main" id="{C3EF5A1F-2F10-4DF5-BCD1-20B0D3B6B762}"/>
                  </a:ext>
                </a:extLst>
              </p14:cNvPr>
              <p14:cNvContentPartPr>
                <a14:cpLocks xmlns:a14="http://schemas.microsoft.com/office/drawing/2010/main" noRot="1" noChangeAspect="1" noEditPoints="1" noChangeArrowheads="1" noChangeShapeType="1"/>
              </p14:cNvContentPartPr>
              <p14:nvPr/>
            </p14:nvContentPartPr>
            <p14:xfrm>
              <a:off x="3074989" y="4483101"/>
              <a:ext cx="34925" cy="1681163"/>
            </p14:xfrm>
          </p:contentPart>
        </mc:Choice>
        <mc:Fallback xmlns="">
          <p:pic>
            <p:nvPicPr>
              <p:cNvPr id="1026" name="Ink 6">
                <a:extLst>
                  <a:ext uri="{FF2B5EF4-FFF2-40B4-BE49-F238E27FC236}">
                    <a16:creationId xmlns:a16="http://schemas.microsoft.com/office/drawing/2014/main" id="{C3EF5A1F-2F10-4DF5-BCD1-20B0D3B6B762}"/>
                  </a:ext>
                </a:extLst>
              </p:cNvPr>
              <p:cNvPicPr>
                <a:picLocks noRot="1" noChangeAspect="1" noEditPoints="1" noChangeArrowheads="1" noChangeShapeType="1"/>
              </p:cNvPicPr>
              <p:nvPr/>
            </p:nvPicPr>
            <p:blipFill>
              <a:blip r:embed="rId3"/>
              <a:stretch>
                <a:fillRect/>
              </a:stretch>
            </p:blipFill>
            <p:spPr>
              <a:xfrm>
                <a:off x="3059308" y="4419715"/>
                <a:ext cx="65930" cy="1807935"/>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027" name="Ink 7">
                <a:extLst>
                  <a:ext uri="{FF2B5EF4-FFF2-40B4-BE49-F238E27FC236}">
                    <a16:creationId xmlns:a16="http://schemas.microsoft.com/office/drawing/2014/main" id="{22F4ACD2-E381-409E-BAD7-9A1C9A22BC30}"/>
                  </a:ext>
                </a:extLst>
              </p14:cNvPr>
              <p14:cNvContentPartPr>
                <a14:cpLocks xmlns:a14="http://schemas.microsoft.com/office/drawing/2010/main" noRot="1" noChangeAspect="1" noEditPoints="1" noChangeArrowheads="1" noChangeShapeType="1"/>
              </p14:cNvContentPartPr>
              <p14:nvPr/>
            </p14:nvContentPartPr>
            <p14:xfrm>
              <a:off x="3074989" y="6164264"/>
              <a:ext cx="1587" cy="1587"/>
            </p14:xfrm>
          </p:contentPart>
        </mc:Choice>
        <mc:Fallback xmlns="">
          <p:pic>
            <p:nvPicPr>
              <p:cNvPr id="1027" name="Ink 7">
                <a:extLst>
                  <a:ext uri="{FF2B5EF4-FFF2-40B4-BE49-F238E27FC236}">
                    <a16:creationId xmlns:a16="http://schemas.microsoft.com/office/drawing/2014/main" id="{22F4ACD2-E381-409E-BAD7-9A1C9A22BC30}"/>
                  </a:ext>
                </a:extLst>
              </p:cNvPr>
              <p:cNvPicPr>
                <a:picLocks noRot="1" noChangeAspect="1" noEditPoints="1" noChangeArrowheads="1" noChangeShapeType="1"/>
              </p:cNvPicPr>
              <p:nvPr/>
            </p:nvPicPr>
            <p:blipFill>
              <a:blip r:embed="rId5"/>
              <a:stretch>
                <a:fillRect/>
              </a:stretch>
            </p:blipFill>
            <p:spPr>
              <a:xfrm>
                <a:off x="3005161" y="5884952"/>
                <a:ext cx="139656" cy="560211"/>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028" name="Ink 8">
                <a:extLst>
                  <a:ext uri="{FF2B5EF4-FFF2-40B4-BE49-F238E27FC236}">
                    <a16:creationId xmlns:a16="http://schemas.microsoft.com/office/drawing/2014/main" id="{949E3DF2-2587-4BE7-A3A4-3D4DDE7EC0CA}"/>
                  </a:ext>
                </a:extLst>
              </p14:cNvPr>
              <p14:cNvContentPartPr>
                <a14:cpLocks xmlns:a14="http://schemas.microsoft.com/office/drawing/2010/main" noRot="1" noChangeAspect="1" noEditPoints="1" noChangeArrowheads="1" noChangeShapeType="1"/>
              </p14:cNvContentPartPr>
              <p14:nvPr/>
            </p14:nvContentPartPr>
            <p14:xfrm>
              <a:off x="3117851" y="4414838"/>
              <a:ext cx="1046163" cy="1757362"/>
            </p14:xfrm>
          </p:contentPart>
        </mc:Choice>
        <mc:Fallback xmlns="">
          <p:pic>
            <p:nvPicPr>
              <p:cNvPr id="1028" name="Ink 8">
                <a:extLst>
                  <a:ext uri="{FF2B5EF4-FFF2-40B4-BE49-F238E27FC236}">
                    <a16:creationId xmlns:a16="http://schemas.microsoft.com/office/drawing/2014/main" id="{949E3DF2-2587-4BE7-A3A4-3D4DDE7EC0CA}"/>
                  </a:ext>
                </a:extLst>
              </p:cNvPr>
              <p:cNvPicPr>
                <a:picLocks noRot="1" noChangeAspect="1" noEditPoints="1" noChangeArrowheads="1" noChangeShapeType="1"/>
              </p:cNvPicPr>
              <p:nvPr/>
            </p:nvPicPr>
            <p:blipFill>
              <a:blip r:embed="rId7"/>
              <a:stretch>
                <a:fillRect/>
              </a:stretch>
            </p:blipFill>
            <p:spPr>
              <a:xfrm>
                <a:off x="3102274" y="4351523"/>
                <a:ext cx="1076964" cy="1883993"/>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029" name="Ink 9">
                <a:extLst>
                  <a:ext uri="{FF2B5EF4-FFF2-40B4-BE49-F238E27FC236}">
                    <a16:creationId xmlns:a16="http://schemas.microsoft.com/office/drawing/2014/main" id="{3A4B913F-DBD1-4D3F-AA51-9E626530B902}"/>
                  </a:ext>
                </a:extLst>
              </p14:cNvPr>
              <p14:cNvContentPartPr>
                <a14:cpLocks xmlns:a14="http://schemas.microsoft.com/office/drawing/2010/main" noRot="1" noChangeAspect="1" noEditPoints="1" noChangeArrowheads="1" noChangeShapeType="1"/>
              </p14:cNvContentPartPr>
              <p14:nvPr/>
            </p14:nvContentPartPr>
            <p14:xfrm>
              <a:off x="4292600" y="4406900"/>
              <a:ext cx="884238" cy="76200"/>
            </p14:xfrm>
          </p:contentPart>
        </mc:Choice>
        <mc:Fallback xmlns="">
          <p:pic>
            <p:nvPicPr>
              <p:cNvPr id="1029" name="Ink 9">
                <a:extLst>
                  <a:ext uri="{FF2B5EF4-FFF2-40B4-BE49-F238E27FC236}">
                    <a16:creationId xmlns:a16="http://schemas.microsoft.com/office/drawing/2014/main" id="{3A4B913F-DBD1-4D3F-AA51-9E626530B902}"/>
                  </a:ext>
                </a:extLst>
              </p:cNvPr>
              <p:cNvPicPr>
                <a:picLocks noRot="1" noChangeAspect="1" noEditPoints="1" noChangeArrowheads="1" noChangeShapeType="1"/>
              </p:cNvPicPr>
              <p:nvPr/>
            </p:nvPicPr>
            <p:blipFill>
              <a:blip r:embed="rId9"/>
              <a:stretch>
                <a:fillRect/>
              </a:stretch>
            </p:blipFill>
            <p:spPr>
              <a:xfrm>
                <a:off x="4276746" y="4344811"/>
                <a:ext cx="915586" cy="200378"/>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030" name="Ink 10">
                <a:extLst>
                  <a:ext uri="{FF2B5EF4-FFF2-40B4-BE49-F238E27FC236}">
                    <a16:creationId xmlns:a16="http://schemas.microsoft.com/office/drawing/2014/main" id="{BE52067E-8DB2-4A4B-9EC5-FFD434AABC54}"/>
                  </a:ext>
                </a:extLst>
              </p14:cNvPr>
              <p14:cNvContentPartPr>
                <a14:cpLocks xmlns:a14="http://schemas.microsoft.com/office/drawing/2010/main" noRot="1" noChangeAspect="1" noEditPoints="1" noChangeArrowheads="1" noChangeShapeType="1"/>
              </p14:cNvContentPartPr>
              <p14:nvPr/>
            </p14:nvContentPartPr>
            <p14:xfrm>
              <a:off x="4335463" y="4457701"/>
              <a:ext cx="969962" cy="1681163"/>
            </p14:xfrm>
          </p:contentPart>
        </mc:Choice>
        <mc:Fallback xmlns="">
          <p:pic>
            <p:nvPicPr>
              <p:cNvPr id="1030" name="Ink 10">
                <a:extLst>
                  <a:ext uri="{FF2B5EF4-FFF2-40B4-BE49-F238E27FC236}">
                    <a16:creationId xmlns:a16="http://schemas.microsoft.com/office/drawing/2014/main" id="{BE52067E-8DB2-4A4B-9EC5-FFD434AABC54}"/>
                  </a:ext>
                </a:extLst>
              </p:cNvPr>
              <p:cNvPicPr>
                <a:picLocks noRot="1" noChangeAspect="1" noEditPoints="1" noChangeArrowheads="1" noChangeShapeType="1"/>
              </p:cNvPicPr>
              <p:nvPr/>
            </p:nvPicPr>
            <p:blipFill>
              <a:blip r:embed="rId11"/>
              <a:stretch>
                <a:fillRect/>
              </a:stretch>
            </p:blipFill>
            <p:spPr>
              <a:xfrm>
                <a:off x="4319621" y="4394329"/>
                <a:ext cx="1001286" cy="1807907"/>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031" name="Ink 11">
                <a:extLst>
                  <a:ext uri="{FF2B5EF4-FFF2-40B4-BE49-F238E27FC236}">
                    <a16:creationId xmlns:a16="http://schemas.microsoft.com/office/drawing/2014/main" id="{C8D8AFB2-204E-4C11-AB41-0BBCE81643CE}"/>
                  </a:ext>
                </a:extLst>
              </p14:cNvPr>
              <p14:cNvContentPartPr>
                <a14:cpLocks xmlns:a14="http://schemas.microsoft.com/office/drawing/2010/main" noRot="1" noChangeAspect="1" noEditPoints="1" noChangeArrowheads="1" noChangeShapeType="1"/>
              </p14:cNvContentPartPr>
              <p14:nvPr/>
            </p14:nvContentPartPr>
            <p14:xfrm>
              <a:off x="5646739" y="4406901"/>
              <a:ext cx="369887" cy="1611313"/>
            </p14:xfrm>
          </p:contentPart>
        </mc:Choice>
        <mc:Fallback xmlns="">
          <p:pic>
            <p:nvPicPr>
              <p:cNvPr id="1031" name="Ink 11">
                <a:extLst>
                  <a:ext uri="{FF2B5EF4-FFF2-40B4-BE49-F238E27FC236}">
                    <a16:creationId xmlns:a16="http://schemas.microsoft.com/office/drawing/2014/main" id="{C8D8AFB2-204E-4C11-AB41-0BBCE81643CE}"/>
                  </a:ext>
                </a:extLst>
              </p:cNvPr>
              <p:cNvPicPr>
                <a:picLocks noRot="1" noChangeAspect="1" noEditPoints="1" noChangeArrowheads="1" noChangeShapeType="1"/>
              </p:cNvPicPr>
              <p:nvPr/>
            </p:nvPicPr>
            <p:blipFill>
              <a:blip r:embed="rId13"/>
              <a:stretch>
                <a:fillRect/>
              </a:stretch>
            </p:blipFill>
            <p:spPr>
              <a:xfrm>
                <a:off x="5631135" y="4343557"/>
                <a:ext cx="400740" cy="1738001"/>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32" name="Ink 12">
                <a:extLst>
                  <a:ext uri="{FF2B5EF4-FFF2-40B4-BE49-F238E27FC236}">
                    <a16:creationId xmlns:a16="http://schemas.microsoft.com/office/drawing/2014/main" id="{B948DB80-8BBB-4D75-9352-884C3C0695AB}"/>
                  </a:ext>
                </a:extLst>
              </p14:cNvPr>
              <p14:cNvContentPartPr>
                <a14:cpLocks xmlns:a14="http://schemas.microsoft.com/office/drawing/2010/main" noRot="1" noChangeAspect="1" noEditPoints="1" noChangeArrowheads="1" noChangeShapeType="1"/>
              </p14:cNvContentPartPr>
              <p14:nvPr/>
            </p14:nvContentPartPr>
            <p14:xfrm>
              <a:off x="6032500" y="4379913"/>
              <a:ext cx="617538" cy="1706562"/>
            </p14:xfrm>
          </p:contentPart>
        </mc:Choice>
        <mc:Fallback xmlns="">
          <p:pic>
            <p:nvPicPr>
              <p:cNvPr id="1032" name="Ink 12">
                <a:extLst>
                  <a:ext uri="{FF2B5EF4-FFF2-40B4-BE49-F238E27FC236}">
                    <a16:creationId xmlns:a16="http://schemas.microsoft.com/office/drawing/2014/main" id="{B948DB80-8BBB-4D75-9352-884C3C0695AB}"/>
                  </a:ext>
                </a:extLst>
              </p:cNvPr>
              <p:cNvPicPr>
                <a:picLocks noRot="1" noChangeAspect="1" noEditPoints="1" noChangeArrowheads="1" noChangeShapeType="1"/>
              </p:cNvPicPr>
              <p:nvPr/>
            </p:nvPicPr>
            <p:blipFill>
              <a:blip r:embed="rId15"/>
              <a:stretch>
                <a:fillRect/>
              </a:stretch>
            </p:blipFill>
            <p:spPr>
              <a:xfrm>
                <a:off x="6016441" y="4316587"/>
                <a:ext cx="649291" cy="1833214"/>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033" name="Ink 13">
                <a:extLst>
                  <a:ext uri="{FF2B5EF4-FFF2-40B4-BE49-F238E27FC236}">
                    <a16:creationId xmlns:a16="http://schemas.microsoft.com/office/drawing/2014/main" id="{96E3F601-B8FE-4255-9E48-20E56BDD8555}"/>
                  </a:ext>
                </a:extLst>
              </p14:cNvPr>
              <p14:cNvContentPartPr>
                <a14:cpLocks xmlns:a14="http://schemas.microsoft.com/office/drawing/2010/main" noRot="1" noChangeAspect="1" noEditPoints="1" noChangeArrowheads="1" noChangeShapeType="1"/>
              </p14:cNvContentPartPr>
              <p14:nvPr/>
            </p14:nvContentPartPr>
            <p14:xfrm>
              <a:off x="5930900" y="5160963"/>
              <a:ext cx="350838" cy="50800"/>
            </p14:xfrm>
          </p:contentPart>
        </mc:Choice>
        <mc:Fallback xmlns="">
          <p:pic>
            <p:nvPicPr>
              <p:cNvPr id="1033" name="Ink 13">
                <a:extLst>
                  <a:ext uri="{FF2B5EF4-FFF2-40B4-BE49-F238E27FC236}">
                    <a16:creationId xmlns:a16="http://schemas.microsoft.com/office/drawing/2014/main" id="{96E3F601-B8FE-4255-9E48-20E56BDD8555}"/>
                  </a:ext>
                </a:extLst>
              </p:cNvPr>
              <p:cNvPicPr>
                <a:picLocks noRot="1" noChangeAspect="1" noEditPoints="1" noChangeArrowheads="1" noChangeShapeType="1"/>
              </p:cNvPicPr>
              <p:nvPr/>
            </p:nvPicPr>
            <p:blipFill>
              <a:blip r:embed="rId17"/>
              <a:stretch>
                <a:fillRect/>
              </a:stretch>
            </p:blipFill>
            <p:spPr>
              <a:xfrm>
                <a:off x="5915100" y="5103280"/>
                <a:ext cx="382079" cy="166165"/>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034" name="Ink 14">
                <a:extLst>
                  <a:ext uri="{FF2B5EF4-FFF2-40B4-BE49-F238E27FC236}">
                    <a16:creationId xmlns:a16="http://schemas.microsoft.com/office/drawing/2014/main" id="{7284CC00-5161-413C-9DDE-7F66BD919DA2}"/>
                  </a:ext>
                </a:extLst>
              </p14:cNvPr>
              <p14:cNvContentPartPr>
                <a14:cpLocks xmlns:a14="http://schemas.microsoft.com/office/drawing/2010/main" noRot="1" noChangeAspect="1" noEditPoints="1" noChangeArrowheads="1" noChangeShapeType="1"/>
              </p14:cNvContentPartPr>
              <p14:nvPr/>
            </p14:nvContentPartPr>
            <p14:xfrm>
              <a:off x="7131051" y="4379914"/>
              <a:ext cx="111125" cy="1646237"/>
            </p14:xfrm>
          </p:contentPart>
        </mc:Choice>
        <mc:Fallback xmlns="">
          <p:pic>
            <p:nvPicPr>
              <p:cNvPr id="1034" name="Ink 14">
                <a:extLst>
                  <a:ext uri="{FF2B5EF4-FFF2-40B4-BE49-F238E27FC236}">
                    <a16:creationId xmlns:a16="http://schemas.microsoft.com/office/drawing/2014/main" id="{7284CC00-5161-413C-9DDE-7F66BD919DA2}"/>
                  </a:ext>
                </a:extLst>
              </p:cNvPr>
              <p:cNvPicPr>
                <a:picLocks noRot="1" noChangeAspect="1" noEditPoints="1" noChangeArrowheads="1" noChangeShapeType="1"/>
              </p:cNvPicPr>
              <p:nvPr/>
            </p:nvPicPr>
            <p:blipFill>
              <a:blip r:embed="rId19"/>
              <a:stretch>
                <a:fillRect/>
              </a:stretch>
            </p:blipFill>
            <p:spPr>
              <a:xfrm>
                <a:off x="7115380" y="4316556"/>
                <a:ext cx="142112" cy="1772954"/>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035" name="Ink 15">
                <a:extLst>
                  <a:ext uri="{FF2B5EF4-FFF2-40B4-BE49-F238E27FC236}">
                    <a16:creationId xmlns:a16="http://schemas.microsoft.com/office/drawing/2014/main" id="{0CD572D8-AAE0-4E3F-8292-6C38115971C6}"/>
                  </a:ext>
                </a:extLst>
              </p14:cNvPr>
              <p14:cNvContentPartPr>
                <a14:cpLocks xmlns:a14="http://schemas.microsoft.com/office/drawing/2010/main" noRot="1" noChangeAspect="1" noEditPoints="1" noChangeArrowheads="1" noChangeShapeType="1"/>
              </p14:cNvContentPartPr>
              <p14:nvPr/>
            </p14:nvContentPartPr>
            <p14:xfrm>
              <a:off x="7088189" y="4346576"/>
              <a:ext cx="103187" cy="34925"/>
            </p14:xfrm>
          </p:contentPart>
        </mc:Choice>
        <mc:Fallback xmlns="">
          <p:pic>
            <p:nvPicPr>
              <p:cNvPr id="1035" name="Ink 15">
                <a:extLst>
                  <a:ext uri="{FF2B5EF4-FFF2-40B4-BE49-F238E27FC236}">
                    <a16:creationId xmlns:a16="http://schemas.microsoft.com/office/drawing/2014/main" id="{0CD572D8-AAE0-4E3F-8292-6C38115971C6}"/>
                  </a:ext>
                </a:extLst>
              </p:cNvPr>
              <p:cNvPicPr>
                <a:picLocks noRot="1" noChangeAspect="1" noEditPoints="1" noChangeArrowheads="1" noChangeShapeType="1"/>
              </p:cNvPicPr>
              <p:nvPr/>
            </p:nvPicPr>
            <p:blipFill>
              <a:blip r:embed="rId21"/>
              <a:stretch>
                <a:fillRect/>
              </a:stretch>
            </p:blipFill>
            <p:spPr>
              <a:xfrm>
                <a:off x="7072369" y="4288035"/>
                <a:ext cx="134467" cy="152007"/>
              </a:xfrm>
              <a:prstGeom prst="rect">
                <a:avLst/>
              </a:prstGeom>
            </p:spPr>
          </p:pic>
        </mc:Fallback>
      </mc:AlternateContent>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itle 1">
            <a:extLst>
              <a:ext uri="{FF2B5EF4-FFF2-40B4-BE49-F238E27FC236}">
                <a16:creationId xmlns:a16="http://schemas.microsoft.com/office/drawing/2014/main" id="{B060E3F8-10C4-4D2F-977B-FAF34624D415}"/>
              </a:ext>
            </a:extLst>
          </p:cNvPr>
          <p:cNvSpPr>
            <a:spLocks noGrp="1"/>
          </p:cNvSpPr>
          <p:nvPr>
            <p:ph type="title"/>
          </p:nvPr>
        </p:nvSpPr>
        <p:spPr>
          <a:xfrm>
            <a:off x="1981200" y="274638"/>
            <a:ext cx="8229600" cy="563562"/>
          </a:xfrm>
        </p:spPr>
        <p:txBody>
          <a:bodyPr>
            <a:normAutofit fontScale="90000"/>
          </a:bodyPr>
          <a:lstStyle/>
          <a:p>
            <a:pPr eaLnBrk="1" fontAlgn="auto" hangingPunct="1">
              <a:spcAft>
                <a:spcPts val="0"/>
              </a:spcAft>
              <a:defRPr/>
            </a:pPr>
            <a:r>
              <a:rPr lang="en-US" b="1" i="1"/>
              <a:t>TwoDay Method® (TDM) </a:t>
            </a:r>
            <a:br>
              <a:rPr lang="en-US"/>
            </a:br>
            <a:endParaRPr lang="en-US"/>
          </a:p>
        </p:txBody>
      </p:sp>
      <p:sp>
        <p:nvSpPr>
          <p:cNvPr id="151555" name="Content Placeholder 2">
            <a:extLst>
              <a:ext uri="{FF2B5EF4-FFF2-40B4-BE49-F238E27FC236}">
                <a16:creationId xmlns:a16="http://schemas.microsoft.com/office/drawing/2014/main" id="{142DF51E-35B0-4619-BA51-90F86F71ECED}"/>
              </a:ext>
            </a:extLst>
          </p:cNvPr>
          <p:cNvSpPr>
            <a:spLocks noGrp="1"/>
          </p:cNvSpPr>
          <p:nvPr>
            <p:ph idx="1"/>
          </p:nvPr>
        </p:nvSpPr>
        <p:spPr>
          <a:xfrm>
            <a:off x="1524000" y="457201"/>
            <a:ext cx="9296400" cy="5668963"/>
          </a:xfrm>
        </p:spPr>
        <p:txBody>
          <a:bodyPr/>
          <a:lstStyle/>
          <a:p>
            <a:pPr eaLnBrk="1" hangingPunct="1"/>
            <a:r>
              <a:rPr lang="en-US" altLang="en-US"/>
              <a:t>The TwoDay method® (TDM) is a simple, symptom-based method by which women check for the presence or absence of cervical secretions as the sign of fertility. </a:t>
            </a:r>
          </a:p>
          <a:p>
            <a:pPr eaLnBrk="1" hangingPunct="1"/>
            <a:r>
              <a:rPr lang="en-US" altLang="en-US"/>
              <a:t>The TDM does not require interpretation of the quality or quantity of secretions. </a:t>
            </a:r>
          </a:p>
          <a:p>
            <a:pPr eaLnBrk="1" hangingPunct="1"/>
            <a:r>
              <a:rPr lang="en-US" altLang="en-US"/>
              <a:t>A woman who uses the TDM asks herself two questions: (1) “Did I note secretions today?” and (2) “Did I note secretions yesterday?” </a:t>
            </a:r>
          </a:p>
          <a:p>
            <a:pPr eaLnBrk="1" hangingPunct="1"/>
            <a:r>
              <a:rPr lang="en-US" altLang="en-US"/>
              <a:t>She should consider herself fertile today if she notices cervical secretions of any type today, or if she noticed them yesterday. </a:t>
            </a:r>
          </a:p>
          <a:p>
            <a:pPr eaLnBrk="1" hangingPunct="1"/>
            <a:endParaRPr lang="en-US" altLang="en-US"/>
          </a:p>
        </p:txBody>
      </p:sp>
      <p:sp>
        <p:nvSpPr>
          <p:cNvPr id="151556" name="Date Placeholder 6">
            <a:extLst>
              <a:ext uri="{FF2B5EF4-FFF2-40B4-BE49-F238E27FC236}">
                <a16:creationId xmlns:a16="http://schemas.microsoft.com/office/drawing/2014/main" id="{5E342451-7627-4014-8270-8087022C7BC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C2EEFEDB-67AE-4F5D-B6D3-533C18266258}"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51557" name="Slide Number Placeholder 7">
            <a:extLst>
              <a:ext uri="{FF2B5EF4-FFF2-40B4-BE49-F238E27FC236}">
                <a16:creationId xmlns:a16="http://schemas.microsoft.com/office/drawing/2014/main" id="{227E82FE-B697-46D7-9989-9B3E1B35A31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A91A31E-0D1A-467B-A426-C332D179BF80}" type="slidenum">
              <a:rPr lang="en-US" altLang="en-US">
                <a:solidFill>
                  <a:srgbClr val="FFFFFF"/>
                </a:solidFill>
              </a:rPr>
              <a:pPr eaLnBrk="1" fontAlgn="base" hangingPunct="1">
                <a:spcBef>
                  <a:spcPct val="0"/>
                </a:spcBef>
                <a:spcAft>
                  <a:spcPct val="0"/>
                </a:spcAft>
              </a:pPr>
              <a:t>119</a:t>
            </a:fld>
            <a:endParaRPr lang="en-US" altLang="en-US">
              <a:solidFill>
                <a:srgbClr val="FFFF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B0F8BA48-3302-406B-8174-CEA6A5BE74FE}"/>
              </a:ext>
            </a:extLst>
          </p:cNvPr>
          <p:cNvSpPr>
            <a:spLocks noGrp="1"/>
          </p:cNvSpPr>
          <p:nvPr>
            <p:ph type="title"/>
          </p:nvPr>
        </p:nvSpPr>
        <p:spPr>
          <a:xfrm>
            <a:off x="1981200" y="274638"/>
            <a:ext cx="8229600" cy="792162"/>
          </a:xfrm>
        </p:spPr>
        <p:txBody>
          <a:bodyPr/>
          <a:lstStyle/>
          <a:p>
            <a:pPr eaLnBrk="1" fontAlgn="auto" hangingPunct="1">
              <a:spcAft>
                <a:spcPts val="0"/>
              </a:spcAft>
              <a:defRPr/>
            </a:pPr>
            <a:r>
              <a:rPr lang="en-US"/>
              <a:t>Counseling cont.</a:t>
            </a:r>
          </a:p>
        </p:txBody>
      </p:sp>
      <p:sp>
        <p:nvSpPr>
          <p:cNvPr id="33795" name="Content Placeholder 2">
            <a:extLst>
              <a:ext uri="{FF2B5EF4-FFF2-40B4-BE49-F238E27FC236}">
                <a16:creationId xmlns:a16="http://schemas.microsoft.com/office/drawing/2014/main" id="{7AF459FA-E854-4738-B3B2-7B5286CB5665}"/>
              </a:ext>
            </a:extLst>
          </p:cNvPr>
          <p:cNvSpPr>
            <a:spLocks noGrp="1"/>
          </p:cNvSpPr>
          <p:nvPr>
            <p:ph idx="1"/>
          </p:nvPr>
        </p:nvSpPr>
        <p:spPr>
          <a:xfrm>
            <a:off x="1524000" y="1219200"/>
            <a:ext cx="9144000" cy="5638800"/>
          </a:xfrm>
        </p:spPr>
        <p:txBody>
          <a:bodyPr/>
          <a:lstStyle/>
          <a:p>
            <a:pPr eaLnBrk="1" hangingPunct="1"/>
            <a:r>
              <a:rPr lang="en-US" altLang="en-US"/>
              <a:t>The counseling should help the client to understand the following in relation to available methods:-</a:t>
            </a:r>
          </a:p>
          <a:p>
            <a:pPr eaLnBrk="1" hangingPunct="1">
              <a:buFontTx/>
              <a:buAutoNum type="arabicPeriod"/>
            </a:pPr>
            <a:r>
              <a:rPr lang="en-US" altLang="en-US"/>
              <a:t>Effectiveness- ability to prevent pregnancy</a:t>
            </a:r>
          </a:p>
          <a:p>
            <a:pPr eaLnBrk="1" hangingPunct="1">
              <a:buFontTx/>
              <a:buAutoNum type="arabicPeriod"/>
            </a:pPr>
            <a:r>
              <a:rPr lang="en-US" altLang="en-US"/>
              <a:t>Advantages and disadvantages of each method</a:t>
            </a:r>
          </a:p>
          <a:p>
            <a:pPr eaLnBrk="1" hangingPunct="1">
              <a:buFontTx/>
              <a:buAutoNum type="arabicPeriod"/>
            </a:pPr>
            <a:r>
              <a:rPr lang="en-US" altLang="en-US"/>
              <a:t>Side effect and complications </a:t>
            </a:r>
          </a:p>
          <a:p>
            <a:pPr eaLnBrk="1" hangingPunct="1">
              <a:buFontTx/>
              <a:buAutoNum type="arabicPeriod"/>
            </a:pPr>
            <a:r>
              <a:rPr lang="en-US" altLang="en-US"/>
              <a:t>How to use the method</a:t>
            </a:r>
          </a:p>
          <a:p>
            <a:pPr eaLnBrk="1" hangingPunct="1">
              <a:buFontTx/>
              <a:buAutoNum type="arabicPeriod"/>
            </a:pPr>
            <a:r>
              <a:rPr lang="en-US" altLang="en-US"/>
              <a:t>STI prevention- dual protection</a:t>
            </a:r>
          </a:p>
          <a:p>
            <a:pPr eaLnBrk="1" hangingPunct="1">
              <a:buFontTx/>
              <a:buAutoNum type="arabicPeriod"/>
            </a:pPr>
            <a:r>
              <a:rPr lang="en-US" altLang="en-US"/>
              <a:t>When to return</a:t>
            </a:r>
          </a:p>
        </p:txBody>
      </p:sp>
      <p:sp>
        <p:nvSpPr>
          <p:cNvPr id="33796" name="Date Placeholder 6">
            <a:extLst>
              <a:ext uri="{FF2B5EF4-FFF2-40B4-BE49-F238E27FC236}">
                <a16:creationId xmlns:a16="http://schemas.microsoft.com/office/drawing/2014/main" id="{9FB4434C-46E3-43AF-AF94-7E3CCB81FD15}"/>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00D957B8-E400-4A52-A748-AAD975BFAAB9}"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33797" name="Slide Number Placeholder 7">
            <a:extLst>
              <a:ext uri="{FF2B5EF4-FFF2-40B4-BE49-F238E27FC236}">
                <a16:creationId xmlns:a16="http://schemas.microsoft.com/office/drawing/2014/main" id="{EF2EB3C4-5206-4B9D-9071-4AA540E5474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F65414B6-92CC-4140-B525-E3E8DE22C647}" type="slidenum">
              <a:rPr lang="en-US" altLang="en-US">
                <a:solidFill>
                  <a:srgbClr val="FFFFFF"/>
                </a:solidFill>
              </a:rPr>
              <a:pPr eaLnBrk="1" fontAlgn="base" hangingPunct="1">
                <a:spcBef>
                  <a:spcPct val="0"/>
                </a:spcBef>
                <a:spcAft>
                  <a:spcPct val="0"/>
                </a:spcAft>
              </a:pPr>
              <a:t>12</a:t>
            </a:fld>
            <a:endParaRPr lang="en-US" altLang="en-US">
              <a:solidFill>
                <a:srgbClr val="FFFFFF"/>
              </a:solidFill>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Title 1">
            <a:extLst>
              <a:ext uri="{FF2B5EF4-FFF2-40B4-BE49-F238E27FC236}">
                <a16:creationId xmlns:a16="http://schemas.microsoft.com/office/drawing/2014/main" id="{92B05688-CA66-4627-8B16-52B8E90E8338}"/>
              </a:ext>
            </a:extLst>
          </p:cNvPr>
          <p:cNvSpPr>
            <a:spLocks noGrp="1"/>
          </p:cNvSpPr>
          <p:nvPr>
            <p:ph type="title"/>
          </p:nvPr>
        </p:nvSpPr>
        <p:spPr/>
        <p:txBody>
          <a:bodyPr/>
          <a:lstStyle/>
          <a:p>
            <a:pPr eaLnBrk="1" fontAlgn="auto" hangingPunct="1">
              <a:spcAft>
                <a:spcPts val="0"/>
              </a:spcAft>
              <a:defRPr/>
            </a:pPr>
            <a:r>
              <a:rPr lang="en-US"/>
              <a:t>TDM cont.</a:t>
            </a:r>
          </a:p>
        </p:txBody>
      </p:sp>
      <p:sp>
        <p:nvSpPr>
          <p:cNvPr id="152579" name="Content Placeholder 2">
            <a:extLst>
              <a:ext uri="{FF2B5EF4-FFF2-40B4-BE49-F238E27FC236}">
                <a16:creationId xmlns:a16="http://schemas.microsoft.com/office/drawing/2014/main" id="{88F9B787-09ED-41C4-B96B-51C6E1DF156E}"/>
              </a:ext>
            </a:extLst>
          </p:cNvPr>
          <p:cNvSpPr>
            <a:spLocks noGrp="1"/>
          </p:cNvSpPr>
          <p:nvPr>
            <p:ph idx="1"/>
          </p:nvPr>
        </p:nvSpPr>
        <p:spPr>
          <a:xfrm>
            <a:off x="1524000" y="1219201"/>
            <a:ext cx="8686800" cy="4906963"/>
          </a:xfrm>
        </p:spPr>
        <p:txBody>
          <a:bodyPr/>
          <a:lstStyle/>
          <a:p>
            <a:pPr eaLnBrk="1" hangingPunct="1"/>
            <a:r>
              <a:rPr lang="en-US" altLang="en-US"/>
              <a:t>Women who use the TDM are instructed to avoid unprotected intercourse on these days to prevent pregnancy. </a:t>
            </a:r>
          </a:p>
          <a:p>
            <a:pPr eaLnBrk="1" hangingPunct="1"/>
            <a:r>
              <a:rPr lang="en-US" altLang="en-US"/>
              <a:t>Most users are able to learn the method in one short counselling session. </a:t>
            </a:r>
          </a:p>
          <a:p>
            <a:pPr eaLnBrk="1" hangingPunct="1"/>
            <a:r>
              <a:rPr lang="en-US" altLang="en-US"/>
              <a:t>The TDM is 96-percent effective in preventing pregnancy when used correctly, and 86 percent effective with typical use.</a:t>
            </a:r>
          </a:p>
          <a:p>
            <a:pPr eaLnBrk="1" hangingPunct="1"/>
            <a:r>
              <a:rPr lang="en-US" altLang="en-US"/>
              <a:t>Women can start using the TDM at any time in their cycles. </a:t>
            </a:r>
          </a:p>
          <a:p>
            <a:pPr eaLnBrk="1" hangingPunct="1"/>
            <a:endParaRPr lang="en-US" altLang="en-US"/>
          </a:p>
        </p:txBody>
      </p:sp>
      <p:sp>
        <p:nvSpPr>
          <p:cNvPr id="152580" name="Date Placeholder 6">
            <a:extLst>
              <a:ext uri="{FF2B5EF4-FFF2-40B4-BE49-F238E27FC236}">
                <a16:creationId xmlns:a16="http://schemas.microsoft.com/office/drawing/2014/main" id="{843E41DA-7DCF-4096-AC98-B40F10299D89}"/>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BE9BD79B-226B-40BD-A45F-460204DB3E76}"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52581" name="Slide Number Placeholder 7">
            <a:extLst>
              <a:ext uri="{FF2B5EF4-FFF2-40B4-BE49-F238E27FC236}">
                <a16:creationId xmlns:a16="http://schemas.microsoft.com/office/drawing/2014/main" id="{F6DE62B5-9B82-4C18-938A-3DB8BAEAEAF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CBA469A4-D846-4C7F-BF8A-FD95470AF08F}" type="slidenum">
              <a:rPr lang="en-US" altLang="en-US">
                <a:solidFill>
                  <a:srgbClr val="FFFFFF"/>
                </a:solidFill>
              </a:rPr>
              <a:pPr eaLnBrk="1" fontAlgn="base" hangingPunct="1">
                <a:spcBef>
                  <a:spcPct val="0"/>
                </a:spcBef>
                <a:spcAft>
                  <a:spcPct val="0"/>
                </a:spcAft>
              </a:pPr>
              <a:t>120</a:t>
            </a:fld>
            <a:endParaRPr lang="en-US" altLang="en-US">
              <a:solidFill>
                <a:srgbClr val="FFFFFF"/>
              </a:solidFill>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itle 1">
            <a:extLst>
              <a:ext uri="{FF2B5EF4-FFF2-40B4-BE49-F238E27FC236}">
                <a16:creationId xmlns:a16="http://schemas.microsoft.com/office/drawing/2014/main" id="{E4CA64D5-E6B1-4FB4-89FF-3A78B579D29B}"/>
              </a:ext>
            </a:extLst>
          </p:cNvPr>
          <p:cNvSpPr>
            <a:spLocks noGrp="1"/>
          </p:cNvSpPr>
          <p:nvPr>
            <p:ph type="title"/>
          </p:nvPr>
        </p:nvSpPr>
        <p:spPr>
          <a:xfrm>
            <a:off x="1981200" y="0"/>
            <a:ext cx="8229600" cy="685800"/>
          </a:xfrm>
        </p:spPr>
        <p:txBody>
          <a:bodyPr>
            <a:normAutofit fontScale="90000"/>
          </a:bodyPr>
          <a:lstStyle/>
          <a:p>
            <a:pPr eaLnBrk="1" fontAlgn="auto" hangingPunct="1">
              <a:spcAft>
                <a:spcPts val="0"/>
              </a:spcAft>
              <a:defRPr/>
            </a:pPr>
            <a:r>
              <a:rPr lang="en-US"/>
              <a:t>TDM cont.</a:t>
            </a:r>
          </a:p>
        </p:txBody>
      </p:sp>
      <p:sp>
        <p:nvSpPr>
          <p:cNvPr id="153603" name="Content Placeholder 2">
            <a:extLst>
              <a:ext uri="{FF2B5EF4-FFF2-40B4-BE49-F238E27FC236}">
                <a16:creationId xmlns:a16="http://schemas.microsoft.com/office/drawing/2014/main" id="{0B3BB481-E388-4EE5-BAF5-8ABAA2788888}"/>
              </a:ext>
            </a:extLst>
          </p:cNvPr>
          <p:cNvSpPr>
            <a:spLocks noGrp="1"/>
          </p:cNvSpPr>
          <p:nvPr>
            <p:ph idx="1"/>
          </p:nvPr>
        </p:nvSpPr>
        <p:spPr>
          <a:xfrm>
            <a:off x="1371600" y="381000"/>
            <a:ext cx="9448800" cy="6477000"/>
          </a:xfrm>
        </p:spPr>
        <p:txBody>
          <a:bodyPr/>
          <a:lstStyle/>
          <a:p>
            <a:pPr eaLnBrk="1" hangingPunct="1"/>
            <a:r>
              <a:rPr lang="en-US" altLang="en-US"/>
              <a:t>The woman pays attention to her secretions every day starting at a particular time. </a:t>
            </a:r>
          </a:p>
          <a:p>
            <a:pPr eaLnBrk="1" hangingPunct="1"/>
            <a:r>
              <a:rPr lang="en-US" altLang="en-US"/>
              <a:t>Women check for secretions by seeing them or touching them in their underwear or on toilet paper. </a:t>
            </a:r>
          </a:p>
          <a:p>
            <a:pPr eaLnBrk="1" hangingPunct="1"/>
            <a:r>
              <a:rPr lang="en-US" altLang="en-US"/>
              <a:t>She may also touch her genitals. </a:t>
            </a:r>
          </a:p>
          <a:p>
            <a:pPr eaLnBrk="1" hangingPunct="1"/>
            <a:r>
              <a:rPr lang="en-US" altLang="en-US"/>
              <a:t>Later women become more familiar with their body and identify secretions simply by sensation.</a:t>
            </a:r>
          </a:p>
          <a:p>
            <a:pPr eaLnBrk="1" hangingPunct="1"/>
            <a:r>
              <a:rPr lang="en-US" altLang="en-US" sz="2800"/>
              <a:t>In TDM counseling, women purposely are not taught to distinguish normal cervical secretions from infectious or other abnormal vag. Discharge</a:t>
            </a:r>
          </a:p>
          <a:p>
            <a:pPr eaLnBrk="1" hangingPunct="1"/>
            <a:r>
              <a:rPr lang="en-US" altLang="en-US" sz="2800"/>
              <a:t>if secretions persist for more than 14 consecutive days, they should consult with their health care provider 4 diag</a:t>
            </a:r>
            <a:endParaRPr lang="en-US" altLang="en-US"/>
          </a:p>
        </p:txBody>
      </p:sp>
      <p:sp>
        <p:nvSpPr>
          <p:cNvPr id="153604" name="Date Placeholder 6">
            <a:extLst>
              <a:ext uri="{FF2B5EF4-FFF2-40B4-BE49-F238E27FC236}">
                <a16:creationId xmlns:a16="http://schemas.microsoft.com/office/drawing/2014/main" id="{329979BD-00CB-41D6-9CF3-D18B9F1A0B24}"/>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9E91E753-FBA8-4C10-8D24-FDCE1107E55F}"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53605" name="Slide Number Placeholder 7">
            <a:extLst>
              <a:ext uri="{FF2B5EF4-FFF2-40B4-BE49-F238E27FC236}">
                <a16:creationId xmlns:a16="http://schemas.microsoft.com/office/drawing/2014/main" id="{6D2CBFBA-5769-4E7F-81D5-4888715BF54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26B28861-1B26-4DB7-BEFB-D01C9DB3E899}" type="slidenum">
              <a:rPr lang="en-US" altLang="en-US">
                <a:solidFill>
                  <a:srgbClr val="FFFFFF"/>
                </a:solidFill>
              </a:rPr>
              <a:pPr eaLnBrk="1" fontAlgn="base" hangingPunct="1">
                <a:spcBef>
                  <a:spcPct val="0"/>
                </a:spcBef>
                <a:spcAft>
                  <a:spcPct val="0"/>
                </a:spcAft>
              </a:pPr>
              <a:t>121</a:t>
            </a:fld>
            <a:endParaRPr lang="en-US" altLang="en-US">
              <a:solidFill>
                <a:srgbClr val="FFFFFF"/>
              </a:solidFill>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Title 1">
            <a:extLst>
              <a:ext uri="{FF2B5EF4-FFF2-40B4-BE49-F238E27FC236}">
                <a16:creationId xmlns:a16="http://schemas.microsoft.com/office/drawing/2014/main" id="{D38A16A2-C9D5-49D5-847C-CD4125402A6C}"/>
              </a:ext>
            </a:extLst>
          </p:cNvPr>
          <p:cNvSpPr>
            <a:spLocks noGrp="1"/>
          </p:cNvSpPr>
          <p:nvPr>
            <p:ph type="title"/>
          </p:nvPr>
        </p:nvSpPr>
        <p:spPr>
          <a:xfrm>
            <a:off x="1981200" y="274638"/>
            <a:ext cx="8229600" cy="411162"/>
          </a:xfrm>
        </p:spPr>
        <p:txBody>
          <a:bodyPr>
            <a:normAutofit fontScale="90000"/>
          </a:bodyPr>
          <a:lstStyle/>
          <a:p>
            <a:pPr eaLnBrk="1" fontAlgn="auto" hangingPunct="1">
              <a:spcAft>
                <a:spcPts val="0"/>
              </a:spcAft>
              <a:defRPr/>
            </a:pPr>
            <a:r>
              <a:rPr lang="en-US" i="1"/>
              <a:t>Cervical Mucus, or Billings Ovulation Method </a:t>
            </a:r>
            <a:endParaRPr lang="en-US"/>
          </a:p>
        </p:txBody>
      </p:sp>
      <p:sp>
        <p:nvSpPr>
          <p:cNvPr id="154627" name="Content Placeholder 2">
            <a:extLst>
              <a:ext uri="{FF2B5EF4-FFF2-40B4-BE49-F238E27FC236}">
                <a16:creationId xmlns:a16="http://schemas.microsoft.com/office/drawing/2014/main" id="{E9B324A7-CDFC-4ABD-8099-77FF8161BC95}"/>
              </a:ext>
            </a:extLst>
          </p:cNvPr>
          <p:cNvSpPr>
            <a:spLocks noGrp="1"/>
          </p:cNvSpPr>
          <p:nvPr>
            <p:ph idx="1"/>
          </p:nvPr>
        </p:nvSpPr>
        <p:spPr>
          <a:xfrm>
            <a:off x="1524000" y="990601"/>
            <a:ext cx="9372600" cy="5135563"/>
          </a:xfrm>
        </p:spPr>
        <p:txBody>
          <a:bodyPr/>
          <a:lstStyle/>
          <a:p>
            <a:pPr eaLnBrk="1" hangingPunct="1"/>
            <a:endParaRPr lang="en-US" altLang="en-US"/>
          </a:p>
          <a:p>
            <a:pPr eaLnBrk="1" hangingPunct="1"/>
            <a:r>
              <a:rPr lang="en-US" altLang="en-US"/>
              <a:t>In this method, the days of infertility, possible fertility, and maximum fertility of the menstrual cycle are deﬁned by observation of changes in the cervical mucus. </a:t>
            </a:r>
          </a:p>
          <a:p>
            <a:pPr eaLnBrk="1" hangingPunct="1"/>
            <a:r>
              <a:rPr lang="en-US" altLang="en-US"/>
              <a:t>The woman identiﬁes the fertile time by observing the characteristics of the cervical mucus.  </a:t>
            </a:r>
          </a:p>
          <a:p>
            <a:pPr eaLnBrk="1" hangingPunct="1"/>
            <a:r>
              <a:rPr lang="en-US" altLang="en-US"/>
              <a:t>To use this method correctly, the woman should: </a:t>
            </a:r>
          </a:p>
          <a:p>
            <a:pPr eaLnBrk="1" hangingPunct="1">
              <a:buFontTx/>
              <a:buNone/>
            </a:pPr>
            <a:r>
              <a:rPr lang="en-US" altLang="en-US"/>
              <a:t>• 	Avoid sex on days of monthly bleeding. </a:t>
            </a:r>
          </a:p>
        </p:txBody>
      </p:sp>
      <p:sp>
        <p:nvSpPr>
          <p:cNvPr id="154628" name="Date Placeholder 6">
            <a:extLst>
              <a:ext uri="{FF2B5EF4-FFF2-40B4-BE49-F238E27FC236}">
                <a16:creationId xmlns:a16="http://schemas.microsoft.com/office/drawing/2014/main" id="{312DA126-3280-40E7-917D-CB4C7B10195D}"/>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F3E90B77-674B-4C71-86F8-13877E83268C}"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54629" name="Slide Number Placeholder 7">
            <a:extLst>
              <a:ext uri="{FF2B5EF4-FFF2-40B4-BE49-F238E27FC236}">
                <a16:creationId xmlns:a16="http://schemas.microsoft.com/office/drawing/2014/main" id="{099ECA4B-062D-455C-B763-CCD18C2A295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985C3965-15B3-4F9D-94FD-00347D10996B}" type="slidenum">
              <a:rPr lang="en-US" altLang="en-US">
                <a:solidFill>
                  <a:srgbClr val="FFFFFF"/>
                </a:solidFill>
              </a:rPr>
              <a:pPr eaLnBrk="1" fontAlgn="base" hangingPunct="1">
                <a:spcBef>
                  <a:spcPct val="0"/>
                </a:spcBef>
                <a:spcAft>
                  <a:spcPct val="0"/>
                </a:spcAft>
              </a:pPr>
              <a:t>122</a:t>
            </a:fld>
            <a:endParaRPr lang="en-US" altLang="en-US">
              <a:solidFill>
                <a:srgbClr val="FFFFFF"/>
              </a:solidFill>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itle 1">
            <a:extLst>
              <a:ext uri="{FF2B5EF4-FFF2-40B4-BE49-F238E27FC236}">
                <a16:creationId xmlns:a16="http://schemas.microsoft.com/office/drawing/2014/main" id="{BBCA6CD2-C982-45CE-84CD-9EAF499F77C8}"/>
              </a:ext>
            </a:extLst>
          </p:cNvPr>
          <p:cNvSpPr>
            <a:spLocks noGrp="1"/>
          </p:cNvSpPr>
          <p:nvPr>
            <p:ph type="title"/>
          </p:nvPr>
        </p:nvSpPr>
        <p:spPr>
          <a:xfrm>
            <a:off x="1981200" y="274638"/>
            <a:ext cx="8229600" cy="792162"/>
          </a:xfrm>
        </p:spPr>
        <p:txBody>
          <a:bodyPr/>
          <a:lstStyle/>
          <a:p>
            <a:pPr eaLnBrk="1" fontAlgn="auto" hangingPunct="1">
              <a:spcAft>
                <a:spcPts val="0"/>
              </a:spcAft>
              <a:defRPr/>
            </a:pPr>
            <a:r>
              <a:rPr lang="en-US"/>
              <a:t>Billings ovulation method cont.</a:t>
            </a:r>
          </a:p>
        </p:txBody>
      </p:sp>
      <p:sp>
        <p:nvSpPr>
          <p:cNvPr id="155651" name="Content Placeholder 2">
            <a:extLst>
              <a:ext uri="{FF2B5EF4-FFF2-40B4-BE49-F238E27FC236}">
                <a16:creationId xmlns:a16="http://schemas.microsoft.com/office/drawing/2014/main" id="{D7104731-4174-4BB6-B1ED-F15BE7632E63}"/>
              </a:ext>
            </a:extLst>
          </p:cNvPr>
          <p:cNvSpPr>
            <a:spLocks noGrp="1"/>
          </p:cNvSpPr>
          <p:nvPr>
            <p:ph idx="1"/>
          </p:nvPr>
        </p:nvSpPr>
        <p:spPr>
          <a:xfrm>
            <a:off x="1524000" y="838200"/>
            <a:ext cx="9144000" cy="6019800"/>
          </a:xfrm>
        </p:spPr>
        <p:txBody>
          <a:bodyPr/>
          <a:lstStyle/>
          <a:p>
            <a:pPr eaLnBrk="1" hangingPunct="1">
              <a:buFontTx/>
              <a:buNone/>
            </a:pPr>
            <a:r>
              <a:rPr lang="en-US" altLang="en-US"/>
              <a:t>In cases when ovulation occurs early in the cycle, bleeding could make it hard to observe cervical mucus signs (this can happen to women with short cycles and heavy menses). </a:t>
            </a:r>
          </a:p>
          <a:p>
            <a:pPr eaLnBrk="1" hangingPunct="1">
              <a:buFontTx/>
              <a:buNone/>
            </a:pPr>
            <a:r>
              <a:rPr lang="en-US" altLang="en-US"/>
              <a:t>• 	Avoid sex as soon as she notices any secretions. The fertile phase of the menstrual cycle begins with the appearance of a mucus secretion, which changes as the days go by, becoming more stretchy and slippery. </a:t>
            </a:r>
          </a:p>
          <a:p>
            <a:pPr eaLnBrk="1" hangingPunct="1">
              <a:buFontTx/>
              <a:buNone/>
            </a:pPr>
            <a:r>
              <a:rPr lang="en-US" altLang="en-US"/>
              <a:t>• 	Recognise evidence of ovulation (peak day), when the mucus is very clear, stretchy (Spinnberkeit’s sign), and slippery. </a:t>
            </a:r>
          </a:p>
          <a:p>
            <a:pPr eaLnBrk="1" hangingPunct="1">
              <a:buFontTx/>
              <a:buNone/>
            </a:pPr>
            <a:r>
              <a:rPr lang="en-US" altLang="en-US"/>
              <a:t>•</a:t>
            </a:r>
          </a:p>
        </p:txBody>
      </p:sp>
      <p:sp>
        <p:nvSpPr>
          <p:cNvPr id="155652" name="Date Placeholder 6">
            <a:extLst>
              <a:ext uri="{FF2B5EF4-FFF2-40B4-BE49-F238E27FC236}">
                <a16:creationId xmlns:a16="http://schemas.microsoft.com/office/drawing/2014/main" id="{D6CEE26C-D14B-46CB-84ED-3365A5F86987}"/>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A47A71E7-5B1C-4871-8176-7188D1608398}"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55653" name="Slide Number Placeholder 7">
            <a:extLst>
              <a:ext uri="{FF2B5EF4-FFF2-40B4-BE49-F238E27FC236}">
                <a16:creationId xmlns:a16="http://schemas.microsoft.com/office/drawing/2014/main" id="{EB9FC1F3-EA58-4EDC-941B-1D49A355392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97C50363-2FF9-4514-9BE8-544D852ED1C1}" type="slidenum">
              <a:rPr lang="en-US" altLang="en-US">
                <a:solidFill>
                  <a:srgbClr val="FFFFFF"/>
                </a:solidFill>
              </a:rPr>
              <a:pPr eaLnBrk="1" fontAlgn="base" hangingPunct="1">
                <a:spcBef>
                  <a:spcPct val="0"/>
                </a:spcBef>
                <a:spcAft>
                  <a:spcPct val="0"/>
                </a:spcAft>
              </a:pPr>
              <a:t>123</a:t>
            </a:fld>
            <a:endParaRPr lang="en-US" altLang="en-US">
              <a:solidFill>
                <a:srgbClr val="FFFFFF"/>
              </a:solidFill>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Title 1">
            <a:extLst>
              <a:ext uri="{FF2B5EF4-FFF2-40B4-BE49-F238E27FC236}">
                <a16:creationId xmlns:a16="http://schemas.microsoft.com/office/drawing/2014/main" id="{68A09B78-51F8-4D49-8583-DBB234AD91B4}"/>
              </a:ext>
            </a:extLst>
          </p:cNvPr>
          <p:cNvSpPr>
            <a:spLocks noGrp="1"/>
          </p:cNvSpPr>
          <p:nvPr>
            <p:ph type="title"/>
          </p:nvPr>
        </p:nvSpPr>
        <p:spPr/>
        <p:txBody>
          <a:bodyPr/>
          <a:lstStyle/>
          <a:p>
            <a:pPr eaLnBrk="1" fontAlgn="auto" hangingPunct="1">
              <a:spcAft>
                <a:spcPts val="0"/>
              </a:spcAft>
              <a:defRPr/>
            </a:pPr>
            <a:r>
              <a:rPr lang="en-US"/>
              <a:t>Billings ovulation method cont.</a:t>
            </a:r>
          </a:p>
        </p:txBody>
      </p:sp>
      <p:sp>
        <p:nvSpPr>
          <p:cNvPr id="156675" name="Content Placeholder 2">
            <a:extLst>
              <a:ext uri="{FF2B5EF4-FFF2-40B4-BE49-F238E27FC236}">
                <a16:creationId xmlns:a16="http://schemas.microsoft.com/office/drawing/2014/main" id="{78AFE86D-DDAC-494E-84C0-0CDFBEF391CA}"/>
              </a:ext>
            </a:extLst>
          </p:cNvPr>
          <p:cNvSpPr>
            <a:spLocks noGrp="1"/>
          </p:cNvSpPr>
          <p:nvPr>
            <p:ph idx="1"/>
          </p:nvPr>
        </p:nvSpPr>
        <p:spPr>
          <a:xfrm>
            <a:off x="1676400" y="1600201"/>
            <a:ext cx="8991600" cy="4525963"/>
          </a:xfrm>
        </p:spPr>
        <p:txBody>
          <a:bodyPr/>
          <a:lstStyle/>
          <a:p>
            <a:pPr eaLnBrk="1" hangingPunct="1">
              <a:buFontTx/>
              <a:buNone/>
            </a:pPr>
            <a:r>
              <a:rPr lang="en-US" altLang="en-US"/>
              <a:t>	Continue to avoid sex for three more days after peak day, even if secretions completely disappear before three days have expired. </a:t>
            </a:r>
          </a:p>
          <a:p>
            <a:pPr eaLnBrk="1" hangingPunct="1"/>
            <a:r>
              <a:rPr lang="en-US" altLang="en-US"/>
              <a:t>The couple can resume sex on the fourth day after the peak day and until her next monthly bleeding. The client should be taught to apply the method rules appropriately. </a:t>
            </a:r>
          </a:p>
          <a:p>
            <a:pPr eaLnBrk="1" hangingPunct="1"/>
            <a:r>
              <a:rPr lang="en-US" altLang="en-US"/>
              <a:t>A major advantage of this method is that it can be used by women wanting to achieve a pregnancy by identifying her fertile days. </a:t>
            </a:r>
          </a:p>
          <a:p>
            <a:pPr eaLnBrk="1" hangingPunct="1"/>
            <a:endParaRPr lang="en-US" altLang="en-US"/>
          </a:p>
          <a:p>
            <a:pPr eaLnBrk="1" hangingPunct="1"/>
            <a:endParaRPr lang="en-US" altLang="en-US"/>
          </a:p>
          <a:p>
            <a:pPr eaLnBrk="1" hangingPunct="1"/>
            <a:endParaRPr lang="en-US" altLang="en-US"/>
          </a:p>
        </p:txBody>
      </p:sp>
      <p:sp>
        <p:nvSpPr>
          <p:cNvPr id="156676" name="Date Placeholder 6">
            <a:extLst>
              <a:ext uri="{FF2B5EF4-FFF2-40B4-BE49-F238E27FC236}">
                <a16:creationId xmlns:a16="http://schemas.microsoft.com/office/drawing/2014/main" id="{CEB944B6-1C08-48A5-959A-484691964D99}"/>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D866A92-5CD7-440B-B06E-E0BA8661ACE5}"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56677" name="Slide Number Placeholder 7">
            <a:extLst>
              <a:ext uri="{FF2B5EF4-FFF2-40B4-BE49-F238E27FC236}">
                <a16:creationId xmlns:a16="http://schemas.microsoft.com/office/drawing/2014/main" id="{9C890648-D392-4AEF-9E18-64B8C98CCE2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13FEFED-5B95-413C-9776-9C15DEC1E11F}" type="slidenum">
              <a:rPr lang="en-US" altLang="en-US">
                <a:solidFill>
                  <a:srgbClr val="FFFFFF"/>
                </a:solidFill>
              </a:rPr>
              <a:pPr eaLnBrk="1" fontAlgn="base" hangingPunct="1">
                <a:spcBef>
                  <a:spcPct val="0"/>
                </a:spcBef>
                <a:spcAft>
                  <a:spcPct val="0"/>
                </a:spcAft>
              </a:pPr>
              <a:t>124</a:t>
            </a:fld>
            <a:endParaRPr lang="en-US" altLang="en-US">
              <a:solidFill>
                <a:srgbClr val="FFFFFF"/>
              </a:solidFill>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Title 1">
            <a:extLst>
              <a:ext uri="{FF2B5EF4-FFF2-40B4-BE49-F238E27FC236}">
                <a16:creationId xmlns:a16="http://schemas.microsoft.com/office/drawing/2014/main" id="{76DDE493-52EB-4870-8575-1CB8017473D1}"/>
              </a:ext>
            </a:extLst>
          </p:cNvPr>
          <p:cNvSpPr>
            <a:spLocks noGrp="1"/>
          </p:cNvSpPr>
          <p:nvPr>
            <p:ph type="title"/>
          </p:nvPr>
        </p:nvSpPr>
        <p:spPr>
          <a:xfrm>
            <a:off x="1981200" y="0"/>
            <a:ext cx="8229600" cy="685800"/>
          </a:xfrm>
        </p:spPr>
        <p:txBody>
          <a:bodyPr>
            <a:normAutofit fontScale="90000"/>
          </a:bodyPr>
          <a:lstStyle/>
          <a:p>
            <a:pPr eaLnBrk="1" fontAlgn="auto" hangingPunct="1">
              <a:spcAft>
                <a:spcPts val="0"/>
              </a:spcAft>
              <a:defRPr/>
            </a:pPr>
            <a:r>
              <a:rPr lang="en-US"/>
              <a:t>Basal body temperature method</a:t>
            </a:r>
          </a:p>
        </p:txBody>
      </p:sp>
      <p:sp>
        <p:nvSpPr>
          <p:cNvPr id="157699" name="Content Placeholder 2">
            <a:extLst>
              <a:ext uri="{FF2B5EF4-FFF2-40B4-BE49-F238E27FC236}">
                <a16:creationId xmlns:a16="http://schemas.microsoft.com/office/drawing/2014/main" id="{B97DC443-5971-4935-8539-888962849C98}"/>
              </a:ext>
            </a:extLst>
          </p:cNvPr>
          <p:cNvSpPr>
            <a:spLocks noGrp="1"/>
          </p:cNvSpPr>
          <p:nvPr>
            <p:ph idx="1"/>
          </p:nvPr>
        </p:nvSpPr>
        <p:spPr>
          <a:xfrm>
            <a:off x="1524000" y="762001"/>
            <a:ext cx="9144000" cy="5364163"/>
          </a:xfrm>
        </p:spPr>
        <p:txBody>
          <a:bodyPr/>
          <a:lstStyle/>
          <a:p>
            <a:pPr eaLnBrk="1" hangingPunct="1"/>
            <a:r>
              <a:rPr lang="en-US" altLang="en-US"/>
              <a:t> the woman is instructed to take her body temperature either orally, rectally, or vaginally at the same time each morning before getting out of bed and before eating anything. </a:t>
            </a:r>
          </a:p>
          <a:p>
            <a:pPr eaLnBrk="1" hangingPunct="1"/>
            <a:r>
              <a:rPr lang="en-US" altLang="en-US"/>
              <a:t>The routine for taking the temperature must be the same for the entire cycle. </a:t>
            </a:r>
          </a:p>
          <a:p>
            <a:pPr eaLnBrk="1" hangingPunct="1"/>
            <a:r>
              <a:rPr lang="en-US" altLang="en-US"/>
              <a:t>The temperature readings are recorded on a special graph paper, which makes it easy to identify small changes in temperature readings.</a:t>
            </a:r>
          </a:p>
          <a:p>
            <a:pPr eaLnBrk="1" hangingPunct="1"/>
            <a:r>
              <a:rPr lang="en-US" altLang="en-US"/>
              <a:t> The woman’s temperature rises by 0.20C - 0.50 C, around the time of ovulation (about midway through the menstrual cycle for many women). </a:t>
            </a:r>
          </a:p>
        </p:txBody>
      </p:sp>
      <p:sp>
        <p:nvSpPr>
          <p:cNvPr id="157700" name="Date Placeholder 6">
            <a:extLst>
              <a:ext uri="{FF2B5EF4-FFF2-40B4-BE49-F238E27FC236}">
                <a16:creationId xmlns:a16="http://schemas.microsoft.com/office/drawing/2014/main" id="{181AFC36-25E9-442E-BA05-57A67D20B3B1}"/>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B927EAE2-A4B5-4E3B-B3AA-0FAE383C3FB3}"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57701" name="Slide Number Placeholder 7">
            <a:extLst>
              <a:ext uri="{FF2B5EF4-FFF2-40B4-BE49-F238E27FC236}">
                <a16:creationId xmlns:a16="http://schemas.microsoft.com/office/drawing/2014/main" id="{A9FA8A16-B132-478B-BC95-4DE65481B98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320616B5-BEE9-427C-975E-5EC92FA5AB46}" type="slidenum">
              <a:rPr lang="en-US" altLang="en-US">
                <a:solidFill>
                  <a:srgbClr val="FFFFFF"/>
                </a:solidFill>
              </a:rPr>
              <a:pPr eaLnBrk="1" fontAlgn="base" hangingPunct="1">
                <a:spcBef>
                  <a:spcPct val="0"/>
                </a:spcBef>
                <a:spcAft>
                  <a:spcPct val="0"/>
                </a:spcAft>
              </a:pPr>
              <a:t>125</a:t>
            </a:fld>
            <a:endParaRPr lang="en-US" altLang="en-US">
              <a:solidFill>
                <a:srgbClr val="FFFFFF"/>
              </a:solidFill>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Title 1">
            <a:extLst>
              <a:ext uri="{FF2B5EF4-FFF2-40B4-BE49-F238E27FC236}">
                <a16:creationId xmlns:a16="http://schemas.microsoft.com/office/drawing/2014/main" id="{958EF1A4-BF05-473A-BFCD-BEB3A84EE26F}"/>
              </a:ext>
            </a:extLst>
          </p:cNvPr>
          <p:cNvSpPr>
            <a:spLocks noGrp="1"/>
          </p:cNvSpPr>
          <p:nvPr>
            <p:ph type="title"/>
          </p:nvPr>
        </p:nvSpPr>
        <p:spPr>
          <a:xfrm>
            <a:off x="1981200" y="0"/>
            <a:ext cx="8229600" cy="838200"/>
          </a:xfrm>
        </p:spPr>
        <p:txBody>
          <a:bodyPr/>
          <a:lstStyle/>
          <a:p>
            <a:pPr eaLnBrk="1" fontAlgn="auto" hangingPunct="1">
              <a:spcAft>
                <a:spcPts val="0"/>
              </a:spcAft>
              <a:defRPr/>
            </a:pPr>
            <a:r>
              <a:rPr lang="en-US"/>
              <a:t>BBT method cont.</a:t>
            </a:r>
          </a:p>
        </p:txBody>
      </p:sp>
      <p:sp>
        <p:nvSpPr>
          <p:cNvPr id="158723" name="Content Placeholder 2">
            <a:extLst>
              <a:ext uri="{FF2B5EF4-FFF2-40B4-BE49-F238E27FC236}">
                <a16:creationId xmlns:a16="http://schemas.microsoft.com/office/drawing/2014/main" id="{A9E138C1-E346-40E3-BCE6-3961612B4ADD}"/>
              </a:ext>
            </a:extLst>
          </p:cNvPr>
          <p:cNvSpPr>
            <a:spLocks noGrp="1"/>
          </p:cNvSpPr>
          <p:nvPr>
            <p:ph idx="1"/>
          </p:nvPr>
        </p:nvSpPr>
        <p:spPr>
          <a:xfrm>
            <a:off x="1981200" y="838201"/>
            <a:ext cx="8229600" cy="5287963"/>
          </a:xfrm>
        </p:spPr>
        <p:txBody>
          <a:bodyPr/>
          <a:lstStyle/>
          <a:p>
            <a:pPr eaLnBrk="1" hangingPunct="1"/>
            <a:r>
              <a:rPr lang="en-US" altLang="en-US"/>
              <a:t>The couple avoids sex from the ﬁrst day of monthly bleeding until three days after the woman’s temperature has risen above her regular temperature. </a:t>
            </a:r>
          </a:p>
          <a:p>
            <a:pPr eaLnBrk="1" hangingPunct="1"/>
            <a:r>
              <a:rPr lang="en-US" altLang="en-US"/>
              <a:t>The couple should be taught to apply method rules appropriately. </a:t>
            </a:r>
          </a:p>
          <a:p>
            <a:pPr eaLnBrk="1" hangingPunct="1"/>
            <a:endParaRPr lang="en-US" altLang="en-US"/>
          </a:p>
          <a:p>
            <a:pPr eaLnBrk="1" hangingPunct="1"/>
            <a:endParaRPr lang="en-US" altLang="en-US"/>
          </a:p>
        </p:txBody>
      </p:sp>
      <p:sp>
        <p:nvSpPr>
          <p:cNvPr id="158724" name="Date Placeholder 6">
            <a:extLst>
              <a:ext uri="{FF2B5EF4-FFF2-40B4-BE49-F238E27FC236}">
                <a16:creationId xmlns:a16="http://schemas.microsoft.com/office/drawing/2014/main" id="{AB31EFF8-84F3-4D1B-AE77-3F4EBC82C3AC}"/>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416CB2BF-C4A2-4746-A777-87973C4AA899}"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58725" name="Slide Number Placeholder 7">
            <a:extLst>
              <a:ext uri="{FF2B5EF4-FFF2-40B4-BE49-F238E27FC236}">
                <a16:creationId xmlns:a16="http://schemas.microsoft.com/office/drawing/2014/main" id="{5BA57823-3B7A-4C7B-B05D-C3A8F2719D4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DA52360-8CEA-47E9-9A2C-487B2A59E97D}" type="slidenum">
              <a:rPr lang="en-US" altLang="en-US">
                <a:solidFill>
                  <a:srgbClr val="FFFFFF"/>
                </a:solidFill>
              </a:rPr>
              <a:pPr eaLnBrk="1" fontAlgn="base" hangingPunct="1">
                <a:spcBef>
                  <a:spcPct val="0"/>
                </a:spcBef>
                <a:spcAft>
                  <a:spcPct val="0"/>
                </a:spcAft>
              </a:pPr>
              <a:t>126</a:t>
            </a:fld>
            <a:endParaRPr lang="en-US" altLang="en-US">
              <a:solidFill>
                <a:srgbClr val="FFFFFF"/>
              </a:solidFill>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Title 1">
            <a:extLst>
              <a:ext uri="{FF2B5EF4-FFF2-40B4-BE49-F238E27FC236}">
                <a16:creationId xmlns:a16="http://schemas.microsoft.com/office/drawing/2014/main" id="{A1A93F41-D601-416B-AABF-5A89B811FAB0}"/>
              </a:ext>
            </a:extLst>
          </p:cNvPr>
          <p:cNvSpPr>
            <a:spLocks noGrp="1"/>
          </p:cNvSpPr>
          <p:nvPr>
            <p:ph type="title"/>
          </p:nvPr>
        </p:nvSpPr>
        <p:spPr/>
        <p:txBody>
          <a:bodyPr>
            <a:normAutofit fontScale="90000"/>
          </a:bodyPr>
          <a:lstStyle/>
          <a:p>
            <a:pPr eaLnBrk="1" fontAlgn="auto" hangingPunct="1">
              <a:spcAft>
                <a:spcPts val="0"/>
              </a:spcAft>
              <a:defRPr/>
            </a:pPr>
            <a:r>
              <a:rPr lang="en-US" i="1"/>
              <a:t>Sympto-thermal Method (Cervical Mucus + BBT) </a:t>
            </a:r>
            <a:br>
              <a:rPr lang="en-US"/>
            </a:br>
            <a:endParaRPr lang="en-US"/>
          </a:p>
        </p:txBody>
      </p:sp>
      <p:sp>
        <p:nvSpPr>
          <p:cNvPr id="159747" name="Content Placeholder 2">
            <a:extLst>
              <a:ext uri="{FF2B5EF4-FFF2-40B4-BE49-F238E27FC236}">
                <a16:creationId xmlns:a16="http://schemas.microsoft.com/office/drawing/2014/main" id="{9C4D066D-ADA7-4801-B592-4B0F14044729}"/>
              </a:ext>
            </a:extLst>
          </p:cNvPr>
          <p:cNvSpPr>
            <a:spLocks noGrp="1"/>
          </p:cNvSpPr>
          <p:nvPr>
            <p:ph idx="1"/>
          </p:nvPr>
        </p:nvSpPr>
        <p:spPr>
          <a:xfrm>
            <a:off x="1524000" y="990601"/>
            <a:ext cx="9144000" cy="5135563"/>
          </a:xfrm>
        </p:spPr>
        <p:txBody>
          <a:bodyPr/>
          <a:lstStyle/>
          <a:p>
            <a:pPr eaLnBrk="1" hangingPunct="1"/>
            <a:r>
              <a:rPr lang="en-US" altLang="en-US"/>
              <a:t>In this method, the pre-ovulatory and post-ovulatory infertile phases of the menstrual cycle are identiﬁed by a combination of the above two techniques (the cervical mucus and BBT shift), as well as other signs and symptoms around ovulation. </a:t>
            </a:r>
          </a:p>
          <a:p>
            <a:pPr eaLnBrk="1" hangingPunct="1"/>
            <a:r>
              <a:rPr lang="en-US" altLang="en-US"/>
              <a:t>The signs and symptoms used in the sympto-thermal method include: </a:t>
            </a:r>
          </a:p>
          <a:p>
            <a:pPr eaLnBrk="1" hangingPunct="1">
              <a:buFontTx/>
              <a:buNone/>
            </a:pPr>
            <a:r>
              <a:rPr lang="en-US" altLang="en-US"/>
              <a:t>• 	Thermal shift (BBT) </a:t>
            </a:r>
          </a:p>
          <a:p>
            <a:pPr eaLnBrk="1" hangingPunct="1">
              <a:buFontTx/>
              <a:buNone/>
            </a:pPr>
            <a:r>
              <a:rPr lang="en-US" altLang="en-US"/>
              <a:t>• 	Cervical mucus changes (BILLINGS) </a:t>
            </a:r>
          </a:p>
          <a:p>
            <a:pPr eaLnBrk="1" hangingPunct="1">
              <a:buFontTx/>
              <a:buNone/>
            </a:pPr>
            <a:r>
              <a:rPr lang="en-US" altLang="en-US"/>
              <a:t>• 	</a:t>
            </a:r>
          </a:p>
        </p:txBody>
      </p:sp>
      <p:sp>
        <p:nvSpPr>
          <p:cNvPr id="159748" name="Date Placeholder 6">
            <a:extLst>
              <a:ext uri="{FF2B5EF4-FFF2-40B4-BE49-F238E27FC236}">
                <a16:creationId xmlns:a16="http://schemas.microsoft.com/office/drawing/2014/main" id="{43E04AD5-E66A-464E-8161-CE482EF99759}"/>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2F6042E7-F2D6-4941-B8C4-BA8A8B284F33}"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59749" name="Slide Number Placeholder 7">
            <a:extLst>
              <a:ext uri="{FF2B5EF4-FFF2-40B4-BE49-F238E27FC236}">
                <a16:creationId xmlns:a16="http://schemas.microsoft.com/office/drawing/2014/main" id="{DB440F80-8A29-467A-8D92-040A8F1B0AA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4BB001B-E37B-4D6F-9FB1-399C58191E3E}" type="slidenum">
              <a:rPr lang="en-US" altLang="en-US">
                <a:solidFill>
                  <a:srgbClr val="FFFFFF"/>
                </a:solidFill>
              </a:rPr>
              <a:pPr eaLnBrk="1" fontAlgn="base" hangingPunct="1">
                <a:spcBef>
                  <a:spcPct val="0"/>
                </a:spcBef>
                <a:spcAft>
                  <a:spcPct val="0"/>
                </a:spcAft>
              </a:pPr>
              <a:t>127</a:t>
            </a:fld>
            <a:endParaRPr lang="en-US" altLang="en-US">
              <a:solidFill>
                <a:srgbClr val="FFFFFF"/>
              </a:solidFill>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tle 1">
            <a:extLst>
              <a:ext uri="{FF2B5EF4-FFF2-40B4-BE49-F238E27FC236}">
                <a16:creationId xmlns:a16="http://schemas.microsoft.com/office/drawing/2014/main" id="{2251B4D8-9A16-4677-8411-B5265F33BD57}"/>
              </a:ext>
            </a:extLst>
          </p:cNvPr>
          <p:cNvSpPr>
            <a:spLocks noGrp="1"/>
          </p:cNvSpPr>
          <p:nvPr>
            <p:ph type="title"/>
          </p:nvPr>
        </p:nvSpPr>
        <p:spPr>
          <a:xfrm>
            <a:off x="914400" y="0"/>
            <a:ext cx="10134600" cy="685800"/>
          </a:xfrm>
        </p:spPr>
        <p:txBody>
          <a:bodyPr>
            <a:normAutofit fontScale="90000"/>
          </a:bodyPr>
          <a:lstStyle/>
          <a:p>
            <a:pPr eaLnBrk="1" fontAlgn="auto" hangingPunct="1">
              <a:spcAft>
                <a:spcPts val="0"/>
              </a:spcAft>
              <a:defRPr/>
            </a:pPr>
            <a:r>
              <a:rPr lang="en-US"/>
              <a:t>  Sympto-thermal+billings method cont.</a:t>
            </a:r>
          </a:p>
        </p:txBody>
      </p:sp>
      <p:sp>
        <p:nvSpPr>
          <p:cNvPr id="160771" name="Content Placeholder 2">
            <a:extLst>
              <a:ext uri="{FF2B5EF4-FFF2-40B4-BE49-F238E27FC236}">
                <a16:creationId xmlns:a16="http://schemas.microsoft.com/office/drawing/2014/main" id="{068C5B02-FB7D-427C-9D04-27EB2F6BE532}"/>
              </a:ext>
            </a:extLst>
          </p:cNvPr>
          <p:cNvSpPr>
            <a:spLocks noGrp="1"/>
          </p:cNvSpPr>
          <p:nvPr>
            <p:ph idx="1"/>
          </p:nvPr>
        </p:nvSpPr>
        <p:spPr>
          <a:xfrm>
            <a:off x="1524000" y="1066801"/>
            <a:ext cx="8915400" cy="5059363"/>
          </a:xfrm>
        </p:spPr>
        <p:txBody>
          <a:bodyPr/>
          <a:lstStyle/>
          <a:p>
            <a:pPr eaLnBrk="1" hangingPunct="1">
              <a:buFontTx/>
              <a:buNone/>
            </a:pPr>
            <a:r>
              <a:rPr lang="en-US" altLang="en-US"/>
              <a:t>Cervical changes (consistency, position, openness, or closure) </a:t>
            </a:r>
          </a:p>
          <a:p>
            <a:pPr eaLnBrk="1" hangingPunct="1">
              <a:buFontTx/>
              <a:buNone/>
            </a:pPr>
            <a:r>
              <a:rPr lang="en-US" altLang="en-US"/>
              <a:t>• 	Other appropriate signs and symptoms, such as sharp lower abdominal pain (mittelschmerz), breast tenderness, increased libido, or intermenstrual bleeding </a:t>
            </a:r>
          </a:p>
          <a:p>
            <a:pPr eaLnBrk="1" hangingPunct="1"/>
            <a:r>
              <a:rPr lang="en-US" altLang="en-US"/>
              <a:t>Couples are taught to apply the combined rules of the above methods to identify the fertile time.</a:t>
            </a:r>
          </a:p>
          <a:p>
            <a:pPr eaLnBrk="1" hangingPunct="1"/>
            <a:endParaRPr lang="en-US" altLang="en-US"/>
          </a:p>
        </p:txBody>
      </p:sp>
      <p:sp>
        <p:nvSpPr>
          <p:cNvPr id="160772" name="Date Placeholder 6">
            <a:extLst>
              <a:ext uri="{FF2B5EF4-FFF2-40B4-BE49-F238E27FC236}">
                <a16:creationId xmlns:a16="http://schemas.microsoft.com/office/drawing/2014/main" id="{F9CD36C3-8258-4532-8A90-AF8E8F78671D}"/>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B973430-A84C-4B70-A897-D3D2933C092B}"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60773" name="Slide Number Placeholder 7">
            <a:extLst>
              <a:ext uri="{FF2B5EF4-FFF2-40B4-BE49-F238E27FC236}">
                <a16:creationId xmlns:a16="http://schemas.microsoft.com/office/drawing/2014/main" id="{B5184692-0EFD-4BA2-ABEF-24CED385352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055F8489-9C43-450A-BE92-3D1906FBDC99}" type="slidenum">
              <a:rPr lang="en-US" altLang="en-US">
                <a:solidFill>
                  <a:srgbClr val="FFFFFF"/>
                </a:solidFill>
              </a:rPr>
              <a:pPr eaLnBrk="1" fontAlgn="base" hangingPunct="1">
                <a:spcBef>
                  <a:spcPct val="0"/>
                </a:spcBef>
                <a:spcAft>
                  <a:spcPct val="0"/>
                </a:spcAft>
              </a:pPr>
              <a:t>128</a:t>
            </a:fld>
            <a:endParaRPr lang="en-US" altLang="en-US">
              <a:solidFill>
                <a:srgbClr val="FFFFFF"/>
              </a:solidFill>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Title 1">
            <a:extLst>
              <a:ext uri="{FF2B5EF4-FFF2-40B4-BE49-F238E27FC236}">
                <a16:creationId xmlns:a16="http://schemas.microsoft.com/office/drawing/2014/main" id="{D5C0F9FD-9252-4E77-B6D5-42A4852F5B16}"/>
              </a:ext>
            </a:extLst>
          </p:cNvPr>
          <p:cNvSpPr>
            <a:spLocks noGrp="1"/>
          </p:cNvSpPr>
          <p:nvPr>
            <p:ph type="title"/>
          </p:nvPr>
        </p:nvSpPr>
        <p:spPr>
          <a:xfrm>
            <a:off x="1981200" y="0"/>
            <a:ext cx="8229600" cy="685800"/>
          </a:xfrm>
        </p:spPr>
        <p:txBody>
          <a:bodyPr>
            <a:normAutofit fontScale="90000"/>
          </a:bodyPr>
          <a:lstStyle/>
          <a:p>
            <a:pPr eaLnBrk="1" fontAlgn="auto" hangingPunct="1">
              <a:spcAft>
                <a:spcPts val="0"/>
              </a:spcAft>
              <a:defRPr/>
            </a:pPr>
            <a:br>
              <a:rPr lang="en-US" b="1"/>
            </a:br>
            <a:r>
              <a:rPr lang="en-US" b="1"/>
              <a:t>New Approaches </a:t>
            </a:r>
            <a:br>
              <a:rPr lang="en-US"/>
            </a:br>
            <a:endParaRPr lang="en-US"/>
          </a:p>
        </p:txBody>
      </p:sp>
      <p:sp>
        <p:nvSpPr>
          <p:cNvPr id="161795" name="Content Placeholder 2">
            <a:extLst>
              <a:ext uri="{FF2B5EF4-FFF2-40B4-BE49-F238E27FC236}">
                <a16:creationId xmlns:a16="http://schemas.microsoft.com/office/drawing/2014/main" id="{E994A780-4A3A-4FB3-BFC7-A61E67777797}"/>
              </a:ext>
            </a:extLst>
          </p:cNvPr>
          <p:cNvSpPr>
            <a:spLocks noGrp="1"/>
          </p:cNvSpPr>
          <p:nvPr>
            <p:ph idx="1"/>
          </p:nvPr>
        </p:nvSpPr>
        <p:spPr>
          <a:xfrm>
            <a:off x="1524000" y="533401"/>
            <a:ext cx="9372600" cy="5592763"/>
          </a:xfrm>
        </p:spPr>
        <p:txBody>
          <a:bodyPr>
            <a:normAutofit lnSpcReduction="10000"/>
          </a:bodyPr>
          <a:lstStyle/>
          <a:p>
            <a:pPr eaLnBrk="1" hangingPunct="1"/>
            <a:r>
              <a:rPr lang="en-US" altLang="en-US"/>
              <a:t>To enhance the efﬁcacy of FAMs and make the methods easier for couples to use, several new technologies for identifying fertility signs have been developed to provide a more precise way to detect ovulation: </a:t>
            </a:r>
          </a:p>
          <a:p>
            <a:pPr eaLnBrk="1" hangingPunct="1">
              <a:buFontTx/>
              <a:buNone/>
            </a:pPr>
            <a:r>
              <a:rPr lang="en-US" altLang="en-US"/>
              <a:t>• 	</a:t>
            </a:r>
            <a:r>
              <a:rPr lang="en-US" altLang="en-US" sz="2800"/>
              <a:t>Advanced thermometers for detection of BBT shift </a:t>
            </a:r>
          </a:p>
          <a:p>
            <a:pPr eaLnBrk="1" hangingPunct="1">
              <a:buFontTx/>
              <a:buNone/>
            </a:pPr>
            <a:r>
              <a:rPr lang="en-US" altLang="en-US"/>
              <a:t>• 	Hand-held electronic devices that record multiple signs to predict ovulation </a:t>
            </a:r>
          </a:p>
          <a:p>
            <a:pPr eaLnBrk="1" hangingPunct="1">
              <a:buFontTx/>
              <a:buNone/>
            </a:pPr>
            <a:r>
              <a:rPr lang="en-US" altLang="en-US"/>
              <a:t>• 	Ovulation-detection kits that measure levels of luteinizing hormone (LH) in urine  </a:t>
            </a:r>
          </a:p>
          <a:p>
            <a:pPr eaLnBrk="1" hangingPunct="1">
              <a:buFontTx/>
              <a:buNone/>
            </a:pPr>
            <a:r>
              <a:rPr lang="en-US" altLang="en-US"/>
              <a:t>• 	CycleBeads® that help women keep track of their cycle days when using the SDM </a:t>
            </a:r>
          </a:p>
          <a:p>
            <a:pPr eaLnBrk="1" hangingPunct="1">
              <a:buFontTx/>
              <a:buNone/>
            </a:pPr>
            <a:br>
              <a:rPr lang="en-US" altLang="en-US"/>
            </a:br>
            <a:endParaRPr lang="en-US" altLang="en-US"/>
          </a:p>
        </p:txBody>
      </p:sp>
      <p:sp>
        <p:nvSpPr>
          <p:cNvPr id="161796" name="Date Placeholder 6">
            <a:extLst>
              <a:ext uri="{FF2B5EF4-FFF2-40B4-BE49-F238E27FC236}">
                <a16:creationId xmlns:a16="http://schemas.microsoft.com/office/drawing/2014/main" id="{B6128117-127E-49B8-9BE6-D038941950AF}"/>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B2907C1-0511-4A53-8596-03C222128BD5}"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61797" name="Slide Number Placeholder 7">
            <a:extLst>
              <a:ext uri="{FF2B5EF4-FFF2-40B4-BE49-F238E27FC236}">
                <a16:creationId xmlns:a16="http://schemas.microsoft.com/office/drawing/2014/main" id="{A34CC246-C485-4BD1-9907-7766D3E16DD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4EC3E2A5-C114-4B21-AE77-7E22DE990797}" type="slidenum">
              <a:rPr lang="en-US" altLang="en-US">
                <a:solidFill>
                  <a:srgbClr val="FFFFFF"/>
                </a:solidFill>
              </a:rPr>
              <a:pPr eaLnBrk="1" fontAlgn="base" hangingPunct="1">
                <a:spcBef>
                  <a:spcPct val="0"/>
                </a:spcBef>
                <a:spcAft>
                  <a:spcPct val="0"/>
                </a:spcAft>
              </a:pPr>
              <a:t>129</a:t>
            </a:fld>
            <a:endParaRPr lang="en-US" altLang="en-US">
              <a:solidFill>
                <a:srgbClr val="FFFF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B1DEEDE2-6C56-4D5B-A6D3-148366A70181}"/>
              </a:ext>
            </a:extLst>
          </p:cNvPr>
          <p:cNvSpPr>
            <a:spLocks noGrp="1"/>
          </p:cNvSpPr>
          <p:nvPr>
            <p:ph type="title"/>
          </p:nvPr>
        </p:nvSpPr>
        <p:spPr/>
        <p:txBody>
          <a:bodyPr/>
          <a:lstStyle/>
          <a:p>
            <a:pPr eaLnBrk="1" fontAlgn="auto" hangingPunct="1">
              <a:spcAft>
                <a:spcPts val="0"/>
              </a:spcAft>
              <a:defRPr/>
            </a:pPr>
            <a:r>
              <a:rPr lang="en-US"/>
              <a:t>The 6 steps GATHER</a:t>
            </a:r>
          </a:p>
        </p:txBody>
      </p:sp>
      <p:sp>
        <p:nvSpPr>
          <p:cNvPr id="34819" name="Content Placeholder 2">
            <a:extLst>
              <a:ext uri="{FF2B5EF4-FFF2-40B4-BE49-F238E27FC236}">
                <a16:creationId xmlns:a16="http://schemas.microsoft.com/office/drawing/2014/main" id="{1E5E507A-398B-48EB-A67A-E06195A27600}"/>
              </a:ext>
            </a:extLst>
          </p:cNvPr>
          <p:cNvSpPr>
            <a:spLocks noGrp="1"/>
          </p:cNvSpPr>
          <p:nvPr>
            <p:ph idx="1"/>
          </p:nvPr>
        </p:nvSpPr>
        <p:spPr>
          <a:xfrm>
            <a:off x="1981200" y="1600201"/>
            <a:ext cx="7467600" cy="4873625"/>
          </a:xfrm>
        </p:spPr>
        <p:txBody>
          <a:bodyPr/>
          <a:lstStyle/>
          <a:p>
            <a:pPr eaLnBrk="1" hangingPunct="1"/>
            <a:r>
              <a:rPr lang="en-US" altLang="en-US"/>
              <a:t>G - greet the client</a:t>
            </a:r>
          </a:p>
          <a:p>
            <a:pPr eaLnBrk="1" hangingPunct="1"/>
            <a:r>
              <a:rPr lang="en-US" altLang="en-US"/>
              <a:t>A- ask what you can offer to the client</a:t>
            </a:r>
          </a:p>
          <a:p>
            <a:pPr eaLnBrk="1" hangingPunct="1"/>
            <a:r>
              <a:rPr lang="en-US" altLang="en-US"/>
              <a:t>T- tell the client about available methods</a:t>
            </a:r>
          </a:p>
          <a:p>
            <a:pPr eaLnBrk="1" hangingPunct="1"/>
            <a:r>
              <a:rPr lang="en-US" altLang="en-US"/>
              <a:t>H- help her make an informed choice</a:t>
            </a:r>
          </a:p>
          <a:p>
            <a:pPr eaLnBrk="1" hangingPunct="1"/>
            <a:r>
              <a:rPr lang="en-US" altLang="en-US"/>
              <a:t>E- explain how to use the modern method</a:t>
            </a:r>
          </a:p>
          <a:p>
            <a:pPr eaLnBrk="1" hangingPunct="1"/>
            <a:r>
              <a:rPr lang="en-US" altLang="en-US"/>
              <a:t>R- return visit. Agree with the client</a:t>
            </a:r>
          </a:p>
        </p:txBody>
      </p:sp>
      <p:sp>
        <p:nvSpPr>
          <p:cNvPr id="34820" name="Date Placeholder 6">
            <a:extLst>
              <a:ext uri="{FF2B5EF4-FFF2-40B4-BE49-F238E27FC236}">
                <a16:creationId xmlns:a16="http://schemas.microsoft.com/office/drawing/2014/main" id="{C573B458-5A79-46C8-B986-C939F5278B7C}"/>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F385EBBC-527B-491E-94F0-DFAEA49226E5}"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34821" name="Slide Number Placeholder 7">
            <a:extLst>
              <a:ext uri="{FF2B5EF4-FFF2-40B4-BE49-F238E27FC236}">
                <a16:creationId xmlns:a16="http://schemas.microsoft.com/office/drawing/2014/main" id="{BF31C02E-801F-4609-861B-24506FA9C77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2D18A55-757B-4924-8A33-762C32E1FD20}" type="slidenum">
              <a:rPr lang="en-US" altLang="en-US">
                <a:solidFill>
                  <a:srgbClr val="FFFFFF"/>
                </a:solidFill>
              </a:rPr>
              <a:pPr eaLnBrk="1" fontAlgn="base" hangingPunct="1">
                <a:spcBef>
                  <a:spcPct val="0"/>
                </a:spcBef>
                <a:spcAft>
                  <a:spcPct val="0"/>
                </a:spcAft>
              </a:pPr>
              <a:t>13</a:t>
            </a:fld>
            <a:endParaRPr lang="en-US" altLang="en-US">
              <a:solidFill>
                <a:srgbClr val="FFFFFF"/>
              </a:solidFill>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Title 1">
            <a:extLst>
              <a:ext uri="{FF2B5EF4-FFF2-40B4-BE49-F238E27FC236}">
                <a16:creationId xmlns:a16="http://schemas.microsoft.com/office/drawing/2014/main" id="{A32FA088-0529-45E5-BB4B-6F497F2CC3F0}"/>
              </a:ext>
            </a:extLst>
          </p:cNvPr>
          <p:cNvSpPr>
            <a:spLocks noGrp="1"/>
          </p:cNvSpPr>
          <p:nvPr>
            <p:ph type="title"/>
          </p:nvPr>
        </p:nvSpPr>
        <p:spPr>
          <a:xfrm>
            <a:off x="1981200" y="0"/>
            <a:ext cx="8229600" cy="609600"/>
          </a:xfrm>
        </p:spPr>
        <p:txBody>
          <a:bodyPr>
            <a:normAutofit fontScale="90000"/>
          </a:bodyPr>
          <a:lstStyle/>
          <a:p>
            <a:pPr eaLnBrk="1" fontAlgn="auto" hangingPunct="1">
              <a:spcAft>
                <a:spcPts val="0"/>
              </a:spcAft>
              <a:defRPr/>
            </a:pPr>
            <a:r>
              <a:rPr lang="en-US" b="1"/>
              <a:t>Advantages of FAMs Methods </a:t>
            </a:r>
            <a:endParaRPr lang="en-US"/>
          </a:p>
        </p:txBody>
      </p:sp>
      <p:sp>
        <p:nvSpPr>
          <p:cNvPr id="162819" name="Content Placeholder 2">
            <a:extLst>
              <a:ext uri="{FF2B5EF4-FFF2-40B4-BE49-F238E27FC236}">
                <a16:creationId xmlns:a16="http://schemas.microsoft.com/office/drawing/2014/main" id="{B39FA751-6D59-4C7C-882A-7BEE51C8A910}"/>
              </a:ext>
            </a:extLst>
          </p:cNvPr>
          <p:cNvSpPr>
            <a:spLocks noGrp="1"/>
          </p:cNvSpPr>
          <p:nvPr>
            <p:ph idx="1"/>
          </p:nvPr>
        </p:nvSpPr>
        <p:spPr>
          <a:xfrm>
            <a:off x="1524000" y="533400"/>
            <a:ext cx="9144000" cy="6324600"/>
          </a:xfrm>
        </p:spPr>
        <p:txBody>
          <a:bodyPr/>
          <a:lstStyle/>
          <a:p>
            <a:pPr eaLnBrk="1" hangingPunct="1"/>
            <a:r>
              <a:rPr lang="en-US" altLang="en-US"/>
              <a:t>When used correctly and consistently, FAMs can be reasonably effective and have several other contraceptive beneﬁts: </a:t>
            </a:r>
            <a:endParaRPr lang="en-US" altLang="en-US" sz="3600"/>
          </a:p>
          <a:p>
            <a:pPr eaLnBrk="1" hangingPunct="1">
              <a:buFontTx/>
              <a:buNone/>
            </a:pPr>
            <a:r>
              <a:rPr lang="en-US" altLang="en-US"/>
              <a:t>• 	They do not require contraceptive commodities and supplies. </a:t>
            </a:r>
            <a:endParaRPr lang="en-US" altLang="en-US" sz="3600"/>
          </a:p>
          <a:p>
            <a:pPr eaLnBrk="1" hangingPunct="1">
              <a:buFontTx/>
              <a:buNone/>
            </a:pPr>
            <a:r>
              <a:rPr lang="en-US" altLang="en-US"/>
              <a:t>• 	There are no side effects or health risks. </a:t>
            </a:r>
            <a:endParaRPr lang="en-US" altLang="en-US" sz="3600"/>
          </a:p>
          <a:p>
            <a:pPr eaLnBrk="1" hangingPunct="1">
              <a:buFontTx/>
              <a:buNone/>
            </a:pPr>
            <a:r>
              <a:rPr lang="en-US" altLang="en-US"/>
              <a:t>• 	Some couples like the active involvement of the male partner. </a:t>
            </a:r>
          </a:p>
          <a:p>
            <a:pPr lvl="1" eaLnBrk="1" hangingPunct="1"/>
            <a:r>
              <a:rPr lang="en-US" altLang="en-US"/>
              <a:t>These methods offer other beneﬁts, as well: </a:t>
            </a:r>
            <a:endParaRPr lang="en-US" altLang="en-US" sz="3200"/>
          </a:p>
          <a:p>
            <a:pPr eaLnBrk="1" hangingPunct="1">
              <a:buFontTx/>
              <a:buNone/>
            </a:pPr>
            <a:r>
              <a:rPr lang="en-US" altLang="en-US"/>
              <a:t>• 	</a:t>
            </a:r>
            <a:r>
              <a:rPr lang="en-US" altLang="en-US" sz="2800"/>
              <a:t>They result in an improved knowledge of the reproductive system and possible closer relationship between couples (strengthen male involvement). </a:t>
            </a:r>
          </a:p>
          <a:p>
            <a:pPr eaLnBrk="1" hangingPunct="1">
              <a:buFontTx/>
              <a:buNone/>
            </a:pPr>
            <a:endParaRPr lang="en-US" altLang="en-US"/>
          </a:p>
        </p:txBody>
      </p:sp>
      <p:sp>
        <p:nvSpPr>
          <p:cNvPr id="162820" name="Date Placeholder 6">
            <a:extLst>
              <a:ext uri="{FF2B5EF4-FFF2-40B4-BE49-F238E27FC236}">
                <a16:creationId xmlns:a16="http://schemas.microsoft.com/office/drawing/2014/main" id="{53385645-4969-4CFF-8B40-EFA812D9C86F}"/>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5302972C-40B5-44A0-990D-53BB98882B30}"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62821" name="Slide Number Placeholder 7">
            <a:extLst>
              <a:ext uri="{FF2B5EF4-FFF2-40B4-BE49-F238E27FC236}">
                <a16:creationId xmlns:a16="http://schemas.microsoft.com/office/drawing/2014/main" id="{58F7B6D1-9238-470B-90E5-C58C0E5FB97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ED11859A-6849-4A06-880D-254A38347F41}" type="slidenum">
              <a:rPr lang="en-US" altLang="en-US">
                <a:solidFill>
                  <a:srgbClr val="FFFFFF"/>
                </a:solidFill>
              </a:rPr>
              <a:pPr eaLnBrk="1" fontAlgn="base" hangingPunct="1">
                <a:spcBef>
                  <a:spcPct val="0"/>
                </a:spcBef>
                <a:spcAft>
                  <a:spcPct val="0"/>
                </a:spcAft>
              </a:pPr>
              <a:t>130</a:t>
            </a:fld>
            <a:endParaRPr lang="en-US" altLang="en-US">
              <a:solidFill>
                <a:srgbClr val="FFFFFF"/>
              </a:solidFill>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Title 1">
            <a:extLst>
              <a:ext uri="{FF2B5EF4-FFF2-40B4-BE49-F238E27FC236}">
                <a16:creationId xmlns:a16="http://schemas.microsoft.com/office/drawing/2014/main" id="{3AFEFF72-F914-471D-9A54-2809B480D786}"/>
              </a:ext>
            </a:extLst>
          </p:cNvPr>
          <p:cNvSpPr>
            <a:spLocks noGrp="1"/>
          </p:cNvSpPr>
          <p:nvPr>
            <p:ph type="title"/>
          </p:nvPr>
        </p:nvSpPr>
        <p:spPr/>
        <p:txBody>
          <a:bodyPr/>
          <a:lstStyle/>
          <a:p>
            <a:pPr eaLnBrk="1" fontAlgn="auto" hangingPunct="1">
              <a:spcAft>
                <a:spcPts val="0"/>
              </a:spcAft>
              <a:defRPr/>
            </a:pPr>
            <a:r>
              <a:rPr lang="en-US"/>
              <a:t>Advantages of FAM cont.</a:t>
            </a:r>
          </a:p>
        </p:txBody>
      </p:sp>
      <p:sp>
        <p:nvSpPr>
          <p:cNvPr id="163843" name="Content Placeholder 2">
            <a:extLst>
              <a:ext uri="{FF2B5EF4-FFF2-40B4-BE49-F238E27FC236}">
                <a16:creationId xmlns:a16="http://schemas.microsoft.com/office/drawing/2014/main" id="{2AD642A5-AF59-454F-9B89-C2C779BD82B2}"/>
              </a:ext>
            </a:extLst>
          </p:cNvPr>
          <p:cNvSpPr>
            <a:spLocks noGrp="1"/>
          </p:cNvSpPr>
          <p:nvPr>
            <p:ph idx="1"/>
          </p:nvPr>
        </p:nvSpPr>
        <p:spPr>
          <a:xfrm>
            <a:off x="1981200" y="1600201"/>
            <a:ext cx="7467600" cy="4873625"/>
          </a:xfrm>
        </p:spPr>
        <p:txBody>
          <a:bodyPr/>
          <a:lstStyle/>
          <a:p>
            <a:pPr eaLnBrk="1" hangingPunct="1">
              <a:buFontTx/>
              <a:buNone/>
            </a:pPr>
            <a:r>
              <a:rPr lang="en-US" altLang="en-US"/>
              <a:t>They can be used by both literate and illiterate women. </a:t>
            </a:r>
            <a:endParaRPr lang="en-US" altLang="en-US" sz="3600"/>
          </a:p>
          <a:p>
            <a:pPr eaLnBrk="1" hangingPunct="1">
              <a:buFontTx/>
              <a:buNone/>
            </a:pPr>
            <a:r>
              <a:rPr lang="en-US" altLang="en-US"/>
              <a:t>• 	They allow adherence to religious and cultural norms. </a:t>
            </a:r>
            <a:endParaRPr lang="en-US" altLang="en-US" sz="3600"/>
          </a:p>
          <a:p>
            <a:pPr eaLnBrk="1" hangingPunct="1">
              <a:buFontTx/>
              <a:buNone/>
            </a:pPr>
            <a:r>
              <a:rPr lang="en-US" altLang="en-US"/>
              <a:t>• 	HIV-positive women can use them. </a:t>
            </a:r>
            <a:endParaRPr lang="en-US" altLang="en-US" sz="3600"/>
          </a:p>
          <a:p>
            <a:pPr eaLnBrk="1" hangingPunct="1">
              <a:buFontTx/>
              <a:buNone/>
            </a:pPr>
            <a:r>
              <a:rPr lang="en-US" altLang="en-US"/>
              <a:t>• 	Women who want to become pregnant can use them to identify fertile days. </a:t>
            </a:r>
            <a:endParaRPr lang="en-US" altLang="en-US" sz="3600"/>
          </a:p>
          <a:p>
            <a:pPr eaLnBrk="1" hangingPunct="1">
              <a:buFontTx/>
              <a:buNone/>
            </a:pPr>
            <a:r>
              <a:rPr lang="en-US" altLang="en-US"/>
              <a:t>• 	They can be used where other methods are contra-indicated. </a:t>
            </a:r>
            <a:endParaRPr lang="en-US" altLang="en-US" sz="3600"/>
          </a:p>
          <a:p>
            <a:pPr eaLnBrk="1" hangingPunct="1"/>
            <a:endParaRPr lang="en-US" altLang="en-US"/>
          </a:p>
          <a:p>
            <a:pPr eaLnBrk="1" hangingPunct="1"/>
            <a:endParaRPr lang="en-US" altLang="en-US"/>
          </a:p>
        </p:txBody>
      </p:sp>
      <p:sp>
        <p:nvSpPr>
          <p:cNvPr id="163844" name="Date Placeholder 6">
            <a:extLst>
              <a:ext uri="{FF2B5EF4-FFF2-40B4-BE49-F238E27FC236}">
                <a16:creationId xmlns:a16="http://schemas.microsoft.com/office/drawing/2014/main" id="{24182B3A-FE61-4829-A286-10B1752459FE}"/>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4305F8A7-C4BE-4519-BD1F-4B57461250CE}"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63845" name="Slide Number Placeholder 7">
            <a:extLst>
              <a:ext uri="{FF2B5EF4-FFF2-40B4-BE49-F238E27FC236}">
                <a16:creationId xmlns:a16="http://schemas.microsoft.com/office/drawing/2014/main" id="{796D407B-F04E-437D-8773-5CB935EE450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48CF9BF-658A-458E-A799-96D26324A7C5}" type="slidenum">
              <a:rPr lang="en-US" altLang="en-US">
                <a:solidFill>
                  <a:srgbClr val="FFFFFF"/>
                </a:solidFill>
              </a:rPr>
              <a:pPr eaLnBrk="1" fontAlgn="base" hangingPunct="1">
                <a:spcBef>
                  <a:spcPct val="0"/>
                </a:spcBef>
                <a:spcAft>
                  <a:spcPct val="0"/>
                </a:spcAft>
              </a:pPr>
              <a:t>131</a:t>
            </a:fld>
            <a:endParaRPr lang="en-US" altLang="en-US">
              <a:solidFill>
                <a:srgbClr val="FFFFFF"/>
              </a:solidFill>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Title 1">
            <a:extLst>
              <a:ext uri="{FF2B5EF4-FFF2-40B4-BE49-F238E27FC236}">
                <a16:creationId xmlns:a16="http://schemas.microsoft.com/office/drawing/2014/main" id="{2632FBC3-4309-4F10-9109-A8B0279A2252}"/>
              </a:ext>
            </a:extLst>
          </p:cNvPr>
          <p:cNvSpPr>
            <a:spLocks noGrp="1"/>
          </p:cNvSpPr>
          <p:nvPr>
            <p:ph type="title"/>
          </p:nvPr>
        </p:nvSpPr>
        <p:spPr>
          <a:xfrm>
            <a:off x="1981200" y="0"/>
            <a:ext cx="8229600" cy="838200"/>
          </a:xfrm>
        </p:spPr>
        <p:txBody>
          <a:bodyPr/>
          <a:lstStyle/>
          <a:p>
            <a:pPr eaLnBrk="1" fontAlgn="auto" hangingPunct="1">
              <a:spcAft>
                <a:spcPts val="0"/>
              </a:spcAft>
              <a:defRPr/>
            </a:pPr>
            <a:r>
              <a:rPr lang="en-US" b="1"/>
              <a:t>Limitations of These Methods </a:t>
            </a:r>
            <a:endParaRPr lang="en-US"/>
          </a:p>
        </p:txBody>
      </p:sp>
      <p:sp>
        <p:nvSpPr>
          <p:cNvPr id="164867" name="Content Placeholder 2">
            <a:extLst>
              <a:ext uri="{FF2B5EF4-FFF2-40B4-BE49-F238E27FC236}">
                <a16:creationId xmlns:a16="http://schemas.microsoft.com/office/drawing/2014/main" id="{06E62452-B222-4CFC-93DB-4BEB09BFD2A0}"/>
              </a:ext>
            </a:extLst>
          </p:cNvPr>
          <p:cNvSpPr>
            <a:spLocks noGrp="1"/>
          </p:cNvSpPr>
          <p:nvPr>
            <p:ph idx="1"/>
          </p:nvPr>
        </p:nvSpPr>
        <p:spPr>
          <a:xfrm>
            <a:off x="1524000" y="609600"/>
            <a:ext cx="9144000" cy="6248400"/>
          </a:xfrm>
        </p:spPr>
        <p:txBody>
          <a:bodyPr/>
          <a:lstStyle/>
          <a:p>
            <a:pPr eaLnBrk="1" hangingPunct="1"/>
            <a:r>
              <a:rPr lang="en-US" altLang="en-US"/>
              <a:t>These are user-dependent methods, so their effectiveness relies greatly on correct and consistent use. </a:t>
            </a:r>
          </a:p>
          <a:p>
            <a:pPr eaLnBrk="1" hangingPunct="1">
              <a:buFontTx/>
              <a:buNone/>
            </a:pPr>
            <a:r>
              <a:rPr lang="en-US" altLang="en-US"/>
              <a:t>• 	Some FAM methods require daily record keeping and monitoring of menstrual cycles. </a:t>
            </a:r>
          </a:p>
          <a:p>
            <a:pPr eaLnBrk="1" hangingPunct="1">
              <a:buFontTx/>
              <a:buNone/>
            </a:pPr>
            <a:r>
              <a:rPr lang="en-US" altLang="en-US"/>
              <a:t>• 	Ovulation, Basal-body Temperature, and Sympto-thermal methods require individualized training before use of the methods and more intensive counseling. </a:t>
            </a:r>
          </a:p>
          <a:p>
            <a:pPr eaLnBrk="1" hangingPunct="1">
              <a:buFontTx/>
              <a:buNone/>
            </a:pPr>
            <a:r>
              <a:rPr lang="en-US" altLang="en-US"/>
              <a:t>• 	These methods require varying periods of sexual abstinence during fertile phase. </a:t>
            </a:r>
          </a:p>
          <a:p>
            <a:pPr eaLnBrk="1" hangingPunct="1">
              <a:buFontTx/>
              <a:buNone/>
            </a:pPr>
            <a:r>
              <a:rPr lang="en-US" altLang="en-US"/>
              <a:t>• 	Both partners must actively cooperate. </a:t>
            </a:r>
          </a:p>
          <a:p>
            <a:pPr eaLnBrk="1" hangingPunct="1">
              <a:buFontTx/>
              <a:buNone/>
            </a:pPr>
            <a:r>
              <a:rPr lang="en-US" altLang="en-US"/>
              <a:t>• 	</a:t>
            </a:r>
          </a:p>
        </p:txBody>
      </p:sp>
      <p:sp>
        <p:nvSpPr>
          <p:cNvPr id="164868" name="Date Placeholder 6">
            <a:extLst>
              <a:ext uri="{FF2B5EF4-FFF2-40B4-BE49-F238E27FC236}">
                <a16:creationId xmlns:a16="http://schemas.microsoft.com/office/drawing/2014/main" id="{33A0E924-9576-4C3C-8C60-698ED2147458}"/>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788C82E-E636-4738-9EF3-20D383C88F5B}"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64869" name="Slide Number Placeholder 7">
            <a:extLst>
              <a:ext uri="{FF2B5EF4-FFF2-40B4-BE49-F238E27FC236}">
                <a16:creationId xmlns:a16="http://schemas.microsoft.com/office/drawing/2014/main" id="{61631919-7651-4EDD-9A80-4F94DBF7C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658A756-F84A-4600-93D6-DBF3248766CA}" type="slidenum">
              <a:rPr lang="en-US" altLang="en-US">
                <a:solidFill>
                  <a:srgbClr val="FFFFFF"/>
                </a:solidFill>
              </a:rPr>
              <a:pPr eaLnBrk="1" fontAlgn="base" hangingPunct="1">
                <a:spcBef>
                  <a:spcPct val="0"/>
                </a:spcBef>
                <a:spcAft>
                  <a:spcPct val="0"/>
                </a:spcAft>
              </a:pPr>
              <a:t>132</a:t>
            </a:fld>
            <a:endParaRPr lang="en-US" altLang="en-US">
              <a:solidFill>
                <a:srgbClr val="FFFFFF"/>
              </a:solidFill>
            </a:endParaRP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itle 1">
            <a:extLst>
              <a:ext uri="{FF2B5EF4-FFF2-40B4-BE49-F238E27FC236}">
                <a16:creationId xmlns:a16="http://schemas.microsoft.com/office/drawing/2014/main" id="{93CC3966-5FF4-4DFD-803F-257CF3553898}"/>
              </a:ext>
            </a:extLst>
          </p:cNvPr>
          <p:cNvSpPr>
            <a:spLocks noGrp="1"/>
          </p:cNvSpPr>
          <p:nvPr>
            <p:ph type="title"/>
          </p:nvPr>
        </p:nvSpPr>
        <p:spPr>
          <a:xfrm>
            <a:off x="1981200" y="274638"/>
            <a:ext cx="8229600" cy="792162"/>
          </a:xfrm>
        </p:spPr>
        <p:txBody>
          <a:bodyPr/>
          <a:lstStyle/>
          <a:p>
            <a:pPr eaLnBrk="1" fontAlgn="auto" hangingPunct="1">
              <a:spcAft>
                <a:spcPts val="0"/>
              </a:spcAft>
              <a:defRPr/>
            </a:pPr>
            <a:r>
              <a:rPr lang="en-US"/>
              <a:t>Limitations of FAM cont.</a:t>
            </a:r>
          </a:p>
        </p:txBody>
      </p:sp>
      <p:sp>
        <p:nvSpPr>
          <p:cNvPr id="2065" name="Content Placeholder 2">
            <a:extLst>
              <a:ext uri="{FF2B5EF4-FFF2-40B4-BE49-F238E27FC236}">
                <a16:creationId xmlns:a16="http://schemas.microsoft.com/office/drawing/2014/main" id="{10268C0F-2BAB-44DD-9975-D2254C93A6EA}"/>
              </a:ext>
            </a:extLst>
          </p:cNvPr>
          <p:cNvSpPr>
            <a:spLocks noGrp="1"/>
          </p:cNvSpPr>
          <p:nvPr>
            <p:ph idx="1"/>
          </p:nvPr>
        </p:nvSpPr>
        <p:spPr>
          <a:xfrm>
            <a:off x="1524000" y="1066801"/>
            <a:ext cx="9144000" cy="5059363"/>
          </a:xfrm>
        </p:spPr>
        <p:txBody>
          <a:bodyPr/>
          <a:lstStyle/>
          <a:p>
            <a:pPr eaLnBrk="1" hangingPunct="1">
              <a:buFontTx/>
              <a:buNone/>
            </a:pPr>
            <a:r>
              <a:rPr lang="en-US" altLang="en-US"/>
              <a:t>These methods offer no protection against STIs, including HIV/ AIDS and HBV. </a:t>
            </a:r>
          </a:p>
          <a:p>
            <a:pPr eaLnBrk="1" hangingPunct="1">
              <a:buFontTx/>
              <a:buNone/>
            </a:pPr>
            <a:r>
              <a:rPr lang="en-US" altLang="en-US"/>
              <a:t>• 	Breastfeeding women and current or recent users of injectable contraceptives need to wait until their menstrual cycles resume their regular pattern before they can use the SDM. </a:t>
            </a:r>
          </a:p>
          <a:p>
            <a:pPr eaLnBrk="1" hangingPunct="1">
              <a:buFontTx/>
              <a:buNone/>
            </a:pPr>
            <a:r>
              <a:rPr lang="en-US" altLang="en-US"/>
              <a:t>• 	The SDM requires more extensive counselling following recent childbirth, in recent menarche, during perimenopause, and following recent discontinuation of injectable contraceptive methods. </a:t>
            </a:r>
          </a:p>
          <a:p>
            <a:pPr eaLnBrk="1" hangingPunct="1"/>
            <a:endParaRPr lang="en-US" altLang="en-US"/>
          </a:p>
        </p:txBody>
      </p:sp>
      <p:sp>
        <p:nvSpPr>
          <p:cNvPr id="2066" name="Date Placeholder 6">
            <a:extLst>
              <a:ext uri="{FF2B5EF4-FFF2-40B4-BE49-F238E27FC236}">
                <a16:creationId xmlns:a16="http://schemas.microsoft.com/office/drawing/2014/main" id="{0ECFE28D-41FC-4044-BCEE-BEF25B63C43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E7A0ADA4-B10D-4050-9D4F-233164A9F503}"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2067" name="Slide Number Placeholder 7">
            <a:extLst>
              <a:ext uri="{FF2B5EF4-FFF2-40B4-BE49-F238E27FC236}">
                <a16:creationId xmlns:a16="http://schemas.microsoft.com/office/drawing/2014/main" id="{3E84DE2E-A9E2-4C4E-A27D-5459C442D54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803389BC-00B0-4A29-99B4-B3A3A429EA0B}" type="slidenum">
              <a:rPr lang="en-US" altLang="en-US">
                <a:solidFill>
                  <a:srgbClr val="FFFFFF"/>
                </a:solidFill>
              </a:rPr>
              <a:pPr eaLnBrk="1" fontAlgn="base" hangingPunct="1">
                <a:spcBef>
                  <a:spcPct val="0"/>
                </a:spcBef>
                <a:spcAft>
                  <a:spcPct val="0"/>
                </a:spcAft>
              </a:pPr>
              <a:t>133</a:t>
            </a:fld>
            <a:endParaRPr lang="en-US" altLang="en-US">
              <a:solidFill>
                <a:srgbClr val="FFFFFF"/>
              </a:solidFill>
            </a:endParaRPr>
          </a:p>
        </p:txBody>
      </p:sp>
      <mc:AlternateContent xmlns:mc="http://schemas.openxmlformats.org/markup-compatibility/2006" xmlns:p14="http://schemas.microsoft.com/office/powerpoint/2010/main">
        <mc:Choice Requires="p14">
          <p:contentPart p14:bwMode="auto" r:id="rId2">
            <p14:nvContentPartPr>
              <p14:cNvPr id="2050" name="Ink 6">
                <a:extLst>
                  <a:ext uri="{FF2B5EF4-FFF2-40B4-BE49-F238E27FC236}">
                    <a16:creationId xmlns:a16="http://schemas.microsoft.com/office/drawing/2014/main" id="{E8702D74-EC63-404D-8177-1C3059502E7B}"/>
                  </a:ext>
                </a:extLst>
              </p14:cNvPr>
              <p14:cNvContentPartPr>
                <a14:cpLocks xmlns:a14="http://schemas.microsoft.com/office/drawing/2010/main" noRot="1" noChangeAspect="1" noEditPoints="1" noChangeArrowheads="1" noChangeShapeType="1"/>
              </p14:cNvContentPartPr>
              <p14:nvPr/>
            </p14:nvContentPartPr>
            <p14:xfrm>
              <a:off x="2141539" y="5332413"/>
              <a:ext cx="180975" cy="1293812"/>
            </p14:xfrm>
          </p:contentPart>
        </mc:Choice>
        <mc:Fallback xmlns="">
          <p:pic>
            <p:nvPicPr>
              <p:cNvPr id="2050" name="Ink 6">
                <a:extLst>
                  <a:ext uri="{FF2B5EF4-FFF2-40B4-BE49-F238E27FC236}">
                    <a16:creationId xmlns:a16="http://schemas.microsoft.com/office/drawing/2014/main" id="{E8702D74-EC63-404D-8177-1C3059502E7B}"/>
                  </a:ext>
                </a:extLst>
              </p:cNvPr>
              <p:cNvPicPr>
                <a:picLocks noRot="1" noChangeAspect="1" noEditPoints="1" noChangeArrowheads="1" noChangeShapeType="1"/>
              </p:cNvPicPr>
              <p:nvPr/>
            </p:nvPicPr>
            <p:blipFill>
              <a:blip r:embed="rId3"/>
              <a:stretch>
                <a:fillRect/>
              </a:stretch>
            </p:blipFill>
            <p:spPr>
              <a:xfrm>
                <a:off x="2125802" y="5268682"/>
                <a:ext cx="212091" cy="1421274"/>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2051" name="Ink 7">
                <a:extLst>
                  <a:ext uri="{FF2B5EF4-FFF2-40B4-BE49-F238E27FC236}">
                    <a16:creationId xmlns:a16="http://schemas.microsoft.com/office/drawing/2014/main" id="{AF7FF1B4-4C6D-4702-AADF-5C90F146F5EA}"/>
                  </a:ext>
                </a:extLst>
              </p14:cNvPr>
              <p14:cNvContentPartPr>
                <a14:cpLocks xmlns:a14="http://schemas.microsoft.com/office/drawing/2010/main" noRot="1" noChangeAspect="1" noEditPoints="1" noChangeArrowheads="1" noChangeShapeType="1"/>
              </p14:cNvContentPartPr>
              <p14:nvPr/>
            </p14:nvContentPartPr>
            <p14:xfrm>
              <a:off x="2346326" y="4071939"/>
              <a:ext cx="1431925" cy="2478087"/>
            </p14:xfrm>
          </p:contentPart>
        </mc:Choice>
        <mc:Fallback xmlns="">
          <p:pic>
            <p:nvPicPr>
              <p:cNvPr id="2051" name="Ink 7">
                <a:extLst>
                  <a:ext uri="{FF2B5EF4-FFF2-40B4-BE49-F238E27FC236}">
                    <a16:creationId xmlns:a16="http://schemas.microsoft.com/office/drawing/2014/main" id="{AF7FF1B4-4C6D-4702-AADF-5C90F146F5EA}"/>
                  </a:ext>
                </a:extLst>
              </p:cNvPr>
              <p:cNvPicPr>
                <a:picLocks noRot="1" noChangeAspect="1" noEditPoints="1" noChangeArrowheads="1" noChangeShapeType="1"/>
              </p:cNvPicPr>
              <p:nvPr/>
            </p:nvPicPr>
            <p:blipFill>
              <a:blip r:embed="rId5"/>
              <a:stretch>
                <a:fillRect/>
              </a:stretch>
            </p:blipFill>
            <p:spPr>
              <a:xfrm>
                <a:off x="2330598" y="4008601"/>
                <a:ext cx="1463023" cy="2604762"/>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052" name="Ink 8">
                <a:extLst>
                  <a:ext uri="{FF2B5EF4-FFF2-40B4-BE49-F238E27FC236}">
                    <a16:creationId xmlns:a16="http://schemas.microsoft.com/office/drawing/2014/main" id="{64D57933-E7BA-4EEE-9279-CD0E85EF07C0}"/>
                  </a:ext>
                </a:extLst>
              </p14:cNvPr>
              <p14:cNvContentPartPr>
                <a14:cpLocks xmlns:a14="http://schemas.microsoft.com/office/drawing/2010/main" noRot="1" noChangeAspect="1" noEditPoints="1" noChangeArrowheads="1" noChangeShapeType="1"/>
              </p14:cNvContentPartPr>
              <p14:nvPr/>
            </p14:nvContentPartPr>
            <p14:xfrm>
              <a:off x="3889375" y="5392738"/>
              <a:ext cx="935038" cy="1147762"/>
            </p14:xfrm>
          </p:contentPart>
        </mc:Choice>
        <mc:Fallback xmlns="">
          <p:pic>
            <p:nvPicPr>
              <p:cNvPr id="2052" name="Ink 8">
                <a:extLst>
                  <a:ext uri="{FF2B5EF4-FFF2-40B4-BE49-F238E27FC236}">
                    <a16:creationId xmlns:a16="http://schemas.microsoft.com/office/drawing/2014/main" id="{64D57933-E7BA-4EEE-9279-CD0E85EF07C0}"/>
                  </a:ext>
                </a:extLst>
              </p:cNvPr>
              <p:cNvPicPr>
                <a:picLocks noRot="1" noChangeAspect="1" noEditPoints="1" noChangeArrowheads="1" noChangeShapeType="1"/>
              </p:cNvPicPr>
              <p:nvPr/>
            </p:nvPicPr>
            <p:blipFill>
              <a:blip r:embed="rId7"/>
              <a:stretch>
                <a:fillRect/>
              </a:stretch>
            </p:blipFill>
            <p:spPr>
              <a:xfrm>
                <a:off x="3873551" y="5329808"/>
                <a:ext cx="966326" cy="1273623"/>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053" name="Ink 9">
                <a:extLst>
                  <a:ext uri="{FF2B5EF4-FFF2-40B4-BE49-F238E27FC236}">
                    <a16:creationId xmlns:a16="http://schemas.microsoft.com/office/drawing/2014/main" id="{E3F2FC71-1E7E-4D2C-8C00-597054D7833B}"/>
                  </a:ext>
                </a:extLst>
              </p14:cNvPr>
              <p14:cNvContentPartPr>
                <a14:cpLocks xmlns:a14="http://schemas.microsoft.com/office/drawing/2010/main" noRot="1" noChangeAspect="1" noEditPoints="1" noChangeArrowheads="1" noChangeShapeType="1"/>
              </p14:cNvContentPartPr>
              <p14:nvPr/>
            </p14:nvContentPartPr>
            <p14:xfrm>
              <a:off x="5157788" y="5607050"/>
              <a:ext cx="95250" cy="788988"/>
            </p14:xfrm>
          </p:contentPart>
        </mc:Choice>
        <mc:Fallback xmlns="">
          <p:pic>
            <p:nvPicPr>
              <p:cNvPr id="2053" name="Ink 9">
                <a:extLst>
                  <a:ext uri="{FF2B5EF4-FFF2-40B4-BE49-F238E27FC236}">
                    <a16:creationId xmlns:a16="http://schemas.microsoft.com/office/drawing/2014/main" id="{E3F2FC71-1E7E-4D2C-8C00-597054D7833B}"/>
                  </a:ext>
                </a:extLst>
              </p:cNvPr>
              <p:cNvPicPr>
                <a:picLocks noRot="1" noChangeAspect="1" noEditPoints="1" noChangeArrowheads="1" noChangeShapeType="1"/>
              </p:cNvPicPr>
              <p:nvPr/>
            </p:nvPicPr>
            <p:blipFill>
              <a:blip r:embed="rId9"/>
              <a:stretch>
                <a:fillRect/>
              </a:stretch>
            </p:blipFill>
            <p:spPr>
              <a:xfrm>
                <a:off x="5143236" y="5543701"/>
                <a:ext cx="124023" cy="915687"/>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054" name="Ink 10">
                <a:extLst>
                  <a:ext uri="{FF2B5EF4-FFF2-40B4-BE49-F238E27FC236}">
                    <a16:creationId xmlns:a16="http://schemas.microsoft.com/office/drawing/2014/main" id="{F43A56DB-E11D-46F8-BF31-A762F07A9D6B}"/>
                  </a:ext>
                </a:extLst>
              </p14:cNvPr>
              <p14:cNvContentPartPr>
                <a14:cpLocks xmlns:a14="http://schemas.microsoft.com/office/drawing/2010/main" noRot="1" noChangeAspect="1" noEditPoints="1" noChangeArrowheads="1" noChangeShapeType="1"/>
              </p14:cNvContentPartPr>
              <p14:nvPr/>
            </p14:nvContentPartPr>
            <p14:xfrm>
              <a:off x="5235576" y="5811838"/>
              <a:ext cx="9525" cy="17462"/>
            </p14:xfrm>
          </p:contentPart>
        </mc:Choice>
        <mc:Fallback xmlns="">
          <p:pic>
            <p:nvPicPr>
              <p:cNvPr id="2054" name="Ink 10">
                <a:extLst>
                  <a:ext uri="{FF2B5EF4-FFF2-40B4-BE49-F238E27FC236}">
                    <a16:creationId xmlns:a16="http://schemas.microsoft.com/office/drawing/2014/main" id="{F43A56DB-E11D-46F8-BF31-A762F07A9D6B}"/>
                  </a:ext>
                </a:extLst>
              </p:cNvPr>
              <p:cNvPicPr>
                <a:picLocks noRot="1" noChangeAspect="1" noEditPoints="1" noChangeArrowheads="1" noChangeShapeType="1"/>
              </p:cNvPicPr>
              <p:nvPr/>
            </p:nvPicPr>
            <p:blipFill>
              <a:blip r:embed="rId11"/>
              <a:stretch>
                <a:fillRect/>
              </a:stretch>
            </p:blipFill>
            <p:spPr>
              <a:xfrm>
                <a:off x="5218812" y="5749117"/>
                <a:ext cx="42672" cy="142903"/>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055" name="Ink 11">
                <a:extLst>
                  <a:ext uri="{FF2B5EF4-FFF2-40B4-BE49-F238E27FC236}">
                    <a16:creationId xmlns:a16="http://schemas.microsoft.com/office/drawing/2014/main" id="{4EE3821C-2719-491A-9611-057BF0C55E20}"/>
                  </a:ext>
                </a:extLst>
              </p14:cNvPr>
              <p14:cNvContentPartPr>
                <a14:cpLocks xmlns:a14="http://schemas.microsoft.com/office/drawing/2010/main" noRot="1" noChangeAspect="1" noEditPoints="1" noChangeArrowheads="1" noChangeShapeType="1"/>
              </p14:cNvContentPartPr>
              <p14:nvPr/>
            </p14:nvContentPartPr>
            <p14:xfrm>
              <a:off x="5202239" y="5537200"/>
              <a:ext cx="204787" cy="266700"/>
            </p14:xfrm>
          </p:contentPart>
        </mc:Choice>
        <mc:Fallback xmlns="">
          <p:pic>
            <p:nvPicPr>
              <p:cNvPr id="2055" name="Ink 11">
                <a:extLst>
                  <a:ext uri="{FF2B5EF4-FFF2-40B4-BE49-F238E27FC236}">
                    <a16:creationId xmlns:a16="http://schemas.microsoft.com/office/drawing/2014/main" id="{4EE3821C-2719-491A-9611-057BF0C55E20}"/>
                  </a:ext>
                </a:extLst>
              </p:cNvPr>
              <p:cNvPicPr>
                <a:picLocks noRot="1" noChangeAspect="1" noEditPoints="1" noChangeArrowheads="1" noChangeShapeType="1"/>
              </p:cNvPicPr>
              <p:nvPr/>
            </p:nvPicPr>
            <p:blipFill>
              <a:blip r:embed="rId13"/>
              <a:stretch>
                <a:fillRect/>
              </a:stretch>
            </p:blipFill>
            <p:spPr>
              <a:xfrm>
                <a:off x="5186486" y="5473683"/>
                <a:ext cx="235935" cy="393734"/>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056" name="Ink 12">
                <a:extLst>
                  <a:ext uri="{FF2B5EF4-FFF2-40B4-BE49-F238E27FC236}">
                    <a16:creationId xmlns:a16="http://schemas.microsoft.com/office/drawing/2014/main" id="{99BF659E-4EB1-4160-8B4C-42493E20274E}"/>
                  </a:ext>
                </a:extLst>
              </p14:cNvPr>
              <p14:cNvContentPartPr>
                <a14:cpLocks xmlns:a14="http://schemas.microsoft.com/office/drawing/2010/main" noRot="1" noChangeAspect="1" noEditPoints="1" noChangeArrowheads="1" noChangeShapeType="1"/>
              </p14:cNvContentPartPr>
              <p14:nvPr/>
            </p14:nvContentPartPr>
            <p14:xfrm>
              <a:off x="5973764" y="4921251"/>
              <a:ext cx="257175" cy="1533525"/>
            </p14:xfrm>
          </p:contentPart>
        </mc:Choice>
        <mc:Fallback xmlns="">
          <p:pic>
            <p:nvPicPr>
              <p:cNvPr id="2056" name="Ink 12">
                <a:extLst>
                  <a:ext uri="{FF2B5EF4-FFF2-40B4-BE49-F238E27FC236}">
                    <a16:creationId xmlns:a16="http://schemas.microsoft.com/office/drawing/2014/main" id="{99BF659E-4EB1-4160-8B4C-42493E20274E}"/>
                  </a:ext>
                </a:extLst>
              </p:cNvPr>
              <p:cNvPicPr>
                <a:picLocks noRot="1" noChangeAspect="1" noEditPoints="1" noChangeArrowheads="1" noChangeShapeType="1"/>
              </p:cNvPicPr>
              <p:nvPr/>
            </p:nvPicPr>
            <p:blipFill>
              <a:blip r:embed="rId15"/>
              <a:stretch>
                <a:fillRect/>
              </a:stretch>
            </p:blipFill>
            <p:spPr>
              <a:xfrm>
                <a:off x="5958875" y="4857983"/>
                <a:ext cx="286615" cy="1660061"/>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2057" name="Ink 13">
                <a:extLst>
                  <a:ext uri="{FF2B5EF4-FFF2-40B4-BE49-F238E27FC236}">
                    <a16:creationId xmlns:a16="http://schemas.microsoft.com/office/drawing/2014/main" id="{1A08223C-0C01-456C-B90E-950F1DC21C64}"/>
                  </a:ext>
                </a:extLst>
              </p14:cNvPr>
              <p14:cNvContentPartPr>
                <a14:cpLocks xmlns:a14="http://schemas.microsoft.com/office/drawing/2010/main" noRot="1" noChangeAspect="1" noEditPoints="1" noChangeArrowheads="1" noChangeShapeType="1"/>
              </p14:cNvContentPartPr>
              <p14:nvPr/>
            </p14:nvContentPartPr>
            <p14:xfrm>
              <a:off x="5818189" y="5340351"/>
              <a:ext cx="249237" cy="188913"/>
            </p14:xfrm>
          </p:contentPart>
        </mc:Choice>
        <mc:Fallback xmlns="">
          <p:pic>
            <p:nvPicPr>
              <p:cNvPr id="2057" name="Ink 13">
                <a:extLst>
                  <a:ext uri="{FF2B5EF4-FFF2-40B4-BE49-F238E27FC236}">
                    <a16:creationId xmlns:a16="http://schemas.microsoft.com/office/drawing/2014/main" id="{1A08223C-0C01-456C-B90E-950F1DC21C64}"/>
                  </a:ext>
                </a:extLst>
              </p:cNvPr>
              <p:cNvPicPr>
                <a:picLocks noRot="1" noChangeAspect="1" noEditPoints="1" noChangeArrowheads="1" noChangeShapeType="1"/>
              </p:cNvPicPr>
              <p:nvPr/>
            </p:nvPicPr>
            <p:blipFill>
              <a:blip r:embed="rId17"/>
              <a:stretch>
                <a:fillRect/>
              </a:stretch>
            </p:blipFill>
            <p:spPr>
              <a:xfrm>
                <a:off x="5802342" y="5277971"/>
                <a:ext cx="280572" cy="313674"/>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058" name="Ink 14">
                <a:extLst>
                  <a:ext uri="{FF2B5EF4-FFF2-40B4-BE49-F238E27FC236}">
                    <a16:creationId xmlns:a16="http://schemas.microsoft.com/office/drawing/2014/main" id="{7C27FC73-E2C4-450F-A796-851EA44F3DA0}"/>
                  </a:ext>
                </a:extLst>
              </p14:cNvPr>
              <p14:cNvContentPartPr>
                <a14:cpLocks xmlns:a14="http://schemas.microsoft.com/office/drawing/2010/main" noRot="1" noChangeAspect="1" noEditPoints="1" noChangeArrowheads="1" noChangeShapeType="1"/>
              </p14:cNvContentPartPr>
              <p14:nvPr/>
            </p14:nvContentPartPr>
            <p14:xfrm>
              <a:off x="6975475" y="5426075"/>
              <a:ext cx="1588" cy="1588"/>
            </p14:xfrm>
          </p:contentPart>
        </mc:Choice>
        <mc:Fallback xmlns="">
          <p:pic>
            <p:nvPicPr>
              <p:cNvPr id="2058" name="Ink 14">
                <a:extLst>
                  <a:ext uri="{FF2B5EF4-FFF2-40B4-BE49-F238E27FC236}">
                    <a16:creationId xmlns:a16="http://schemas.microsoft.com/office/drawing/2014/main" id="{7C27FC73-E2C4-450F-A796-851EA44F3DA0}"/>
                  </a:ext>
                </a:extLst>
              </p:cNvPr>
              <p:cNvPicPr>
                <a:picLocks noRot="1" noChangeAspect="1" noEditPoints="1" noChangeArrowheads="1" noChangeShapeType="1"/>
              </p:cNvPicPr>
              <p:nvPr/>
            </p:nvPicPr>
            <p:blipFill>
              <a:blip r:embed="rId19"/>
              <a:stretch>
                <a:fillRect/>
              </a:stretch>
            </p:blipFill>
            <p:spPr>
              <a:xfrm>
                <a:off x="6905603" y="5146587"/>
                <a:ext cx="139744" cy="560564"/>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2059" name="Ink 15">
                <a:extLst>
                  <a:ext uri="{FF2B5EF4-FFF2-40B4-BE49-F238E27FC236}">
                    <a16:creationId xmlns:a16="http://schemas.microsoft.com/office/drawing/2014/main" id="{8C14F4AA-95D8-4527-A7F7-21E3AC730910}"/>
                  </a:ext>
                </a:extLst>
              </p14:cNvPr>
              <p14:cNvContentPartPr>
                <a14:cpLocks xmlns:a14="http://schemas.microsoft.com/office/drawing/2010/main" noRot="1" noChangeAspect="1" noEditPoints="1" noChangeArrowheads="1" noChangeShapeType="1"/>
              </p14:cNvContentPartPr>
              <p14:nvPr/>
            </p14:nvContentPartPr>
            <p14:xfrm>
              <a:off x="6589714" y="5322889"/>
              <a:ext cx="60325" cy="1131887"/>
            </p14:xfrm>
          </p:contentPart>
        </mc:Choice>
        <mc:Fallback xmlns="">
          <p:pic>
            <p:nvPicPr>
              <p:cNvPr id="2059" name="Ink 15">
                <a:extLst>
                  <a:ext uri="{FF2B5EF4-FFF2-40B4-BE49-F238E27FC236}">
                    <a16:creationId xmlns:a16="http://schemas.microsoft.com/office/drawing/2014/main" id="{8C14F4AA-95D8-4527-A7F7-21E3AC730910}"/>
                  </a:ext>
                </a:extLst>
              </p:cNvPr>
              <p:cNvPicPr>
                <a:picLocks noRot="1" noChangeAspect="1" noEditPoints="1" noChangeArrowheads="1" noChangeShapeType="1"/>
              </p:cNvPicPr>
              <p:nvPr/>
            </p:nvPicPr>
            <p:blipFill>
              <a:blip r:embed="rId21"/>
              <a:stretch>
                <a:fillRect/>
              </a:stretch>
            </p:blipFill>
            <p:spPr>
              <a:xfrm>
                <a:off x="6576240" y="5259526"/>
                <a:ext cx="86966" cy="1258612"/>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2060" name="Ink 16">
                <a:extLst>
                  <a:ext uri="{FF2B5EF4-FFF2-40B4-BE49-F238E27FC236}">
                    <a16:creationId xmlns:a16="http://schemas.microsoft.com/office/drawing/2014/main" id="{AB18CCBA-34ED-422F-A2C7-0AE354CCC798}"/>
                  </a:ext>
                </a:extLst>
              </p14:cNvPr>
              <p14:cNvContentPartPr>
                <a14:cpLocks xmlns:a14="http://schemas.microsoft.com/office/drawing/2010/main" noRot="1" noChangeAspect="1" noEditPoints="1" noChangeArrowheads="1" noChangeShapeType="1"/>
              </p14:cNvContentPartPr>
              <p14:nvPr/>
            </p14:nvContentPartPr>
            <p14:xfrm>
              <a:off x="6899276" y="5332413"/>
              <a:ext cx="650875" cy="1122362"/>
            </p14:xfrm>
          </p:contentPart>
        </mc:Choice>
        <mc:Fallback xmlns="">
          <p:pic>
            <p:nvPicPr>
              <p:cNvPr id="2060" name="Ink 16">
                <a:extLst>
                  <a:ext uri="{FF2B5EF4-FFF2-40B4-BE49-F238E27FC236}">
                    <a16:creationId xmlns:a16="http://schemas.microsoft.com/office/drawing/2014/main" id="{AB18CCBA-34ED-422F-A2C7-0AE354CCC798}"/>
                  </a:ext>
                </a:extLst>
              </p:cNvPr>
              <p:cNvPicPr>
                <a:picLocks noRot="1" noChangeAspect="1" noEditPoints="1" noChangeArrowheads="1" noChangeShapeType="1"/>
              </p:cNvPicPr>
              <p:nvPr/>
            </p:nvPicPr>
            <p:blipFill>
              <a:blip r:embed="rId23"/>
              <a:stretch>
                <a:fillRect/>
              </a:stretch>
            </p:blipFill>
            <p:spPr>
              <a:xfrm>
                <a:off x="6883871" y="5269080"/>
                <a:ext cx="681336" cy="1249028"/>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2061" name="Ink 17">
                <a:extLst>
                  <a:ext uri="{FF2B5EF4-FFF2-40B4-BE49-F238E27FC236}">
                    <a16:creationId xmlns:a16="http://schemas.microsoft.com/office/drawing/2014/main" id="{4F940ED4-A5E5-44C3-A669-A75330C6A15A}"/>
                  </a:ext>
                </a:extLst>
              </p14:cNvPr>
              <p14:cNvContentPartPr>
                <a14:cpLocks xmlns:a14="http://schemas.microsoft.com/office/drawing/2010/main" noRot="1" noChangeAspect="1" noEditPoints="1" noChangeArrowheads="1" noChangeShapeType="1"/>
              </p14:cNvContentPartPr>
              <p14:nvPr/>
            </p14:nvContentPartPr>
            <p14:xfrm>
              <a:off x="7885113" y="6051550"/>
              <a:ext cx="120650" cy="215900"/>
            </p14:xfrm>
          </p:contentPart>
        </mc:Choice>
        <mc:Fallback xmlns="">
          <p:pic>
            <p:nvPicPr>
              <p:cNvPr id="2061" name="Ink 17">
                <a:extLst>
                  <a:ext uri="{FF2B5EF4-FFF2-40B4-BE49-F238E27FC236}">
                    <a16:creationId xmlns:a16="http://schemas.microsoft.com/office/drawing/2014/main" id="{4F940ED4-A5E5-44C3-A669-A75330C6A15A}"/>
                  </a:ext>
                </a:extLst>
              </p:cNvPr>
              <p:cNvPicPr>
                <a:picLocks noRot="1" noChangeAspect="1" noEditPoints="1" noChangeArrowheads="1" noChangeShapeType="1"/>
              </p:cNvPicPr>
              <p:nvPr/>
            </p:nvPicPr>
            <p:blipFill>
              <a:blip r:embed="rId25"/>
              <a:stretch>
                <a:fillRect/>
              </a:stretch>
            </p:blipFill>
            <p:spPr>
              <a:xfrm>
                <a:off x="7869770" y="5987794"/>
                <a:ext cx="150987" cy="343411"/>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2062" name="Ink 18">
                <a:extLst>
                  <a:ext uri="{FF2B5EF4-FFF2-40B4-BE49-F238E27FC236}">
                    <a16:creationId xmlns:a16="http://schemas.microsoft.com/office/drawing/2014/main" id="{F4EB6266-A4C5-4A9C-BE13-4ECA9CA16460}"/>
                  </a:ext>
                </a:extLst>
              </p14:cNvPr>
              <p14:cNvContentPartPr>
                <a14:cpLocks xmlns:a14="http://schemas.microsoft.com/office/drawing/2010/main" noRot="1" noChangeAspect="1" noEditPoints="1" noChangeArrowheads="1" noChangeShapeType="1"/>
              </p14:cNvContentPartPr>
              <p14:nvPr/>
            </p14:nvContentPartPr>
            <p14:xfrm>
              <a:off x="10371139" y="-66675"/>
              <a:ext cx="249237" cy="830263"/>
            </p14:xfrm>
          </p:contentPart>
        </mc:Choice>
        <mc:Fallback xmlns="">
          <p:pic>
            <p:nvPicPr>
              <p:cNvPr id="2062" name="Ink 18">
                <a:extLst>
                  <a:ext uri="{FF2B5EF4-FFF2-40B4-BE49-F238E27FC236}">
                    <a16:creationId xmlns:a16="http://schemas.microsoft.com/office/drawing/2014/main" id="{F4EB6266-A4C5-4A9C-BE13-4ECA9CA16460}"/>
                  </a:ext>
                </a:extLst>
              </p:cNvPr>
              <p:cNvPicPr>
                <a:picLocks noRot="1" noChangeAspect="1" noEditPoints="1" noChangeArrowheads="1" noChangeShapeType="1"/>
              </p:cNvPicPr>
              <p:nvPr/>
            </p:nvPicPr>
            <p:blipFill>
              <a:blip r:embed="rId27"/>
              <a:stretch>
                <a:fillRect/>
              </a:stretch>
            </p:blipFill>
            <p:spPr>
              <a:xfrm>
                <a:off x="10355540" y="-130906"/>
                <a:ext cx="280081" cy="958726"/>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2063" name="Ink 19">
                <a:extLst>
                  <a:ext uri="{FF2B5EF4-FFF2-40B4-BE49-F238E27FC236}">
                    <a16:creationId xmlns:a16="http://schemas.microsoft.com/office/drawing/2014/main" id="{F328204E-BAA9-4618-808B-154B607015C7}"/>
                  </a:ext>
                </a:extLst>
              </p14:cNvPr>
              <p14:cNvContentPartPr>
                <a14:cpLocks xmlns:a14="http://schemas.microsoft.com/office/drawing/2010/main" noRot="1" noChangeAspect="1" noEditPoints="1" noChangeArrowheads="1" noChangeShapeType="1"/>
              </p14:cNvContentPartPr>
              <p14:nvPr/>
            </p14:nvContentPartPr>
            <p14:xfrm>
              <a:off x="4713289" y="6376989"/>
              <a:ext cx="1587" cy="1587"/>
            </p14:xfrm>
          </p:contentPart>
        </mc:Choice>
        <mc:Fallback xmlns="">
          <p:pic>
            <p:nvPicPr>
              <p:cNvPr id="2063" name="Ink 19">
                <a:extLst>
                  <a:ext uri="{FF2B5EF4-FFF2-40B4-BE49-F238E27FC236}">
                    <a16:creationId xmlns:a16="http://schemas.microsoft.com/office/drawing/2014/main" id="{F328204E-BAA9-4618-808B-154B607015C7}"/>
                  </a:ext>
                </a:extLst>
              </p:cNvPr>
              <p:cNvPicPr>
                <a:picLocks noRot="1" noChangeAspect="1" noEditPoints="1" noChangeArrowheads="1" noChangeShapeType="1"/>
              </p:cNvPicPr>
              <p:nvPr/>
            </p:nvPicPr>
            <p:blipFill>
              <a:blip r:embed="rId19"/>
              <a:stretch>
                <a:fillRect/>
              </a:stretch>
            </p:blipFill>
            <p:spPr>
              <a:xfrm>
                <a:off x="4643461" y="6097677"/>
                <a:ext cx="139656" cy="560211"/>
              </a:xfrm>
              <a:prstGeom prst="rect">
                <a:avLst/>
              </a:prstGeom>
            </p:spPr>
          </p:pic>
        </mc:Fallback>
      </mc:AlternateContent>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Title 1">
            <a:extLst>
              <a:ext uri="{FF2B5EF4-FFF2-40B4-BE49-F238E27FC236}">
                <a16:creationId xmlns:a16="http://schemas.microsoft.com/office/drawing/2014/main" id="{1DEF6D02-2FA3-4B39-9FB9-74BDFB89FD61}"/>
              </a:ext>
            </a:extLst>
          </p:cNvPr>
          <p:cNvSpPr>
            <a:spLocks noGrp="1"/>
          </p:cNvSpPr>
          <p:nvPr>
            <p:ph type="title"/>
          </p:nvPr>
        </p:nvSpPr>
        <p:spPr>
          <a:xfrm>
            <a:off x="1981200" y="274638"/>
            <a:ext cx="8229600" cy="487362"/>
          </a:xfrm>
        </p:spPr>
        <p:txBody>
          <a:bodyPr>
            <a:normAutofit fontScale="90000"/>
          </a:bodyPr>
          <a:lstStyle/>
          <a:p>
            <a:pPr eaLnBrk="1" fontAlgn="auto" hangingPunct="1">
              <a:spcAft>
                <a:spcPts val="0"/>
              </a:spcAft>
              <a:defRPr/>
            </a:pPr>
            <a:br>
              <a:rPr lang="en-US" b="1"/>
            </a:br>
            <a:r>
              <a:rPr lang="en-US" b="1"/>
              <a:t>Women Who Can Use FAMs </a:t>
            </a:r>
            <a:br>
              <a:rPr lang="en-US"/>
            </a:br>
            <a:endParaRPr lang="en-US"/>
          </a:p>
        </p:txBody>
      </p:sp>
      <p:sp>
        <p:nvSpPr>
          <p:cNvPr id="165891" name="Content Placeholder 2">
            <a:extLst>
              <a:ext uri="{FF2B5EF4-FFF2-40B4-BE49-F238E27FC236}">
                <a16:creationId xmlns:a16="http://schemas.microsoft.com/office/drawing/2014/main" id="{08392628-B2E0-43AB-B760-66217975911C}"/>
              </a:ext>
            </a:extLst>
          </p:cNvPr>
          <p:cNvSpPr>
            <a:spLocks noGrp="1"/>
          </p:cNvSpPr>
          <p:nvPr>
            <p:ph idx="1"/>
          </p:nvPr>
        </p:nvSpPr>
        <p:spPr>
          <a:xfrm>
            <a:off x="1676400" y="914401"/>
            <a:ext cx="8534400" cy="5211763"/>
          </a:xfrm>
        </p:spPr>
        <p:txBody>
          <a:bodyPr/>
          <a:lstStyle/>
          <a:p>
            <a:pPr eaLnBrk="1" hangingPunct="1"/>
            <a:r>
              <a:rPr lang="en-US" altLang="en-US"/>
              <a:t>All women of reproductive age with established menstrual cycles, including women with disabilities and migrant populations, can use FAM methods if they can learn to identify their fertile days. </a:t>
            </a:r>
          </a:p>
          <a:p>
            <a:pPr eaLnBrk="1" hangingPunct="1"/>
            <a:r>
              <a:rPr lang="en-US" altLang="en-US"/>
              <a:t>These methods are good FP options for couples that cannot use modern methods on religious, cultural, or medical grounds; and </a:t>
            </a:r>
          </a:p>
          <a:p>
            <a:pPr eaLnBrk="1" hangingPunct="1"/>
            <a:endParaRPr lang="en-US" altLang="en-US"/>
          </a:p>
        </p:txBody>
      </p:sp>
      <p:sp>
        <p:nvSpPr>
          <p:cNvPr id="165892" name="Date Placeholder 6">
            <a:extLst>
              <a:ext uri="{FF2B5EF4-FFF2-40B4-BE49-F238E27FC236}">
                <a16:creationId xmlns:a16="http://schemas.microsoft.com/office/drawing/2014/main" id="{1C932613-AE06-4A5A-B7F5-EEC75A942CDC}"/>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C85D40D7-CBD2-4331-B0E4-0A727F949EC7}"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65893" name="Slide Number Placeholder 7">
            <a:extLst>
              <a:ext uri="{FF2B5EF4-FFF2-40B4-BE49-F238E27FC236}">
                <a16:creationId xmlns:a16="http://schemas.microsoft.com/office/drawing/2014/main" id="{84C11B09-0C99-4211-BB5C-7701205DD61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B34298A6-B485-416B-917C-3ED2B70CCE62}" type="slidenum">
              <a:rPr lang="en-US" altLang="en-US">
                <a:solidFill>
                  <a:srgbClr val="FFFFFF"/>
                </a:solidFill>
              </a:rPr>
              <a:pPr eaLnBrk="1" fontAlgn="base" hangingPunct="1">
                <a:spcBef>
                  <a:spcPct val="0"/>
                </a:spcBef>
                <a:spcAft>
                  <a:spcPct val="0"/>
                </a:spcAft>
              </a:pPr>
              <a:t>134</a:t>
            </a:fld>
            <a:endParaRPr lang="en-US" altLang="en-US">
              <a:solidFill>
                <a:srgbClr val="FFFFFF"/>
              </a:solidFill>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Title 1">
            <a:extLst>
              <a:ext uri="{FF2B5EF4-FFF2-40B4-BE49-F238E27FC236}">
                <a16:creationId xmlns:a16="http://schemas.microsoft.com/office/drawing/2014/main" id="{A79FE4A4-F253-4B0B-B351-86223C9A5D0A}"/>
              </a:ext>
            </a:extLst>
          </p:cNvPr>
          <p:cNvSpPr>
            <a:spLocks noGrp="1"/>
          </p:cNvSpPr>
          <p:nvPr>
            <p:ph type="title"/>
          </p:nvPr>
        </p:nvSpPr>
        <p:spPr>
          <a:xfrm>
            <a:off x="1524000" y="0"/>
            <a:ext cx="9144000" cy="381000"/>
          </a:xfrm>
        </p:spPr>
        <p:txBody>
          <a:bodyPr>
            <a:normAutofit fontScale="90000"/>
          </a:bodyPr>
          <a:lstStyle/>
          <a:p>
            <a:pPr eaLnBrk="1" fontAlgn="auto" hangingPunct="1">
              <a:spcAft>
                <a:spcPts val="0"/>
              </a:spcAft>
              <a:defRPr/>
            </a:pPr>
            <a:br>
              <a:rPr lang="en-US" i="1"/>
            </a:br>
            <a:br>
              <a:rPr lang="en-US" i="1"/>
            </a:br>
            <a:r>
              <a:rPr lang="en-US" sz="3600" i="1"/>
              <a:t>Women Who Can Use This Method, with Extra Care (Includes MEC Category 2</a:t>
            </a:r>
            <a:r>
              <a:rPr lang="en-US" i="1"/>
              <a:t>) </a:t>
            </a:r>
            <a:br>
              <a:rPr lang="en-US"/>
            </a:br>
            <a:endParaRPr lang="en-US"/>
          </a:p>
        </p:txBody>
      </p:sp>
      <p:sp>
        <p:nvSpPr>
          <p:cNvPr id="166915" name="Content Placeholder 2">
            <a:extLst>
              <a:ext uri="{FF2B5EF4-FFF2-40B4-BE49-F238E27FC236}">
                <a16:creationId xmlns:a16="http://schemas.microsoft.com/office/drawing/2014/main" id="{68C19301-1598-4D43-87E0-2C9054C8966C}"/>
              </a:ext>
            </a:extLst>
          </p:cNvPr>
          <p:cNvSpPr>
            <a:spLocks noGrp="1"/>
          </p:cNvSpPr>
          <p:nvPr>
            <p:ph idx="1"/>
          </p:nvPr>
        </p:nvSpPr>
        <p:spPr>
          <a:xfrm>
            <a:off x="1524000" y="1143000"/>
            <a:ext cx="9372600" cy="5486400"/>
          </a:xfrm>
        </p:spPr>
        <p:txBody>
          <a:bodyPr/>
          <a:lstStyle/>
          <a:p>
            <a:pPr eaLnBrk="1" hangingPunct="1"/>
            <a:r>
              <a:rPr lang="en-US" altLang="en-US"/>
              <a:t>Women with chronic conditions that raise body temperature </a:t>
            </a:r>
            <a:endParaRPr lang="en-US" altLang="en-US" sz="3600"/>
          </a:p>
          <a:p>
            <a:pPr eaLnBrk="1" hangingPunct="1">
              <a:buFontTx/>
              <a:buNone/>
            </a:pPr>
            <a:r>
              <a:rPr lang="en-US" altLang="en-US"/>
              <a:t>• 	Women who take drugs that could delay ovulation (e.g., mood-altering drugs, antidepressants, some long-term antibiotics, or long-term NSAIDs) </a:t>
            </a:r>
            <a:endParaRPr lang="en-US" altLang="en-US" sz="3600"/>
          </a:p>
          <a:p>
            <a:pPr lvl="1" eaLnBrk="1" hangingPunct="1">
              <a:buFontTx/>
              <a:buNone/>
            </a:pPr>
            <a:r>
              <a:rPr lang="en-US" altLang="en-US"/>
              <a:t>• 	Women with irregular or not well established cycles, as in the following situations:</a:t>
            </a:r>
            <a:endParaRPr lang="en-US" altLang="en-US" sz="3200"/>
          </a:p>
          <a:p>
            <a:pPr lvl="1" eaLnBrk="1" hangingPunct="1">
              <a:buFontTx/>
              <a:buNone/>
            </a:pPr>
            <a:r>
              <a:rPr lang="en-US" altLang="en-US"/>
              <a:t>– Recent menarche </a:t>
            </a:r>
            <a:endParaRPr lang="en-US" altLang="en-US" sz="3200"/>
          </a:p>
          <a:p>
            <a:pPr lvl="1" eaLnBrk="1" hangingPunct="1">
              <a:buFontTx/>
              <a:buNone/>
            </a:pPr>
            <a:r>
              <a:rPr lang="en-US" altLang="en-US"/>
              <a:t>– Recent childbirth </a:t>
            </a:r>
            <a:endParaRPr lang="en-US" altLang="en-US" sz="3200"/>
          </a:p>
          <a:p>
            <a:pPr lvl="1" eaLnBrk="1" hangingPunct="1">
              <a:buFontTx/>
              <a:buNone/>
            </a:pPr>
            <a:r>
              <a:rPr lang="en-US" altLang="en-US"/>
              <a:t>– Recent abortion or miscarriage </a:t>
            </a:r>
            <a:endParaRPr lang="en-US" altLang="en-US" sz="3200"/>
          </a:p>
          <a:p>
            <a:pPr eaLnBrk="1" hangingPunct="1"/>
            <a:endParaRPr lang="en-US" altLang="en-US"/>
          </a:p>
        </p:txBody>
      </p:sp>
      <p:sp>
        <p:nvSpPr>
          <p:cNvPr id="166916" name="Date Placeholder 6">
            <a:extLst>
              <a:ext uri="{FF2B5EF4-FFF2-40B4-BE49-F238E27FC236}">
                <a16:creationId xmlns:a16="http://schemas.microsoft.com/office/drawing/2014/main" id="{B0F6BD7A-A718-46FA-B063-AA94ACA653C8}"/>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3C62B6A6-4A49-4030-A101-9862CBDE11C4}"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66917" name="Slide Number Placeholder 7">
            <a:extLst>
              <a:ext uri="{FF2B5EF4-FFF2-40B4-BE49-F238E27FC236}">
                <a16:creationId xmlns:a16="http://schemas.microsoft.com/office/drawing/2014/main" id="{FCAB307E-18E6-434D-953A-C547E103600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8BF613AD-7BFD-4F60-AD01-02B226A481E4}" type="slidenum">
              <a:rPr lang="en-US" altLang="en-US">
                <a:solidFill>
                  <a:srgbClr val="FFFFFF"/>
                </a:solidFill>
              </a:rPr>
              <a:pPr eaLnBrk="1" fontAlgn="base" hangingPunct="1">
                <a:spcBef>
                  <a:spcPct val="0"/>
                </a:spcBef>
                <a:spcAft>
                  <a:spcPct val="0"/>
                </a:spcAft>
              </a:pPr>
              <a:t>135</a:t>
            </a:fld>
            <a:endParaRPr lang="en-US" altLang="en-US">
              <a:solidFill>
                <a:srgbClr val="FFFFFF"/>
              </a:solidFill>
            </a:endParaRP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Title 1">
            <a:extLst>
              <a:ext uri="{FF2B5EF4-FFF2-40B4-BE49-F238E27FC236}">
                <a16:creationId xmlns:a16="http://schemas.microsoft.com/office/drawing/2014/main" id="{1DA9220E-3E17-43CC-85E8-49B2FD0263D0}"/>
              </a:ext>
            </a:extLst>
          </p:cNvPr>
          <p:cNvSpPr>
            <a:spLocks noGrp="1"/>
          </p:cNvSpPr>
          <p:nvPr>
            <p:ph type="title"/>
          </p:nvPr>
        </p:nvSpPr>
        <p:spPr/>
        <p:txBody>
          <a:bodyPr/>
          <a:lstStyle/>
          <a:p>
            <a:pPr eaLnBrk="1" fontAlgn="auto" hangingPunct="1">
              <a:spcAft>
                <a:spcPts val="0"/>
              </a:spcAft>
              <a:defRPr/>
            </a:pPr>
            <a:r>
              <a:rPr lang="en-US"/>
              <a:t>Mec cat.2 cont.</a:t>
            </a:r>
          </a:p>
        </p:txBody>
      </p:sp>
      <p:sp>
        <p:nvSpPr>
          <p:cNvPr id="167939" name="Content Placeholder 2">
            <a:extLst>
              <a:ext uri="{FF2B5EF4-FFF2-40B4-BE49-F238E27FC236}">
                <a16:creationId xmlns:a16="http://schemas.microsoft.com/office/drawing/2014/main" id="{3A0C6F51-CB01-4293-B04B-A4DEF337BF90}"/>
              </a:ext>
            </a:extLst>
          </p:cNvPr>
          <p:cNvSpPr>
            <a:spLocks noGrp="1"/>
          </p:cNvSpPr>
          <p:nvPr>
            <p:ph idx="1"/>
          </p:nvPr>
        </p:nvSpPr>
        <p:spPr>
          <a:xfrm>
            <a:off x="1981200" y="1600201"/>
            <a:ext cx="7467600" cy="4873625"/>
          </a:xfrm>
        </p:spPr>
        <p:txBody>
          <a:bodyPr/>
          <a:lstStyle/>
          <a:p>
            <a:pPr lvl="1" eaLnBrk="1" hangingPunct="1">
              <a:buFontTx/>
              <a:buNone/>
            </a:pPr>
            <a:r>
              <a:rPr lang="en-US" altLang="en-US"/>
              <a:t>– Recent discontinuation of injectable contraceptive methods</a:t>
            </a:r>
            <a:endParaRPr lang="en-US" altLang="en-US" sz="3200"/>
          </a:p>
          <a:p>
            <a:pPr lvl="1" eaLnBrk="1" hangingPunct="1"/>
            <a:r>
              <a:rPr lang="en-US" altLang="en-US"/>
              <a:t>– Perimenopause </a:t>
            </a:r>
            <a:endParaRPr lang="en-US" altLang="en-US" sz="3200"/>
          </a:p>
          <a:p>
            <a:pPr lvl="1" eaLnBrk="1" hangingPunct="1"/>
            <a:r>
              <a:rPr lang="en-US" altLang="en-US"/>
              <a:t>– Medical conditions that affect ovarian function (e.g., liver tumors, liver cirrhosis, and stroke) </a:t>
            </a:r>
            <a:endParaRPr lang="en-US" altLang="en-US" sz="3200"/>
          </a:p>
          <a:p>
            <a:pPr eaLnBrk="1" hangingPunct="1"/>
            <a:endParaRPr lang="en-US" altLang="en-US"/>
          </a:p>
        </p:txBody>
      </p:sp>
      <p:sp>
        <p:nvSpPr>
          <p:cNvPr id="167940" name="Date Placeholder 6">
            <a:extLst>
              <a:ext uri="{FF2B5EF4-FFF2-40B4-BE49-F238E27FC236}">
                <a16:creationId xmlns:a16="http://schemas.microsoft.com/office/drawing/2014/main" id="{CE99576F-19C3-4029-8ED2-597672CDF29D}"/>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38EDAC0-EFE0-4990-A5DE-1253ED55C833}"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67941" name="Slide Number Placeholder 7">
            <a:extLst>
              <a:ext uri="{FF2B5EF4-FFF2-40B4-BE49-F238E27FC236}">
                <a16:creationId xmlns:a16="http://schemas.microsoft.com/office/drawing/2014/main" id="{B6817ED1-FFAD-494A-9229-8A53CE46955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5F62750A-A494-42FF-9BD8-1C524ECF9A22}" type="slidenum">
              <a:rPr lang="en-US" altLang="en-US">
                <a:solidFill>
                  <a:srgbClr val="FFFFFF"/>
                </a:solidFill>
              </a:rPr>
              <a:pPr eaLnBrk="1" fontAlgn="base" hangingPunct="1">
                <a:spcBef>
                  <a:spcPct val="0"/>
                </a:spcBef>
                <a:spcAft>
                  <a:spcPct val="0"/>
                </a:spcAft>
              </a:pPr>
              <a:t>136</a:t>
            </a:fld>
            <a:endParaRPr lang="en-US" altLang="en-US">
              <a:solidFill>
                <a:srgbClr val="FFFFFF"/>
              </a:solidFill>
            </a:endParaRP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Title 1">
            <a:extLst>
              <a:ext uri="{FF2B5EF4-FFF2-40B4-BE49-F238E27FC236}">
                <a16:creationId xmlns:a16="http://schemas.microsoft.com/office/drawing/2014/main" id="{5EEB81BC-9A81-443D-B7B1-5BA3236A55CC}"/>
              </a:ext>
            </a:extLst>
          </p:cNvPr>
          <p:cNvSpPr>
            <a:spLocks noGrp="1"/>
          </p:cNvSpPr>
          <p:nvPr>
            <p:ph type="title"/>
          </p:nvPr>
        </p:nvSpPr>
        <p:spPr/>
        <p:txBody>
          <a:bodyPr>
            <a:normAutofit fontScale="90000"/>
          </a:bodyPr>
          <a:lstStyle/>
          <a:p>
            <a:pPr eaLnBrk="1" fontAlgn="auto" hangingPunct="1">
              <a:spcAft>
                <a:spcPts val="0"/>
              </a:spcAft>
              <a:defRPr/>
            </a:pPr>
            <a:r>
              <a:rPr lang="en-US" b="1"/>
              <a:t>Women Who Should Delay Starting This Method </a:t>
            </a:r>
            <a:br>
              <a:rPr lang="en-US"/>
            </a:br>
            <a:endParaRPr lang="en-US"/>
          </a:p>
        </p:txBody>
      </p:sp>
      <p:sp>
        <p:nvSpPr>
          <p:cNvPr id="168963" name="Content Placeholder 2">
            <a:extLst>
              <a:ext uri="{FF2B5EF4-FFF2-40B4-BE49-F238E27FC236}">
                <a16:creationId xmlns:a16="http://schemas.microsoft.com/office/drawing/2014/main" id="{9B50AB4E-870A-4CF0-BE2C-B1A77B2EF3FC}"/>
              </a:ext>
            </a:extLst>
          </p:cNvPr>
          <p:cNvSpPr>
            <a:spLocks noGrp="1"/>
          </p:cNvSpPr>
          <p:nvPr>
            <p:ph idx="1"/>
          </p:nvPr>
        </p:nvSpPr>
        <p:spPr>
          <a:xfrm>
            <a:off x="1905000" y="1524001"/>
            <a:ext cx="8229600" cy="4906963"/>
          </a:xfrm>
        </p:spPr>
        <p:txBody>
          <a:bodyPr/>
          <a:lstStyle/>
          <a:p>
            <a:pPr eaLnBrk="1" hangingPunct="1"/>
            <a:r>
              <a:rPr lang="en-US" altLang="en-US"/>
              <a:t>Women with the following conditions should delay starting this method until the condition has been resolved: </a:t>
            </a:r>
          </a:p>
          <a:p>
            <a:pPr eaLnBrk="1" hangingPunct="1">
              <a:buFontTx/>
              <a:buNone/>
            </a:pPr>
            <a:r>
              <a:rPr lang="en-US" altLang="en-US"/>
              <a:t>• 	Infections or diseases that may alter cervical mucus </a:t>
            </a:r>
          </a:p>
          <a:p>
            <a:pPr eaLnBrk="1" hangingPunct="1">
              <a:buFontTx/>
              <a:buNone/>
            </a:pPr>
            <a:r>
              <a:rPr lang="en-US" altLang="en-US"/>
              <a:t>• 	Irregular vaginal bleeding </a:t>
            </a:r>
          </a:p>
          <a:p>
            <a:pPr eaLnBrk="1" hangingPunct="1">
              <a:buFontTx/>
              <a:buNone/>
            </a:pPr>
            <a:r>
              <a:rPr lang="en-US" altLang="en-US"/>
              <a:t>• 	Abnormal vaginal discharge </a:t>
            </a:r>
          </a:p>
          <a:p>
            <a:pPr eaLnBrk="1" hangingPunct="1">
              <a:buFontTx/>
              <a:buNone/>
            </a:pPr>
            <a:r>
              <a:rPr lang="en-US" altLang="en-US"/>
              <a:t>• 	Habit of taking mood-altering drugs </a:t>
            </a:r>
          </a:p>
          <a:p>
            <a:pPr eaLnBrk="1" hangingPunct="1">
              <a:buFontTx/>
              <a:buNone/>
            </a:pPr>
            <a:br>
              <a:rPr lang="en-US" altLang="en-US"/>
            </a:br>
            <a:r>
              <a:rPr lang="en-US" altLang="en-US"/>
              <a:t> </a:t>
            </a:r>
          </a:p>
          <a:p>
            <a:pPr eaLnBrk="1" hangingPunct="1"/>
            <a:endParaRPr lang="en-US" altLang="en-US"/>
          </a:p>
        </p:txBody>
      </p:sp>
      <p:sp>
        <p:nvSpPr>
          <p:cNvPr id="168964" name="Date Placeholder 6">
            <a:extLst>
              <a:ext uri="{FF2B5EF4-FFF2-40B4-BE49-F238E27FC236}">
                <a16:creationId xmlns:a16="http://schemas.microsoft.com/office/drawing/2014/main" id="{0492D671-6812-4723-8C61-A066391808F8}"/>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5C8EBD7A-8C4B-46B4-BAD6-52AB14B4011B}"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68965" name="Slide Number Placeholder 7">
            <a:extLst>
              <a:ext uri="{FF2B5EF4-FFF2-40B4-BE49-F238E27FC236}">
                <a16:creationId xmlns:a16="http://schemas.microsoft.com/office/drawing/2014/main" id="{549037A4-BEF7-4F9F-B023-2A24BC56426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BB6E5B4-1862-4390-8F85-6C0EB25FDAA1}" type="slidenum">
              <a:rPr lang="en-US" altLang="en-US">
                <a:solidFill>
                  <a:srgbClr val="FFFFFF"/>
                </a:solidFill>
              </a:rPr>
              <a:pPr eaLnBrk="1" fontAlgn="base" hangingPunct="1">
                <a:spcBef>
                  <a:spcPct val="0"/>
                </a:spcBef>
                <a:spcAft>
                  <a:spcPct val="0"/>
                </a:spcAft>
              </a:pPr>
              <a:t>137</a:t>
            </a:fld>
            <a:endParaRPr lang="en-US" altLang="en-US">
              <a:solidFill>
                <a:srgbClr val="FFFFFF"/>
              </a:solidFill>
            </a:endParaRP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Title 1">
            <a:extLst>
              <a:ext uri="{FF2B5EF4-FFF2-40B4-BE49-F238E27FC236}">
                <a16:creationId xmlns:a16="http://schemas.microsoft.com/office/drawing/2014/main" id="{EC949F83-2F38-40AA-A2F9-FB2EC258130F}"/>
              </a:ext>
            </a:extLst>
          </p:cNvPr>
          <p:cNvSpPr>
            <a:spLocks noGrp="1"/>
          </p:cNvSpPr>
          <p:nvPr>
            <p:ph type="title"/>
          </p:nvPr>
        </p:nvSpPr>
        <p:spPr/>
        <p:txBody>
          <a:bodyPr>
            <a:normAutofit/>
          </a:bodyPr>
          <a:lstStyle/>
          <a:p>
            <a:pPr eaLnBrk="1" fontAlgn="auto" hangingPunct="1">
              <a:spcAft>
                <a:spcPts val="0"/>
              </a:spcAft>
              <a:defRPr/>
            </a:pPr>
            <a:r>
              <a:rPr lang="en-US" b="1"/>
              <a:t>Women Who Should Not Use This Method </a:t>
            </a:r>
            <a:br>
              <a:rPr lang="en-US"/>
            </a:br>
            <a:endParaRPr lang="en-US"/>
          </a:p>
        </p:txBody>
      </p:sp>
      <p:sp>
        <p:nvSpPr>
          <p:cNvPr id="169987" name="Content Placeholder 2">
            <a:extLst>
              <a:ext uri="{FF2B5EF4-FFF2-40B4-BE49-F238E27FC236}">
                <a16:creationId xmlns:a16="http://schemas.microsoft.com/office/drawing/2014/main" id="{13E9F2FF-E8EA-4412-BF3A-171C8384A230}"/>
              </a:ext>
            </a:extLst>
          </p:cNvPr>
          <p:cNvSpPr>
            <a:spLocks noGrp="1"/>
          </p:cNvSpPr>
          <p:nvPr>
            <p:ph idx="1"/>
          </p:nvPr>
        </p:nvSpPr>
        <p:spPr>
          <a:xfrm>
            <a:off x="1981200" y="1600201"/>
            <a:ext cx="7467600" cy="4873625"/>
          </a:xfrm>
        </p:spPr>
        <p:txBody>
          <a:bodyPr/>
          <a:lstStyle/>
          <a:p>
            <a:pPr eaLnBrk="1" hangingPunct="1"/>
            <a:r>
              <a:rPr lang="en-US" altLang="en-US"/>
              <a:t>This method would not be appropriate for the following: </a:t>
            </a:r>
          </a:p>
          <a:p>
            <a:pPr eaLnBrk="1" hangingPunct="1">
              <a:buFontTx/>
              <a:buNone/>
            </a:pPr>
            <a:r>
              <a:rPr lang="en-US" altLang="en-US"/>
              <a:t>• 	Women who dislike touching their genitals </a:t>
            </a:r>
          </a:p>
          <a:p>
            <a:pPr eaLnBrk="1" hangingPunct="1">
              <a:buFontTx/>
              <a:buNone/>
            </a:pPr>
            <a:r>
              <a:rPr lang="en-US" altLang="en-US"/>
              <a:t>• 	Women whose partners will not cooperate </a:t>
            </a:r>
          </a:p>
          <a:p>
            <a:pPr eaLnBrk="1" hangingPunct="1">
              <a:buFontTx/>
              <a:buNone/>
            </a:pPr>
            <a:r>
              <a:rPr lang="en-US" altLang="en-US"/>
              <a:t>• 	Couples who want highly effective protection against pregnancy (e.g., the woman has conditions that can be made worse by pregnancy</a:t>
            </a:r>
          </a:p>
        </p:txBody>
      </p:sp>
      <p:sp>
        <p:nvSpPr>
          <p:cNvPr id="169988" name="Date Placeholder 6">
            <a:extLst>
              <a:ext uri="{FF2B5EF4-FFF2-40B4-BE49-F238E27FC236}">
                <a16:creationId xmlns:a16="http://schemas.microsoft.com/office/drawing/2014/main" id="{EBF68094-C0C3-45E2-A40F-998490A9406E}"/>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C7286059-CB53-4975-BF5B-8B7BD7E9D4DA}"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69989" name="Slide Number Placeholder 7">
            <a:extLst>
              <a:ext uri="{FF2B5EF4-FFF2-40B4-BE49-F238E27FC236}">
                <a16:creationId xmlns:a16="http://schemas.microsoft.com/office/drawing/2014/main" id="{2DDDC252-3E75-43F3-9BE4-ECC8A4DD0E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2CA73DB-C9E8-4B06-A080-220BF19057FB}" type="slidenum">
              <a:rPr lang="en-US" altLang="en-US">
                <a:solidFill>
                  <a:srgbClr val="FFFFFF"/>
                </a:solidFill>
              </a:rPr>
              <a:pPr eaLnBrk="1" fontAlgn="base" hangingPunct="1">
                <a:spcBef>
                  <a:spcPct val="0"/>
                </a:spcBef>
                <a:spcAft>
                  <a:spcPct val="0"/>
                </a:spcAft>
              </a:pPr>
              <a:t>138</a:t>
            </a:fld>
            <a:endParaRPr lang="en-US" altLang="en-US">
              <a:solidFill>
                <a:srgbClr val="FFFFFF"/>
              </a:solidFill>
            </a:endParaRP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Title 1">
            <a:extLst>
              <a:ext uri="{FF2B5EF4-FFF2-40B4-BE49-F238E27FC236}">
                <a16:creationId xmlns:a16="http://schemas.microsoft.com/office/drawing/2014/main" id="{7E7194E1-54E8-4ACB-A524-FACB23067B33}"/>
              </a:ext>
            </a:extLst>
          </p:cNvPr>
          <p:cNvSpPr>
            <a:spLocks noGrp="1"/>
          </p:cNvSpPr>
          <p:nvPr>
            <p:ph type="title"/>
          </p:nvPr>
        </p:nvSpPr>
        <p:spPr/>
        <p:txBody>
          <a:bodyPr/>
          <a:lstStyle/>
          <a:p>
            <a:pPr eaLnBrk="1" fontAlgn="auto" hangingPunct="1">
              <a:spcAft>
                <a:spcPts val="0"/>
              </a:spcAft>
              <a:defRPr/>
            </a:pPr>
            <a:r>
              <a:rPr lang="en-US" b="1"/>
              <a:t>Obtaining These Methods </a:t>
            </a:r>
            <a:br>
              <a:rPr lang="en-US"/>
            </a:br>
            <a:endParaRPr lang="en-US"/>
          </a:p>
        </p:txBody>
      </p:sp>
      <p:sp>
        <p:nvSpPr>
          <p:cNvPr id="171011" name="Content Placeholder 2">
            <a:extLst>
              <a:ext uri="{FF2B5EF4-FFF2-40B4-BE49-F238E27FC236}">
                <a16:creationId xmlns:a16="http://schemas.microsoft.com/office/drawing/2014/main" id="{CBE6CF49-9CFF-4B40-9E51-4C25629A6762}"/>
              </a:ext>
            </a:extLst>
          </p:cNvPr>
          <p:cNvSpPr>
            <a:spLocks noGrp="1"/>
          </p:cNvSpPr>
          <p:nvPr>
            <p:ph idx="1"/>
          </p:nvPr>
        </p:nvSpPr>
        <p:spPr>
          <a:xfrm>
            <a:off x="1981200" y="1600201"/>
            <a:ext cx="7467600" cy="4873625"/>
          </a:xfrm>
        </p:spPr>
        <p:txBody>
          <a:bodyPr/>
          <a:lstStyle/>
          <a:p>
            <a:pPr eaLnBrk="1" hangingPunct="1"/>
            <a:r>
              <a:rPr lang="en-US" altLang="en-US"/>
              <a:t>Health professionals and lay persons who have received training in FAMs and NFP methods can counsel women on these methods. </a:t>
            </a:r>
          </a:p>
          <a:p>
            <a:pPr eaLnBrk="1" hangingPunct="1"/>
            <a:r>
              <a:rPr lang="en-US" altLang="en-US"/>
              <a:t>Women and couples can obtain assistance at any appropriate site with a qualiﬁed service provider. </a:t>
            </a:r>
          </a:p>
          <a:p>
            <a:pPr eaLnBrk="1" hangingPunct="1">
              <a:buFontTx/>
              <a:buNone/>
            </a:pPr>
            <a:br>
              <a:rPr lang="en-US" altLang="en-US"/>
            </a:br>
            <a:endParaRPr lang="en-US" altLang="en-US"/>
          </a:p>
        </p:txBody>
      </p:sp>
      <p:sp>
        <p:nvSpPr>
          <p:cNvPr id="171012" name="Date Placeholder 6">
            <a:extLst>
              <a:ext uri="{FF2B5EF4-FFF2-40B4-BE49-F238E27FC236}">
                <a16:creationId xmlns:a16="http://schemas.microsoft.com/office/drawing/2014/main" id="{B7EC0A07-183E-4771-AE2C-9E078488D438}"/>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E5219ED4-A7A7-4381-970D-7CB6CAFEF383}"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71013" name="Slide Number Placeholder 7">
            <a:extLst>
              <a:ext uri="{FF2B5EF4-FFF2-40B4-BE49-F238E27FC236}">
                <a16:creationId xmlns:a16="http://schemas.microsoft.com/office/drawing/2014/main" id="{0C886779-2686-4510-90BD-313A8F6D540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39415FED-E8BD-4760-911E-F9170577664F}" type="slidenum">
              <a:rPr lang="en-US" altLang="en-US">
                <a:solidFill>
                  <a:srgbClr val="FFFFFF"/>
                </a:solidFill>
              </a:rPr>
              <a:pPr eaLnBrk="1" fontAlgn="base" hangingPunct="1">
                <a:spcBef>
                  <a:spcPct val="0"/>
                </a:spcBef>
                <a:spcAft>
                  <a:spcPct val="0"/>
                </a:spcAft>
              </a:pPr>
              <a:t>139</a:t>
            </a:fld>
            <a:endParaRPr lang="en-US" altLang="en-US">
              <a:solidFill>
                <a:srgbClr val="FFFF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9356B60C-CEB3-488B-878E-295FA5D838D0}"/>
              </a:ext>
            </a:extLst>
          </p:cNvPr>
          <p:cNvSpPr>
            <a:spLocks noGrp="1"/>
          </p:cNvSpPr>
          <p:nvPr>
            <p:ph type="title"/>
          </p:nvPr>
        </p:nvSpPr>
        <p:spPr/>
        <p:txBody>
          <a:bodyPr/>
          <a:lstStyle/>
          <a:p>
            <a:pPr eaLnBrk="1" fontAlgn="auto" hangingPunct="1">
              <a:spcAft>
                <a:spcPts val="0"/>
              </a:spcAft>
              <a:defRPr/>
            </a:pPr>
            <a:r>
              <a:rPr lang="en-US"/>
              <a:t>FP Administration process</a:t>
            </a:r>
          </a:p>
        </p:txBody>
      </p:sp>
      <p:sp>
        <p:nvSpPr>
          <p:cNvPr id="35843" name="Content Placeholder 2">
            <a:extLst>
              <a:ext uri="{FF2B5EF4-FFF2-40B4-BE49-F238E27FC236}">
                <a16:creationId xmlns:a16="http://schemas.microsoft.com/office/drawing/2014/main" id="{62934702-D51F-45E0-A99D-C1EC05E89A26}"/>
              </a:ext>
            </a:extLst>
          </p:cNvPr>
          <p:cNvSpPr>
            <a:spLocks noGrp="1"/>
          </p:cNvSpPr>
          <p:nvPr>
            <p:ph idx="1"/>
          </p:nvPr>
        </p:nvSpPr>
        <p:spPr>
          <a:xfrm>
            <a:off x="1676400" y="1600201"/>
            <a:ext cx="8991600" cy="4525963"/>
          </a:xfrm>
        </p:spPr>
        <p:txBody>
          <a:bodyPr/>
          <a:lstStyle/>
          <a:p>
            <a:pPr eaLnBrk="1" hangingPunct="1"/>
            <a:r>
              <a:rPr lang="en-US" altLang="en-US"/>
              <a:t> History taking- personal, health history and previous FP use</a:t>
            </a:r>
          </a:p>
          <a:p>
            <a:pPr eaLnBrk="1" hangingPunct="1"/>
            <a:r>
              <a:rPr lang="en-US" altLang="en-US"/>
              <a:t>Physical examination- general, breast and pelvic examination. Do a pap smear or via vili</a:t>
            </a:r>
          </a:p>
          <a:p>
            <a:pPr eaLnBrk="1" hangingPunct="1"/>
            <a:r>
              <a:rPr lang="en-US" altLang="en-US"/>
              <a:t>Provide information on all available methods</a:t>
            </a:r>
          </a:p>
          <a:p>
            <a:pPr eaLnBrk="1" hangingPunct="1">
              <a:buFontTx/>
              <a:buChar char="-"/>
            </a:pPr>
            <a:r>
              <a:rPr lang="en-US" altLang="en-US"/>
              <a:t>This helps the clients to make informed choices</a:t>
            </a:r>
          </a:p>
          <a:p>
            <a:pPr eaLnBrk="1" hangingPunct="1">
              <a:buFontTx/>
              <a:buChar char="-"/>
            </a:pPr>
            <a:endParaRPr lang="en-US" altLang="en-US"/>
          </a:p>
        </p:txBody>
      </p:sp>
      <p:sp>
        <p:nvSpPr>
          <p:cNvPr id="35844" name="Date Placeholder 6">
            <a:extLst>
              <a:ext uri="{FF2B5EF4-FFF2-40B4-BE49-F238E27FC236}">
                <a16:creationId xmlns:a16="http://schemas.microsoft.com/office/drawing/2014/main" id="{267DF224-54BC-4B85-B2F2-16E7E63706AE}"/>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1D1B72F-2EAB-402C-8674-D064C2C23190}"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35845" name="Slide Number Placeholder 7">
            <a:extLst>
              <a:ext uri="{FF2B5EF4-FFF2-40B4-BE49-F238E27FC236}">
                <a16:creationId xmlns:a16="http://schemas.microsoft.com/office/drawing/2014/main" id="{6DA8B57B-DE4F-490E-AF75-65662F734A1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E24185CD-BE09-4354-A9E5-09A4B5D678DE}" type="slidenum">
              <a:rPr lang="en-US" altLang="en-US">
                <a:solidFill>
                  <a:srgbClr val="FFFFFF"/>
                </a:solidFill>
              </a:rPr>
              <a:pPr eaLnBrk="1" fontAlgn="base" hangingPunct="1">
                <a:spcBef>
                  <a:spcPct val="0"/>
                </a:spcBef>
                <a:spcAft>
                  <a:spcPct val="0"/>
                </a:spcAft>
              </a:pPr>
              <a:t>14</a:t>
            </a:fld>
            <a:endParaRPr lang="en-US" altLang="en-US">
              <a:solidFill>
                <a:srgbClr val="FFFFFF"/>
              </a:solidFill>
            </a:endParaRP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Title 1">
            <a:extLst>
              <a:ext uri="{FF2B5EF4-FFF2-40B4-BE49-F238E27FC236}">
                <a16:creationId xmlns:a16="http://schemas.microsoft.com/office/drawing/2014/main" id="{B5DDE2EA-AC80-4651-AE85-81B86A6AE68F}"/>
              </a:ext>
            </a:extLst>
          </p:cNvPr>
          <p:cNvSpPr>
            <a:spLocks noGrp="1"/>
          </p:cNvSpPr>
          <p:nvPr>
            <p:ph type="title"/>
          </p:nvPr>
        </p:nvSpPr>
        <p:spPr>
          <a:xfrm>
            <a:off x="1524000" y="-152400"/>
            <a:ext cx="9372600" cy="990600"/>
          </a:xfrm>
        </p:spPr>
        <p:txBody>
          <a:bodyPr>
            <a:normAutofit fontScale="90000"/>
          </a:bodyPr>
          <a:lstStyle/>
          <a:p>
            <a:pPr eaLnBrk="1" fontAlgn="auto" hangingPunct="1">
              <a:spcAft>
                <a:spcPts val="0"/>
              </a:spcAft>
              <a:defRPr/>
            </a:pPr>
            <a:r>
              <a:rPr lang="en-US"/>
              <a:t>      </a:t>
            </a:r>
            <a:br>
              <a:rPr lang="en-US"/>
            </a:br>
            <a:r>
              <a:rPr lang="en-US" sz="3600" b="1"/>
              <a:t>Withdrawal (Coitus Interruptus) Method </a:t>
            </a:r>
            <a:br>
              <a:rPr lang="en-US" sz="3600" b="1"/>
            </a:br>
            <a:endParaRPr lang="en-US" sz="3600" b="1"/>
          </a:p>
        </p:txBody>
      </p:sp>
      <p:sp>
        <p:nvSpPr>
          <p:cNvPr id="172035" name="Content Placeholder 2">
            <a:extLst>
              <a:ext uri="{FF2B5EF4-FFF2-40B4-BE49-F238E27FC236}">
                <a16:creationId xmlns:a16="http://schemas.microsoft.com/office/drawing/2014/main" id="{F2D93AAB-22D5-4E66-9177-E437954F8BEE}"/>
              </a:ext>
            </a:extLst>
          </p:cNvPr>
          <p:cNvSpPr>
            <a:spLocks noGrp="1"/>
          </p:cNvSpPr>
          <p:nvPr>
            <p:ph idx="1"/>
          </p:nvPr>
        </p:nvSpPr>
        <p:spPr>
          <a:xfrm>
            <a:off x="1524000" y="609601"/>
            <a:ext cx="9144000" cy="5516563"/>
          </a:xfrm>
        </p:spPr>
        <p:txBody>
          <a:bodyPr/>
          <a:lstStyle/>
          <a:p>
            <a:pPr eaLnBrk="1" hangingPunct="1"/>
            <a:r>
              <a:rPr lang="en-US" altLang="en-US"/>
              <a:t>Coitus interruptus (CI) is one of the traditional methods of birth control. A couple that is using this method may have intercourse in any way acceptable to them until ejaculation is about to occur. </a:t>
            </a:r>
          </a:p>
          <a:p>
            <a:pPr eaLnBrk="1" hangingPunct="1"/>
            <a:r>
              <a:rPr lang="en-US" altLang="en-US"/>
              <a:t>Before ejaculation, the male withdraws his penis from the vagina and external genitalia of the female in order to prevent sperm from entering the female’s reproductive tract, thereby preventing contact between the spermatozoa and the ovum. </a:t>
            </a:r>
          </a:p>
        </p:txBody>
      </p:sp>
      <p:sp>
        <p:nvSpPr>
          <p:cNvPr id="172036" name="Date Placeholder 6">
            <a:extLst>
              <a:ext uri="{FF2B5EF4-FFF2-40B4-BE49-F238E27FC236}">
                <a16:creationId xmlns:a16="http://schemas.microsoft.com/office/drawing/2014/main" id="{B41D2FB0-F0FD-4D58-B333-949A9F9E1356}"/>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0368D752-4295-4191-BEAD-94CA601560CA}"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72037" name="Slide Number Placeholder 7">
            <a:extLst>
              <a:ext uri="{FF2B5EF4-FFF2-40B4-BE49-F238E27FC236}">
                <a16:creationId xmlns:a16="http://schemas.microsoft.com/office/drawing/2014/main" id="{B0E7D8A9-0ED8-4592-BD85-6EE30A60BFE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403A941-53DF-4724-B9F4-1A09AFB2134E}" type="slidenum">
              <a:rPr lang="en-US" altLang="en-US">
                <a:solidFill>
                  <a:srgbClr val="FFFFFF"/>
                </a:solidFill>
              </a:rPr>
              <a:pPr eaLnBrk="1" fontAlgn="base" hangingPunct="1">
                <a:spcBef>
                  <a:spcPct val="0"/>
                </a:spcBef>
                <a:spcAft>
                  <a:spcPct val="0"/>
                </a:spcAft>
              </a:pPr>
              <a:t>140</a:t>
            </a:fld>
            <a:endParaRPr lang="en-US" altLang="en-US">
              <a:solidFill>
                <a:srgbClr val="FFFFFF"/>
              </a:solidFill>
            </a:endParaRP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Title 1">
            <a:extLst>
              <a:ext uri="{FF2B5EF4-FFF2-40B4-BE49-F238E27FC236}">
                <a16:creationId xmlns:a16="http://schemas.microsoft.com/office/drawing/2014/main" id="{6DB11B7A-ABE2-427F-927B-D3E99584A339}"/>
              </a:ext>
            </a:extLst>
          </p:cNvPr>
          <p:cNvSpPr>
            <a:spLocks noGrp="1"/>
          </p:cNvSpPr>
          <p:nvPr>
            <p:ph type="title"/>
          </p:nvPr>
        </p:nvSpPr>
        <p:spPr>
          <a:xfrm>
            <a:off x="1981200" y="0"/>
            <a:ext cx="8229600" cy="838200"/>
          </a:xfrm>
        </p:spPr>
        <p:txBody>
          <a:bodyPr/>
          <a:lstStyle/>
          <a:p>
            <a:pPr eaLnBrk="1" fontAlgn="auto" hangingPunct="1">
              <a:spcAft>
                <a:spcPts val="0"/>
              </a:spcAft>
              <a:defRPr/>
            </a:pPr>
            <a:r>
              <a:rPr lang="en-US"/>
              <a:t>Coitus interruptus cont.</a:t>
            </a:r>
          </a:p>
        </p:txBody>
      </p:sp>
      <p:sp>
        <p:nvSpPr>
          <p:cNvPr id="173059" name="Content Placeholder 2">
            <a:extLst>
              <a:ext uri="{FF2B5EF4-FFF2-40B4-BE49-F238E27FC236}">
                <a16:creationId xmlns:a16="http://schemas.microsoft.com/office/drawing/2014/main" id="{74A57BAC-2A5D-4930-8DF3-F7FE0BBB7040}"/>
              </a:ext>
            </a:extLst>
          </p:cNvPr>
          <p:cNvSpPr>
            <a:spLocks noGrp="1"/>
          </p:cNvSpPr>
          <p:nvPr>
            <p:ph idx="1"/>
          </p:nvPr>
        </p:nvSpPr>
        <p:spPr>
          <a:xfrm>
            <a:off x="1524000" y="609601"/>
            <a:ext cx="9372600" cy="5516563"/>
          </a:xfrm>
        </p:spPr>
        <p:txBody>
          <a:bodyPr/>
          <a:lstStyle/>
          <a:p>
            <a:pPr eaLnBrk="1" hangingPunct="1"/>
            <a:r>
              <a:rPr lang="en-US" altLang="en-US"/>
              <a:t>This method might be appropriate for couples who need a temporary method while they await the start of another method, or for those who have entered into a sexual act without any other method and need contraception immediately. </a:t>
            </a:r>
          </a:p>
          <a:p>
            <a:pPr eaLnBrk="1" hangingPunct="1"/>
            <a:r>
              <a:rPr lang="en-US" altLang="en-US"/>
              <a:t>The method has one strong disadvantage: It demands consistent self-control on the part of the male partner, which could be difﬁcult at times. </a:t>
            </a:r>
          </a:p>
          <a:p>
            <a:pPr eaLnBrk="1" hangingPunct="1"/>
            <a:r>
              <a:rPr lang="en-US" altLang="en-US"/>
              <a:t>In addition, it is possible for pre-ejaculatory ﬂuid containing sperm to ﬂow out during the excitement phase, before the penis is withdrawn. </a:t>
            </a:r>
          </a:p>
        </p:txBody>
      </p:sp>
      <p:sp>
        <p:nvSpPr>
          <p:cNvPr id="173060" name="Date Placeholder 6">
            <a:extLst>
              <a:ext uri="{FF2B5EF4-FFF2-40B4-BE49-F238E27FC236}">
                <a16:creationId xmlns:a16="http://schemas.microsoft.com/office/drawing/2014/main" id="{CB16CEFF-A3B4-426D-ACEC-664A1B0054C8}"/>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AA5F6CF5-1A8A-49CE-A71A-A90B3E1F7876}"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73061" name="Slide Number Placeholder 7">
            <a:extLst>
              <a:ext uri="{FF2B5EF4-FFF2-40B4-BE49-F238E27FC236}">
                <a16:creationId xmlns:a16="http://schemas.microsoft.com/office/drawing/2014/main" id="{DCC2F710-8A83-4B55-B2DB-A6CE41F6E02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C9BE363-9BDC-4EE7-B5C7-CDD8FBAFD1DA}" type="slidenum">
              <a:rPr lang="en-US" altLang="en-US">
                <a:solidFill>
                  <a:srgbClr val="FFFFFF"/>
                </a:solidFill>
              </a:rPr>
              <a:pPr eaLnBrk="1" fontAlgn="base" hangingPunct="1">
                <a:spcBef>
                  <a:spcPct val="0"/>
                </a:spcBef>
                <a:spcAft>
                  <a:spcPct val="0"/>
                </a:spcAft>
              </a:pPr>
              <a:t>141</a:t>
            </a:fld>
            <a:endParaRPr lang="en-US" altLang="en-US">
              <a:solidFill>
                <a:srgbClr val="FFFFFF"/>
              </a:solidFill>
            </a:endParaRP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Title 1">
            <a:extLst>
              <a:ext uri="{FF2B5EF4-FFF2-40B4-BE49-F238E27FC236}">
                <a16:creationId xmlns:a16="http://schemas.microsoft.com/office/drawing/2014/main" id="{3CAA37DD-0D32-46FB-A115-B5ABDC09048F}"/>
              </a:ext>
            </a:extLst>
          </p:cNvPr>
          <p:cNvSpPr>
            <a:spLocks noGrp="1"/>
          </p:cNvSpPr>
          <p:nvPr>
            <p:ph type="title"/>
          </p:nvPr>
        </p:nvSpPr>
        <p:spPr/>
        <p:txBody>
          <a:bodyPr/>
          <a:lstStyle/>
          <a:p>
            <a:pPr eaLnBrk="1" fontAlgn="auto" hangingPunct="1">
              <a:spcAft>
                <a:spcPts val="0"/>
              </a:spcAft>
              <a:defRPr/>
            </a:pPr>
            <a:r>
              <a:rPr lang="en-US"/>
              <a:t>Coitus interruptus cont.</a:t>
            </a:r>
          </a:p>
        </p:txBody>
      </p:sp>
      <p:sp>
        <p:nvSpPr>
          <p:cNvPr id="174083" name="Content Placeholder 2">
            <a:extLst>
              <a:ext uri="{FF2B5EF4-FFF2-40B4-BE49-F238E27FC236}">
                <a16:creationId xmlns:a16="http://schemas.microsoft.com/office/drawing/2014/main" id="{CDC7E7C1-516B-4C36-AE6B-9B667534BF3A}"/>
              </a:ext>
            </a:extLst>
          </p:cNvPr>
          <p:cNvSpPr>
            <a:spLocks noGrp="1"/>
          </p:cNvSpPr>
          <p:nvPr>
            <p:ph idx="1"/>
          </p:nvPr>
        </p:nvSpPr>
        <p:spPr>
          <a:xfrm>
            <a:off x="1981200" y="1600201"/>
            <a:ext cx="7467600" cy="4873625"/>
          </a:xfrm>
        </p:spPr>
        <p:txBody>
          <a:bodyPr/>
          <a:lstStyle/>
          <a:p>
            <a:pPr eaLnBrk="1" hangingPunct="1"/>
            <a:r>
              <a:rPr lang="en-US" altLang="en-US"/>
              <a:t>The failure rate of the withdrawal method ranges from 4-10 pregnancies per 100 women per year when it is used consistently, to 14-23 pregnancies per 100 woman per year among actual users (i.e., when it is not used consistently). </a:t>
            </a:r>
          </a:p>
          <a:p>
            <a:pPr eaLnBrk="1" hangingPunct="1"/>
            <a:endParaRPr lang="en-US" altLang="en-US"/>
          </a:p>
          <a:p>
            <a:pPr eaLnBrk="1" hangingPunct="1"/>
            <a:endParaRPr lang="en-US" altLang="en-US"/>
          </a:p>
          <a:p>
            <a:pPr eaLnBrk="1" hangingPunct="1"/>
            <a:endParaRPr lang="en-US" altLang="en-US"/>
          </a:p>
        </p:txBody>
      </p:sp>
      <p:sp>
        <p:nvSpPr>
          <p:cNvPr id="174084" name="Date Placeholder 6">
            <a:extLst>
              <a:ext uri="{FF2B5EF4-FFF2-40B4-BE49-F238E27FC236}">
                <a16:creationId xmlns:a16="http://schemas.microsoft.com/office/drawing/2014/main" id="{90D1B8D8-DC66-4778-B617-D4B187E13B51}"/>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8DE2D24-0B6D-4963-8EA3-C9C551BD7BB0}"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74085" name="Slide Number Placeholder 7">
            <a:extLst>
              <a:ext uri="{FF2B5EF4-FFF2-40B4-BE49-F238E27FC236}">
                <a16:creationId xmlns:a16="http://schemas.microsoft.com/office/drawing/2014/main" id="{A65DD66F-A4C8-4111-959D-E6B456F69B4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5726A999-37E6-418C-9084-60F6DA847582}" type="slidenum">
              <a:rPr lang="en-US" altLang="en-US">
                <a:solidFill>
                  <a:srgbClr val="FFFFFF"/>
                </a:solidFill>
              </a:rPr>
              <a:pPr eaLnBrk="1" fontAlgn="base" hangingPunct="1">
                <a:spcBef>
                  <a:spcPct val="0"/>
                </a:spcBef>
                <a:spcAft>
                  <a:spcPct val="0"/>
                </a:spcAft>
              </a:pPr>
              <a:t>142</a:t>
            </a:fld>
            <a:endParaRPr lang="en-US" altLang="en-US">
              <a:solidFill>
                <a:srgbClr val="FFFFFF"/>
              </a:solidFill>
            </a:endParaRP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Title 1">
            <a:extLst>
              <a:ext uri="{FF2B5EF4-FFF2-40B4-BE49-F238E27FC236}">
                <a16:creationId xmlns:a16="http://schemas.microsoft.com/office/drawing/2014/main" id="{C62E7BE7-030F-4535-998B-F961B6BE37F5}"/>
              </a:ext>
            </a:extLst>
          </p:cNvPr>
          <p:cNvSpPr>
            <a:spLocks noGrp="1"/>
          </p:cNvSpPr>
          <p:nvPr>
            <p:ph type="title"/>
          </p:nvPr>
        </p:nvSpPr>
        <p:spPr/>
        <p:txBody>
          <a:bodyPr/>
          <a:lstStyle/>
          <a:p>
            <a:pPr eaLnBrk="1" fontAlgn="auto" hangingPunct="1">
              <a:spcAft>
                <a:spcPts val="0"/>
              </a:spcAft>
              <a:defRPr/>
            </a:pPr>
            <a:r>
              <a:rPr lang="en-US" b="1"/>
              <a:t>Advantages of CI </a:t>
            </a:r>
            <a:br>
              <a:rPr lang="en-US"/>
            </a:br>
            <a:endParaRPr lang="en-US"/>
          </a:p>
        </p:txBody>
      </p:sp>
      <p:sp>
        <p:nvSpPr>
          <p:cNvPr id="175107" name="Content Placeholder 2">
            <a:extLst>
              <a:ext uri="{FF2B5EF4-FFF2-40B4-BE49-F238E27FC236}">
                <a16:creationId xmlns:a16="http://schemas.microsoft.com/office/drawing/2014/main" id="{DAEF7B75-3A35-4836-A9D6-E2C30B632919}"/>
              </a:ext>
            </a:extLst>
          </p:cNvPr>
          <p:cNvSpPr>
            <a:spLocks noGrp="1"/>
          </p:cNvSpPr>
          <p:nvPr>
            <p:ph idx="1"/>
          </p:nvPr>
        </p:nvSpPr>
        <p:spPr>
          <a:xfrm>
            <a:off x="1981200" y="762001"/>
            <a:ext cx="8229600" cy="5364163"/>
          </a:xfrm>
        </p:spPr>
        <p:txBody>
          <a:bodyPr/>
          <a:lstStyle/>
          <a:p>
            <a:pPr eaLnBrk="1" hangingPunct="1"/>
            <a:r>
              <a:rPr lang="en-US" altLang="en-US"/>
              <a:t>Coitus interruptus can be an effective method if it is used correctly, and it is always available for use as a primary or back-up method. This method offers several other beneﬁts: </a:t>
            </a:r>
          </a:p>
          <a:p>
            <a:pPr eaLnBrk="1" hangingPunct="1">
              <a:buFontTx/>
              <a:buNone/>
            </a:pPr>
            <a:r>
              <a:rPr lang="en-US" altLang="en-US"/>
              <a:t>• CI does not affect breastfeeding. </a:t>
            </a:r>
          </a:p>
          <a:p>
            <a:pPr eaLnBrk="1" hangingPunct="1">
              <a:buFontTx/>
              <a:buNone/>
            </a:pPr>
            <a:r>
              <a:rPr lang="en-US" altLang="en-US"/>
              <a:t>• CI involves no economic cost. </a:t>
            </a:r>
          </a:p>
          <a:p>
            <a:pPr eaLnBrk="1" hangingPunct="1">
              <a:buFontTx/>
              <a:buNone/>
            </a:pPr>
            <a:r>
              <a:rPr lang="en-US" altLang="en-US"/>
              <a:t>• CI involves no use of devices or chemicals. </a:t>
            </a:r>
          </a:p>
          <a:p>
            <a:pPr eaLnBrk="1" hangingPunct="1">
              <a:buFontTx/>
              <a:buNone/>
            </a:pPr>
            <a:r>
              <a:rPr lang="en-US" altLang="en-US"/>
              <a:t>• CI has no health risks associated directly with it. </a:t>
            </a:r>
          </a:p>
          <a:p>
            <a:pPr eaLnBrk="1" hangingPunct="1"/>
            <a:endParaRPr lang="en-US" altLang="en-US"/>
          </a:p>
        </p:txBody>
      </p:sp>
      <p:sp>
        <p:nvSpPr>
          <p:cNvPr id="175108" name="Date Placeholder 6">
            <a:extLst>
              <a:ext uri="{FF2B5EF4-FFF2-40B4-BE49-F238E27FC236}">
                <a16:creationId xmlns:a16="http://schemas.microsoft.com/office/drawing/2014/main" id="{84DAECF0-3E76-490D-AAC8-BE1C534B8284}"/>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96C28A5-D6FD-42A5-9902-1E8EA948357B}"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75109" name="Slide Number Placeholder 7">
            <a:extLst>
              <a:ext uri="{FF2B5EF4-FFF2-40B4-BE49-F238E27FC236}">
                <a16:creationId xmlns:a16="http://schemas.microsoft.com/office/drawing/2014/main" id="{E9A8B033-7EB9-4FF4-87E5-F853F9924A2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1C8D742-A6DE-4A37-819F-FFB1E0CC35CD}" type="slidenum">
              <a:rPr lang="en-US" altLang="en-US">
                <a:solidFill>
                  <a:srgbClr val="FFFFFF"/>
                </a:solidFill>
              </a:rPr>
              <a:pPr eaLnBrk="1" fontAlgn="base" hangingPunct="1">
                <a:spcBef>
                  <a:spcPct val="0"/>
                </a:spcBef>
                <a:spcAft>
                  <a:spcPct val="0"/>
                </a:spcAft>
              </a:pPr>
              <a:t>143</a:t>
            </a:fld>
            <a:endParaRPr lang="en-US" altLang="en-US">
              <a:solidFill>
                <a:srgbClr val="FFFFFF"/>
              </a:solidFill>
            </a:endParaRP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itle 1">
            <a:extLst>
              <a:ext uri="{FF2B5EF4-FFF2-40B4-BE49-F238E27FC236}">
                <a16:creationId xmlns:a16="http://schemas.microsoft.com/office/drawing/2014/main" id="{429A4809-C38D-4FBE-8A42-7210C956DF8F}"/>
              </a:ext>
            </a:extLst>
          </p:cNvPr>
          <p:cNvSpPr>
            <a:spLocks noGrp="1"/>
          </p:cNvSpPr>
          <p:nvPr>
            <p:ph type="title"/>
          </p:nvPr>
        </p:nvSpPr>
        <p:spPr/>
        <p:txBody>
          <a:bodyPr/>
          <a:lstStyle/>
          <a:p>
            <a:pPr eaLnBrk="1" fontAlgn="auto" hangingPunct="1">
              <a:spcAft>
                <a:spcPts val="0"/>
              </a:spcAft>
              <a:defRPr/>
            </a:pPr>
            <a:r>
              <a:rPr lang="en-US" b="1"/>
              <a:t>Limitations of CI </a:t>
            </a:r>
            <a:br>
              <a:rPr lang="en-US"/>
            </a:br>
            <a:endParaRPr lang="en-US"/>
          </a:p>
        </p:txBody>
      </p:sp>
      <p:sp>
        <p:nvSpPr>
          <p:cNvPr id="3" name="Content Placeholder 2">
            <a:extLst>
              <a:ext uri="{FF2B5EF4-FFF2-40B4-BE49-F238E27FC236}">
                <a16:creationId xmlns:a16="http://schemas.microsoft.com/office/drawing/2014/main" id="{DFF9B9C8-BE22-479F-AE88-5964588AF164}"/>
              </a:ext>
            </a:extLst>
          </p:cNvPr>
          <p:cNvSpPr>
            <a:spLocks noGrp="1"/>
          </p:cNvSpPr>
          <p:nvPr>
            <p:ph idx="1"/>
          </p:nvPr>
        </p:nvSpPr>
        <p:spPr>
          <a:xfrm>
            <a:off x="1524000" y="838200"/>
            <a:ext cx="9144000" cy="6019800"/>
          </a:xfrm>
        </p:spPr>
        <p:txBody>
          <a:bodyPr>
            <a:normAutofit/>
          </a:bodyPr>
          <a:lstStyle/>
          <a:p>
            <a:pPr marL="274320" indent="-274320" eaLnBrk="1" fontAlgn="auto" hangingPunct="1">
              <a:spcAft>
                <a:spcPts val="0"/>
              </a:spcAft>
              <a:buFont typeface="Wingdings"/>
              <a:buChar char=""/>
              <a:defRPr/>
            </a:pPr>
            <a:r>
              <a:rPr lang="en-US" dirty="0"/>
              <a:t>The withdrawal method has two major limitations: </a:t>
            </a:r>
          </a:p>
          <a:p>
            <a:pPr marL="514350" indent="-514350" eaLnBrk="1" fontAlgn="auto" hangingPunct="1">
              <a:spcAft>
                <a:spcPts val="0"/>
              </a:spcAft>
              <a:buFontTx/>
              <a:buAutoNum type="arabicParenBoth"/>
              <a:defRPr/>
            </a:pPr>
            <a:r>
              <a:rPr lang="en-US" dirty="0"/>
              <a:t>It does not protect from STIs, including HIV/AIDS and </a:t>
            </a:r>
          </a:p>
          <a:p>
            <a:pPr marL="514350" indent="-514350" eaLnBrk="1" fontAlgn="auto" hangingPunct="1">
              <a:spcAft>
                <a:spcPts val="0"/>
              </a:spcAft>
              <a:buNone/>
              <a:defRPr/>
            </a:pPr>
            <a:r>
              <a:rPr lang="en-US" dirty="0"/>
              <a:t>(2) Effectiveness depends on the willingness and ability of the male partner to use withdrawal with every act of intercourse. </a:t>
            </a:r>
          </a:p>
          <a:p>
            <a:pPr marL="274320" indent="-274320" eaLnBrk="1" fontAlgn="auto" hangingPunct="1">
              <a:spcAft>
                <a:spcPts val="0"/>
              </a:spcAft>
              <a:buFont typeface="Wingdings"/>
              <a:buChar char=""/>
              <a:defRPr/>
            </a:pPr>
            <a:r>
              <a:rPr lang="en-US" b="1" dirty="0"/>
              <a:t>NOTE: </a:t>
            </a:r>
            <a:endParaRPr lang="en-US" dirty="0"/>
          </a:p>
          <a:p>
            <a:pPr marL="274320" indent="-274320" eaLnBrk="1" fontAlgn="auto" hangingPunct="1">
              <a:spcAft>
                <a:spcPts val="0"/>
              </a:spcAft>
              <a:buFont typeface="Wingdings"/>
              <a:buChar char=""/>
              <a:defRPr/>
            </a:pPr>
            <a:r>
              <a:rPr lang="en-US" dirty="0"/>
              <a:t>Couples who have intercourse infrequently should not rely on the withdrawal method because it requires a lot of practice. </a:t>
            </a:r>
          </a:p>
        </p:txBody>
      </p:sp>
      <p:sp>
        <p:nvSpPr>
          <p:cNvPr id="176132" name="Date Placeholder 6">
            <a:extLst>
              <a:ext uri="{FF2B5EF4-FFF2-40B4-BE49-F238E27FC236}">
                <a16:creationId xmlns:a16="http://schemas.microsoft.com/office/drawing/2014/main" id="{6A812E50-908F-45F8-8BFF-A34EF75903C4}"/>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E077F05-4978-4388-92FE-F0428792B442}"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76133" name="Slide Number Placeholder 7">
            <a:extLst>
              <a:ext uri="{FF2B5EF4-FFF2-40B4-BE49-F238E27FC236}">
                <a16:creationId xmlns:a16="http://schemas.microsoft.com/office/drawing/2014/main" id="{6E06022C-2753-48FF-A7EE-255E874565F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457D31A3-0E29-4E14-A23A-6EE95E8B4A40}" type="slidenum">
              <a:rPr lang="en-US" altLang="en-US">
                <a:solidFill>
                  <a:srgbClr val="FFFFFF"/>
                </a:solidFill>
              </a:rPr>
              <a:pPr eaLnBrk="1" fontAlgn="base" hangingPunct="1">
                <a:spcBef>
                  <a:spcPct val="0"/>
                </a:spcBef>
                <a:spcAft>
                  <a:spcPct val="0"/>
                </a:spcAft>
              </a:pPr>
              <a:t>144</a:t>
            </a:fld>
            <a:endParaRPr lang="en-US" altLang="en-US">
              <a:solidFill>
                <a:srgbClr val="FFFFFF"/>
              </a:solidFill>
            </a:endParaRP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itle 1">
            <a:extLst>
              <a:ext uri="{FF2B5EF4-FFF2-40B4-BE49-F238E27FC236}">
                <a16:creationId xmlns:a16="http://schemas.microsoft.com/office/drawing/2014/main" id="{8ABABF70-7D9D-4349-B0AB-BBFF37DC852D}"/>
              </a:ext>
            </a:extLst>
          </p:cNvPr>
          <p:cNvSpPr>
            <a:spLocks noGrp="1"/>
          </p:cNvSpPr>
          <p:nvPr>
            <p:ph type="title"/>
          </p:nvPr>
        </p:nvSpPr>
        <p:spPr/>
        <p:txBody>
          <a:bodyPr/>
          <a:lstStyle/>
          <a:p>
            <a:pPr eaLnBrk="1" fontAlgn="auto" hangingPunct="1">
              <a:spcAft>
                <a:spcPts val="0"/>
              </a:spcAft>
              <a:defRPr/>
            </a:pPr>
            <a:r>
              <a:rPr lang="en-US"/>
              <a:t>Limitations of CI cont.</a:t>
            </a:r>
          </a:p>
        </p:txBody>
      </p:sp>
      <p:sp>
        <p:nvSpPr>
          <p:cNvPr id="177155" name="Content Placeholder 2">
            <a:extLst>
              <a:ext uri="{FF2B5EF4-FFF2-40B4-BE49-F238E27FC236}">
                <a16:creationId xmlns:a16="http://schemas.microsoft.com/office/drawing/2014/main" id="{A7E68125-B2DD-44F1-A3EB-06FAE7BBDE33}"/>
              </a:ext>
            </a:extLst>
          </p:cNvPr>
          <p:cNvSpPr>
            <a:spLocks noGrp="1"/>
          </p:cNvSpPr>
          <p:nvPr>
            <p:ph idx="1"/>
          </p:nvPr>
        </p:nvSpPr>
        <p:spPr>
          <a:xfrm>
            <a:off x="1981200" y="1600201"/>
            <a:ext cx="7467600" cy="4873625"/>
          </a:xfrm>
        </p:spPr>
        <p:txBody>
          <a:bodyPr/>
          <a:lstStyle/>
          <a:p>
            <a:pPr eaLnBrk="1" hangingPunct="1"/>
            <a:r>
              <a:rPr lang="en-US" altLang="en-US"/>
              <a:t>Service providers should counsel couples who want to rely on the withdrawal method to use another method while the man is learning to withdraw on time. </a:t>
            </a:r>
          </a:p>
          <a:p>
            <a:pPr eaLnBrk="1" hangingPunct="1"/>
            <a:r>
              <a:rPr lang="en-US" altLang="en-US"/>
              <a:t>Lack of ejaculatory control (or premature ejaculation) is a contraindication to the use of the withdrawal method of birth control. </a:t>
            </a:r>
          </a:p>
          <a:p>
            <a:pPr eaLnBrk="1" hangingPunct="1"/>
            <a:endParaRPr lang="en-US" altLang="en-US"/>
          </a:p>
          <a:p>
            <a:pPr eaLnBrk="1" hangingPunct="1"/>
            <a:endParaRPr lang="en-US" altLang="en-US"/>
          </a:p>
        </p:txBody>
      </p:sp>
      <p:sp>
        <p:nvSpPr>
          <p:cNvPr id="177156" name="Date Placeholder 6">
            <a:extLst>
              <a:ext uri="{FF2B5EF4-FFF2-40B4-BE49-F238E27FC236}">
                <a16:creationId xmlns:a16="http://schemas.microsoft.com/office/drawing/2014/main" id="{04D0FC99-6A73-4E8D-9FDF-B9A4B3D76A49}"/>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8F8154E8-30A1-45A6-97EE-C5097B5E88BE}"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77157" name="Slide Number Placeholder 7">
            <a:extLst>
              <a:ext uri="{FF2B5EF4-FFF2-40B4-BE49-F238E27FC236}">
                <a16:creationId xmlns:a16="http://schemas.microsoft.com/office/drawing/2014/main" id="{2EE0D877-C030-4814-B1D6-F9703FF1656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9C435A61-DFCB-4737-800D-E76257C426F7}" type="slidenum">
              <a:rPr lang="en-US" altLang="en-US">
                <a:solidFill>
                  <a:srgbClr val="FFFFFF"/>
                </a:solidFill>
              </a:rPr>
              <a:pPr eaLnBrk="1" fontAlgn="base" hangingPunct="1">
                <a:spcBef>
                  <a:spcPct val="0"/>
                </a:spcBef>
                <a:spcAft>
                  <a:spcPct val="0"/>
                </a:spcAft>
              </a:pPr>
              <a:t>145</a:t>
            </a:fld>
            <a:endParaRPr lang="en-US" altLang="en-US">
              <a:solidFill>
                <a:srgbClr val="FFFF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753039F2-C5BE-455F-BF25-7083DEEFE9CA}"/>
              </a:ext>
            </a:extLst>
          </p:cNvPr>
          <p:cNvSpPr>
            <a:spLocks noGrp="1"/>
          </p:cNvSpPr>
          <p:nvPr>
            <p:ph type="title"/>
          </p:nvPr>
        </p:nvSpPr>
        <p:spPr>
          <a:xfrm>
            <a:off x="1981200" y="274638"/>
            <a:ext cx="8229600" cy="639762"/>
          </a:xfrm>
        </p:spPr>
        <p:txBody>
          <a:bodyPr>
            <a:normAutofit fontScale="90000"/>
          </a:bodyPr>
          <a:lstStyle/>
          <a:p>
            <a:pPr eaLnBrk="1" fontAlgn="auto" hangingPunct="1">
              <a:spcAft>
                <a:spcPts val="0"/>
              </a:spcAft>
              <a:defRPr/>
            </a:pPr>
            <a:r>
              <a:rPr lang="en-US"/>
              <a:t>Informed choice</a:t>
            </a:r>
          </a:p>
        </p:txBody>
      </p:sp>
      <p:sp>
        <p:nvSpPr>
          <p:cNvPr id="36867" name="Content Placeholder 2">
            <a:extLst>
              <a:ext uri="{FF2B5EF4-FFF2-40B4-BE49-F238E27FC236}">
                <a16:creationId xmlns:a16="http://schemas.microsoft.com/office/drawing/2014/main" id="{969237F8-6EBB-4509-B442-AEF23ED5E7E2}"/>
              </a:ext>
            </a:extLst>
          </p:cNvPr>
          <p:cNvSpPr>
            <a:spLocks noGrp="1"/>
          </p:cNvSpPr>
          <p:nvPr>
            <p:ph idx="1"/>
          </p:nvPr>
        </p:nvSpPr>
        <p:spPr>
          <a:xfrm>
            <a:off x="1524000" y="838200"/>
            <a:ext cx="9144000" cy="6019800"/>
          </a:xfrm>
        </p:spPr>
        <p:txBody>
          <a:bodyPr/>
          <a:lstStyle/>
          <a:p>
            <a:pPr eaLnBrk="1" hangingPunct="1"/>
            <a:r>
              <a:rPr lang="en-US" altLang="en-US"/>
              <a:t>Informed means:-</a:t>
            </a:r>
          </a:p>
          <a:p>
            <a:pPr eaLnBrk="1" hangingPunct="1">
              <a:buFontTx/>
              <a:buChar char="-"/>
            </a:pPr>
            <a:r>
              <a:rPr lang="en-US" altLang="en-US"/>
              <a:t>Clients have clear, accurate and specific information that they need to make their own reproductive health choices including a family planning method.</a:t>
            </a:r>
          </a:p>
          <a:p>
            <a:pPr eaLnBrk="1" hangingPunct="1">
              <a:buFontTx/>
              <a:buChar char="-"/>
            </a:pPr>
            <a:r>
              <a:rPr lang="en-US" altLang="en-US"/>
              <a:t>Clients have their own needs because they have thought over their situation</a:t>
            </a:r>
          </a:p>
          <a:p>
            <a:pPr eaLnBrk="1" hangingPunct="1"/>
            <a:r>
              <a:rPr lang="en-US" altLang="en-US"/>
              <a:t>Choice means:-</a:t>
            </a:r>
          </a:p>
          <a:p>
            <a:pPr eaLnBrk="1" hangingPunct="1">
              <a:buFontTx/>
              <a:buNone/>
            </a:pPr>
            <a:r>
              <a:rPr lang="en-US" altLang="en-US"/>
              <a:t>- Clients have a wide range of family planning methods to choose from</a:t>
            </a:r>
          </a:p>
          <a:p>
            <a:pPr eaLnBrk="1" hangingPunct="1">
              <a:buFontTx/>
              <a:buNone/>
            </a:pPr>
            <a:r>
              <a:rPr lang="en-US" altLang="en-US"/>
              <a:t>Clients make their own decisions</a:t>
            </a:r>
          </a:p>
        </p:txBody>
      </p:sp>
      <p:sp>
        <p:nvSpPr>
          <p:cNvPr id="36868" name="Date Placeholder 6">
            <a:extLst>
              <a:ext uri="{FF2B5EF4-FFF2-40B4-BE49-F238E27FC236}">
                <a16:creationId xmlns:a16="http://schemas.microsoft.com/office/drawing/2014/main" id="{E91BC887-99B2-4E0F-8AD6-3E5967905E8F}"/>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AD72741-662F-4F0C-8FE1-4BF303C25F9F}"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36869" name="Slide Number Placeholder 7">
            <a:extLst>
              <a:ext uri="{FF2B5EF4-FFF2-40B4-BE49-F238E27FC236}">
                <a16:creationId xmlns:a16="http://schemas.microsoft.com/office/drawing/2014/main" id="{193FFC0F-2A12-45C7-ACED-1FCC9E259EF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A39E5029-9585-4DE0-A54F-442B38C5567D}" type="slidenum">
              <a:rPr lang="en-US" altLang="en-US">
                <a:solidFill>
                  <a:srgbClr val="FFFFFF"/>
                </a:solidFill>
              </a:rPr>
              <a:pPr eaLnBrk="1" fontAlgn="base" hangingPunct="1">
                <a:spcBef>
                  <a:spcPct val="0"/>
                </a:spcBef>
                <a:spcAft>
                  <a:spcPct val="0"/>
                </a:spcAft>
              </a:pPr>
              <a:t>15</a:t>
            </a:fld>
            <a:endParaRPr lang="en-US" altLang="en-US">
              <a:solidFill>
                <a:srgbClr val="FFFF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000F89FC-D5E7-4B6F-91C1-CFABE449F2FD}"/>
              </a:ext>
            </a:extLst>
          </p:cNvPr>
          <p:cNvSpPr>
            <a:spLocks noGrp="1"/>
          </p:cNvSpPr>
          <p:nvPr>
            <p:ph type="title"/>
          </p:nvPr>
        </p:nvSpPr>
        <p:spPr>
          <a:xfrm>
            <a:off x="1981200" y="0"/>
            <a:ext cx="8229600" cy="914400"/>
          </a:xfrm>
        </p:spPr>
        <p:txBody>
          <a:bodyPr/>
          <a:lstStyle/>
          <a:p>
            <a:pPr eaLnBrk="1" fontAlgn="auto" hangingPunct="1">
              <a:spcAft>
                <a:spcPts val="0"/>
              </a:spcAft>
              <a:defRPr/>
            </a:pPr>
            <a:r>
              <a:rPr lang="en-US"/>
              <a:t>Physical examination</a:t>
            </a:r>
          </a:p>
        </p:txBody>
      </p:sp>
      <p:sp>
        <p:nvSpPr>
          <p:cNvPr id="37891" name="Content Placeholder 2">
            <a:extLst>
              <a:ext uri="{FF2B5EF4-FFF2-40B4-BE49-F238E27FC236}">
                <a16:creationId xmlns:a16="http://schemas.microsoft.com/office/drawing/2014/main" id="{938BC190-9C0E-4EDF-B79D-47570AE79C70}"/>
              </a:ext>
            </a:extLst>
          </p:cNvPr>
          <p:cNvSpPr>
            <a:spLocks noGrp="1"/>
          </p:cNvSpPr>
          <p:nvPr>
            <p:ph idx="1"/>
          </p:nvPr>
        </p:nvSpPr>
        <p:spPr>
          <a:xfrm>
            <a:off x="1752600" y="914400"/>
            <a:ext cx="8915400" cy="5943600"/>
          </a:xfrm>
        </p:spPr>
        <p:txBody>
          <a:bodyPr/>
          <a:lstStyle/>
          <a:p>
            <a:pPr eaLnBrk="1" hangingPunct="1"/>
            <a:r>
              <a:rPr lang="en-US" altLang="en-US"/>
              <a:t>General- weight and other vital signs eg BP,</a:t>
            </a:r>
          </a:p>
          <a:p>
            <a:pPr eaLnBrk="1" hangingPunct="1">
              <a:buFontTx/>
              <a:buNone/>
            </a:pPr>
            <a:r>
              <a:rPr lang="en-US" altLang="en-US"/>
              <a:t>   Pallor, jaundice and presence of goiter</a:t>
            </a:r>
          </a:p>
          <a:p>
            <a:pPr eaLnBrk="1" hangingPunct="1"/>
            <a:r>
              <a:rPr lang="en-US" altLang="en-US"/>
              <a:t>Breast. Check for any skin lesions, pain, swellings/lamps and any abnormal discharge</a:t>
            </a:r>
          </a:p>
          <a:p>
            <a:pPr eaLnBrk="1" hangingPunct="1"/>
            <a:r>
              <a:rPr lang="en-US" altLang="en-US"/>
              <a:t>Abdomen. Check for any masses in both abdominal and pelvic organs e.g liver, intestines, spleen, bladder and uterus</a:t>
            </a:r>
          </a:p>
          <a:p>
            <a:pPr eaLnBrk="1" hangingPunct="1"/>
            <a:r>
              <a:rPr lang="en-US" altLang="en-US"/>
              <a:t>Pelvic. Check for signs of infection, position and status of the cervix</a:t>
            </a:r>
          </a:p>
          <a:p>
            <a:pPr eaLnBrk="1" hangingPunct="1"/>
            <a:r>
              <a:rPr lang="en-US" altLang="en-US"/>
              <a:t>Do a via vili, pap smear or both depending on the resources status of the facility.</a:t>
            </a:r>
          </a:p>
        </p:txBody>
      </p:sp>
      <p:sp>
        <p:nvSpPr>
          <p:cNvPr id="37892" name="Date Placeholder 6">
            <a:extLst>
              <a:ext uri="{FF2B5EF4-FFF2-40B4-BE49-F238E27FC236}">
                <a16:creationId xmlns:a16="http://schemas.microsoft.com/office/drawing/2014/main" id="{0B536050-CED8-4185-B0EC-CEF3400D8A02}"/>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86A4AB44-3AE0-4D97-BFF9-872D5CF8154E}"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37893" name="Slide Number Placeholder 7">
            <a:extLst>
              <a:ext uri="{FF2B5EF4-FFF2-40B4-BE49-F238E27FC236}">
                <a16:creationId xmlns:a16="http://schemas.microsoft.com/office/drawing/2014/main" id="{62B6C5D2-019F-4306-B43B-C4AC2FAE15F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3207FE0-1F66-4541-9909-B01A1B96FA46}" type="slidenum">
              <a:rPr lang="en-US" altLang="en-US">
                <a:solidFill>
                  <a:srgbClr val="FFFFFF"/>
                </a:solidFill>
              </a:rPr>
              <a:pPr eaLnBrk="1" fontAlgn="base" hangingPunct="1">
                <a:spcBef>
                  <a:spcPct val="0"/>
                </a:spcBef>
                <a:spcAft>
                  <a:spcPct val="0"/>
                </a:spcAft>
              </a:pPr>
              <a:t>16</a:t>
            </a:fld>
            <a:endParaRPr lang="en-US" altLang="en-US">
              <a:solidFill>
                <a:srgbClr val="FFFF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086D25A4-5847-4F0F-8E63-CB519682322C}"/>
              </a:ext>
            </a:extLst>
          </p:cNvPr>
          <p:cNvSpPr>
            <a:spLocks noGrp="1"/>
          </p:cNvSpPr>
          <p:nvPr>
            <p:ph type="title"/>
          </p:nvPr>
        </p:nvSpPr>
        <p:spPr>
          <a:xfrm>
            <a:off x="1981200" y="0"/>
            <a:ext cx="8229600" cy="1219200"/>
          </a:xfrm>
        </p:spPr>
        <p:txBody>
          <a:bodyPr/>
          <a:lstStyle/>
          <a:p>
            <a:pPr eaLnBrk="1" fontAlgn="auto" hangingPunct="1">
              <a:spcAft>
                <a:spcPts val="0"/>
              </a:spcAft>
              <a:defRPr/>
            </a:pPr>
            <a:r>
              <a:rPr lang="en-US" dirty="0"/>
              <a:t>Pelvic examination</a:t>
            </a:r>
          </a:p>
        </p:txBody>
      </p:sp>
      <p:sp>
        <p:nvSpPr>
          <p:cNvPr id="38915" name="Content Placeholder 2">
            <a:extLst>
              <a:ext uri="{FF2B5EF4-FFF2-40B4-BE49-F238E27FC236}">
                <a16:creationId xmlns:a16="http://schemas.microsoft.com/office/drawing/2014/main" id="{9276E741-02E2-4E0F-A069-BAF7DB0C8D1C}"/>
              </a:ext>
            </a:extLst>
          </p:cNvPr>
          <p:cNvSpPr>
            <a:spLocks noGrp="1"/>
          </p:cNvSpPr>
          <p:nvPr>
            <p:ph idx="1"/>
          </p:nvPr>
        </p:nvSpPr>
        <p:spPr>
          <a:xfrm>
            <a:off x="1752600" y="1219200"/>
            <a:ext cx="8458200" cy="5638800"/>
          </a:xfrm>
        </p:spPr>
        <p:txBody>
          <a:bodyPr/>
          <a:lstStyle/>
          <a:p>
            <a:pPr eaLnBrk="1" hangingPunct="1"/>
            <a:r>
              <a:rPr lang="en-US" altLang="en-US" dirty="0"/>
              <a:t>This is very important for family planning clients as it offers them an opportunity to know the health status of their genital organs as one way of preventing genital cancers</a:t>
            </a:r>
          </a:p>
          <a:p>
            <a:pPr eaLnBrk="1" hangingPunct="1"/>
            <a:r>
              <a:rPr lang="en-US" altLang="en-US" dirty="0"/>
              <a:t>Also helps the service provider to rule out any infections which may require treatment</a:t>
            </a:r>
          </a:p>
          <a:p>
            <a:pPr eaLnBrk="1" hangingPunct="1"/>
            <a:r>
              <a:rPr lang="en-US" altLang="en-US" dirty="0"/>
              <a:t>Helps to locate the positions of the uterus such as ante-verted, retroverted and mid positions which determine client’s eligibility to certain methods such as IUCD.</a:t>
            </a:r>
          </a:p>
        </p:txBody>
      </p:sp>
      <p:sp>
        <p:nvSpPr>
          <p:cNvPr id="38916" name="Date Placeholder 6">
            <a:extLst>
              <a:ext uri="{FF2B5EF4-FFF2-40B4-BE49-F238E27FC236}">
                <a16:creationId xmlns:a16="http://schemas.microsoft.com/office/drawing/2014/main" id="{495106D1-3AA3-4EAE-9E8C-4BB4D06C3EBB}"/>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8348A64A-55DF-4474-BDDC-BAA34B2C451D}"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38917" name="Slide Number Placeholder 7">
            <a:extLst>
              <a:ext uri="{FF2B5EF4-FFF2-40B4-BE49-F238E27FC236}">
                <a16:creationId xmlns:a16="http://schemas.microsoft.com/office/drawing/2014/main" id="{989964A4-5312-4649-99A6-8A671573D01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5A68B691-15C1-4800-8EAF-C6B98FEB5A26}" type="slidenum">
              <a:rPr lang="en-US" altLang="en-US">
                <a:solidFill>
                  <a:srgbClr val="FFFFFF"/>
                </a:solidFill>
              </a:rPr>
              <a:pPr eaLnBrk="1" fontAlgn="base" hangingPunct="1">
                <a:spcBef>
                  <a:spcPct val="0"/>
                </a:spcBef>
                <a:spcAft>
                  <a:spcPct val="0"/>
                </a:spcAft>
              </a:pPr>
              <a:t>17</a:t>
            </a:fld>
            <a:endParaRPr lang="en-US" altLang="en-US">
              <a:solidFill>
                <a:srgbClr val="FFFFFF"/>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0CBFCEB0-B0F9-4B3C-9CD8-1FF379D21D85}"/>
              </a:ext>
            </a:extLst>
          </p:cNvPr>
          <p:cNvSpPr>
            <a:spLocks noGrp="1"/>
          </p:cNvSpPr>
          <p:nvPr>
            <p:ph type="title"/>
          </p:nvPr>
        </p:nvSpPr>
        <p:spPr/>
        <p:txBody>
          <a:bodyPr/>
          <a:lstStyle/>
          <a:p>
            <a:pPr eaLnBrk="1" fontAlgn="auto" hangingPunct="1">
              <a:spcAft>
                <a:spcPts val="0"/>
              </a:spcAft>
              <a:defRPr/>
            </a:pPr>
            <a:r>
              <a:rPr lang="en-US"/>
              <a:t>PELVIC EXAM</a:t>
            </a:r>
          </a:p>
        </p:txBody>
      </p:sp>
      <p:sp>
        <p:nvSpPr>
          <p:cNvPr id="39939" name="Content Placeholder 2">
            <a:extLst>
              <a:ext uri="{FF2B5EF4-FFF2-40B4-BE49-F238E27FC236}">
                <a16:creationId xmlns:a16="http://schemas.microsoft.com/office/drawing/2014/main" id="{EA63CDAB-E57C-464B-A4C8-CCA75F7D35EA}"/>
              </a:ext>
            </a:extLst>
          </p:cNvPr>
          <p:cNvSpPr>
            <a:spLocks noGrp="1"/>
          </p:cNvSpPr>
          <p:nvPr>
            <p:ph idx="1"/>
          </p:nvPr>
        </p:nvSpPr>
        <p:spPr>
          <a:xfrm>
            <a:off x="1981200" y="1600201"/>
            <a:ext cx="7467600" cy="4873625"/>
          </a:xfrm>
        </p:spPr>
        <p:txBody>
          <a:bodyPr/>
          <a:lstStyle/>
          <a:p>
            <a:pPr marL="514350" indent="-514350" eaLnBrk="1" hangingPunct="1"/>
            <a:r>
              <a:rPr lang="en-US" altLang="en-US" dirty="0"/>
              <a:t>Has three steps:-</a:t>
            </a:r>
          </a:p>
          <a:p>
            <a:pPr marL="514350" indent="-514350" eaLnBrk="1" hangingPunct="1">
              <a:buFontTx/>
              <a:buAutoNum type="arabicPeriod"/>
            </a:pPr>
            <a:r>
              <a:rPr lang="en-US" altLang="en-US" dirty="0"/>
              <a:t>Inspection for any abnormalities in the external genitalia</a:t>
            </a:r>
          </a:p>
          <a:p>
            <a:pPr marL="514350" indent="-514350" eaLnBrk="1" hangingPunct="1">
              <a:buFontTx/>
              <a:buAutoNum type="arabicPeriod"/>
            </a:pPr>
            <a:r>
              <a:rPr lang="en-US" altLang="en-US" dirty="0"/>
              <a:t>Speculum examination to view the cervix and do a VIA VILI and or PAP SMEAR</a:t>
            </a:r>
          </a:p>
          <a:p>
            <a:pPr marL="514350" indent="-514350" eaLnBrk="1" hangingPunct="1">
              <a:buFontTx/>
              <a:buAutoNum type="arabicPeriod"/>
            </a:pPr>
            <a:r>
              <a:rPr lang="en-US" altLang="en-US" dirty="0"/>
              <a:t>Bimanual examination to get the size, consistency and position of the uterus</a:t>
            </a:r>
          </a:p>
          <a:p>
            <a:pPr marL="514350" indent="-514350" eaLnBrk="1" hangingPunct="1">
              <a:buNone/>
            </a:pPr>
            <a:endParaRPr lang="en-US" altLang="en-US" dirty="0"/>
          </a:p>
          <a:p>
            <a:pPr marL="514350" indent="-514350" eaLnBrk="1" hangingPunct="1"/>
            <a:endParaRPr lang="en-US" altLang="en-US" dirty="0"/>
          </a:p>
          <a:p>
            <a:pPr marL="514350" indent="-514350" eaLnBrk="1" hangingPunct="1">
              <a:buNone/>
            </a:pPr>
            <a:endParaRPr lang="en-US" altLang="en-US" dirty="0"/>
          </a:p>
          <a:p>
            <a:pPr marL="514350" indent="-514350" eaLnBrk="1" hangingPunct="1"/>
            <a:endParaRPr lang="en-US" altLang="en-US" dirty="0"/>
          </a:p>
          <a:p>
            <a:pPr marL="514350" indent="-514350" eaLnBrk="1" hangingPunct="1"/>
            <a:endParaRPr lang="en-US" altLang="en-US" dirty="0"/>
          </a:p>
          <a:p>
            <a:pPr marL="514350" indent="-514350" eaLnBrk="1" hangingPunct="1"/>
            <a:endParaRPr lang="en-US" altLang="en-US" dirty="0"/>
          </a:p>
          <a:p>
            <a:pPr marL="514350" indent="-514350" eaLnBrk="1" hangingPunct="1"/>
            <a:endParaRPr lang="en-US" altLang="en-US" dirty="0"/>
          </a:p>
          <a:p>
            <a:pPr marL="514350" indent="-514350" eaLnBrk="1" hangingPunct="1"/>
            <a:endParaRPr lang="en-US" altLang="en-US" dirty="0"/>
          </a:p>
        </p:txBody>
      </p:sp>
      <p:sp>
        <p:nvSpPr>
          <p:cNvPr id="39940" name="Date Placeholder 6">
            <a:extLst>
              <a:ext uri="{FF2B5EF4-FFF2-40B4-BE49-F238E27FC236}">
                <a16:creationId xmlns:a16="http://schemas.microsoft.com/office/drawing/2014/main" id="{C6EA4014-9FCB-46F3-8B69-92A71477750B}"/>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BE9387E0-01EF-4A23-87B4-4B2D11A467FC}"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39941" name="Slide Number Placeholder 7">
            <a:extLst>
              <a:ext uri="{FF2B5EF4-FFF2-40B4-BE49-F238E27FC236}">
                <a16:creationId xmlns:a16="http://schemas.microsoft.com/office/drawing/2014/main" id="{D706A81D-1404-47E7-BC9E-0ED4A2FE2DE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40122B3-B3B8-4262-8341-908016CEACA4}" type="slidenum">
              <a:rPr lang="en-US" altLang="en-US">
                <a:solidFill>
                  <a:srgbClr val="FFFFFF"/>
                </a:solidFill>
              </a:rPr>
              <a:pPr eaLnBrk="1" fontAlgn="base" hangingPunct="1">
                <a:spcBef>
                  <a:spcPct val="0"/>
                </a:spcBef>
                <a:spcAft>
                  <a:spcPct val="0"/>
                </a:spcAft>
              </a:pPr>
              <a:t>18</a:t>
            </a:fld>
            <a:endParaRPr lang="en-US" altLang="en-US">
              <a:solidFill>
                <a:srgbClr val="FFFFF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592E-D87A-47E0-8AE0-9C5186AEB6CC}"/>
              </a:ext>
            </a:extLst>
          </p:cNvPr>
          <p:cNvSpPr>
            <a:spLocks noGrp="1"/>
          </p:cNvSpPr>
          <p:nvPr>
            <p:ph type="title"/>
          </p:nvPr>
        </p:nvSpPr>
        <p:spPr/>
        <p:txBody>
          <a:bodyPr/>
          <a:lstStyle/>
          <a:p>
            <a:r>
              <a:rPr lang="en-US" dirty="0"/>
              <a:t>MEDICAL ELIGIBILITY CRITERIA [MEC]</a:t>
            </a:r>
          </a:p>
        </p:txBody>
      </p:sp>
      <p:sp>
        <p:nvSpPr>
          <p:cNvPr id="3" name="Content Placeholder 2">
            <a:extLst>
              <a:ext uri="{FF2B5EF4-FFF2-40B4-BE49-F238E27FC236}">
                <a16:creationId xmlns:a16="http://schemas.microsoft.com/office/drawing/2014/main" id="{84355B39-CEFE-4585-BA56-62384A73DDF0}"/>
              </a:ext>
            </a:extLst>
          </p:cNvPr>
          <p:cNvSpPr>
            <a:spLocks noGrp="1"/>
          </p:cNvSpPr>
          <p:nvPr>
            <p:ph idx="1"/>
          </p:nvPr>
        </p:nvSpPr>
        <p:spPr/>
        <p:txBody>
          <a:bodyPr/>
          <a:lstStyle/>
          <a:p>
            <a:r>
              <a:rPr lang="en-US" dirty="0"/>
              <a:t>A review by WHO experts regarding the latest scientific information on the safety of contraceptive methods and the recommendations on criteria for their use in different situations.</a:t>
            </a:r>
          </a:p>
          <a:p>
            <a:r>
              <a:rPr lang="en-US" b="1" dirty="0"/>
              <a:t>PURPOSE- </a:t>
            </a:r>
            <a:r>
              <a:rPr lang="en-US" dirty="0"/>
              <a:t>to address misconception on FP, reduce medical barriers and to improve access &amp; quality of care in FP </a:t>
            </a:r>
          </a:p>
        </p:txBody>
      </p:sp>
    </p:spTree>
    <p:extLst>
      <p:ext uri="{BB962C8B-B14F-4D97-AF65-F5344CB8AC3E}">
        <p14:creationId xmlns:p14="http://schemas.microsoft.com/office/powerpoint/2010/main" val="2090275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OBJECTIVES</a:t>
            </a:r>
          </a:p>
        </p:txBody>
      </p:sp>
      <p:sp>
        <p:nvSpPr>
          <p:cNvPr id="5" name="Content Placeholder 4"/>
          <p:cNvSpPr>
            <a:spLocks noGrp="1"/>
          </p:cNvSpPr>
          <p:nvPr>
            <p:ph idx="1"/>
          </p:nvPr>
        </p:nvSpPr>
        <p:spPr/>
        <p:txBody>
          <a:bodyPr>
            <a:normAutofit/>
          </a:bodyPr>
          <a:lstStyle/>
          <a:p>
            <a:pPr marL="0" indent="0">
              <a:buNone/>
            </a:pPr>
            <a:endParaRPr lang="en-US" dirty="0"/>
          </a:p>
          <a:p>
            <a:r>
              <a:rPr lang="en-US" dirty="0"/>
              <a:t>By the end of this section you will be able to: </a:t>
            </a:r>
          </a:p>
          <a:p>
            <a:pPr lvl="0"/>
            <a:r>
              <a:rPr lang="en-US" dirty="0"/>
              <a:t>Define family planning (FP)</a:t>
            </a:r>
          </a:p>
          <a:p>
            <a:pPr lvl="0"/>
            <a:r>
              <a:rPr lang="en-US" dirty="0"/>
              <a:t>List the benefits of family planning</a:t>
            </a:r>
          </a:p>
          <a:p>
            <a:pPr lvl="0"/>
            <a:r>
              <a:rPr lang="en-US" dirty="0"/>
              <a:t>Describe the medical eligibility criteria and the various FP methods</a:t>
            </a:r>
          </a:p>
          <a:p>
            <a:pPr lvl="0"/>
            <a:r>
              <a:rPr lang="en-US" dirty="0"/>
              <a:t>Explain counselling in relation to family planning</a:t>
            </a:r>
          </a:p>
          <a:p>
            <a:pPr lvl="0"/>
            <a:r>
              <a:rPr lang="en-US" dirty="0"/>
              <a:t>State the patient assessment prior to family planning</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C9AE5-0CE7-485B-BE86-00C582B6B84B}"/>
              </a:ext>
            </a:extLst>
          </p:cNvPr>
          <p:cNvSpPr>
            <a:spLocks noGrp="1"/>
          </p:cNvSpPr>
          <p:nvPr>
            <p:ph type="title"/>
          </p:nvPr>
        </p:nvSpPr>
        <p:spPr/>
        <p:txBody>
          <a:bodyPr/>
          <a:lstStyle/>
          <a:p>
            <a:r>
              <a:rPr lang="en-US" dirty="0"/>
              <a:t>MEC classification</a:t>
            </a:r>
          </a:p>
        </p:txBody>
      </p:sp>
      <p:sp>
        <p:nvSpPr>
          <p:cNvPr id="3" name="Content Placeholder 2">
            <a:extLst>
              <a:ext uri="{FF2B5EF4-FFF2-40B4-BE49-F238E27FC236}">
                <a16:creationId xmlns:a16="http://schemas.microsoft.com/office/drawing/2014/main" id="{9DB60BE2-3096-457C-A5E7-CE49FBC8CE36}"/>
              </a:ext>
            </a:extLst>
          </p:cNvPr>
          <p:cNvSpPr>
            <a:spLocks noGrp="1"/>
          </p:cNvSpPr>
          <p:nvPr>
            <p:ph idx="1"/>
          </p:nvPr>
        </p:nvSpPr>
        <p:spPr/>
        <p:txBody>
          <a:bodyPr/>
          <a:lstStyle/>
          <a:p>
            <a:r>
              <a:rPr lang="en-US" b="1" dirty="0"/>
              <a:t>Category 1</a:t>
            </a:r>
            <a:r>
              <a:rPr lang="en-US" dirty="0"/>
              <a:t>- no restriction on the contraceptive method</a:t>
            </a:r>
          </a:p>
          <a:p>
            <a:r>
              <a:rPr lang="en-US" b="1" dirty="0"/>
              <a:t>Category 2</a:t>
            </a:r>
            <a:r>
              <a:rPr lang="en-US" dirty="0"/>
              <a:t>- advantages of using the method outweigh the proven risks</a:t>
            </a:r>
          </a:p>
          <a:p>
            <a:r>
              <a:rPr lang="en-US" b="1" dirty="0"/>
              <a:t>Category 3</a:t>
            </a:r>
            <a:r>
              <a:rPr lang="en-US" dirty="0"/>
              <a:t>- conditions where risks outweigh the advantages of using the contraceptive method. Not recommended to use the method or use with extreme care. Refer or help client choose an alternative method</a:t>
            </a:r>
          </a:p>
          <a:p>
            <a:r>
              <a:rPr lang="en-US" b="1" dirty="0"/>
              <a:t>Category 4</a:t>
            </a:r>
            <a:r>
              <a:rPr lang="en-US" dirty="0"/>
              <a:t>-conditions that present an unacceptable health if the contraceptive method is used.</a:t>
            </a:r>
          </a:p>
        </p:txBody>
      </p:sp>
    </p:spTree>
    <p:extLst>
      <p:ext uri="{BB962C8B-B14F-4D97-AF65-F5344CB8AC3E}">
        <p14:creationId xmlns:p14="http://schemas.microsoft.com/office/powerpoint/2010/main" val="17963625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656D2A07-FC57-49C6-B78A-047C7B58CFEA}"/>
              </a:ext>
            </a:extLst>
          </p:cNvPr>
          <p:cNvSpPr>
            <a:spLocks noGrp="1"/>
          </p:cNvSpPr>
          <p:nvPr>
            <p:ph type="title"/>
          </p:nvPr>
        </p:nvSpPr>
        <p:spPr>
          <a:xfrm>
            <a:off x="1981200" y="274638"/>
            <a:ext cx="8229600" cy="792162"/>
          </a:xfrm>
        </p:spPr>
        <p:txBody>
          <a:bodyPr/>
          <a:lstStyle/>
          <a:p>
            <a:pPr eaLnBrk="1" fontAlgn="auto" hangingPunct="1">
              <a:spcAft>
                <a:spcPts val="0"/>
              </a:spcAft>
              <a:defRPr/>
            </a:pPr>
            <a:r>
              <a:rPr lang="en-US"/>
              <a:t>The specific methods</a:t>
            </a:r>
          </a:p>
        </p:txBody>
      </p:sp>
      <p:sp>
        <p:nvSpPr>
          <p:cNvPr id="40963" name="Content Placeholder 2">
            <a:extLst>
              <a:ext uri="{FF2B5EF4-FFF2-40B4-BE49-F238E27FC236}">
                <a16:creationId xmlns:a16="http://schemas.microsoft.com/office/drawing/2014/main" id="{78BF170E-2E9D-4620-A6DF-01B6307E5B9D}"/>
              </a:ext>
            </a:extLst>
          </p:cNvPr>
          <p:cNvSpPr>
            <a:spLocks noGrp="1"/>
          </p:cNvSpPr>
          <p:nvPr>
            <p:ph idx="1"/>
          </p:nvPr>
        </p:nvSpPr>
        <p:spPr>
          <a:xfrm>
            <a:off x="1524000" y="990600"/>
            <a:ext cx="8991600" cy="5867400"/>
          </a:xfrm>
        </p:spPr>
        <p:txBody>
          <a:bodyPr/>
          <a:lstStyle/>
          <a:p>
            <a:pPr eaLnBrk="1" hangingPunct="1"/>
            <a:r>
              <a:rPr lang="en-US" altLang="en-US"/>
              <a:t>Barrier methods e.g. male and female condoms, diaphragm, cervical caps, spermicides</a:t>
            </a:r>
          </a:p>
          <a:p>
            <a:pPr eaLnBrk="1" hangingPunct="1"/>
            <a:r>
              <a:rPr lang="en-US" altLang="en-US"/>
              <a:t>Hormonal contraceptives- oral pills and injectables</a:t>
            </a:r>
          </a:p>
          <a:p>
            <a:pPr eaLnBrk="1" hangingPunct="1"/>
            <a:r>
              <a:rPr lang="en-US" altLang="en-US"/>
              <a:t>Intra-uterine contraceptive devices (IUCD)</a:t>
            </a:r>
          </a:p>
          <a:p>
            <a:pPr eaLnBrk="1" hangingPunct="1"/>
            <a:r>
              <a:rPr lang="en-US" altLang="en-US"/>
              <a:t>Implants e.g. implano, norplant and jadelle</a:t>
            </a:r>
          </a:p>
          <a:p>
            <a:pPr eaLnBrk="1" hangingPunct="1"/>
            <a:r>
              <a:rPr lang="en-US" altLang="en-US"/>
              <a:t>Permanent surgical methods</a:t>
            </a:r>
          </a:p>
          <a:p>
            <a:pPr eaLnBrk="1" hangingPunct="1"/>
            <a:r>
              <a:rPr lang="en-US" altLang="en-US"/>
              <a:t>Natural methods e.g Lactational amenorrhea methods (LAM) and fertility awareness based methods </a:t>
            </a:r>
          </a:p>
          <a:p>
            <a:pPr eaLnBrk="1" hangingPunct="1"/>
            <a:endParaRPr lang="en-US" altLang="en-US"/>
          </a:p>
        </p:txBody>
      </p:sp>
      <p:sp>
        <p:nvSpPr>
          <p:cNvPr id="40964" name="Date Placeholder 6">
            <a:extLst>
              <a:ext uri="{FF2B5EF4-FFF2-40B4-BE49-F238E27FC236}">
                <a16:creationId xmlns:a16="http://schemas.microsoft.com/office/drawing/2014/main" id="{AFEB07DD-18E7-46C7-B7D3-A71068C4FB9F}"/>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26B8B25-A5E4-4B7B-B156-740E6D6F564E}"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40965" name="Slide Number Placeholder 7">
            <a:extLst>
              <a:ext uri="{FF2B5EF4-FFF2-40B4-BE49-F238E27FC236}">
                <a16:creationId xmlns:a16="http://schemas.microsoft.com/office/drawing/2014/main" id="{8A0C4FE4-B192-4FDF-B12D-1260DB43640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F47F3321-A0A8-4DCF-AC7D-F11A793CAF56}" type="slidenum">
              <a:rPr lang="en-US" altLang="en-US">
                <a:solidFill>
                  <a:srgbClr val="FFFFFF"/>
                </a:solidFill>
              </a:rPr>
              <a:pPr eaLnBrk="1" fontAlgn="base" hangingPunct="1">
                <a:spcBef>
                  <a:spcPct val="0"/>
                </a:spcBef>
                <a:spcAft>
                  <a:spcPct val="0"/>
                </a:spcAft>
              </a:pPr>
              <a:t>21</a:t>
            </a:fld>
            <a:endParaRPr lang="en-US" altLang="en-US">
              <a:solidFill>
                <a:srgbClr val="FFFF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5077CAA9-A4AB-439C-ADF0-58C33B4AE8F3}"/>
              </a:ext>
            </a:extLst>
          </p:cNvPr>
          <p:cNvSpPr>
            <a:spLocks noGrp="1"/>
          </p:cNvSpPr>
          <p:nvPr>
            <p:ph type="title"/>
          </p:nvPr>
        </p:nvSpPr>
        <p:spPr>
          <a:xfrm>
            <a:off x="1981200" y="274638"/>
            <a:ext cx="8229600" cy="639762"/>
          </a:xfrm>
        </p:spPr>
        <p:txBody>
          <a:bodyPr>
            <a:normAutofit fontScale="90000"/>
          </a:bodyPr>
          <a:lstStyle/>
          <a:p>
            <a:pPr eaLnBrk="1" fontAlgn="auto" hangingPunct="1">
              <a:spcAft>
                <a:spcPts val="0"/>
              </a:spcAft>
              <a:defRPr/>
            </a:pPr>
            <a:r>
              <a:rPr lang="en-US"/>
              <a:t>Barrier methods</a:t>
            </a:r>
          </a:p>
        </p:txBody>
      </p:sp>
      <p:sp>
        <p:nvSpPr>
          <p:cNvPr id="41987" name="Content Placeholder 2">
            <a:extLst>
              <a:ext uri="{FF2B5EF4-FFF2-40B4-BE49-F238E27FC236}">
                <a16:creationId xmlns:a16="http://schemas.microsoft.com/office/drawing/2014/main" id="{40305FFE-0642-452D-89D9-FB4849E94366}"/>
              </a:ext>
            </a:extLst>
          </p:cNvPr>
          <p:cNvSpPr>
            <a:spLocks noGrp="1"/>
          </p:cNvSpPr>
          <p:nvPr>
            <p:ph idx="1"/>
          </p:nvPr>
        </p:nvSpPr>
        <p:spPr>
          <a:xfrm>
            <a:off x="1981200" y="990600"/>
            <a:ext cx="8229600" cy="5562600"/>
          </a:xfrm>
        </p:spPr>
        <p:txBody>
          <a:bodyPr/>
          <a:lstStyle/>
          <a:p>
            <a:pPr eaLnBrk="1" hangingPunct="1"/>
            <a:r>
              <a:rPr lang="en-US" altLang="en-US" b="1"/>
              <a:t>Male condom</a:t>
            </a:r>
            <a:r>
              <a:rPr lang="en-US" altLang="en-US"/>
              <a:t>. The most commonly used method in this category.</a:t>
            </a:r>
          </a:p>
          <a:p>
            <a:pPr eaLnBrk="1" hangingPunct="1"/>
            <a:r>
              <a:rPr lang="en-US" altLang="en-US"/>
              <a:t>Advantages </a:t>
            </a:r>
          </a:p>
          <a:p>
            <a:pPr eaLnBrk="1" hangingPunct="1">
              <a:buFontTx/>
              <a:buAutoNum type="arabicPeriod"/>
            </a:pPr>
            <a:r>
              <a:rPr lang="en-US" altLang="en-US"/>
              <a:t>Has high success rate if used properly</a:t>
            </a:r>
          </a:p>
          <a:p>
            <a:pPr eaLnBrk="1" hangingPunct="1">
              <a:buFontTx/>
              <a:buAutoNum type="arabicPeriod"/>
            </a:pPr>
            <a:r>
              <a:rPr lang="en-US" altLang="en-US"/>
              <a:t>Offers dual protection</a:t>
            </a:r>
          </a:p>
          <a:p>
            <a:pPr eaLnBrk="1" hangingPunct="1">
              <a:buFontTx/>
              <a:buAutoNum type="arabicPeriod"/>
            </a:pPr>
            <a:r>
              <a:rPr lang="en-US" altLang="en-US"/>
              <a:t>Does not interfere with the client’s hormonal system</a:t>
            </a:r>
          </a:p>
          <a:p>
            <a:pPr eaLnBrk="1" hangingPunct="1">
              <a:buFontTx/>
              <a:buAutoNum type="arabicPeriod"/>
            </a:pPr>
            <a:r>
              <a:rPr lang="en-US" altLang="en-US"/>
              <a:t>Has minimal complications</a:t>
            </a:r>
          </a:p>
          <a:p>
            <a:pPr eaLnBrk="1" hangingPunct="1">
              <a:buFontTx/>
              <a:buAutoNum type="arabicPeriod"/>
            </a:pPr>
            <a:r>
              <a:rPr lang="en-US" altLang="en-US"/>
              <a:t>Only used when necessary</a:t>
            </a:r>
          </a:p>
          <a:p>
            <a:pPr eaLnBrk="1" hangingPunct="1">
              <a:buFontTx/>
              <a:buAutoNum type="arabicPeriod"/>
            </a:pPr>
            <a:r>
              <a:rPr lang="en-US" altLang="en-US"/>
              <a:t>Easily available at a low cost</a:t>
            </a:r>
          </a:p>
        </p:txBody>
      </p:sp>
      <p:sp>
        <p:nvSpPr>
          <p:cNvPr id="41988" name="Date Placeholder 6">
            <a:extLst>
              <a:ext uri="{FF2B5EF4-FFF2-40B4-BE49-F238E27FC236}">
                <a16:creationId xmlns:a16="http://schemas.microsoft.com/office/drawing/2014/main" id="{9C8F8B35-30D2-48EC-9641-D13232E1AB8E}"/>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C79BED82-B6D2-434F-8AC6-B705BC1C5363}"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41989" name="Slide Number Placeholder 7">
            <a:extLst>
              <a:ext uri="{FF2B5EF4-FFF2-40B4-BE49-F238E27FC236}">
                <a16:creationId xmlns:a16="http://schemas.microsoft.com/office/drawing/2014/main" id="{2AA0CDCB-9F10-4CCB-972E-F7114A0A8C1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8845D547-CFEA-42A1-AE81-081EC0F85653}" type="slidenum">
              <a:rPr lang="en-US" altLang="en-US">
                <a:solidFill>
                  <a:srgbClr val="FFFFFF"/>
                </a:solidFill>
              </a:rPr>
              <a:pPr eaLnBrk="1" fontAlgn="base" hangingPunct="1">
                <a:spcBef>
                  <a:spcPct val="0"/>
                </a:spcBef>
                <a:spcAft>
                  <a:spcPct val="0"/>
                </a:spcAft>
              </a:pPr>
              <a:t>22</a:t>
            </a:fld>
            <a:endParaRPr lang="en-US" altLang="en-US">
              <a:solidFill>
                <a:srgbClr val="FFFF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B9A72EE3-1E60-45B6-84A8-5B2F6018A115}"/>
              </a:ext>
            </a:extLst>
          </p:cNvPr>
          <p:cNvSpPr>
            <a:spLocks noGrp="1"/>
          </p:cNvSpPr>
          <p:nvPr>
            <p:ph type="title"/>
          </p:nvPr>
        </p:nvSpPr>
        <p:spPr/>
        <p:txBody>
          <a:bodyPr/>
          <a:lstStyle/>
          <a:p>
            <a:pPr eaLnBrk="1" fontAlgn="auto" hangingPunct="1">
              <a:spcAft>
                <a:spcPts val="0"/>
              </a:spcAft>
              <a:defRPr/>
            </a:pPr>
            <a:r>
              <a:rPr lang="en-US"/>
              <a:t>Disadvantages of male condom</a:t>
            </a:r>
          </a:p>
        </p:txBody>
      </p:sp>
      <p:sp>
        <p:nvSpPr>
          <p:cNvPr id="43011" name="Content Placeholder 2">
            <a:extLst>
              <a:ext uri="{FF2B5EF4-FFF2-40B4-BE49-F238E27FC236}">
                <a16:creationId xmlns:a16="http://schemas.microsoft.com/office/drawing/2014/main" id="{2212C9FF-94F0-479E-A797-52FBF186EE36}"/>
              </a:ext>
            </a:extLst>
          </p:cNvPr>
          <p:cNvSpPr>
            <a:spLocks noGrp="1"/>
          </p:cNvSpPr>
          <p:nvPr>
            <p:ph idx="1"/>
          </p:nvPr>
        </p:nvSpPr>
        <p:spPr>
          <a:xfrm>
            <a:off x="1981200" y="1600201"/>
            <a:ext cx="7467600" cy="4873625"/>
          </a:xfrm>
        </p:spPr>
        <p:txBody>
          <a:bodyPr/>
          <a:lstStyle/>
          <a:p>
            <a:pPr eaLnBrk="1" hangingPunct="1"/>
            <a:r>
              <a:rPr lang="en-US" altLang="en-US"/>
              <a:t>If not properly used has high failure rate</a:t>
            </a:r>
          </a:p>
          <a:p>
            <a:pPr eaLnBrk="1" hangingPunct="1"/>
            <a:r>
              <a:rPr lang="en-US" altLang="en-US"/>
              <a:t>Some clients may be allergic to latex</a:t>
            </a:r>
          </a:p>
          <a:p>
            <a:pPr eaLnBrk="1" hangingPunct="1"/>
            <a:r>
              <a:rPr lang="en-US" altLang="en-US"/>
              <a:t>Needs understanding and cooperation of both partners</a:t>
            </a:r>
          </a:p>
          <a:p>
            <a:pPr eaLnBrk="1" hangingPunct="1"/>
            <a:r>
              <a:rPr lang="en-US" altLang="en-US"/>
              <a:t>Cannot be used secretly where one partner is unwilling</a:t>
            </a:r>
          </a:p>
          <a:p>
            <a:pPr eaLnBrk="1" hangingPunct="1"/>
            <a:r>
              <a:rPr lang="en-US" altLang="en-US"/>
              <a:t>Disposal of used condoms may pose a public health hazard</a:t>
            </a:r>
          </a:p>
          <a:p>
            <a:pPr eaLnBrk="1" hangingPunct="1"/>
            <a:endParaRPr lang="en-US" altLang="en-US"/>
          </a:p>
        </p:txBody>
      </p:sp>
      <p:sp>
        <p:nvSpPr>
          <p:cNvPr id="43012" name="Date Placeholder 6">
            <a:extLst>
              <a:ext uri="{FF2B5EF4-FFF2-40B4-BE49-F238E27FC236}">
                <a16:creationId xmlns:a16="http://schemas.microsoft.com/office/drawing/2014/main" id="{1821E047-0648-4B1F-AD94-A8168678D1F9}"/>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0575EE32-D441-4CD3-A25B-0A061E082C7F}"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43013" name="Slide Number Placeholder 7">
            <a:extLst>
              <a:ext uri="{FF2B5EF4-FFF2-40B4-BE49-F238E27FC236}">
                <a16:creationId xmlns:a16="http://schemas.microsoft.com/office/drawing/2014/main" id="{7E5350BB-A937-4446-81F2-5EE0FEEB7DB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4E3E8BE5-1CDD-4CFB-8308-EF295FE655F5}" type="slidenum">
              <a:rPr lang="en-US" altLang="en-US">
                <a:solidFill>
                  <a:srgbClr val="FFFFFF"/>
                </a:solidFill>
              </a:rPr>
              <a:pPr eaLnBrk="1" fontAlgn="base" hangingPunct="1">
                <a:spcBef>
                  <a:spcPct val="0"/>
                </a:spcBef>
                <a:spcAft>
                  <a:spcPct val="0"/>
                </a:spcAft>
              </a:pPr>
              <a:t>23</a:t>
            </a:fld>
            <a:endParaRPr lang="en-US" altLang="en-US">
              <a:solidFill>
                <a:srgbClr val="FFFFFF"/>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ECE24057-F029-4A3B-B27E-E7BDA0FBBEDE}"/>
              </a:ext>
            </a:extLst>
          </p:cNvPr>
          <p:cNvSpPr>
            <a:spLocks noGrp="1"/>
          </p:cNvSpPr>
          <p:nvPr>
            <p:ph type="title"/>
          </p:nvPr>
        </p:nvSpPr>
        <p:spPr/>
        <p:txBody>
          <a:bodyPr/>
          <a:lstStyle/>
          <a:p>
            <a:pPr eaLnBrk="1" fontAlgn="auto" hangingPunct="1">
              <a:spcAft>
                <a:spcPts val="0"/>
              </a:spcAft>
              <a:defRPr/>
            </a:pPr>
            <a:r>
              <a:rPr lang="en-US"/>
              <a:t>Female condom</a:t>
            </a:r>
          </a:p>
        </p:txBody>
      </p:sp>
      <p:sp>
        <p:nvSpPr>
          <p:cNvPr id="44035" name="Content Placeholder 2">
            <a:extLst>
              <a:ext uri="{FF2B5EF4-FFF2-40B4-BE49-F238E27FC236}">
                <a16:creationId xmlns:a16="http://schemas.microsoft.com/office/drawing/2014/main" id="{59069A5D-6D58-4DE0-9A9F-6BFBA0ABBC8D}"/>
              </a:ext>
            </a:extLst>
          </p:cNvPr>
          <p:cNvSpPr>
            <a:spLocks noGrp="1"/>
          </p:cNvSpPr>
          <p:nvPr>
            <p:ph idx="1"/>
          </p:nvPr>
        </p:nvSpPr>
        <p:spPr>
          <a:xfrm>
            <a:off x="1981200" y="1295401"/>
            <a:ext cx="8229600" cy="4830763"/>
          </a:xfrm>
        </p:spPr>
        <p:txBody>
          <a:bodyPr/>
          <a:lstStyle/>
          <a:p>
            <a:pPr eaLnBrk="1" hangingPunct="1"/>
            <a:r>
              <a:rPr lang="en-US" altLang="en-US"/>
              <a:t>Works the same way as the male condom but it is worn by the female partner</a:t>
            </a:r>
          </a:p>
          <a:p>
            <a:pPr eaLnBrk="1" hangingPunct="1"/>
            <a:r>
              <a:rPr lang="en-US" altLang="en-US"/>
              <a:t>It is inserted into the vagina and has two rings whereby one fits in the cervix while the other one at the vulval opening</a:t>
            </a:r>
          </a:p>
          <a:p>
            <a:pPr eaLnBrk="1" hangingPunct="1"/>
            <a:r>
              <a:rPr lang="en-US" altLang="en-US"/>
              <a:t>For best results it is worn earlier at least ½ an hour or more before sexual intercourse.</a:t>
            </a:r>
          </a:p>
          <a:p>
            <a:pPr eaLnBrk="1" hangingPunct="1"/>
            <a:r>
              <a:rPr lang="en-US" altLang="en-US"/>
              <a:t>It should not be used together with the male condom at the same time</a:t>
            </a:r>
          </a:p>
        </p:txBody>
      </p:sp>
      <p:sp>
        <p:nvSpPr>
          <p:cNvPr id="44036" name="Date Placeholder 6">
            <a:extLst>
              <a:ext uri="{FF2B5EF4-FFF2-40B4-BE49-F238E27FC236}">
                <a16:creationId xmlns:a16="http://schemas.microsoft.com/office/drawing/2014/main" id="{CC17B4A5-ED28-479A-8158-A9FE527B89A0}"/>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27F3C48-20CC-4959-86F6-B83A32E3A724}"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44037" name="Slide Number Placeholder 7">
            <a:extLst>
              <a:ext uri="{FF2B5EF4-FFF2-40B4-BE49-F238E27FC236}">
                <a16:creationId xmlns:a16="http://schemas.microsoft.com/office/drawing/2014/main" id="{98BD5206-037B-4146-9D4B-F2B22C0CB1A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C4BDC37-1C74-458C-9D68-10BA1C20BEB9}" type="slidenum">
              <a:rPr lang="en-US" altLang="en-US">
                <a:solidFill>
                  <a:srgbClr val="FFFFFF"/>
                </a:solidFill>
              </a:rPr>
              <a:pPr eaLnBrk="1" fontAlgn="base" hangingPunct="1">
                <a:spcBef>
                  <a:spcPct val="0"/>
                </a:spcBef>
                <a:spcAft>
                  <a:spcPct val="0"/>
                </a:spcAft>
              </a:pPr>
              <a:t>24</a:t>
            </a:fld>
            <a:endParaRPr lang="en-US" altLang="en-US">
              <a:solidFill>
                <a:srgbClr val="FFFFFF"/>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7220869B-41DD-4337-9E5A-C8E464AAD6DA}"/>
              </a:ext>
            </a:extLst>
          </p:cNvPr>
          <p:cNvSpPr>
            <a:spLocks noGrp="1"/>
          </p:cNvSpPr>
          <p:nvPr>
            <p:ph type="title"/>
          </p:nvPr>
        </p:nvSpPr>
        <p:spPr/>
        <p:txBody>
          <a:bodyPr/>
          <a:lstStyle/>
          <a:p>
            <a:pPr eaLnBrk="1" fontAlgn="auto" hangingPunct="1">
              <a:spcAft>
                <a:spcPts val="0"/>
              </a:spcAft>
              <a:defRPr/>
            </a:pPr>
            <a:r>
              <a:rPr lang="en-US"/>
              <a:t>Other barrier methods</a:t>
            </a:r>
          </a:p>
        </p:txBody>
      </p:sp>
      <p:sp>
        <p:nvSpPr>
          <p:cNvPr id="45059" name="Content Placeholder 2">
            <a:extLst>
              <a:ext uri="{FF2B5EF4-FFF2-40B4-BE49-F238E27FC236}">
                <a16:creationId xmlns:a16="http://schemas.microsoft.com/office/drawing/2014/main" id="{4EDD1492-4CC0-437B-A2B0-AFEFA4DF1ED8}"/>
              </a:ext>
            </a:extLst>
          </p:cNvPr>
          <p:cNvSpPr>
            <a:spLocks noGrp="1"/>
          </p:cNvSpPr>
          <p:nvPr>
            <p:ph idx="1"/>
          </p:nvPr>
        </p:nvSpPr>
        <p:spPr>
          <a:xfrm>
            <a:off x="1981200" y="1600201"/>
            <a:ext cx="7467600" cy="4873625"/>
          </a:xfrm>
        </p:spPr>
        <p:txBody>
          <a:bodyPr/>
          <a:lstStyle/>
          <a:p>
            <a:pPr eaLnBrk="1" hangingPunct="1"/>
            <a:r>
              <a:rPr lang="en-US" altLang="en-US"/>
              <a:t>Diaphragm</a:t>
            </a:r>
          </a:p>
          <a:p>
            <a:pPr eaLnBrk="1" hangingPunct="1"/>
            <a:r>
              <a:rPr lang="en-US" altLang="en-US"/>
              <a:t>Cervical caps</a:t>
            </a:r>
          </a:p>
          <a:p>
            <a:pPr eaLnBrk="1" hangingPunct="1"/>
            <a:r>
              <a:rPr lang="en-US" altLang="en-US"/>
              <a:t>Spermicides</a:t>
            </a:r>
          </a:p>
          <a:p>
            <a:pPr eaLnBrk="1" hangingPunct="1"/>
            <a:endParaRPr lang="en-US" altLang="en-US"/>
          </a:p>
          <a:p>
            <a:pPr eaLnBrk="1" hangingPunct="1">
              <a:buFontTx/>
              <a:buNone/>
            </a:pPr>
            <a:r>
              <a:rPr lang="en-US" altLang="en-US"/>
              <a:t>These are not in common used locally due to issues of availability and information about them</a:t>
            </a:r>
          </a:p>
        </p:txBody>
      </p:sp>
      <p:sp>
        <p:nvSpPr>
          <p:cNvPr id="45060" name="Date Placeholder 6">
            <a:extLst>
              <a:ext uri="{FF2B5EF4-FFF2-40B4-BE49-F238E27FC236}">
                <a16:creationId xmlns:a16="http://schemas.microsoft.com/office/drawing/2014/main" id="{CB6B0032-96F2-47B0-A2E6-DD2E371D86B5}"/>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82E941DD-07E2-435E-BC75-C5E5A11760F3}"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45061" name="Slide Number Placeholder 7">
            <a:extLst>
              <a:ext uri="{FF2B5EF4-FFF2-40B4-BE49-F238E27FC236}">
                <a16:creationId xmlns:a16="http://schemas.microsoft.com/office/drawing/2014/main" id="{1A82EFEC-96FE-4ECC-A799-969E25A2C20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042891B2-90E3-4F3A-826A-430E3892C53C}" type="slidenum">
              <a:rPr lang="en-US" altLang="en-US">
                <a:solidFill>
                  <a:srgbClr val="FFFFFF"/>
                </a:solidFill>
              </a:rPr>
              <a:pPr eaLnBrk="1" fontAlgn="base" hangingPunct="1">
                <a:spcBef>
                  <a:spcPct val="0"/>
                </a:spcBef>
                <a:spcAft>
                  <a:spcPct val="0"/>
                </a:spcAft>
              </a:pPr>
              <a:t>25</a:t>
            </a:fld>
            <a:endParaRPr lang="en-US" altLang="en-US">
              <a:solidFill>
                <a:srgbClr val="FFFFFF"/>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323692A3-2642-40B0-8778-DFDD3793B352}"/>
              </a:ext>
            </a:extLst>
          </p:cNvPr>
          <p:cNvSpPr>
            <a:spLocks noGrp="1"/>
          </p:cNvSpPr>
          <p:nvPr>
            <p:ph type="title"/>
          </p:nvPr>
        </p:nvSpPr>
        <p:spPr>
          <a:xfrm>
            <a:off x="1981200" y="274638"/>
            <a:ext cx="8229600" cy="715962"/>
          </a:xfrm>
        </p:spPr>
        <p:txBody>
          <a:bodyPr/>
          <a:lstStyle/>
          <a:p>
            <a:pPr eaLnBrk="1" fontAlgn="auto" hangingPunct="1">
              <a:spcAft>
                <a:spcPts val="0"/>
              </a:spcAft>
              <a:defRPr/>
            </a:pPr>
            <a:r>
              <a:rPr lang="en-US"/>
              <a:t>Hormonal contraceptives</a:t>
            </a:r>
          </a:p>
        </p:txBody>
      </p:sp>
      <p:sp>
        <p:nvSpPr>
          <p:cNvPr id="46083" name="Content Placeholder 2">
            <a:extLst>
              <a:ext uri="{FF2B5EF4-FFF2-40B4-BE49-F238E27FC236}">
                <a16:creationId xmlns:a16="http://schemas.microsoft.com/office/drawing/2014/main" id="{43AEAEA2-7A6E-46A1-9DEF-735232062A89}"/>
              </a:ext>
            </a:extLst>
          </p:cNvPr>
          <p:cNvSpPr>
            <a:spLocks noGrp="1"/>
          </p:cNvSpPr>
          <p:nvPr>
            <p:ph idx="1"/>
          </p:nvPr>
        </p:nvSpPr>
        <p:spPr>
          <a:xfrm>
            <a:off x="1524000" y="914401"/>
            <a:ext cx="8991600" cy="5211763"/>
          </a:xfrm>
        </p:spPr>
        <p:txBody>
          <a:bodyPr/>
          <a:lstStyle/>
          <a:p>
            <a:pPr eaLnBrk="1" hangingPunct="1"/>
            <a:r>
              <a:rPr lang="en-US" altLang="en-US"/>
              <a:t>These contain artificial/synthetic hormones that mimic the natural oestrogen and progesterone hormones produced by the ovary.</a:t>
            </a:r>
          </a:p>
          <a:p>
            <a:pPr eaLnBrk="1" hangingPunct="1"/>
            <a:r>
              <a:rPr lang="en-US" altLang="en-US"/>
              <a:t>They interfere with the normal functioning if the natural oestrogen and progesterone hence preventing ovulation</a:t>
            </a:r>
          </a:p>
          <a:p>
            <a:pPr eaLnBrk="1" hangingPunct="1"/>
            <a:r>
              <a:rPr lang="en-US" altLang="en-US"/>
              <a:t>They include:-</a:t>
            </a:r>
          </a:p>
          <a:p>
            <a:pPr eaLnBrk="1" hangingPunct="1">
              <a:buFont typeface="Wingdings" panose="05000000000000000000" pitchFamily="2" charset="2"/>
              <a:buChar char="v"/>
            </a:pPr>
            <a:r>
              <a:rPr lang="en-US" altLang="en-US"/>
              <a:t>The combined oral contraceptive (COC)</a:t>
            </a:r>
          </a:p>
          <a:p>
            <a:pPr eaLnBrk="1" hangingPunct="1">
              <a:buFont typeface="Wingdings" panose="05000000000000000000" pitchFamily="2" charset="2"/>
              <a:buChar char="v"/>
            </a:pPr>
            <a:r>
              <a:rPr lang="en-US" altLang="en-US"/>
              <a:t>Progesterone only pill (mini pill)</a:t>
            </a:r>
          </a:p>
          <a:p>
            <a:pPr eaLnBrk="1" hangingPunct="1">
              <a:buFont typeface="Wingdings" panose="05000000000000000000" pitchFamily="2" charset="2"/>
              <a:buChar char="v"/>
            </a:pPr>
            <a:r>
              <a:rPr lang="en-US" altLang="en-US"/>
              <a:t>Injectable progesterone based contraceptives</a:t>
            </a:r>
          </a:p>
          <a:p>
            <a:pPr eaLnBrk="1" hangingPunct="1">
              <a:buFont typeface="Wingdings" panose="05000000000000000000" pitchFamily="2" charset="2"/>
              <a:buChar char="v"/>
            </a:pPr>
            <a:r>
              <a:rPr lang="en-US" altLang="en-US"/>
              <a:t>Long life progesterone based implants</a:t>
            </a:r>
          </a:p>
          <a:p>
            <a:pPr eaLnBrk="1" hangingPunct="1"/>
            <a:endParaRPr lang="en-US" altLang="en-US"/>
          </a:p>
          <a:p>
            <a:pPr eaLnBrk="1" hangingPunct="1"/>
            <a:endParaRPr lang="en-US" altLang="en-US"/>
          </a:p>
          <a:p>
            <a:pPr eaLnBrk="1" hangingPunct="1"/>
            <a:endParaRPr lang="en-US" altLang="en-US"/>
          </a:p>
          <a:p>
            <a:pPr eaLnBrk="1" hangingPunct="1"/>
            <a:endParaRPr lang="en-US" altLang="en-US"/>
          </a:p>
          <a:p>
            <a:pPr eaLnBrk="1" hangingPunct="1"/>
            <a:endParaRPr lang="en-US" altLang="en-US"/>
          </a:p>
          <a:p>
            <a:pPr eaLnBrk="1" hangingPunct="1"/>
            <a:endParaRPr lang="en-US" altLang="en-US"/>
          </a:p>
          <a:p>
            <a:pPr eaLnBrk="1" hangingPunct="1"/>
            <a:endParaRPr lang="en-US" altLang="en-US"/>
          </a:p>
          <a:p>
            <a:pPr eaLnBrk="1" hangingPunct="1"/>
            <a:endParaRPr lang="en-US" altLang="en-US"/>
          </a:p>
          <a:p>
            <a:pPr eaLnBrk="1" hangingPunct="1"/>
            <a:endParaRPr lang="en-US" altLang="en-US"/>
          </a:p>
          <a:p>
            <a:pPr eaLnBrk="1" hangingPunct="1"/>
            <a:endParaRPr lang="en-US" altLang="en-US"/>
          </a:p>
          <a:p>
            <a:pPr eaLnBrk="1" hangingPunct="1"/>
            <a:endParaRPr lang="en-US" altLang="en-US"/>
          </a:p>
        </p:txBody>
      </p:sp>
      <p:sp>
        <p:nvSpPr>
          <p:cNvPr id="46084" name="Date Placeholder 6">
            <a:extLst>
              <a:ext uri="{FF2B5EF4-FFF2-40B4-BE49-F238E27FC236}">
                <a16:creationId xmlns:a16="http://schemas.microsoft.com/office/drawing/2014/main" id="{4C96661A-9155-43E0-8FA2-8C46738BDF9A}"/>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A93BFF58-5CBA-4930-9439-1CD9E5C4286F}"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46085" name="Slide Number Placeholder 7">
            <a:extLst>
              <a:ext uri="{FF2B5EF4-FFF2-40B4-BE49-F238E27FC236}">
                <a16:creationId xmlns:a16="http://schemas.microsoft.com/office/drawing/2014/main" id="{88889B67-FEFA-4880-9AFC-64FB1DA2B47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2188353-929A-4C10-8750-200D0EA9F4D2}" type="slidenum">
              <a:rPr lang="en-US" altLang="en-US">
                <a:solidFill>
                  <a:srgbClr val="FFFFFF"/>
                </a:solidFill>
              </a:rPr>
              <a:pPr eaLnBrk="1" fontAlgn="base" hangingPunct="1">
                <a:spcBef>
                  <a:spcPct val="0"/>
                </a:spcBef>
                <a:spcAft>
                  <a:spcPct val="0"/>
                </a:spcAft>
              </a:pPr>
              <a:t>26</a:t>
            </a:fld>
            <a:endParaRPr lang="en-US" altLang="en-US">
              <a:solidFill>
                <a:srgbClr val="FFFFFF"/>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65D9DF90-0648-473A-A5FE-4F4C6C88A78D}"/>
              </a:ext>
            </a:extLst>
          </p:cNvPr>
          <p:cNvSpPr>
            <a:spLocks noGrp="1"/>
          </p:cNvSpPr>
          <p:nvPr>
            <p:ph type="title"/>
          </p:nvPr>
        </p:nvSpPr>
        <p:spPr/>
        <p:txBody>
          <a:bodyPr/>
          <a:lstStyle/>
          <a:p>
            <a:pPr eaLnBrk="1" fontAlgn="auto" hangingPunct="1">
              <a:spcAft>
                <a:spcPts val="0"/>
              </a:spcAft>
              <a:defRPr/>
            </a:pPr>
            <a:r>
              <a:rPr lang="en-US"/>
              <a:t>The combined oral pill (COC)</a:t>
            </a:r>
          </a:p>
        </p:txBody>
      </p:sp>
      <p:sp>
        <p:nvSpPr>
          <p:cNvPr id="47107" name="Content Placeholder 2">
            <a:extLst>
              <a:ext uri="{FF2B5EF4-FFF2-40B4-BE49-F238E27FC236}">
                <a16:creationId xmlns:a16="http://schemas.microsoft.com/office/drawing/2014/main" id="{5AC44E83-92D4-459D-8FDD-2A85A6446100}"/>
              </a:ext>
            </a:extLst>
          </p:cNvPr>
          <p:cNvSpPr>
            <a:spLocks noGrp="1"/>
          </p:cNvSpPr>
          <p:nvPr>
            <p:ph idx="1"/>
          </p:nvPr>
        </p:nvSpPr>
        <p:spPr>
          <a:xfrm>
            <a:off x="1828800" y="1295401"/>
            <a:ext cx="8686800" cy="4830763"/>
          </a:xfrm>
        </p:spPr>
        <p:txBody>
          <a:bodyPr/>
          <a:lstStyle/>
          <a:p>
            <a:pPr eaLnBrk="1" hangingPunct="1"/>
            <a:r>
              <a:rPr lang="en-US" altLang="en-US" dirty="0"/>
              <a:t>Contain both </a:t>
            </a:r>
            <a:r>
              <a:rPr lang="en-US" altLang="en-US" dirty="0" err="1"/>
              <a:t>oestrogen</a:t>
            </a:r>
            <a:r>
              <a:rPr lang="en-US" altLang="en-US" dirty="0"/>
              <a:t> and progesterone in low doses.</a:t>
            </a:r>
          </a:p>
          <a:p>
            <a:pPr eaLnBrk="1" hangingPunct="1"/>
            <a:r>
              <a:rPr lang="en-US" altLang="en-US" dirty="0"/>
              <a:t>Come in packs containing 21 active pills and 7 iron pills </a:t>
            </a:r>
          </a:p>
          <a:p>
            <a:pPr eaLnBrk="1" hangingPunct="1"/>
            <a:r>
              <a:rPr lang="en-US" altLang="en-US" dirty="0"/>
              <a:t>Taken orally 1pill daily</a:t>
            </a:r>
          </a:p>
          <a:p>
            <a:pPr eaLnBrk="1" hangingPunct="1"/>
            <a:r>
              <a:rPr lang="en-US" altLang="en-US" dirty="0"/>
              <a:t>Suppress ovulation</a:t>
            </a:r>
          </a:p>
          <a:p>
            <a:pPr eaLnBrk="1" hangingPunct="1"/>
            <a:r>
              <a:rPr lang="en-US" altLang="en-US" dirty="0"/>
              <a:t>Thicken the cervical mucus making it difficult for sperms to pass through</a:t>
            </a:r>
          </a:p>
          <a:p>
            <a:pPr eaLnBrk="1" hangingPunct="1"/>
            <a:r>
              <a:rPr lang="en-US" altLang="en-US" b="1" dirty="0"/>
              <a:t>Do not interfere with an existing pregnancy</a:t>
            </a:r>
          </a:p>
        </p:txBody>
      </p:sp>
      <p:sp>
        <p:nvSpPr>
          <p:cNvPr id="47108" name="Date Placeholder 6">
            <a:extLst>
              <a:ext uri="{FF2B5EF4-FFF2-40B4-BE49-F238E27FC236}">
                <a16:creationId xmlns:a16="http://schemas.microsoft.com/office/drawing/2014/main" id="{DED4D5F2-6C6B-42A9-BD59-5ECE4F563D8B}"/>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F702AFE3-BDEF-41C6-83E5-F5DA1AD8C4CF}"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47109" name="Slide Number Placeholder 7">
            <a:extLst>
              <a:ext uri="{FF2B5EF4-FFF2-40B4-BE49-F238E27FC236}">
                <a16:creationId xmlns:a16="http://schemas.microsoft.com/office/drawing/2014/main" id="{C8C55716-5FE0-4A7C-9C17-364CB7896CF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86034FAD-B252-40EC-B277-874B49B55EDF}" type="slidenum">
              <a:rPr lang="en-US" altLang="en-US">
                <a:solidFill>
                  <a:srgbClr val="FFFFFF"/>
                </a:solidFill>
              </a:rPr>
              <a:pPr eaLnBrk="1" fontAlgn="base" hangingPunct="1">
                <a:spcBef>
                  <a:spcPct val="0"/>
                </a:spcBef>
                <a:spcAft>
                  <a:spcPct val="0"/>
                </a:spcAft>
              </a:pPr>
              <a:t>27</a:t>
            </a:fld>
            <a:endParaRPr lang="en-US" altLang="en-US">
              <a:solidFill>
                <a:srgbClr val="FFFFFF"/>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9414D3D4-60D2-425D-A955-243FDADB9188}"/>
              </a:ext>
            </a:extLst>
          </p:cNvPr>
          <p:cNvSpPr>
            <a:spLocks noGrp="1"/>
          </p:cNvSpPr>
          <p:nvPr>
            <p:ph type="title"/>
          </p:nvPr>
        </p:nvSpPr>
        <p:spPr>
          <a:xfrm>
            <a:off x="1981200" y="0"/>
            <a:ext cx="8229600" cy="838200"/>
          </a:xfrm>
        </p:spPr>
        <p:txBody>
          <a:bodyPr/>
          <a:lstStyle/>
          <a:p>
            <a:pPr eaLnBrk="1" fontAlgn="auto" hangingPunct="1">
              <a:spcAft>
                <a:spcPts val="0"/>
              </a:spcAft>
              <a:defRPr/>
            </a:pPr>
            <a:r>
              <a:rPr lang="en-US"/>
              <a:t>Contraceptive benefits of COC</a:t>
            </a:r>
          </a:p>
        </p:txBody>
      </p:sp>
      <p:sp>
        <p:nvSpPr>
          <p:cNvPr id="48131" name="Content Placeholder 2">
            <a:extLst>
              <a:ext uri="{FF2B5EF4-FFF2-40B4-BE49-F238E27FC236}">
                <a16:creationId xmlns:a16="http://schemas.microsoft.com/office/drawing/2014/main" id="{D682D007-8282-45D0-8183-639C172FDB45}"/>
              </a:ext>
            </a:extLst>
          </p:cNvPr>
          <p:cNvSpPr>
            <a:spLocks noGrp="1"/>
          </p:cNvSpPr>
          <p:nvPr>
            <p:ph idx="1"/>
          </p:nvPr>
        </p:nvSpPr>
        <p:spPr>
          <a:xfrm>
            <a:off x="1981200" y="914401"/>
            <a:ext cx="8229600" cy="5211763"/>
          </a:xfrm>
        </p:spPr>
        <p:txBody>
          <a:bodyPr/>
          <a:lstStyle/>
          <a:p>
            <a:pPr eaLnBrk="1" hangingPunct="1"/>
            <a:r>
              <a:rPr lang="en-US" altLang="en-US" dirty="0"/>
              <a:t>COCs are highly effective and are effective immediately when started within the ﬁrst ﬁve days of the menstrual cycle. </a:t>
            </a:r>
          </a:p>
          <a:p>
            <a:pPr eaLnBrk="1" hangingPunct="1">
              <a:buFontTx/>
              <a:buNone/>
            </a:pPr>
            <a:r>
              <a:rPr lang="en-US" altLang="en-US" dirty="0"/>
              <a:t>• COCs are safe for the majority of women. </a:t>
            </a:r>
          </a:p>
          <a:p>
            <a:pPr eaLnBrk="1" hangingPunct="1">
              <a:buFontTx/>
              <a:buNone/>
            </a:pPr>
            <a:r>
              <a:rPr lang="en-US" altLang="en-US" dirty="0"/>
              <a:t>• COCs are easy to use. </a:t>
            </a:r>
          </a:p>
          <a:p>
            <a:pPr eaLnBrk="1" hangingPunct="1">
              <a:buFontTx/>
              <a:buNone/>
            </a:pPr>
            <a:r>
              <a:rPr lang="en-US" altLang="en-US" dirty="0"/>
              <a:t>• COCs can be provided by trained non-clinical     service providers.  </a:t>
            </a:r>
          </a:p>
          <a:p>
            <a:pPr eaLnBrk="1" hangingPunct="1">
              <a:buFontTx/>
              <a:buNone/>
            </a:pPr>
            <a:r>
              <a:rPr lang="en-US" altLang="en-US" dirty="0"/>
              <a:t>• A pelvic exam is not required to initiate use if COCs.</a:t>
            </a:r>
          </a:p>
        </p:txBody>
      </p:sp>
      <p:sp>
        <p:nvSpPr>
          <p:cNvPr id="48132" name="Date Placeholder 6">
            <a:extLst>
              <a:ext uri="{FF2B5EF4-FFF2-40B4-BE49-F238E27FC236}">
                <a16:creationId xmlns:a16="http://schemas.microsoft.com/office/drawing/2014/main" id="{06C5403A-B4EE-4FEC-995C-3FC3BD774D3D}"/>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ED40C85A-5F4E-4093-AE96-6AAB80E30147}"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48133" name="Slide Number Placeholder 7">
            <a:extLst>
              <a:ext uri="{FF2B5EF4-FFF2-40B4-BE49-F238E27FC236}">
                <a16:creationId xmlns:a16="http://schemas.microsoft.com/office/drawing/2014/main" id="{F3CA190A-5E67-43E8-B829-DDEBB31185A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94F3F80C-41E1-419A-A047-9C7DBED4270B}" type="slidenum">
              <a:rPr lang="en-US" altLang="en-US">
                <a:solidFill>
                  <a:srgbClr val="FFFFFF"/>
                </a:solidFill>
              </a:rPr>
              <a:pPr eaLnBrk="1" fontAlgn="base" hangingPunct="1">
                <a:spcBef>
                  <a:spcPct val="0"/>
                </a:spcBef>
                <a:spcAft>
                  <a:spcPct val="0"/>
                </a:spcAft>
              </a:pPr>
              <a:t>28</a:t>
            </a:fld>
            <a:endParaRPr lang="en-US" altLang="en-US">
              <a:solidFill>
                <a:srgbClr val="FFFFFF"/>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0667CD66-9FB3-4AE9-A714-C35007ED19D2}"/>
              </a:ext>
            </a:extLst>
          </p:cNvPr>
          <p:cNvSpPr>
            <a:spLocks noGrp="1"/>
          </p:cNvSpPr>
          <p:nvPr>
            <p:ph type="title"/>
          </p:nvPr>
        </p:nvSpPr>
        <p:spPr/>
        <p:txBody>
          <a:bodyPr/>
          <a:lstStyle/>
          <a:p>
            <a:pPr eaLnBrk="1" fontAlgn="auto" hangingPunct="1">
              <a:spcAft>
                <a:spcPts val="0"/>
              </a:spcAft>
              <a:defRPr/>
            </a:pPr>
            <a:r>
              <a:rPr lang="en-US"/>
              <a:t>Other benefits of COC Pills</a:t>
            </a:r>
          </a:p>
        </p:txBody>
      </p:sp>
      <p:sp>
        <p:nvSpPr>
          <p:cNvPr id="49155" name="Content Placeholder 2">
            <a:extLst>
              <a:ext uri="{FF2B5EF4-FFF2-40B4-BE49-F238E27FC236}">
                <a16:creationId xmlns:a16="http://schemas.microsoft.com/office/drawing/2014/main" id="{207DE985-8308-4DFF-8DA1-D6E9300BEA20}"/>
              </a:ext>
            </a:extLst>
          </p:cNvPr>
          <p:cNvSpPr>
            <a:spLocks noGrp="1"/>
          </p:cNvSpPr>
          <p:nvPr>
            <p:ph idx="1"/>
          </p:nvPr>
        </p:nvSpPr>
        <p:spPr>
          <a:xfrm>
            <a:off x="1981200" y="1219201"/>
            <a:ext cx="8229600" cy="4906963"/>
          </a:xfrm>
        </p:spPr>
        <p:txBody>
          <a:bodyPr/>
          <a:lstStyle/>
          <a:p>
            <a:pPr eaLnBrk="1" hangingPunct="1"/>
            <a:r>
              <a:rPr lang="en-US" altLang="en-US"/>
              <a:t>To alleviate menstrual disorders, including dysmenorrhoea (painful periods), irregular cycles, and premenstrual mood syndrome.</a:t>
            </a:r>
          </a:p>
          <a:p>
            <a:pPr eaLnBrk="1" hangingPunct="1"/>
            <a:r>
              <a:rPr lang="en-US" altLang="en-US"/>
              <a:t>They are prescribed to treat acne or hirsutism, as well.</a:t>
            </a:r>
          </a:p>
          <a:p>
            <a:pPr eaLnBrk="1" hangingPunct="1"/>
            <a:r>
              <a:rPr lang="en-US" altLang="en-US"/>
              <a:t>Help to prevent anaemia especially to clients who have been having heavy menstruation  </a:t>
            </a:r>
          </a:p>
          <a:p>
            <a:pPr eaLnBrk="1" hangingPunct="1"/>
            <a:endParaRPr lang="en-US" altLang="en-US"/>
          </a:p>
        </p:txBody>
      </p:sp>
      <p:sp>
        <p:nvSpPr>
          <p:cNvPr id="49156" name="Date Placeholder 6">
            <a:extLst>
              <a:ext uri="{FF2B5EF4-FFF2-40B4-BE49-F238E27FC236}">
                <a16:creationId xmlns:a16="http://schemas.microsoft.com/office/drawing/2014/main" id="{672BE19F-AC0A-4F65-B8D6-B969EE56F2C0}"/>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9F607C6-5A1C-4253-8147-2322ED0737BC}"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49157" name="Slide Number Placeholder 7">
            <a:extLst>
              <a:ext uri="{FF2B5EF4-FFF2-40B4-BE49-F238E27FC236}">
                <a16:creationId xmlns:a16="http://schemas.microsoft.com/office/drawing/2014/main" id="{3059EAA6-042C-4113-B486-AF016F0BC03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9F79E4CE-64A9-4FB5-8CB3-B9755F12311C}" type="slidenum">
              <a:rPr lang="en-US" altLang="en-US">
                <a:solidFill>
                  <a:srgbClr val="FFFFFF"/>
                </a:solidFill>
              </a:rPr>
              <a:pPr eaLnBrk="1" fontAlgn="base" hangingPunct="1">
                <a:spcBef>
                  <a:spcPct val="0"/>
                </a:spcBef>
                <a:spcAft>
                  <a:spcPct val="0"/>
                </a:spcAft>
              </a:pPr>
              <a:t>29</a:t>
            </a:fld>
            <a:endParaRPr lang="en-US" altLang="en-US">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E5275-0607-4394-A85C-FCCF33BF2BA5}"/>
              </a:ext>
            </a:extLst>
          </p:cNvPr>
          <p:cNvSpPr>
            <a:spLocks noGrp="1"/>
          </p:cNvSpPr>
          <p:nvPr>
            <p:ph type="title"/>
          </p:nvPr>
        </p:nvSpPr>
        <p:spPr/>
        <p:txBody>
          <a:bodyPr/>
          <a:lstStyle/>
          <a:p>
            <a:r>
              <a:rPr lang="en-US" dirty="0"/>
              <a:t>Family planning</a:t>
            </a:r>
          </a:p>
        </p:txBody>
      </p:sp>
      <p:sp>
        <p:nvSpPr>
          <p:cNvPr id="3" name="Content Placeholder 2">
            <a:extLst>
              <a:ext uri="{FF2B5EF4-FFF2-40B4-BE49-F238E27FC236}">
                <a16:creationId xmlns:a16="http://schemas.microsoft.com/office/drawing/2014/main" id="{BC724930-18F2-42CF-857C-7A9807571480}"/>
              </a:ext>
            </a:extLst>
          </p:cNvPr>
          <p:cNvSpPr>
            <a:spLocks noGrp="1"/>
          </p:cNvSpPr>
          <p:nvPr>
            <p:ph idx="1"/>
          </p:nvPr>
        </p:nvSpPr>
        <p:spPr/>
        <p:txBody>
          <a:bodyPr/>
          <a:lstStyle/>
          <a:p>
            <a:r>
              <a:rPr kumimoji="0" lang="en-US" sz="3000" b="0" i="0" u="none" strike="noStrike" kern="1200" cap="none" spc="0" normalizeH="0" baseline="0" noProof="0" dirty="0">
                <a:ln>
                  <a:noFill/>
                </a:ln>
                <a:solidFill>
                  <a:prstClr val="black"/>
                </a:solidFill>
                <a:effectLst/>
                <a:uLnTx/>
                <a:uFillTx/>
                <a:latin typeface="Calibri"/>
                <a:ea typeface="+mn-ea"/>
                <a:cs typeface="+mn-cs"/>
              </a:rPr>
              <a:t>Family planning is the process of child spacing so that the couple has the number of children they want at the time desired, that is, when wanted, expected and welcomed.</a:t>
            </a:r>
            <a:endParaRPr lang="en-US" dirty="0"/>
          </a:p>
        </p:txBody>
      </p:sp>
    </p:spTree>
    <p:extLst>
      <p:ext uri="{BB962C8B-B14F-4D97-AF65-F5344CB8AC3E}">
        <p14:creationId xmlns:p14="http://schemas.microsoft.com/office/powerpoint/2010/main" val="17662259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B9085603-4B7A-41D1-B836-332D25E2683B}"/>
              </a:ext>
            </a:extLst>
          </p:cNvPr>
          <p:cNvSpPr>
            <a:spLocks noGrp="1"/>
          </p:cNvSpPr>
          <p:nvPr>
            <p:ph type="title"/>
          </p:nvPr>
        </p:nvSpPr>
        <p:spPr>
          <a:xfrm>
            <a:off x="1524000" y="-76200"/>
            <a:ext cx="8991600" cy="914400"/>
          </a:xfrm>
        </p:spPr>
        <p:txBody>
          <a:bodyPr>
            <a:normAutofit/>
          </a:bodyPr>
          <a:lstStyle/>
          <a:p>
            <a:pPr eaLnBrk="1" fontAlgn="auto" hangingPunct="1">
              <a:spcAft>
                <a:spcPts val="0"/>
              </a:spcAft>
              <a:defRPr/>
            </a:pPr>
            <a:r>
              <a:rPr lang="en-US" sz="4000" b="1"/>
              <a:t>Non contraceptive benefits of COCs</a:t>
            </a:r>
          </a:p>
        </p:txBody>
      </p:sp>
      <p:sp>
        <p:nvSpPr>
          <p:cNvPr id="50179" name="Content Placeholder 2">
            <a:extLst>
              <a:ext uri="{FF2B5EF4-FFF2-40B4-BE49-F238E27FC236}">
                <a16:creationId xmlns:a16="http://schemas.microsoft.com/office/drawing/2014/main" id="{679D8E61-CD90-4B33-9710-7FE96D37D302}"/>
              </a:ext>
            </a:extLst>
          </p:cNvPr>
          <p:cNvSpPr>
            <a:spLocks noGrp="1"/>
          </p:cNvSpPr>
          <p:nvPr>
            <p:ph idx="1"/>
          </p:nvPr>
        </p:nvSpPr>
        <p:spPr>
          <a:xfrm>
            <a:off x="1676400" y="838200"/>
            <a:ext cx="8991600" cy="5867400"/>
          </a:xfrm>
        </p:spPr>
        <p:txBody>
          <a:bodyPr/>
          <a:lstStyle/>
          <a:p>
            <a:pPr eaLnBrk="1" hangingPunct="1"/>
            <a:r>
              <a:rPr lang="en-US" altLang="en-US"/>
              <a:t>Reduction of menstrual ﬂow (lighter, shorter periods) </a:t>
            </a:r>
          </a:p>
          <a:p>
            <a:pPr eaLnBrk="1" hangingPunct="1">
              <a:buFontTx/>
              <a:buNone/>
            </a:pPr>
            <a:r>
              <a:rPr lang="en-US" altLang="en-US"/>
              <a:t>• 	Decrease in dysmenorrhoea (painful periods)  </a:t>
            </a:r>
          </a:p>
          <a:p>
            <a:pPr eaLnBrk="1" hangingPunct="1">
              <a:buFontTx/>
              <a:buNone/>
            </a:pPr>
            <a:r>
              <a:rPr lang="en-US" altLang="en-US"/>
              <a:t>• 	Reduction of symptoms of endometriosis </a:t>
            </a:r>
          </a:p>
          <a:p>
            <a:pPr eaLnBrk="1" hangingPunct="1">
              <a:buFontTx/>
              <a:buNone/>
            </a:pPr>
            <a:r>
              <a:rPr lang="en-US" altLang="en-US"/>
              <a:t>• 	Improvement and prevention of anaemia </a:t>
            </a:r>
          </a:p>
          <a:p>
            <a:pPr eaLnBrk="1" hangingPunct="1">
              <a:buFontTx/>
              <a:buNone/>
            </a:pPr>
            <a:r>
              <a:rPr lang="en-US" altLang="en-US"/>
              <a:t>• 	Protection against ovarian and endometrial cancer </a:t>
            </a:r>
          </a:p>
          <a:p>
            <a:pPr eaLnBrk="1" hangingPunct="1">
              <a:buFontTx/>
              <a:buNone/>
            </a:pPr>
            <a:r>
              <a:rPr lang="en-US" altLang="en-US"/>
              <a:t>• 	Possible protection from symptomatic pelvic inﬂammatory disease </a:t>
            </a:r>
          </a:p>
          <a:p>
            <a:pPr eaLnBrk="1" hangingPunct="1">
              <a:buFontTx/>
              <a:buNone/>
            </a:pPr>
            <a:r>
              <a:rPr lang="en-US" altLang="en-US"/>
              <a:t>• 	Treatment for acne and hirsutism </a:t>
            </a:r>
          </a:p>
          <a:p>
            <a:pPr eaLnBrk="1" hangingPunct="1">
              <a:buFontTx/>
              <a:buNone/>
            </a:pPr>
            <a:br>
              <a:rPr lang="en-US" altLang="en-US"/>
            </a:br>
            <a:r>
              <a:rPr lang="en-US" altLang="en-US"/>
              <a:t> </a:t>
            </a:r>
          </a:p>
          <a:p>
            <a:pPr eaLnBrk="1" hangingPunct="1">
              <a:buFontTx/>
              <a:buNone/>
            </a:pPr>
            <a:endParaRPr lang="en-US" altLang="en-US"/>
          </a:p>
        </p:txBody>
      </p:sp>
      <p:sp>
        <p:nvSpPr>
          <p:cNvPr id="50180" name="Date Placeholder 6">
            <a:extLst>
              <a:ext uri="{FF2B5EF4-FFF2-40B4-BE49-F238E27FC236}">
                <a16:creationId xmlns:a16="http://schemas.microsoft.com/office/drawing/2014/main" id="{361D2B09-4AE2-422B-BBDF-D6F050F2A7E8}"/>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9D29B785-FD08-4CA2-97C5-14723928169D}"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50181" name="Slide Number Placeholder 7">
            <a:extLst>
              <a:ext uri="{FF2B5EF4-FFF2-40B4-BE49-F238E27FC236}">
                <a16:creationId xmlns:a16="http://schemas.microsoft.com/office/drawing/2014/main" id="{E8D2C201-39E7-48AC-BDBE-73B7B7158D8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BE75E84-EB3C-4EB0-AF5D-DDB609D407BC}" type="slidenum">
              <a:rPr lang="en-US" altLang="en-US">
                <a:solidFill>
                  <a:srgbClr val="FFFFFF"/>
                </a:solidFill>
              </a:rPr>
              <a:pPr eaLnBrk="1" fontAlgn="base" hangingPunct="1">
                <a:spcBef>
                  <a:spcPct val="0"/>
                </a:spcBef>
                <a:spcAft>
                  <a:spcPct val="0"/>
                </a:spcAft>
              </a:pPr>
              <a:t>30</a:t>
            </a:fld>
            <a:endParaRPr lang="en-US" altLang="en-US">
              <a:solidFill>
                <a:srgbClr val="FFFFFF"/>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0587AB2E-27E5-4469-B178-4F5C80A2E65F}"/>
              </a:ext>
            </a:extLst>
          </p:cNvPr>
          <p:cNvSpPr>
            <a:spLocks noGrp="1"/>
          </p:cNvSpPr>
          <p:nvPr>
            <p:ph type="title"/>
          </p:nvPr>
        </p:nvSpPr>
        <p:spPr>
          <a:xfrm>
            <a:off x="1524000" y="0"/>
            <a:ext cx="9144000" cy="609600"/>
          </a:xfrm>
        </p:spPr>
        <p:txBody>
          <a:bodyPr>
            <a:normAutofit fontScale="90000"/>
          </a:bodyPr>
          <a:lstStyle/>
          <a:p>
            <a:pPr eaLnBrk="1" fontAlgn="auto" hangingPunct="1">
              <a:spcAft>
                <a:spcPts val="0"/>
              </a:spcAft>
              <a:defRPr/>
            </a:pPr>
            <a:br>
              <a:rPr lang="en-US" b="1"/>
            </a:br>
            <a:br>
              <a:rPr lang="en-US" b="1"/>
            </a:br>
            <a:r>
              <a:rPr lang="en-US" b="1"/>
              <a:t>Limitations and Side Effects of COCs </a:t>
            </a:r>
            <a:br>
              <a:rPr lang="en-US"/>
            </a:br>
            <a:endParaRPr lang="en-US"/>
          </a:p>
        </p:txBody>
      </p:sp>
      <p:sp>
        <p:nvSpPr>
          <p:cNvPr id="51203" name="Content Placeholder 2">
            <a:extLst>
              <a:ext uri="{FF2B5EF4-FFF2-40B4-BE49-F238E27FC236}">
                <a16:creationId xmlns:a16="http://schemas.microsoft.com/office/drawing/2014/main" id="{A5B338D4-7E3B-4009-AA77-0B324B154271}"/>
              </a:ext>
            </a:extLst>
          </p:cNvPr>
          <p:cNvSpPr>
            <a:spLocks noGrp="1"/>
          </p:cNvSpPr>
          <p:nvPr>
            <p:ph idx="1"/>
          </p:nvPr>
        </p:nvSpPr>
        <p:spPr>
          <a:xfrm>
            <a:off x="1524000" y="1143000"/>
            <a:ext cx="9144000" cy="5715000"/>
          </a:xfrm>
        </p:spPr>
        <p:txBody>
          <a:bodyPr/>
          <a:lstStyle/>
          <a:p>
            <a:pPr marL="514350" indent="-514350" eaLnBrk="1" hangingPunct="1">
              <a:buFontTx/>
              <a:buAutoNum type="arabicPeriod"/>
            </a:pPr>
            <a:r>
              <a:rPr lang="en-US" altLang="en-US" sz="2800" dirty="0"/>
              <a:t>COCs must be taken daily to be effective, preferably at the same time each day.</a:t>
            </a:r>
          </a:p>
          <a:p>
            <a:pPr marL="514350" indent="-514350" eaLnBrk="1" hangingPunct="1">
              <a:buFontTx/>
              <a:buAutoNum type="arabicPeriod"/>
            </a:pPr>
            <a:r>
              <a:rPr lang="en-US" altLang="en-US" sz="2800" dirty="0"/>
              <a:t> Effectiveness of COCs might be decreased when taken concurrently with other drugs (e.g., certain anti- tuberculosis, anti-epileptic, and antiretroviral drugs).  </a:t>
            </a:r>
          </a:p>
          <a:p>
            <a:pPr marL="514350" indent="-514350" eaLnBrk="1" hangingPunct="1">
              <a:buFontTx/>
              <a:buAutoNum type="arabicPeriod"/>
            </a:pPr>
            <a:r>
              <a:rPr lang="en-US" altLang="en-US" sz="2800" dirty="0"/>
              <a:t>Effectiveness could be lowered in cases of gastroenteritis, severe vomiting, and </a:t>
            </a:r>
            <a:r>
              <a:rPr lang="en-US" altLang="en-US" sz="2800" dirty="0" err="1"/>
              <a:t>diarrhoea</a:t>
            </a:r>
            <a:r>
              <a:rPr lang="en-US" altLang="en-US" sz="2800" dirty="0"/>
              <a:t>. </a:t>
            </a:r>
          </a:p>
          <a:p>
            <a:pPr marL="514350" indent="-514350" eaLnBrk="1" hangingPunct="1">
              <a:buFontTx/>
              <a:buAutoNum type="arabicPeriod"/>
            </a:pPr>
            <a:r>
              <a:rPr lang="en-US" altLang="en-US" sz="2800" dirty="0"/>
              <a:t>COCs offer no protection against </a:t>
            </a:r>
            <a:r>
              <a:rPr lang="en-US" altLang="en-US" sz="2800" dirty="0" err="1"/>
              <a:t>STls</a:t>
            </a:r>
            <a:r>
              <a:rPr lang="en-US" altLang="en-US" sz="2800" dirty="0"/>
              <a:t>, including hepatitis B and HIV. Therefore, at-risk individuals should use condoms to ensure protection against STIs. </a:t>
            </a:r>
          </a:p>
        </p:txBody>
      </p:sp>
      <p:sp>
        <p:nvSpPr>
          <p:cNvPr id="51204" name="Date Placeholder 6">
            <a:extLst>
              <a:ext uri="{FF2B5EF4-FFF2-40B4-BE49-F238E27FC236}">
                <a16:creationId xmlns:a16="http://schemas.microsoft.com/office/drawing/2014/main" id="{E856CE29-030C-4AE1-9449-52FAE117464B}"/>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AB0FAC7-39FA-4AE6-AA5F-B9646C6D6712}"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51205" name="Slide Number Placeholder 7">
            <a:extLst>
              <a:ext uri="{FF2B5EF4-FFF2-40B4-BE49-F238E27FC236}">
                <a16:creationId xmlns:a16="http://schemas.microsoft.com/office/drawing/2014/main" id="{E8F5B77F-621D-40E8-B637-2855BC07B4E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BCD849C-F075-4A90-AC8A-63235788599A}" type="slidenum">
              <a:rPr lang="en-US" altLang="en-US">
                <a:solidFill>
                  <a:srgbClr val="FFFFFF"/>
                </a:solidFill>
              </a:rPr>
              <a:pPr eaLnBrk="1" fontAlgn="base" hangingPunct="1">
                <a:spcBef>
                  <a:spcPct val="0"/>
                </a:spcBef>
                <a:spcAft>
                  <a:spcPct val="0"/>
                </a:spcAft>
              </a:pPr>
              <a:t>31</a:t>
            </a:fld>
            <a:endParaRPr lang="en-US" altLang="en-US">
              <a:solidFill>
                <a:srgbClr val="FFFFFF"/>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4CF5EAB4-CF35-4696-8AE2-278D45A65CEC}"/>
              </a:ext>
            </a:extLst>
          </p:cNvPr>
          <p:cNvSpPr>
            <a:spLocks noGrp="1"/>
          </p:cNvSpPr>
          <p:nvPr>
            <p:ph type="title"/>
          </p:nvPr>
        </p:nvSpPr>
        <p:spPr>
          <a:xfrm>
            <a:off x="1981200" y="0"/>
            <a:ext cx="8229600" cy="914400"/>
          </a:xfrm>
        </p:spPr>
        <p:txBody>
          <a:bodyPr/>
          <a:lstStyle/>
          <a:p>
            <a:pPr eaLnBrk="1" fontAlgn="auto" hangingPunct="1">
              <a:spcAft>
                <a:spcPts val="0"/>
              </a:spcAft>
              <a:defRPr/>
            </a:pPr>
            <a:r>
              <a:rPr lang="en-US"/>
              <a:t>Minor side effects of COCs</a:t>
            </a:r>
          </a:p>
        </p:txBody>
      </p:sp>
      <p:sp>
        <p:nvSpPr>
          <p:cNvPr id="52227" name="Content Placeholder 2">
            <a:extLst>
              <a:ext uri="{FF2B5EF4-FFF2-40B4-BE49-F238E27FC236}">
                <a16:creationId xmlns:a16="http://schemas.microsoft.com/office/drawing/2014/main" id="{6C705A8B-ECE0-49AC-B71D-4F6B8AECFEA4}"/>
              </a:ext>
            </a:extLst>
          </p:cNvPr>
          <p:cNvSpPr>
            <a:spLocks noGrp="1"/>
          </p:cNvSpPr>
          <p:nvPr>
            <p:ph idx="1"/>
          </p:nvPr>
        </p:nvSpPr>
        <p:spPr>
          <a:xfrm>
            <a:off x="1981200" y="838200"/>
            <a:ext cx="8229600" cy="5638800"/>
          </a:xfrm>
        </p:spPr>
        <p:txBody>
          <a:bodyPr/>
          <a:lstStyle/>
          <a:p>
            <a:pPr eaLnBrk="1" hangingPunct="1"/>
            <a:r>
              <a:rPr lang="en-US" altLang="en-US"/>
              <a:t>Nausea (more common in the ﬁrst three months) </a:t>
            </a:r>
            <a:endParaRPr lang="en-US" altLang="en-US" sz="3600"/>
          </a:p>
          <a:p>
            <a:pPr eaLnBrk="1" hangingPunct="1">
              <a:buFontTx/>
              <a:buNone/>
            </a:pPr>
            <a:r>
              <a:rPr lang="en-US" altLang="en-US"/>
              <a:t>• 	Spotting or bleeding in between menstrual periods, especially if a woman forgets to take her pills or takes them late (more common in the ﬁrst three months) </a:t>
            </a:r>
            <a:endParaRPr lang="en-US" altLang="en-US" sz="3600"/>
          </a:p>
          <a:p>
            <a:pPr eaLnBrk="1" hangingPunct="1">
              <a:buFontTx/>
              <a:buNone/>
            </a:pPr>
            <a:r>
              <a:rPr lang="en-US" altLang="en-US"/>
              <a:t>• 	Mild headaches </a:t>
            </a:r>
            <a:endParaRPr lang="en-US" altLang="en-US" sz="3600"/>
          </a:p>
          <a:p>
            <a:pPr eaLnBrk="1" hangingPunct="1">
              <a:buFontTx/>
              <a:buNone/>
            </a:pPr>
            <a:r>
              <a:rPr lang="en-US" altLang="en-US"/>
              <a:t>• 	Breast tenderness </a:t>
            </a:r>
            <a:endParaRPr lang="en-US" altLang="en-US" sz="3600"/>
          </a:p>
          <a:p>
            <a:pPr eaLnBrk="1" hangingPunct="1">
              <a:buFontTx/>
              <a:buNone/>
            </a:pPr>
            <a:r>
              <a:rPr lang="en-US" altLang="en-US"/>
              <a:t>• 	Slight weight gain </a:t>
            </a:r>
            <a:endParaRPr lang="en-US" altLang="en-US" sz="3600"/>
          </a:p>
          <a:p>
            <a:pPr eaLnBrk="1" hangingPunct="1">
              <a:buFontTx/>
              <a:buNone/>
            </a:pPr>
            <a:r>
              <a:rPr lang="en-US" altLang="en-US"/>
              <a:t>• 	Mood change </a:t>
            </a:r>
            <a:endParaRPr lang="en-US" altLang="en-US" sz="3600"/>
          </a:p>
          <a:p>
            <a:pPr eaLnBrk="1" hangingPunct="1">
              <a:buFontTx/>
              <a:buNone/>
            </a:pPr>
            <a:endParaRPr lang="en-US" altLang="en-US"/>
          </a:p>
        </p:txBody>
      </p:sp>
      <p:sp>
        <p:nvSpPr>
          <p:cNvPr id="52228" name="Date Placeholder 6">
            <a:extLst>
              <a:ext uri="{FF2B5EF4-FFF2-40B4-BE49-F238E27FC236}">
                <a16:creationId xmlns:a16="http://schemas.microsoft.com/office/drawing/2014/main" id="{C0CCDB35-13D6-4F8E-AC31-0CDE1567776A}"/>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4A8DBC7-CEA5-4895-A1E1-6E328AD2157E}"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52229" name="Slide Number Placeholder 7">
            <a:extLst>
              <a:ext uri="{FF2B5EF4-FFF2-40B4-BE49-F238E27FC236}">
                <a16:creationId xmlns:a16="http://schemas.microsoft.com/office/drawing/2014/main" id="{A6CC14D7-8F34-48D6-BDB7-39D74609357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0549EE3-B52D-4E64-B6A8-C5A32CB223A4}" type="slidenum">
              <a:rPr lang="en-US" altLang="en-US">
                <a:solidFill>
                  <a:srgbClr val="FFFFFF"/>
                </a:solidFill>
              </a:rPr>
              <a:pPr eaLnBrk="1" fontAlgn="base" hangingPunct="1">
                <a:spcBef>
                  <a:spcPct val="0"/>
                </a:spcBef>
                <a:spcAft>
                  <a:spcPct val="0"/>
                </a:spcAft>
              </a:pPr>
              <a:t>32</a:t>
            </a:fld>
            <a:endParaRPr lang="en-US" altLang="en-US">
              <a:solidFill>
                <a:srgbClr val="FFFFFF"/>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82DCEE89-2A94-4BD7-BD7B-0F4529E20C59}"/>
              </a:ext>
            </a:extLst>
          </p:cNvPr>
          <p:cNvSpPr>
            <a:spLocks noGrp="1"/>
          </p:cNvSpPr>
          <p:nvPr>
            <p:ph type="title"/>
          </p:nvPr>
        </p:nvSpPr>
        <p:spPr/>
        <p:txBody>
          <a:bodyPr/>
          <a:lstStyle/>
          <a:p>
            <a:pPr eaLnBrk="1" fontAlgn="auto" hangingPunct="1">
              <a:spcAft>
                <a:spcPts val="0"/>
              </a:spcAft>
              <a:defRPr/>
            </a:pPr>
            <a:r>
              <a:rPr lang="en-US"/>
              <a:t>Major complications of COC</a:t>
            </a:r>
          </a:p>
        </p:txBody>
      </p:sp>
      <p:sp>
        <p:nvSpPr>
          <p:cNvPr id="53251" name="Content Placeholder 2">
            <a:extLst>
              <a:ext uri="{FF2B5EF4-FFF2-40B4-BE49-F238E27FC236}">
                <a16:creationId xmlns:a16="http://schemas.microsoft.com/office/drawing/2014/main" id="{62AB5CD3-87E6-418C-8675-BFD337576982}"/>
              </a:ext>
            </a:extLst>
          </p:cNvPr>
          <p:cNvSpPr>
            <a:spLocks noGrp="1"/>
          </p:cNvSpPr>
          <p:nvPr>
            <p:ph idx="1"/>
          </p:nvPr>
        </p:nvSpPr>
        <p:spPr>
          <a:xfrm>
            <a:off x="1981200" y="1371601"/>
            <a:ext cx="8229600" cy="4754563"/>
          </a:xfrm>
        </p:spPr>
        <p:txBody>
          <a:bodyPr/>
          <a:lstStyle/>
          <a:p>
            <a:pPr lvl="1" eaLnBrk="1" hangingPunct="1"/>
            <a:r>
              <a:rPr lang="en-US" altLang="en-US"/>
              <a:t>The following major side effects or complications are rare, but possible: </a:t>
            </a:r>
            <a:endParaRPr lang="en-US" altLang="en-US" sz="3200"/>
          </a:p>
          <a:p>
            <a:pPr eaLnBrk="1" hangingPunct="1">
              <a:buFontTx/>
              <a:buNone/>
            </a:pPr>
            <a:r>
              <a:rPr lang="en-US" altLang="en-US"/>
              <a:t>• 	Myocardial infarction </a:t>
            </a:r>
            <a:endParaRPr lang="en-US" altLang="en-US" sz="3600"/>
          </a:p>
          <a:p>
            <a:pPr eaLnBrk="1" hangingPunct="1">
              <a:buFontTx/>
              <a:buNone/>
            </a:pPr>
            <a:r>
              <a:rPr lang="en-US" altLang="en-US"/>
              <a:t>• 	Stroke </a:t>
            </a:r>
            <a:endParaRPr lang="en-US" altLang="en-US" sz="3600"/>
          </a:p>
          <a:p>
            <a:pPr eaLnBrk="1" hangingPunct="1">
              <a:buFontTx/>
              <a:buNone/>
            </a:pPr>
            <a:r>
              <a:rPr lang="en-US" altLang="en-US"/>
              <a:t>• 	Venous thrombosis or embolism, or both </a:t>
            </a:r>
            <a:endParaRPr lang="en-US" altLang="en-US" sz="3600"/>
          </a:p>
          <a:p>
            <a:pPr eaLnBrk="1" hangingPunct="1"/>
            <a:endParaRPr lang="en-US" altLang="en-US"/>
          </a:p>
        </p:txBody>
      </p:sp>
      <p:sp>
        <p:nvSpPr>
          <p:cNvPr id="53252" name="Date Placeholder 6">
            <a:extLst>
              <a:ext uri="{FF2B5EF4-FFF2-40B4-BE49-F238E27FC236}">
                <a16:creationId xmlns:a16="http://schemas.microsoft.com/office/drawing/2014/main" id="{0F376738-1609-4DB6-90A0-21E40EB29141}"/>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EE685630-3212-49CC-9232-510A2B3673BC}"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53253" name="Slide Number Placeholder 7">
            <a:extLst>
              <a:ext uri="{FF2B5EF4-FFF2-40B4-BE49-F238E27FC236}">
                <a16:creationId xmlns:a16="http://schemas.microsoft.com/office/drawing/2014/main" id="{8A6F25E9-6719-4CA9-A4AF-925CBC2C62C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538E0B41-F8BE-4D22-B662-9A8475AAEB59}" type="slidenum">
              <a:rPr lang="en-US" altLang="en-US">
                <a:solidFill>
                  <a:srgbClr val="FFFFFF"/>
                </a:solidFill>
              </a:rPr>
              <a:pPr eaLnBrk="1" fontAlgn="base" hangingPunct="1">
                <a:spcBef>
                  <a:spcPct val="0"/>
                </a:spcBef>
                <a:spcAft>
                  <a:spcPct val="0"/>
                </a:spcAft>
              </a:pPr>
              <a:t>33</a:t>
            </a:fld>
            <a:endParaRPr lang="en-US" altLang="en-US">
              <a:solidFill>
                <a:srgbClr val="FFFFFF"/>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8D10033F-C0BE-4189-AF82-C7C15C54DB23}"/>
              </a:ext>
            </a:extLst>
          </p:cNvPr>
          <p:cNvSpPr>
            <a:spLocks noGrp="1"/>
          </p:cNvSpPr>
          <p:nvPr>
            <p:ph type="title"/>
          </p:nvPr>
        </p:nvSpPr>
        <p:spPr>
          <a:xfrm>
            <a:off x="1981200" y="274638"/>
            <a:ext cx="8229600" cy="487362"/>
          </a:xfrm>
        </p:spPr>
        <p:txBody>
          <a:bodyPr>
            <a:normAutofit fontScale="90000"/>
          </a:bodyPr>
          <a:lstStyle/>
          <a:p>
            <a:pPr eaLnBrk="1" fontAlgn="auto" hangingPunct="1">
              <a:spcAft>
                <a:spcPts val="0"/>
              </a:spcAft>
              <a:defRPr/>
            </a:pPr>
            <a:r>
              <a:rPr lang="en-US" sz="4000" b="1"/>
              <a:t>Eligibility for Using COCs </a:t>
            </a:r>
            <a:br>
              <a:rPr lang="en-US"/>
            </a:br>
            <a:endParaRPr lang="en-US"/>
          </a:p>
        </p:txBody>
      </p:sp>
      <p:sp>
        <p:nvSpPr>
          <p:cNvPr id="54275" name="Content Placeholder 2">
            <a:extLst>
              <a:ext uri="{FF2B5EF4-FFF2-40B4-BE49-F238E27FC236}">
                <a16:creationId xmlns:a16="http://schemas.microsoft.com/office/drawing/2014/main" id="{FFE3E416-62B0-4CF0-91E3-ACAF5D421BEB}"/>
              </a:ext>
            </a:extLst>
          </p:cNvPr>
          <p:cNvSpPr>
            <a:spLocks noGrp="1"/>
          </p:cNvSpPr>
          <p:nvPr>
            <p:ph idx="1"/>
          </p:nvPr>
        </p:nvSpPr>
        <p:spPr>
          <a:xfrm>
            <a:off x="1258957" y="632791"/>
            <a:ext cx="9144000" cy="6225209"/>
          </a:xfrm>
        </p:spPr>
        <p:txBody>
          <a:bodyPr/>
          <a:lstStyle/>
          <a:p>
            <a:pPr eaLnBrk="1" hangingPunct="1"/>
            <a:r>
              <a:rPr lang="en-US" altLang="en-US" dirty="0"/>
              <a:t>COCs are safe and appropriate for many women. </a:t>
            </a:r>
          </a:p>
          <a:p>
            <a:pPr eaLnBrk="1" hangingPunct="1"/>
            <a:r>
              <a:rPr lang="en-US" altLang="en-US" dirty="0"/>
              <a:t>Other women might take COCs with additional monitoring or care; and </a:t>
            </a:r>
          </a:p>
          <a:p>
            <a:pPr eaLnBrk="1" hangingPunct="1"/>
            <a:r>
              <a:rPr lang="en-US" altLang="en-US" dirty="0"/>
              <a:t>Some women should not take COCs at all, or only in very limited circumstances.  </a:t>
            </a:r>
          </a:p>
          <a:p>
            <a:pPr eaLnBrk="1" hangingPunct="1"/>
            <a:r>
              <a:rPr lang="en-US" altLang="en-US" i="1" dirty="0"/>
              <a:t>Women Who Can Use COCs without Restrictions (Includes MEC Category 1) </a:t>
            </a:r>
            <a:endParaRPr lang="en-US" altLang="en-US" dirty="0"/>
          </a:p>
          <a:p>
            <a:pPr eaLnBrk="1" hangingPunct="1"/>
            <a:r>
              <a:rPr lang="en-US" altLang="en-US" dirty="0"/>
              <a:t>This method is recommended and acceptable with no restrictions for sexually active women of reproductive age (from menarche to menopause) in all of the following speciﬁc circumstances: </a:t>
            </a:r>
          </a:p>
          <a:p>
            <a:pPr eaLnBrk="1" hangingPunct="1"/>
            <a:endParaRPr lang="en-US" altLang="en-US" dirty="0"/>
          </a:p>
        </p:txBody>
      </p:sp>
      <p:sp>
        <p:nvSpPr>
          <p:cNvPr id="54276" name="Date Placeholder 6">
            <a:extLst>
              <a:ext uri="{FF2B5EF4-FFF2-40B4-BE49-F238E27FC236}">
                <a16:creationId xmlns:a16="http://schemas.microsoft.com/office/drawing/2014/main" id="{1460993D-D418-424C-950B-D907476E8FB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8F012CF0-5BC4-4DB2-A52D-94EB6FF254B0}"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54277" name="Slide Number Placeholder 7">
            <a:extLst>
              <a:ext uri="{FF2B5EF4-FFF2-40B4-BE49-F238E27FC236}">
                <a16:creationId xmlns:a16="http://schemas.microsoft.com/office/drawing/2014/main" id="{DAC3F9EB-1B06-457F-A090-78AB7B8BECC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5623787-E60F-4A7C-A5D3-16CAD6D7EB19}" type="slidenum">
              <a:rPr lang="en-US" altLang="en-US">
                <a:solidFill>
                  <a:srgbClr val="FFFFFF"/>
                </a:solidFill>
              </a:rPr>
              <a:pPr eaLnBrk="1" fontAlgn="base" hangingPunct="1">
                <a:spcBef>
                  <a:spcPct val="0"/>
                </a:spcBef>
                <a:spcAft>
                  <a:spcPct val="0"/>
                </a:spcAft>
              </a:pPr>
              <a:t>34</a:t>
            </a:fld>
            <a:endParaRPr lang="en-US" altLang="en-US">
              <a:solidFill>
                <a:srgbClr val="FFFFFF"/>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8918E628-D22D-436D-9B01-37B09F535C8B}"/>
              </a:ext>
            </a:extLst>
          </p:cNvPr>
          <p:cNvSpPr>
            <a:spLocks noGrp="1"/>
          </p:cNvSpPr>
          <p:nvPr>
            <p:ph type="title"/>
          </p:nvPr>
        </p:nvSpPr>
        <p:spPr>
          <a:xfrm>
            <a:off x="1143000" y="0"/>
            <a:ext cx="9982200" cy="685800"/>
          </a:xfrm>
        </p:spPr>
        <p:txBody>
          <a:bodyPr>
            <a:normAutofit fontScale="90000"/>
          </a:bodyPr>
          <a:lstStyle/>
          <a:p>
            <a:pPr eaLnBrk="1" fontAlgn="auto" hangingPunct="1">
              <a:spcAft>
                <a:spcPts val="0"/>
              </a:spcAft>
              <a:defRPr/>
            </a:pPr>
            <a:r>
              <a:rPr lang="en-US" b="1"/>
              <a:t>MEC1 No restrictions or conditions</a:t>
            </a:r>
          </a:p>
        </p:txBody>
      </p:sp>
      <p:sp>
        <p:nvSpPr>
          <p:cNvPr id="55299" name="Content Placeholder 2">
            <a:extLst>
              <a:ext uri="{FF2B5EF4-FFF2-40B4-BE49-F238E27FC236}">
                <a16:creationId xmlns:a16="http://schemas.microsoft.com/office/drawing/2014/main" id="{88372D2E-2D22-487B-9760-2EE75EB2B630}"/>
              </a:ext>
            </a:extLst>
          </p:cNvPr>
          <p:cNvSpPr>
            <a:spLocks noGrp="1"/>
          </p:cNvSpPr>
          <p:nvPr>
            <p:ph idx="1"/>
          </p:nvPr>
        </p:nvSpPr>
        <p:spPr>
          <a:xfrm>
            <a:off x="1524000" y="533401"/>
            <a:ext cx="9144000" cy="5592763"/>
          </a:xfrm>
        </p:spPr>
        <p:txBody>
          <a:bodyPr>
            <a:normAutofit lnSpcReduction="10000"/>
          </a:bodyPr>
          <a:lstStyle/>
          <a:p>
            <a:pPr eaLnBrk="1" hangingPunct="1"/>
            <a:r>
              <a:rPr lang="en-US" altLang="en-US"/>
              <a:t>Women of any parity, including those who have never given birth (the nulliparous) </a:t>
            </a:r>
            <a:endParaRPr lang="en-US" altLang="en-US" sz="3600"/>
          </a:p>
          <a:p>
            <a:pPr eaLnBrk="1" hangingPunct="1">
              <a:buFontTx/>
              <a:buNone/>
            </a:pPr>
            <a:r>
              <a:rPr lang="en-US" altLang="en-US"/>
              <a:t>• 	Women who want highly effective protection against pregnancy and who feel they can follow a daily routine of pill taking </a:t>
            </a:r>
            <a:endParaRPr lang="en-US" altLang="en-US" sz="3600"/>
          </a:p>
          <a:p>
            <a:pPr eaLnBrk="1" hangingPunct="1">
              <a:buFontTx/>
              <a:buNone/>
            </a:pPr>
            <a:r>
              <a:rPr lang="en-US" altLang="en-US"/>
              <a:t>• 	Post-abortion women (should begin within ﬁve days of abortion for immediate effectiveness) </a:t>
            </a:r>
            <a:endParaRPr lang="en-US" altLang="en-US" sz="3600"/>
          </a:p>
          <a:p>
            <a:pPr eaLnBrk="1" hangingPunct="1">
              <a:buFontTx/>
              <a:buNone/>
            </a:pPr>
            <a:r>
              <a:rPr lang="en-US" altLang="en-US"/>
              <a:t>• 	Women with severe dysmenorrhoea </a:t>
            </a:r>
            <a:endParaRPr lang="en-US" altLang="en-US" sz="3600"/>
          </a:p>
          <a:p>
            <a:pPr eaLnBrk="1" hangingPunct="1">
              <a:buFontTx/>
              <a:buNone/>
            </a:pPr>
            <a:r>
              <a:rPr lang="en-US" altLang="en-US"/>
              <a:t>• 	Women with a history of ectopic pregnancy  </a:t>
            </a:r>
            <a:endParaRPr lang="en-US" altLang="en-US" sz="3600"/>
          </a:p>
          <a:p>
            <a:pPr eaLnBrk="1" hangingPunct="1">
              <a:buFontTx/>
              <a:buNone/>
            </a:pPr>
            <a:r>
              <a:rPr lang="en-US" altLang="en-US"/>
              <a:t>• 	Women who suffer from headaches (can initiate pill use [category 1]; but if headaches continue, eligibility changes to category 2) </a:t>
            </a:r>
            <a:endParaRPr lang="en-US" altLang="en-US" sz="3600"/>
          </a:p>
          <a:p>
            <a:pPr eaLnBrk="1" hangingPunct="1">
              <a:buFontTx/>
              <a:buNone/>
            </a:pPr>
            <a:r>
              <a:rPr lang="en-US" altLang="en-US"/>
              <a:t> 	</a:t>
            </a:r>
          </a:p>
        </p:txBody>
      </p:sp>
      <p:sp>
        <p:nvSpPr>
          <p:cNvPr id="55300" name="Date Placeholder 6">
            <a:extLst>
              <a:ext uri="{FF2B5EF4-FFF2-40B4-BE49-F238E27FC236}">
                <a16:creationId xmlns:a16="http://schemas.microsoft.com/office/drawing/2014/main" id="{58D66C09-1370-49C1-8A20-9369BF11FFCE}"/>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0EBBDA2-0CE0-48AA-B242-763071C100B7}"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55301" name="Slide Number Placeholder 7">
            <a:extLst>
              <a:ext uri="{FF2B5EF4-FFF2-40B4-BE49-F238E27FC236}">
                <a16:creationId xmlns:a16="http://schemas.microsoft.com/office/drawing/2014/main" id="{9A46F06C-B875-48E2-8079-22F5A6D101F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6FD389E-BA03-4FCF-89C6-4EE8C78D3D9F}" type="slidenum">
              <a:rPr lang="en-US" altLang="en-US">
                <a:solidFill>
                  <a:srgbClr val="FFFFFF"/>
                </a:solidFill>
              </a:rPr>
              <a:pPr eaLnBrk="1" fontAlgn="base" hangingPunct="1">
                <a:spcBef>
                  <a:spcPct val="0"/>
                </a:spcBef>
                <a:spcAft>
                  <a:spcPct val="0"/>
                </a:spcAft>
              </a:pPr>
              <a:t>35</a:t>
            </a:fld>
            <a:endParaRPr lang="en-US" altLang="en-US">
              <a:solidFill>
                <a:srgbClr val="FFFFFF"/>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8D49B833-1668-4C17-A20C-BBC94A9AB58E}"/>
              </a:ext>
            </a:extLst>
          </p:cNvPr>
          <p:cNvSpPr>
            <a:spLocks noGrp="1"/>
          </p:cNvSpPr>
          <p:nvPr>
            <p:ph type="title"/>
          </p:nvPr>
        </p:nvSpPr>
        <p:spPr>
          <a:xfrm>
            <a:off x="1981200" y="0"/>
            <a:ext cx="8229600" cy="609600"/>
          </a:xfrm>
        </p:spPr>
        <p:txBody>
          <a:bodyPr>
            <a:normAutofit fontScale="90000"/>
          </a:bodyPr>
          <a:lstStyle/>
          <a:p>
            <a:pPr eaLnBrk="1" fontAlgn="auto" hangingPunct="1">
              <a:spcAft>
                <a:spcPts val="0"/>
              </a:spcAft>
              <a:defRPr/>
            </a:pPr>
            <a:endParaRPr lang="en-US" dirty="0"/>
          </a:p>
        </p:txBody>
      </p:sp>
      <p:sp>
        <p:nvSpPr>
          <p:cNvPr id="56323" name="Content Placeholder 2">
            <a:extLst>
              <a:ext uri="{FF2B5EF4-FFF2-40B4-BE49-F238E27FC236}">
                <a16:creationId xmlns:a16="http://schemas.microsoft.com/office/drawing/2014/main" id="{A6497C78-746B-4405-B3BB-B7DBB74E6737}"/>
              </a:ext>
            </a:extLst>
          </p:cNvPr>
          <p:cNvSpPr>
            <a:spLocks noGrp="1"/>
          </p:cNvSpPr>
          <p:nvPr>
            <p:ph idx="1"/>
          </p:nvPr>
        </p:nvSpPr>
        <p:spPr>
          <a:xfrm>
            <a:off x="1524000" y="533400"/>
            <a:ext cx="9144000" cy="6324600"/>
          </a:xfrm>
        </p:spPr>
        <p:txBody>
          <a:bodyPr/>
          <a:lstStyle/>
          <a:p>
            <a:pPr eaLnBrk="1" hangingPunct="1"/>
            <a:r>
              <a:rPr lang="en-US" altLang="en-US" dirty="0"/>
              <a:t>Women on antibiotics that do not affect effectiveness of COCs </a:t>
            </a:r>
            <a:endParaRPr lang="en-US" altLang="en-US" sz="3600" dirty="0"/>
          </a:p>
          <a:p>
            <a:pPr eaLnBrk="1" hangingPunct="1">
              <a:buFontTx/>
              <a:buNone/>
            </a:pPr>
            <a:r>
              <a:rPr lang="en-US" altLang="en-US" dirty="0"/>
              <a:t>• 	Women with AIDS but not on antiretroviral (ARV) therapy, or those receiving ARVs that do not interfere with effectiveness of COCs  </a:t>
            </a:r>
            <a:endParaRPr lang="en-US" altLang="en-US" sz="3600" dirty="0"/>
          </a:p>
          <a:p>
            <a:pPr eaLnBrk="1" hangingPunct="1">
              <a:buFontTx/>
              <a:buNone/>
            </a:pPr>
            <a:r>
              <a:rPr lang="en-US" altLang="en-US" dirty="0"/>
              <a:t>• 	Women at increased risk of STIs, or with a very high individual risk of exposure to STIs </a:t>
            </a:r>
            <a:endParaRPr lang="en-US" altLang="en-US" sz="3600" dirty="0"/>
          </a:p>
          <a:p>
            <a:pPr eaLnBrk="1" hangingPunct="1">
              <a:buFontTx/>
              <a:buNone/>
            </a:pPr>
            <a:r>
              <a:rPr lang="en-US" altLang="en-US" dirty="0"/>
              <a:t>• 	Women at high risk of HIV, or those already infected with HIV </a:t>
            </a:r>
            <a:endParaRPr lang="en-US" altLang="en-US" sz="3600" dirty="0"/>
          </a:p>
          <a:p>
            <a:pPr lvl="1" eaLnBrk="1" hangingPunct="1">
              <a:buFontTx/>
              <a:buNone/>
            </a:pPr>
            <a:r>
              <a:rPr lang="en-US" altLang="en-US" dirty="0"/>
              <a:t>• 	Women with</a:t>
            </a:r>
            <a:r>
              <a:rPr lang="en-US" altLang="en-US" sz="3200" dirty="0"/>
              <a:t> </a:t>
            </a:r>
            <a:r>
              <a:rPr lang="en-US" altLang="en-US" dirty="0"/>
              <a:t>Malaria</a:t>
            </a:r>
            <a:r>
              <a:rPr lang="en-US" altLang="en-US" sz="3200" dirty="0"/>
              <a:t> and </a:t>
            </a:r>
            <a:r>
              <a:rPr lang="en-US" altLang="en-US" dirty="0"/>
              <a:t>Non-pelvic TB</a:t>
            </a:r>
            <a:endParaRPr lang="en-US" altLang="en-US" sz="3200" dirty="0"/>
          </a:p>
          <a:p>
            <a:pPr eaLnBrk="1" hangingPunct="1"/>
            <a:endParaRPr lang="en-US" altLang="en-US" dirty="0"/>
          </a:p>
          <a:p>
            <a:pPr eaLnBrk="1" hangingPunct="1">
              <a:buFontTx/>
              <a:buNone/>
            </a:pPr>
            <a:endParaRPr lang="en-US" altLang="en-US" dirty="0"/>
          </a:p>
        </p:txBody>
      </p:sp>
      <p:sp>
        <p:nvSpPr>
          <p:cNvPr id="56324" name="Date Placeholder 6">
            <a:extLst>
              <a:ext uri="{FF2B5EF4-FFF2-40B4-BE49-F238E27FC236}">
                <a16:creationId xmlns:a16="http://schemas.microsoft.com/office/drawing/2014/main" id="{E53697F3-9CE0-4F04-8E8F-0885E72CC419}"/>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B40DBBC3-7000-4807-B651-58A5EBE46A00}"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56325" name="Slide Number Placeholder 7">
            <a:extLst>
              <a:ext uri="{FF2B5EF4-FFF2-40B4-BE49-F238E27FC236}">
                <a16:creationId xmlns:a16="http://schemas.microsoft.com/office/drawing/2014/main" id="{06CE860F-4B4B-4898-8E4B-6E4F5195DF8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98F2BFE3-4F3B-4DE5-B8BF-F6CE2D4941EC}" type="slidenum">
              <a:rPr lang="en-US" altLang="en-US">
                <a:solidFill>
                  <a:srgbClr val="FFFFFF"/>
                </a:solidFill>
              </a:rPr>
              <a:pPr eaLnBrk="1" fontAlgn="base" hangingPunct="1">
                <a:spcBef>
                  <a:spcPct val="0"/>
                </a:spcBef>
                <a:spcAft>
                  <a:spcPct val="0"/>
                </a:spcAft>
              </a:pPr>
              <a:t>36</a:t>
            </a:fld>
            <a:endParaRPr lang="en-US" altLang="en-US">
              <a:solidFill>
                <a:srgbClr val="FFFFFF"/>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2C3BD937-212A-4BF7-BE84-F48DC201CEDC}"/>
              </a:ext>
            </a:extLst>
          </p:cNvPr>
          <p:cNvSpPr>
            <a:spLocks noGrp="1"/>
          </p:cNvSpPr>
          <p:nvPr>
            <p:ph type="title"/>
          </p:nvPr>
        </p:nvSpPr>
        <p:spPr>
          <a:xfrm>
            <a:off x="1524000" y="274638"/>
            <a:ext cx="9144000" cy="1143000"/>
          </a:xfrm>
        </p:spPr>
        <p:txBody>
          <a:bodyPr>
            <a:normAutofit fontScale="90000"/>
          </a:bodyPr>
          <a:lstStyle/>
          <a:p>
            <a:pPr eaLnBrk="1" fontAlgn="auto" hangingPunct="1">
              <a:spcAft>
                <a:spcPts val="0"/>
              </a:spcAft>
              <a:defRPr/>
            </a:pPr>
            <a:br>
              <a:rPr lang="en-US" i="1"/>
            </a:br>
            <a:r>
              <a:rPr lang="en-US" sz="4000" i="1"/>
              <a:t>Women Who Can Use This Method with Extra Care (Includes MEC Category 2) </a:t>
            </a:r>
            <a:br>
              <a:rPr lang="en-US" sz="4000"/>
            </a:br>
            <a:endParaRPr lang="en-US" sz="4000"/>
          </a:p>
        </p:txBody>
      </p:sp>
      <p:sp>
        <p:nvSpPr>
          <p:cNvPr id="58371" name="Content Placeholder 2">
            <a:extLst>
              <a:ext uri="{FF2B5EF4-FFF2-40B4-BE49-F238E27FC236}">
                <a16:creationId xmlns:a16="http://schemas.microsoft.com/office/drawing/2014/main" id="{0E871F64-8524-4AA9-A862-70F1C4F95AEF}"/>
              </a:ext>
            </a:extLst>
          </p:cNvPr>
          <p:cNvSpPr>
            <a:spLocks noGrp="1"/>
          </p:cNvSpPr>
          <p:nvPr>
            <p:ph idx="1"/>
          </p:nvPr>
        </p:nvSpPr>
        <p:spPr>
          <a:xfrm>
            <a:off x="1981200" y="1066801"/>
            <a:ext cx="8229600" cy="5059363"/>
          </a:xfrm>
        </p:spPr>
        <p:txBody>
          <a:bodyPr/>
          <a:lstStyle/>
          <a:p>
            <a:pPr eaLnBrk="1" hangingPunct="1">
              <a:buFontTx/>
              <a:buNone/>
            </a:pPr>
            <a:endParaRPr lang="en-US" altLang="en-US" b="1"/>
          </a:p>
          <a:p>
            <a:pPr eaLnBrk="1" hangingPunct="1"/>
            <a:r>
              <a:rPr lang="en-US" altLang="en-US"/>
              <a:t>Women who suffer from obesity, i.e., weight equal or greater than 30kg/ m2 Body Mass Index (BMI) </a:t>
            </a:r>
          </a:p>
          <a:p>
            <a:pPr eaLnBrk="1" hangingPunct="1"/>
            <a:r>
              <a:rPr lang="en-US" altLang="en-US"/>
              <a:t>Use the method, but counsel about small risk and symptoms of thrombosis. Advise follow-up. </a:t>
            </a:r>
          </a:p>
          <a:p>
            <a:pPr eaLnBrk="1" hangingPunct="1"/>
            <a:r>
              <a:rPr lang="en-US" altLang="en-US"/>
              <a:t>Initiate method and refer for evaluation as soon as possible. Re-supply as needed. </a:t>
            </a:r>
          </a:p>
          <a:p>
            <a:pPr eaLnBrk="1" hangingPunct="1"/>
            <a:r>
              <a:rPr lang="en-US" altLang="en-US"/>
              <a:t>Women with gall­bladder disease who are currently asymptomatic or have been</a:t>
            </a:r>
          </a:p>
          <a:p>
            <a:pPr eaLnBrk="1" hangingPunct="1">
              <a:buFontTx/>
              <a:buNone/>
            </a:pPr>
            <a:endParaRPr lang="en-US" altLang="en-US"/>
          </a:p>
        </p:txBody>
      </p:sp>
      <p:sp>
        <p:nvSpPr>
          <p:cNvPr id="58465" name="Date Placeholder 8">
            <a:extLst>
              <a:ext uri="{FF2B5EF4-FFF2-40B4-BE49-F238E27FC236}">
                <a16:creationId xmlns:a16="http://schemas.microsoft.com/office/drawing/2014/main" id="{47F74733-0E9C-4434-AE45-FFB382E6BC1E}"/>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2491841-EE47-441E-99C3-7A05E1313FDC}"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58466" name="Slide Number Placeholder 9">
            <a:extLst>
              <a:ext uri="{FF2B5EF4-FFF2-40B4-BE49-F238E27FC236}">
                <a16:creationId xmlns:a16="http://schemas.microsoft.com/office/drawing/2014/main" id="{4B29A143-418D-482D-9D5D-25A5AF16038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50467B9E-662D-4401-91B9-7A19A071854C}" type="slidenum">
              <a:rPr lang="en-US" altLang="en-US">
                <a:solidFill>
                  <a:srgbClr val="FFFFFF"/>
                </a:solidFill>
              </a:rPr>
              <a:pPr eaLnBrk="1" fontAlgn="base" hangingPunct="1">
                <a:spcBef>
                  <a:spcPct val="0"/>
                </a:spcBef>
                <a:spcAft>
                  <a:spcPct val="0"/>
                </a:spcAft>
              </a:pPr>
              <a:t>37</a:t>
            </a:fld>
            <a:endParaRPr lang="en-US" altLang="en-US">
              <a:solidFill>
                <a:srgbClr val="FFFFFF"/>
              </a:solidFill>
            </a:endParaRPr>
          </a:p>
        </p:txBody>
      </p:sp>
      <p:graphicFrame>
        <p:nvGraphicFramePr>
          <p:cNvPr id="5" name="Table 4">
            <a:extLst>
              <a:ext uri="{FF2B5EF4-FFF2-40B4-BE49-F238E27FC236}">
                <a16:creationId xmlns:a16="http://schemas.microsoft.com/office/drawing/2014/main" id="{7EEECA30-99E7-454D-81B0-BF217EF7576C}"/>
              </a:ext>
            </a:extLst>
          </p:cNvPr>
          <p:cNvGraphicFramePr>
            <a:graphicFrameLocks noGrp="1"/>
          </p:cNvGraphicFramePr>
          <p:nvPr/>
        </p:nvGraphicFramePr>
        <p:xfrm>
          <a:off x="1143000" y="15087600"/>
          <a:ext cx="9982200" cy="26954996"/>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gridCol w="4343400">
                  <a:extLst>
                    <a:ext uri="{9D8B030D-6E8A-4147-A177-3AD203B41FA5}">
                      <a16:colId xmlns:a16="http://schemas.microsoft.com/office/drawing/2014/main" val="20002"/>
                    </a:ext>
                  </a:extLst>
                </a:gridCol>
              </a:tblGrid>
              <a:tr h="954950">
                <a:tc>
                  <a:txBody>
                    <a:bodyPr/>
                    <a:lstStyle/>
                    <a:p>
                      <a:r>
                        <a:rPr lang="en-US" sz="1900" dirty="0"/>
                        <a:t>condition</a:t>
                      </a:r>
                    </a:p>
                  </a:txBody>
                  <a:tcPr marT="47493" marB="47493"/>
                </a:tc>
                <a:tc gridSpan="2">
                  <a:txBody>
                    <a:bodyPr/>
                    <a:lstStyle/>
                    <a:p>
                      <a:r>
                        <a:rPr lang="en-US" sz="1900" dirty="0"/>
                        <a:t>Suggested action</a:t>
                      </a:r>
                    </a:p>
                  </a:txBody>
                  <a:tcPr marT="47493" marB="47493"/>
                </a:tc>
                <a:tc hMerge="1">
                  <a:txBody>
                    <a:bodyPr/>
                    <a:lstStyle/>
                    <a:p>
                      <a:endParaRPr lang="en-US" dirty="0"/>
                    </a:p>
                  </a:txBody>
                  <a:tcPr/>
                </a:tc>
                <a:extLst>
                  <a:ext uri="{0D108BD9-81ED-4DB2-BD59-A6C34878D82A}">
                    <a16:rowId xmlns:a16="http://schemas.microsoft.com/office/drawing/2014/main" val="10000"/>
                  </a:ext>
                </a:extLst>
              </a:tr>
              <a:tr h="949865">
                <a:tc>
                  <a:txBody>
                    <a:bodyPr/>
                    <a:lstStyle/>
                    <a:p>
                      <a:endParaRPr lang="en-US" sz="1900"/>
                    </a:p>
                  </a:txBody>
                  <a:tcPr marT="47493" marB="4749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900" dirty="0"/>
                        <a:t>When clinical judgment is possible</a:t>
                      </a:r>
                    </a:p>
                    <a:p>
                      <a:endParaRPr lang="en-US" sz="1900" dirty="0"/>
                    </a:p>
                  </a:txBody>
                  <a:tcPr marT="47493" marB="4749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900" dirty="0"/>
                        <a:t>When judgment is not possible or limited</a:t>
                      </a:r>
                    </a:p>
                    <a:p>
                      <a:r>
                        <a:rPr lang="en-US" sz="1900" dirty="0" err="1"/>
                        <a:t>Eg</a:t>
                      </a:r>
                      <a:r>
                        <a:rPr lang="en-US" sz="1900" dirty="0"/>
                        <a:t> CHW with FP</a:t>
                      </a:r>
                      <a:r>
                        <a:rPr lang="en-US" sz="1900" baseline="0" dirty="0"/>
                        <a:t> training and</a:t>
                      </a:r>
                      <a:r>
                        <a:rPr lang="en-US" sz="1900" dirty="0"/>
                        <a:t> CBD</a:t>
                      </a:r>
                    </a:p>
                  </a:txBody>
                  <a:tcPr marT="47493" marB="47493"/>
                </a:tc>
                <a:extLst>
                  <a:ext uri="{0D108BD9-81ED-4DB2-BD59-A6C34878D82A}">
                    <a16:rowId xmlns:a16="http://schemas.microsoft.com/office/drawing/2014/main" val="10001"/>
                  </a:ext>
                </a:extLst>
              </a:tr>
              <a:tr h="949865">
                <a:tc>
                  <a:txBody>
                    <a:bodyPr/>
                    <a:lstStyle/>
                    <a:p>
                      <a:r>
                        <a:rPr lang="en-US" sz="1900" kern="1200" dirty="0">
                          <a:solidFill>
                            <a:schemeClr val="dk1"/>
                          </a:solidFill>
                          <a:latin typeface="+mn-lt"/>
                          <a:ea typeface="+mn-ea"/>
                          <a:cs typeface="+mn-cs"/>
                        </a:rPr>
                        <a:t>Women over 40 years of age </a:t>
                      </a:r>
                      <a:endParaRPr lang="en-US" sz="1900" dirty="0"/>
                    </a:p>
                  </a:txBody>
                  <a:tcPr marT="47493" marB="47493"/>
                </a:tc>
                <a:tc>
                  <a:txBody>
                    <a:bodyPr/>
                    <a:lstStyle/>
                    <a:p>
                      <a:r>
                        <a:rPr lang="en-US" sz="1900" kern="1200" dirty="0">
                          <a:solidFill>
                            <a:schemeClr val="dk1"/>
                          </a:solidFill>
                          <a:latin typeface="+mn-lt"/>
                          <a:ea typeface="+mn-ea"/>
                          <a:cs typeface="+mn-cs"/>
                        </a:rPr>
                        <a:t>Initiate method. Age by itself does not restrict use of any method. </a:t>
                      </a:r>
                      <a:endParaRPr lang="en-US" sz="1900" dirty="0"/>
                    </a:p>
                  </a:txBody>
                  <a:tcPr marT="47493" marB="47493"/>
                </a:tc>
                <a:tc>
                  <a:txBody>
                    <a:bodyPr/>
                    <a:lstStyle/>
                    <a:p>
                      <a:r>
                        <a:rPr lang="en-US" sz="1900" kern="1200" dirty="0">
                          <a:solidFill>
                            <a:schemeClr val="dk1"/>
                          </a:solidFill>
                          <a:latin typeface="+mn-lt"/>
                          <a:ea typeface="+mn-ea"/>
                          <a:cs typeface="+mn-cs"/>
                        </a:rPr>
                        <a:t>Initiate and re-supply method. </a:t>
                      </a:r>
                      <a:endParaRPr lang="en-US" sz="1900" dirty="0"/>
                    </a:p>
                  </a:txBody>
                  <a:tcPr marT="47493" marB="47493"/>
                </a:tc>
                <a:extLst>
                  <a:ext uri="{0D108BD9-81ED-4DB2-BD59-A6C34878D82A}">
                    <a16:rowId xmlns:a16="http://schemas.microsoft.com/office/drawing/2014/main" val="10002"/>
                  </a:ext>
                </a:extLst>
              </a:tr>
              <a:tr h="949865">
                <a:tc>
                  <a:txBody>
                    <a:bodyPr/>
                    <a:lstStyle/>
                    <a:p>
                      <a:r>
                        <a:rPr lang="en-US" sz="1900" kern="1200" dirty="0">
                          <a:solidFill>
                            <a:schemeClr val="dk1"/>
                          </a:solidFill>
                          <a:latin typeface="+mn-lt"/>
                          <a:ea typeface="+mn-ea"/>
                          <a:cs typeface="+mn-cs"/>
                        </a:rPr>
                        <a:t>Women who have unexplained vaginal bleeding </a:t>
                      </a:r>
                      <a:endParaRPr lang="en-US" sz="1900" dirty="0"/>
                    </a:p>
                  </a:txBody>
                  <a:tcPr marT="47493" marB="47493"/>
                </a:tc>
                <a:tc>
                  <a:txBody>
                    <a:bodyPr/>
                    <a:lstStyle/>
                    <a:p>
                      <a:r>
                        <a:rPr lang="en-US" sz="1900" kern="1200" dirty="0">
                          <a:solidFill>
                            <a:schemeClr val="dk1"/>
                          </a:solidFill>
                          <a:latin typeface="+mn-lt"/>
                          <a:ea typeface="+mn-ea"/>
                          <a:cs typeface="+mn-cs"/>
                        </a:rPr>
                        <a:t>Initiate method. Evaluate bleeding, including VIA/ VILI or Pap Smear. </a:t>
                      </a:r>
                      <a:endParaRPr lang="en-US" sz="1900" dirty="0"/>
                    </a:p>
                  </a:txBody>
                  <a:tcPr marT="47493" marB="47493"/>
                </a:tc>
                <a:tc>
                  <a:txBody>
                    <a:bodyPr/>
                    <a:lstStyle/>
                    <a:p>
                      <a:r>
                        <a:rPr lang="en-US" sz="1900" kern="1200" dirty="0">
                          <a:solidFill>
                            <a:schemeClr val="dk1"/>
                          </a:solidFill>
                          <a:latin typeface="+mn-lt"/>
                          <a:ea typeface="+mn-ea"/>
                          <a:cs typeface="+mn-cs"/>
                        </a:rPr>
                        <a:t>Initiate method and refer for evaluation as soon as possible. Re-supply as needed. </a:t>
                      </a:r>
                      <a:endParaRPr lang="en-US" sz="1900" dirty="0"/>
                    </a:p>
                  </a:txBody>
                  <a:tcPr marT="47493" marB="47493"/>
                </a:tc>
                <a:extLst>
                  <a:ext uri="{0D108BD9-81ED-4DB2-BD59-A6C34878D82A}">
                    <a16:rowId xmlns:a16="http://schemas.microsoft.com/office/drawing/2014/main" val="10003"/>
                  </a:ext>
                </a:extLst>
              </a:tr>
              <a:tr h="1013190">
                <a:tc>
                  <a:txBody>
                    <a:bodyPr/>
                    <a:lstStyle/>
                    <a:p>
                      <a:pPr marL="0" marR="0">
                        <a:spcBef>
                          <a:spcPts val="0"/>
                        </a:spcBef>
                        <a:spcAft>
                          <a:spcPts val="0"/>
                        </a:spcAft>
                      </a:pPr>
                      <a:r>
                        <a:rPr lang="en-US" sz="1700" dirty="0">
                          <a:solidFill>
                            <a:srgbClr val="211D1E"/>
                          </a:solidFill>
                          <a:latin typeface="Optima"/>
                          <a:ea typeface="Times New Roman"/>
                          <a:cs typeface="Optima"/>
                        </a:rPr>
                        <a:t>Women who have migraines without aura and are less than 35 years of age (See Appendix 3) </a:t>
                      </a:r>
                      <a:endParaRPr lang="en-US" sz="1700" dirty="0">
                        <a:solidFill>
                          <a:srgbClr val="000000"/>
                        </a:solidFill>
                        <a:latin typeface="Optima"/>
                        <a:ea typeface="Times New Roman"/>
                        <a:cs typeface="Optima"/>
                      </a:endParaRPr>
                    </a:p>
                  </a:txBody>
                  <a:tcPr marL="68580" marR="68580" marT="0" marB="0"/>
                </a:tc>
                <a:tc>
                  <a:txBody>
                    <a:bodyPr/>
                    <a:lstStyle/>
                    <a:p>
                      <a:r>
                        <a:rPr lang="en-US" sz="1900" kern="1200" dirty="0">
                          <a:solidFill>
                            <a:schemeClr val="dk1"/>
                          </a:solidFill>
                          <a:latin typeface="+mn-lt"/>
                          <a:ea typeface="+mn-ea"/>
                          <a:cs typeface="+mn-cs"/>
                        </a:rPr>
                        <a:t>Initiate method and follow-up closely. </a:t>
                      </a:r>
                      <a:endParaRPr lang="en-US" sz="1900" dirty="0"/>
                    </a:p>
                  </a:txBody>
                  <a:tcPr marT="47493" marB="47493"/>
                </a:tc>
                <a:tc>
                  <a:txBody>
                    <a:bodyPr/>
                    <a:lstStyle/>
                    <a:p>
                      <a:pPr marL="0" marR="0">
                        <a:spcBef>
                          <a:spcPts val="0"/>
                        </a:spcBef>
                        <a:spcAft>
                          <a:spcPts val="0"/>
                        </a:spcAft>
                      </a:pPr>
                      <a:r>
                        <a:rPr lang="en-US" sz="1700" dirty="0">
                          <a:solidFill>
                            <a:srgbClr val="211D1E"/>
                          </a:solidFill>
                          <a:latin typeface="Optima"/>
                          <a:ea typeface="Times New Roman"/>
                          <a:cs typeface="Optima"/>
                        </a:rPr>
                        <a:t>Initiate method and refer for evaluation as soon as possible. Re-supply if migraine is not getting more severe.   </a:t>
                      </a:r>
                      <a:endParaRPr lang="en-US" sz="1700" dirty="0">
                        <a:solidFill>
                          <a:srgbClr val="000000"/>
                        </a:solidFill>
                        <a:latin typeface="Optima"/>
                        <a:ea typeface="Times New Roman"/>
                        <a:cs typeface="Optima"/>
                      </a:endParaRPr>
                    </a:p>
                  </a:txBody>
                  <a:tcPr marL="68580" marR="68580" marT="0" marB="0"/>
                </a:tc>
                <a:extLst>
                  <a:ext uri="{0D108BD9-81ED-4DB2-BD59-A6C34878D82A}">
                    <a16:rowId xmlns:a16="http://schemas.microsoft.com/office/drawing/2014/main" val="10004"/>
                  </a:ext>
                </a:extLst>
              </a:tr>
              <a:tr h="1013190">
                <a:tc>
                  <a:txBody>
                    <a:bodyPr/>
                    <a:lstStyle/>
                    <a:p>
                      <a:pPr marL="0" marR="0">
                        <a:spcBef>
                          <a:spcPts val="0"/>
                        </a:spcBef>
                        <a:spcAft>
                          <a:spcPts val="0"/>
                        </a:spcAft>
                      </a:pPr>
                      <a:r>
                        <a:rPr lang="en-US" sz="1700" dirty="0">
                          <a:solidFill>
                            <a:srgbClr val="211D1E"/>
                          </a:solidFill>
                          <a:latin typeface="Optima"/>
                          <a:ea typeface="Times New Roman"/>
                          <a:cs typeface="Optima"/>
                        </a:rPr>
                        <a:t>Women who suffer from obesity, i.e., weight equal or greater than 30kg/ m2 Body Mass Index (BMI) </a:t>
                      </a:r>
                      <a:endParaRPr lang="en-US" sz="17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700" dirty="0">
                          <a:solidFill>
                            <a:srgbClr val="211D1E"/>
                          </a:solidFill>
                          <a:latin typeface="Optima"/>
                          <a:ea typeface="Times New Roman"/>
                          <a:cs typeface="Optima"/>
                        </a:rPr>
                        <a:t>Use the method, but counsel about small risk and symptoms of thrombosis. Advise follow-up. </a:t>
                      </a:r>
                      <a:endParaRPr lang="en-US" sz="17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900" dirty="0">
                          <a:solidFill>
                            <a:srgbClr val="211D1E"/>
                          </a:solidFill>
                          <a:latin typeface="Optima"/>
                          <a:ea typeface="Times New Roman"/>
                          <a:cs typeface="Optima"/>
                        </a:rPr>
                        <a:t>Initiate method and refer for evaluation as soon as possible. Re-supply as needed. </a:t>
                      </a:r>
                      <a:endParaRPr lang="en-US" sz="1900" dirty="0">
                        <a:solidFill>
                          <a:srgbClr val="000000"/>
                        </a:solidFill>
                        <a:latin typeface="Optima"/>
                        <a:ea typeface="Times New Roman"/>
                        <a:cs typeface="Optima"/>
                      </a:endParaRPr>
                    </a:p>
                  </a:txBody>
                  <a:tcPr marL="68580" marR="68580" marT="0" marB="0" anchor="ctr"/>
                </a:tc>
                <a:extLst>
                  <a:ext uri="{0D108BD9-81ED-4DB2-BD59-A6C34878D82A}">
                    <a16:rowId xmlns:a16="http://schemas.microsoft.com/office/drawing/2014/main" val="10005"/>
                  </a:ext>
                </a:extLst>
              </a:tr>
              <a:tr h="1804744">
                <a:tc>
                  <a:txBody>
                    <a:bodyPr/>
                    <a:lstStyle/>
                    <a:p>
                      <a:pPr marL="0" marR="0">
                        <a:spcBef>
                          <a:spcPts val="0"/>
                        </a:spcBef>
                        <a:spcAft>
                          <a:spcPts val="0"/>
                        </a:spcAft>
                      </a:pPr>
                      <a:r>
                        <a:rPr lang="en-US" sz="1700" dirty="0">
                          <a:solidFill>
                            <a:srgbClr val="211D1E"/>
                          </a:solidFill>
                          <a:latin typeface="Optima"/>
                          <a:ea typeface="Times New Roman"/>
                          <a:cs typeface="Optima"/>
                        </a:rPr>
                        <a:t>Women with gall­bladder disease who are currently asymptomatic or have been treated by </a:t>
                      </a:r>
                      <a:r>
                        <a:rPr lang="en-US" sz="1700" dirty="0" err="1">
                          <a:solidFill>
                            <a:srgbClr val="211D1E"/>
                          </a:solidFill>
                          <a:latin typeface="Optima"/>
                          <a:ea typeface="Times New Roman"/>
                          <a:cs typeface="Optima"/>
                        </a:rPr>
                        <a:t>cholecystectomy</a:t>
                      </a:r>
                      <a:r>
                        <a:rPr lang="en-US" sz="1700" dirty="0">
                          <a:solidFill>
                            <a:srgbClr val="211D1E"/>
                          </a:solidFill>
                          <a:latin typeface="Optima"/>
                          <a:ea typeface="Times New Roman"/>
                          <a:cs typeface="Optima"/>
                        </a:rPr>
                        <a:t> </a:t>
                      </a:r>
                      <a:endParaRPr lang="en-US" sz="1700" dirty="0">
                        <a:solidFill>
                          <a:srgbClr val="000000"/>
                        </a:solidFill>
                        <a:latin typeface="Optima"/>
                        <a:ea typeface="Times New Roman"/>
                        <a:cs typeface="Optima"/>
                      </a:endParaRPr>
                    </a:p>
                  </a:txBody>
                  <a:tcPr marL="68580" marR="68580" marT="0" marB="0"/>
                </a:tc>
                <a:tc>
                  <a:txBody>
                    <a:bodyPr/>
                    <a:lstStyle/>
                    <a:p>
                      <a:r>
                        <a:rPr lang="en-US" sz="1900" kern="1200" dirty="0">
                          <a:solidFill>
                            <a:schemeClr val="dk1"/>
                          </a:solidFill>
                          <a:latin typeface="+mn-lt"/>
                          <a:ea typeface="+mn-ea"/>
                          <a:cs typeface="+mn-cs"/>
                        </a:rPr>
                        <a:t>Use the method, follow-up, and discontinue if symptoms develop. (Note: Women on medical treatment for this disease fall in category 3). </a:t>
                      </a:r>
                      <a:endParaRPr lang="en-US" sz="1900" dirty="0"/>
                    </a:p>
                  </a:txBody>
                  <a:tcPr marT="47493" marB="47493"/>
                </a:tc>
                <a:tc>
                  <a:txBody>
                    <a:bodyPr/>
                    <a:lstStyle/>
                    <a:p>
                      <a:r>
                        <a:rPr lang="en-US" sz="1900" kern="1200" dirty="0">
                          <a:solidFill>
                            <a:schemeClr val="dk1"/>
                          </a:solidFill>
                          <a:latin typeface="+mn-lt"/>
                          <a:ea typeface="+mn-ea"/>
                          <a:cs typeface="+mn-cs"/>
                        </a:rPr>
                        <a:t>May initiate and re-supply as needed, especially where </a:t>
                      </a:r>
                      <a:r>
                        <a:rPr lang="en-US" sz="1900" kern="1200" dirty="0" err="1">
                          <a:solidFill>
                            <a:schemeClr val="dk1"/>
                          </a:solidFill>
                          <a:latin typeface="+mn-lt"/>
                          <a:ea typeface="+mn-ea"/>
                          <a:cs typeface="+mn-cs"/>
                        </a:rPr>
                        <a:t>cholecystectomy</a:t>
                      </a:r>
                      <a:r>
                        <a:rPr lang="en-US" sz="1900" kern="1200" dirty="0">
                          <a:solidFill>
                            <a:schemeClr val="dk1"/>
                          </a:solidFill>
                          <a:latin typeface="+mn-lt"/>
                          <a:ea typeface="+mn-ea"/>
                          <a:cs typeface="+mn-cs"/>
                        </a:rPr>
                        <a:t> has been performed. </a:t>
                      </a:r>
                      <a:endParaRPr lang="en-US" sz="1900" dirty="0"/>
                    </a:p>
                  </a:txBody>
                  <a:tcPr marT="47493" marB="47493"/>
                </a:tc>
                <a:extLst>
                  <a:ext uri="{0D108BD9-81ED-4DB2-BD59-A6C34878D82A}">
                    <a16:rowId xmlns:a16="http://schemas.microsoft.com/office/drawing/2014/main" val="10006"/>
                  </a:ext>
                </a:extLst>
              </a:tr>
              <a:tr h="553265">
                <a:tc>
                  <a:txBody>
                    <a:bodyPr/>
                    <a:lstStyle/>
                    <a:p>
                      <a:pPr marL="0" marR="0">
                        <a:spcBef>
                          <a:spcPts val="0"/>
                        </a:spcBef>
                        <a:spcAft>
                          <a:spcPts val="0"/>
                        </a:spcAft>
                      </a:pPr>
                      <a:r>
                        <a:rPr lang="en-US" sz="1700" dirty="0">
                          <a:solidFill>
                            <a:srgbClr val="211D1E"/>
                          </a:solidFill>
                          <a:latin typeface="Optima"/>
                          <a:ea typeface="Times New Roman"/>
                          <a:cs typeface="Optima"/>
                        </a:rPr>
                        <a:t>Women with </a:t>
                      </a:r>
                      <a:endParaRPr lang="en-US" sz="1700" dirty="0">
                        <a:solidFill>
                          <a:srgbClr val="000000"/>
                        </a:solidFill>
                        <a:latin typeface="Optima"/>
                        <a:ea typeface="Times New Roman"/>
                        <a:cs typeface="Optima"/>
                      </a:endParaRPr>
                    </a:p>
                  </a:txBody>
                  <a:tcPr marL="68580" marR="68580" marT="0" marB="0" anchor="b"/>
                </a:tc>
                <a:tc>
                  <a:txBody>
                    <a:bodyPr/>
                    <a:lstStyle/>
                    <a:p>
                      <a:pPr marL="0" marR="0">
                        <a:spcBef>
                          <a:spcPts val="0"/>
                        </a:spcBef>
                        <a:spcAft>
                          <a:spcPts val="0"/>
                        </a:spcAft>
                      </a:pPr>
                      <a:r>
                        <a:rPr lang="en-US" sz="1700" dirty="0">
                          <a:solidFill>
                            <a:srgbClr val="211D1E"/>
                          </a:solidFill>
                          <a:latin typeface="Optima"/>
                          <a:ea typeface="Times New Roman"/>
                          <a:cs typeface="Optima"/>
                        </a:rPr>
                        <a:t>Initiate method and </a:t>
                      </a:r>
                      <a:endParaRPr lang="en-US" sz="1700" dirty="0">
                        <a:solidFill>
                          <a:srgbClr val="000000"/>
                        </a:solidFill>
                        <a:latin typeface="Optima"/>
                        <a:ea typeface="Times New Roman"/>
                        <a:cs typeface="Optima"/>
                      </a:endParaRPr>
                    </a:p>
                  </a:txBody>
                  <a:tcPr marL="68580" marR="68580" marT="0" marB="0" anchor="b"/>
                </a:tc>
                <a:tc>
                  <a:txBody>
                    <a:bodyPr/>
                    <a:lstStyle/>
                    <a:p>
                      <a:pPr marL="0" marR="0">
                        <a:spcBef>
                          <a:spcPts val="0"/>
                        </a:spcBef>
                        <a:spcAft>
                          <a:spcPts val="0"/>
                        </a:spcAft>
                      </a:pPr>
                      <a:r>
                        <a:rPr lang="en-US" sz="1900" dirty="0">
                          <a:solidFill>
                            <a:srgbClr val="211D1E"/>
                          </a:solidFill>
                          <a:latin typeface="Optima"/>
                          <a:ea typeface="Times New Roman"/>
                          <a:cs typeface="Optima"/>
                        </a:rPr>
                        <a:t>Refer for evaluation </a:t>
                      </a:r>
                      <a:endParaRPr lang="en-US" sz="1900" dirty="0">
                        <a:solidFill>
                          <a:srgbClr val="000000"/>
                        </a:solidFill>
                        <a:latin typeface="Optima"/>
                        <a:ea typeface="Times New Roman"/>
                        <a:cs typeface="Optima"/>
                      </a:endParaRPr>
                    </a:p>
                  </a:txBody>
                  <a:tcPr marL="68580" marR="68580" marT="0" marB="0" anchor="b"/>
                </a:tc>
                <a:extLst>
                  <a:ext uri="{0D108BD9-81ED-4DB2-BD59-A6C34878D82A}">
                    <a16:rowId xmlns:a16="http://schemas.microsoft.com/office/drawing/2014/main" val="10007"/>
                  </a:ext>
                </a:extLst>
              </a:tr>
              <a:tr h="759892">
                <a:tc>
                  <a:txBody>
                    <a:bodyPr/>
                    <a:lstStyle/>
                    <a:p>
                      <a:pPr marL="0" marR="0">
                        <a:spcBef>
                          <a:spcPts val="0"/>
                        </a:spcBef>
                        <a:spcAft>
                          <a:spcPts val="0"/>
                        </a:spcAft>
                      </a:pPr>
                      <a:r>
                        <a:rPr lang="en-US" sz="1700" dirty="0">
                          <a:solidFill>
                            <a:srgbClr val="211D1E"/>
                          </a:solidFill>
                          <a:latin typeface="Optima"/>
                          <a:ea typeface="Times New Roman"/>
                          <a:cs typeface="Optima"/>
                        </a:rPr>
                        <a:t>undiagnosed breast lumps </a:t>
                      </a:r>
                      <a:endParaRPr lang="en-US" sz="17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700" dirty="0">
                          <a:solidFill>
                            <a:srgbClr val="211D1E"/>
                          </a:solidFill>
                          <a:latin typeface="Optima"/>
                          <a:ea typeface="Times New Roman"/>
                          <a:cs typeface="Optima"/>
                        </a:rPr>
                        <a:t>evaluate the lump or refer as appropriate as soon as possible. After evaluation, women with </a:t>
                      </a:r>
                      <a:endParaRPr lang="en-US" sz="17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900" b="1" dirty="0">
                          <a:solidFill>
                            <a:srgbClr val="211D1E"/>
                          </a:solidFill>
                          <a:latin typeface="Optima"/>
                          <a:ea typeface="Times New Roman"/>
                          <a:cs typeface="Optima"/>
                        </a:rPr>
                        <a:t>before</a:t>
                      </a:r>
                      <a:r>
                        <a:rPr lang="en-US" sz="1900" dirty="0">
                          <a:solidFill>
                            <a:srgbClr val="211D1E"/>
                          </a:solidFill>
                          <a:latin typeface="Optima"/>
                          <a:ea typeface="Times New Roman"/>
                          <a:cs typeface="Optima"/>
                        </a:rPr>
                        <a:t> initiating method. </a:t>
                      </a:r>
                      <a:endParaRPr lang="en-US" sz="1900" dirty="0">
                        <a:solidFill>
                          <a:srgbClr val="000000"/>
                        </a:solidFill>
                        <a:latin typeface="Optima"/>
                        <a:ea typeface="Times New Roman"/>
                        <a:cs typeface="Optima"/>
                      </a:endParaRPr>
                    </a:p>
                  </a:txBody>
                  <a:tcPr marL="68580" marR="68580" marT="0" marB="0"/>
                </a:tc>
                <a:extLst>
                  <a:ext uri="{0D108BD9-81ED-4DB2-BD59-A6C34878D82A}">
                    <a16:rowId xmlns:a16="http://schemas.microsoft.com/office/drawing/2014/main" val="10008"/>
                  </a:ext>
                </a:extLst>
              </a:tr>
              <a:tr h="553265">
                <a:tc>
                  <a:txBody>
                    <a:bodyPr/>
                    <a:lstStyle/>
                    <a:p>
                      <a:endParaRPr lang="en-US" sz="1900"/>
                    </a:p>
                  </a:txBody>
                  <a:tcPr marT="47493" marB="47493"/>
                </a:tc>
                <a:tc>
                  <a:txBody>
                    <a:bodyPr/>
                    <a:lstStyle/>
                    <a:p>
                      <a:pPr marL="0" marR="0">
                        <a:spcBef>
                          <a:spcPts val="0"/>
                        </a:spcBef>
                        <a:spcAft>
                          <a:spcPts val="0"/>
                        </a:spcAft>
                      </a:pPr>
                      <a:r>
                        <a:rPr lang="en-US" sz="1700" dirty="0">
                          <a:solidFill>
                            <a:srgbClr val="211D1E"/>
                          </a:solidFill>
                          <a:latin typeface="Optima"/>
                          <a:ea typeface="Times New Roman"/>
                          <a:cs typeface="Optima"/>
                        </a:rPr>
                        <a:t>benign breast disease fall into category 1; women with breast </a:t>
                      </a:r>
                      <a:endParaRPr lang="en-US" sz="1700" dirty="0">
                        <a:solidFill>
                          <a:srgbClr val="000000"/>
                        </a:solidFill>
                        <a:latin typeface="Optima"/>
                        <a:ea typeface="Times New Roman"/>
                        <a:cs typeface="Optima"/>
                      </a:endParaRPr>
                    </a:p>
                  </a:txBody>
                  <a:tcPr marL="68580" marR="68580" marT="0" marB="0"/>
                </a:tc>
                <a:tc>
                  <a:txBody>
                    <a:bodyPr/>
                    <a:lstStyle/>
                    <a:p>
                      <a:endParaRPr lang="en-US" sz="1900"/>
                    </a:p>
                  </a:txBody>
                  <a:tcPr marT="47493" marB="47493"/>
                </a:tc>
                <a:extLst>
                  <a:ext uri="{0D108BD9-81ED-4DB2-BD59-A6C34878D82A}">
                    <a16:rowId xmlns:a16="http://schemas.microsoft.com/office/drawing/2014/main" val="10009"/>
                  </a:ext>
                </a:extLst>
              </a:tr>
              <a:tr h="553265">
                <a:tc>
                  <a:txBody>
                    <a:bodyPr/>
                    <a:lstStyle/>
                    <a:p>
                      <a:endParaRPr lang="en-US" sz="1900"/>
                    </a:p>
                  </a:txBody>
                  <a:tcPr marT="47493" marB="47493"/>
                </a:tc>
                <a:tc>
                  <a:txBody>
                    <a:bodyPr/>
                    <a:lstStyle/>
                    <a:p>
                      <a:pPr marL="0" marR="0">
                        <a:spcBef>
                          <a:spcPts val="0"/>
                        </a:spcBef>
                        <a:spcAft>
                          <a:spcPts val="0"/>
                        </a:spcAft>
                      </a:pPr>
                      <a:r>
                        <a:rPr lang="en-US" sz="1700" dirty="0">
                          <a:solidFill>
                            <a:srgbClr val="211D1E"/>
                          </a:solidFill>
                          <a:latin typeface="Optima"/>
                          <a:ea typeface="Times New Roman"/>
                          <a:cs typeface="Optima"/>
                        </a:rPr>
                        <a:t>cancer fall into category 4, and COCs should be discontinued</a:t>
                      </a:r>
                      <a:endParaRPr lang="en-US" sz="1700" dirty="0">
                        <a:solidFill>
                          <a:srgbClr val="000000"/>
                        </a:solidFill>
                        <a:latin typeface="Optima"/>
                        <a:ea typeface="Times New Roman"/>
                        <a:cs typeface="Optima"/>
                      </a:endParaRPr>
                    </a:p>
                  </a:txBody>
                  <a:tcPr marL="68580" marR="68580" marT="0" marB="0"/>
                </a:tc>
                <a:tc>
                  <a:txBody>
                    <a:bodyPr/>
                    <a:lstStyle/>
                    <a:p>
                      <a:endParaRPr lang="en-US" sz="1900"/>
                    </a:p>
                  </a:txBody>
                  <a:tcPr marT="47493" marB="47493"/>
                </a:tc>
                <a:extLst>
                  <a:ext uri="{0D108BD9-81ED-4DB2-BD59-A6C34878D82A}">
                    <a16:rowId xmlns:a16="http://schemas.microsoft.com/office/drawing/2014/main" val="10010"/>
                  </a:ext>
                </a:extLst>
              </a:tr>
              <a:tr h="949865">
                <a:tc>
                  <a:txBody>
                    <a:bodyPr/>
                    <a:lstStyle/>
                    <a:p>
                      <a:r>
                        <a:rPr lang="en-US" sz="1900" kern="1200" dirty="0">
                          <a:solidFill>
                            <a:schemeClr val="dk1"/>
                          </a:solidFill>
                          <a:latin typeface="+mn-lt"/>
                          <a:ea typeface="+mn-ea"/>
                          <a:cs typeface="+mn-cs"/>
                        </a:rPr>
                        <a:t>Women with sickle cell disease </a:t>
                      </a:r>
                      <a:endParaRPr lang="en-US" sz="1900" dirty="0"/>
                    </a:p>
                  </a:txBody>
                  <a:tcPr marT="47493" marB="47493"/>
                </a:tc>
                <a:tc>
                  <a:txBody>
                    <a:bodyPr/>
                    <a:lstStyle/>
                    <a:p>
                      <a:pPr marL="0" marR="0">
                        <a:spcBef>
                          <a:spcPts val="0"/>
                        </a:spcBef>
                        <a:spcAft>
                          <a:spcPts val="0"/>
                        </a:spcAft>
                      </a:pPr>
                      <a:r>
                        <a:rPr lang="en-US" sz="900" dirty="0">
                          <a:solidFill>
                            <a:srgbClr val="211D1E"/>
                          </a:solidFill>
                          <a:latin typeface="Optima"/>
                          <a:ea typeface="Times New Roman"/>
                          <a:cs typeface="Optima"/>
                        </a:rPr>
                        <a:t>. </a:t>
                      </a:r>
                      <a:r>
                        <a:rPr lang="en-US" sz="1900" kern="1200" dirty="0">
                          <a:solidFill>
                            <a:schemeClr val="dk1"/>
                          </a:solidFill>
                          <a:latin typeface="+mn-lt"/>
                          <a:ea typeface="+mn-ea"/>
                          <a:cs typeface="+mn-cs"/>
                        </a:rPr>
                        <a:t>Initiate method and advise regular follow-up. </a:t>
                      </a:r>
                      <a:endParaRPr lang="en-US" sz="1200" dirty="0">
                        <a:solidFill>
                          <a:srgbClr val="000000"/>
                        </a:solidFill>
                        <a:latin typeface="Optima"/>
                        <a:ea typeface="Times New Roman"/>
                        <a:cs typeface="Optima"/>
                      </a:endParaRPr>
                    </a:p>
                  </a:txBody>
                  <a:tcPr marL="68580" marR="68580" marT="0" marB="0"/>
                </a:tc>
                <a:tc>
                  <a:txBody>
                    <a:bodyPr/>
                    <a:lstStyle/>
                    <a:p>
                      <a:r>
                        <a:rPr lang="en-US" sz="1900" kern="1200" dirty="0">
                          <a:solidFill>
                            <a:schemeClr val="dk1"/>
                          </a:solidFill>
                          <a:latin typeface="+mn-lt"/>
                          <a:ea typeface="+mn-ea"/>
                          <a:cs typeface="+mn-cs"/>
                        </a:rPr>
                        <a:t>Initiate method and refer for evaluation as soon as possible if symptoms start. </a:t>
                      </a:r>
                      <a:endParaRPr lang="en-US" sz="1900" dirty="0"/>
                    </a:p>
                  </a:txBody>
                  <a:tcPr marT="47493" marB="47493"/>
                </a:tc>
                <a:extLst>
                  <a:ext uri="{0D108BD9-81ED-4DB2-BD59-A6C34878D82A}">
                    <a16:rowId xmlns:a16="http://schemas.microsoft.com/office/drawing/2014/main" val="10011"/>
                  </a:ext>
                </a:extLst>
              </a:tr>
              <a:tr h="1013190">
                <a:tc>
                  <a:txBody>
                    <a:bodyPr/>
                    <a:lstStyle/>
                    <a:p>
                      <a:pPr marL="0" marR="0">
                        <a:spcBef>
                          <a:spcPts val="0"/>
                        </a:spcBef>
                        <a:spcAft>
                          <a:spcPts val="0"/>
                        </a:spcAft>
                      </a:pPr>
                      <a:r>
                        <a:rPr lang="en-US" sz="1900" dirty="0">
                          <a:solidFill>
                            <a:srgbClr val="211D1E"/>
                          </a:solidFill>
                          <a:latin typeface="Optima"/>
                          <a:ea typeface="Times New Roman"/>
                          <a:cs typeface="Optima"/>
                        </a:rPr>
                        <a:t>Women who smoke and are less than 35 years of age </a:t>
                      </a:r>
                      <a:endParaRPr lang="en-US" sz="19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700" dirty="0">
                          <a:solidFill>
                            <a:srgbClr val="211D1E"/>
                          </a:solidFill>
                          <a:latin typeface="Optima"/>
                          <a:ea typeface="Times New Roman"/>
                          <a:cs typeface="Optima"/>
                        </a:rPr>
                        <a:t>Initiate method and recommend follow-up. Discontinue if symptoms or signs of CVD appear (category 3 or 4). </a:t>
                      </a:r>
                      <a:endParaRPr lang="en-US" sz="1700" dirty="0">
                        <a:solidFill>
                          <a:srgbClr val="000000"/>
                        </a:solidFill>
                        <a:latin typeface="Optima"/>
                        <a:ea typeface="Times New Roman"/>
                        <a:cs typeface="Optima"/>
                      </a:endParaRPr>
                    </a:p>
                  </a:txBody>
                  <a:tcPr marL="68580" marR="68580" marT="0" marB="0"/>
                </a:tc>
                <a:tc>
                  <a:txBody>
                    <a:bodyPr/>
                    <a:lstStyle/>
                    <a:p>
                      <a:r>
                        <a:rPr lang="en-US" sz="1900" kern="1200" dirty="0">
                          <a:solidFill>
                            <a:schemeClr val="dk1"/>
                          </a:solidFill>
                          <a:latin typeface="+mn-lt"/>
                          <a:ea typeface="+mn-ea"/>
                          <a:cs typeface="+mn-cs"/>
                        </a:rPr>
                        <a:t>Initiate method and refer for evaluation as soon as possible. May re-supply as needed. </a:t>
                      </a:r>
                      <a:endParaRPr lang="en-US" sz="1900" dirty="0"/>
                    </a:p>
                  </a:txBody>
                  <a:tcPr marT="47493" marB="47493"/>
                </a:tc>
                <a:extLst>
                  <a:ext uri="{0D108BD9-81ED-4DB2-BD59-A6C34878D82A}">
                    <a16:rowId xmlns:a16="http://schemas.microsoft.com/office/drawing/2014/main" val="10012"/>
                  </a:ext>
                </a:extLst>
              </a:tr>
              <a:tr h="1519785">
                <a:tc>
                  <a:txBody>
                    <a:bodyPr/>
                    <a:lstStyle/>
                    <a:p>
                      <a:r>
                        <a:rPr lang="en-US" sz="1900" kern="1200" dirty="0">
                          <a:solidFill>
                            <a:schemeClr val="dk1"/>
                          </a:solidFill>
                          <a:latin typeface="+mn-lt"/>
                          <a:ea typeface="+mn-ea"/>
                          <a:cs typeface="+mn-cs"/>
                        </a:rPr>
                        <a:t>Uncomplicated diabetes (no vascular disease or diabetes of less than 20 years duration) </a:t>
                      </a:r>
                      <a:endParaRPr lang="en-US" sz="1900" dirty="0"/>
                    </a:p>
                  </a:txBody>
                  <a:tcPr marT="47493" marB="47493"/>
                </a:tc>
                <a:tc>
                  <a:txBody>
                    <a:bodyPr/>
                    <a:lstStyle/>
                    <a:p>
                      <a:pPr marL="0" marR="0">
                        <a:spcBef>
                          <a:spcPts val="0"/>
                        </a:spcBef>
                        <a:spcAft>
                          <a:spcPts val="0"/>
                        </a:spcAft>
                      </a:pPr>
                      <a:r>
                        <a:rPr lang="en-US" sz="1900" dirty="0">
                          <a:solidFill>
                            <a:srgbClr val="211D1E"/>
                          </a:solidFill>
                          <a:latin typeface="Optima"/>
                          <a:ea typeface="Times New Roman"/>
                          <a:cs typeface="Optima"/>
                        </a:rPr>
                        <a:t>Generally use the method and recommend follow-up. </a:t>
                      </a:r>
                      <a:endParaRPr lang="en-US" sz="1900" dirty="0">
                        <a:solidFill>
                          <a:srgbClr val="000000"/>
                        </a:solidFill>
                        <a:latin typeface="Optima"/>
                        <a:ea typeface="Times New Roman"/>
                        <a:cs typeface="Optima"/>
                      </a:endParaRPr>
                    </a:p>
                  </a:txBody>
                  <a:tcPr marL="68580" marR="68580" marT="0" marB="0"/>
                </a:tc>
                <a:tc>
                  <a:txBody>
                    <a:bodyPr/>
                    <a:lstStyle/>
                    <a:p>
                      <a:r>
                        <a:rPr lang="en-US" sz="1900" kern="1200" dirty="0">
                          <a:solidFill>
                            <a:schemeClr val="dk1"/>
                          </a:solidFill>
                          <a:latin typeface="+mn-lt"/>
                          <a:ea typeface="+mn-ea"/>
                          <a:cs typeface="+mn-cs"/>
                        </a:rPr>
                        <a:t>Initiate method and refer for follow-up, as soon as possible. Re-supply as needed. </a:t>
                      </a:r>
                      <a:endParaRPr lang="en-US" sz="1900" dirty="0"/>
                    </a:p>
                  </a:txBody>
                  <a:tcPr marT="47493" marB="47493"/>
                </a:tc>
                <a:extLst>
                  <a:ext uri="{0D108BD9-81ED-4DB2-BD59-A6C34878D82A}">
                    <a16:rowId xmlns:a16="http://schemas.microsoft.com/office/drawing/2014/main" val="10013"/>
                  </a:ext>
                </a:extLst>
              </a:tr>
              <a:tr h="1234825">
                <a:tc>
                  <a:txBody>
                    <a:bodyPr/>
                    <a:lstStyle/>
                    <a:p>
                      <a:r>
                        <a:rPr lang="en-US" sz="1900" kern="1200" dirty="0">
                          <a:solidFill>
                            <a:schemeClr val="dk1"/>
                          </a:solidFill>
                          <a:latin typeface="+mn-lt"/>
                          <a:ea typeface="+mn-ea"/>
                          <a:cs typeface="+mn-cs"/>
                        </a:rPr>
                        <a:t>Women with </a:t>
                      </a:r>
                      <a:r>
                        <a:rPr lang="en-US" sz="1900" kern="1200" dirty="0" err="1">
                          <a:solidFill>
                            <a:schemeClr val="dk1"/>
                          </a:solidFill>
                          <a:latin typeface="+mn-lt"/>
                          <a:ea typeface="+mn-ea"/>
                          <a:cs typeface="+mn-cs"/>
                        </a:rPr>
                        <a:t>superﬁ</a:t>
                      </a:r>
                      <a:r>
                        <a:rPr lang="en-US" sz="1900" kern="1200" dirty="0">
                          <a:solidFill>
                            <a:schemeClr val="dk1"/>
                          </a:solidFill>
                          <a:latin typeface="+mn-lt"/>
                          <a:ea typeface="+mn-ea"/>
                          <a:cs typeface="+mn-cs"/>
                        </a:rPr>
                        <a:t> </a:t>
                      </a:r>
                      <a:r>
                        <a:rPr lang="en-US" sz="1900" kern="1200" dirty="0" err="1">
                          <a:solidFill>
                            <a:schemeClr val="dk1"/>
                          </a:solidFill>
                          <a:latin typeface="+mn-lt"/>
                          <a:ea typeface="+mn-ea"/>
                          <a:cs typeface="+mn-cs"/>
                        </a:rPr>
                        <a:t>cial</a:t>
                      </a:r>
                      <a:r>
                        <a:rPr lang="en-US" sz="1900" kern="1200" dirty="0">
                          <a:solidFill>
                            <a:schemeClr val="dk1"/>
                          </a:solidFill>
                          <a:latin typeface="+mn-lt"/>
                          <a:ea typeface="+mn-ea"/>
                          <a:cs typeface="+mn-cs"/>
                        </a:rPr>
                        <a:t> venous thrombosis </a:t>
                      </a:r>
                      <a:endParaRPr lang="en-US" sz="1900" dirty="0"/>
                    </a:p>
                  </a:txBody>
                  <a:tcPr marT="47493" marB="47493"/>
                </a:tc>
                <a:tc>
                  <a:txBody>
                    <a:bodyPr/>
                    <a:lstStyle/>
                    <a:p>
                      <a:r>
                        <a:rPr lang="en-US" sz="1900" kern="1200" dirty="0">
                          <a:solidFill>
                            <a:schemeClr val="dk1"/>
                          </a:solidFill>
                          <a:latin typeface="+mn-lt"/>
                          <a:ea typeface="+mn-ea"/>
                          <a:cs typeface="+mn-cs"/>
                        </a:rPr>
                        <a:t>Initiate method and arrange for investigations to rule out deep vein thrombosis (DVT). </a:t>
                      </a:r>
                      <a:endParaRPr lang="en-US" sz="1900" dirty="0"/>
                    </a:p>
                  </a:txBody>
                  <a:tcPr marT="47493" marB="47493"/>
                </a:tc>
                <a:tc>
                  <a:txBody>
                    <a:bodyPr/>
                    <a:lstStyle/>
                    <a:p>
                      <a:pPr marL="0" marR="0">
                        <a:spcBef>
                          <a:spcPts val="0"/>
                        </a:spcBef>
                        <a:spcAft>
                          <a:spcPts val="0"/>
                        </a:spcAft>
                      </a:pPr>
                      <a:r>
                        <a:rPr lang="en-US" sz="1900" dirty="0">
                          <a:solidFill>
                            <a:srgbClr val="211D1E"/>
                          </a:solidFill>
                          <a:latin typeface="Optima"/>
                          <a:ea typeface="Times New Roman"/>
                          <a:cs typeface="Optima"/>
                        </a:rPr>
                        <a:t>Initiate method and refer for follow-up as soon as possible. Re­supply as needed. </a:t>
                      </a:r>
                      <a:endParaRPr lang="en-US" sz="1900" dirty="0">
                        <a:solidFill>
                          <a:srgbClr val="000000"/>
                        </a:solidFill>
                        <a:latin typeface="Optima"/>
                        <a:ea typeface="Times New Roman"/>
                        <a:cs typeface="Optima"/>
                      </a:endParaRPr>
                    </a:p>
                  </a:txBody>
                  <a:tcPr marL="68580" marR="68580" marT="0" marB="0"/>
                </a:tc>
                <a:extLst>
                  <a:ext uri="{0D108BD9-81ED-4DB2-BD59-A6C34878D82A}">
                    <a16:rowId xmlns:a16="http://schemas.microsoft.com/office/drawing/2014/main" val="10014"/>
                  </a:ext>
                </a:extLst>
              </a:tr>
              <a:tr h="2374663">
                <a:tc>
                  <a:txBody>
                    <a:bodyPr/>
                    <a:lstStyle/>
                    <a:p>
                      <a:r>
                        <a:rPr lang="en-US" sz="1900" kern="1200" dirty="0">
                          <a:solidFill>
                            <a:schemeClr val="dk1"/>
                          </a:solidFill>
                          <a:latin typeface="+mn-lt"/>
                          <a:ea typeface="+mn-ea"/>
                          <a:cs typeface="+mn-cs"/>
                        </a:rPr>
                        <a:t>Women with a family history of DVT (</a:t>
                      </a:r>
                      <a:r>
                        <a:rPr lang="en-US" sz="1900" kern="1200" dirty="0" err="1">
                          <a:solidFill>
                            <a:schemeClr val="dk1"/>
                          </a:solidFill>
                          <a:latin typeface="+mn-lt"/>
                          <a:ea typeface="+mn-ea"/>
                          <a:cs typeface="+mn-cs"/>
                        </a:rPr>
                        <a:t>ﬁrst­degree</a:t>
                      </a:r>
                      <a:r>
                        <a:rPr lang="en-US" sz="1900" kern="1200" dirty="0">
                          <a:solidFill>
                            <a:schemeClr val="dk1"/>
                          </a:solidFill>
                          <a:latin typeface="+mn-lt"/>
                          <a:ea typeface="+mn-ea"/>
                          <a:cs typeface="+mn-cs"/>
                        </a:rPr>
                        <a:t> relatives) </a:t>
                      </a:r>
                      <a:endParaRPr lang="en-US" sz="1900" dirty="0"/>
                    </a:p>
                  </a:txBody>
                  <a:tcPr marT="47493" marB="47493"/>
                </a:tc>
                <a:tc>
                  <a:txBody>
                    <a:bodyPr/>
                    <a:lstStyle/>
                    <a:p>
                      <a:r>
                        <a:rPr lang="en-US" sz="1900" kern="1200" dirty="0">
                          <a:solidFill>
                            <a:schemeClr val="dk1"/>
                          </a:solidFill>
                          <a:latin typeface="+mn-lt"/>
                          <a:ea typeface="+mn-ea"/>
                          <a:cs typeface="+mn-cs"/>
                        </a:rPr>
                        <a:t>Initiate method and counsel about DVT symptoms. Warn client to come back as soon as possible if symptoms arise (Note: Women with a personal medical history of DVT fall into category 4). </a:t>
                      </a:r>
                      <a:endParaRPr lang="en-US" sz="1900" dirty="0"/>
                    </a:p>
                  </a:txBody>
                  <a:tcPr marT="47493" marB="47493"/>
                </a:tc>
                <a:tc>
                  <a:txBody>
                    <a:bodyPr/>
                    <a:lstStyle/>
                    <a:p>
                      <a:r>
                        <a:rPr lang="en-US" sz="1900" kern="1200" dirty="0">
                          <a:solidFill>
                            <a:schemeClr val="dk1"/>
                          </a:solidFill>
                          <a:latin typeface="+mn-lt"/>
                          <a:ea typeface="+mn-ea"/>
                          <a:cs typeface="+mn-cs"/>
                        </a:rPr>
                        <a:t>Initiate method and refer for evaluation as soon as possible. Re­supply as needed. </a:t>
                      </a:r>
                      <a:endParaRPr lang="en-US" sz="1900" dirty="0"/>
                    </a:p>
                  </a:txBody>
                  <a:tcPr marT="47493" marB="47493"/>
                </a:tc>
                <a:extLst>
                  <a:ext uri="{0D108BD9-81ED-4DB2-BD59-A6C34878D82A}">
                    <a16:rowId xmlns:a16="http://schemas.microsoft.com/office/drawing/2014/main" val="10015"/>
                  </a:ext>
                </a:extLst>
              </a:tr>
              <a:tr h="15197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a:solidFill>
                            <a:srgbClr val="211D1E"/>
                          </a:solidFill>
                          <a:latin typeface="Optima"/>
                          <a:ea typeface="Times New Roman"/>
                          <a:cs typeface="Optima"/>
                        </a:rPr>
                        <a:t>Women who have had major surgery but without prolonged immobilization </a:t>
                      </a:r>
                      <a:endParaRPr lang="en-US" sz="1700" dirty="0">
                        <a:solidFill>
                          <a:srgbClr val="000000"/>
                        </a:solidFill>
                        <a:latin typeface="Optima"/>
                        <a:ea typeface="Times New Roman"/>
                        <a:cs typeface="Optim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700" dirty="0">
                        <a:solidFill>
                          <a:srgbClr val="000000"/>
                        </a:solidFill>
                        <a:latin typeface="Optima"/>
                        <a:ea typeface="Times New Roman"/>
                        <a:cs typeface="Optima"/>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a:solidFill>
                            <a:srgbClr val="211D1E"/>
                          </a:solidFill>
                          <a:latin typeface="Optima"/>
                          <a:ea typeface="Times New Roman"/>
                          <a:cs typeface="Optima"/>
                        </a:rPr>
                        <a:t> </a:t>
                      </a:r>
                      <a:endParaRPr lang="en-US" sz="1700" dirty="0">
                        <a:solidFill>
                          <a:srgbClr val="000000"/>
                        </a:solidFill>
                        <a:latin typeface="Optima"/>
                        <a:ea typeface="Times New Roman"/>
                        <a:cs typeface="Optima"/>
                      </a:endParaRPr>
                    </a:p>
                    <a:p>
                      <a:pPr marL="0" marR="0">
                        <a:spcBef>
                          <a:spcPts val="0"/>
                        </a:spcBef>
                        <a:spcAft>
                          <a:spcPts val="0"/>
                        </a:spcAft>
                      </a:pPr>
                      <a:endParaRPr lang="en-US" sz="1700" dirty="0">
                        <a:solidFill>
                          <a:srgbClr val="000000"/>
                        </a:solidFill>
                        <a:latin typeface="Optima"/>
                        <a:ea typeface="Times New Roman"/>
                        <a:cs typeface="Optima"/>
                      </a:endParaRPr>
                    </a:p>
                  </a:txBody>
                  <a:tcPr marL="68580" marR="68580" marT="0" marB="0" anchor="b"/>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a:solidFill>
                            <a:srgbClr val="211D1E"/>
                          </a:solidFill>
                          <a:latin typeface="Optima"/>
                          <a:ea typeface="Times New Roman"/>
                          <a:cs typeface="Optima"/>
                        </a:rPr>
                        <a:t>Initiate method and arrange close follow-up. Discontinue if symptoms of DVT appear. </a:t>
                      </a:r>
                      <a:endParaRPr lang="en-US" sz="1700" dirty="0">
                        <a:solidFill>
                          <a:srgbClr val="000000"/>
                        </a:solidFill>
                        <a:latin typeface="Optima"/>
                        <a:ea typeface="Times New Roman"/>
                        <a:cs typeface="Optima"/>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a:solidFill>
                            <a:srgbClr val="211D1E"/>
                          </a:solidFill>
                          <a:latin typeface="Optima"/>
                          <a:ea typeface="Times New Roman"/>
                          <a:cs typeface="Optima"/>
                        </a:rPr>
                        <a:t> </a:t>
                      </a:r>
                      <a:endParaRPr lang="en-US" sz="1700" dirty="0">
                        <a:solidFill>
                          <a:srgbClr val="000000"/>
                        </a:solidFill>
                        <a:latin typeface="Optima"/>
                        <a:ea typeface="Times New Roman"/>
                        <a:cs typeface="Optim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700" dirty="0">
                        <a:solidFill>
                          <a:srgbClr val="000000"/>
                        </a:solidFill>
                        <a:latin typeface="Optima"/>
                        <a:ea typeface="Times New Roman"/>
                        <a:cs typeface="Optima"/>
                      </a:endParaRPr>
                    </a:p>
                    <a:p>
                      <a:pPr marL="0" marR="0">
                        <a:spcBef>
                          <a:spcPts val="0"/>
                        </a:spcBef>
                        <a:spcAft>
                          <a:spcPts val="0"/>
                        </a:spcAft>
                      </a:pPr>
                      <a:endParaRPr lang="en-US" sz="1700" dirty="0">
                        <a:solidFill>
                          <a:srgbClr val="000000"/>
                        </a:solidFill>
                        <a:latin typeface="Optima"/>
                        <a:ea typeface="Times New Roman"/>
                        <a:cs typeface="Optima"/>
                      </a:endParaRPr>
                    </a:p>
                  </a:txBody>
                  <a:tcPr marL="68580" marR="68580" marT="0" marB="0" anchor="b"/>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a:solidFill>
                            <a:srgbClr val="211D1E"/>
                          </a:solidFill>
                          <a:latin typeface="Optima"/>
                          <a:ea typeface="Times New Roman"/>
                          <a:cs typeface="Optima"/>
                        </a:rPr>
                        <a:t>soon as possible. Re-supply as needed. </a:t>
                      </a:r>
                      <a:endParaRPr lang="en-US" sz="1700" dirty="0">
                        <a:solidFill>
                          <a:srgbClr val="000000"/>
                        </a:solidFill>
                        <a:latin typeface="Optima"/>
                        <a:ea typeface="Times New Roman"/>
                        <a:cs typeface="Optima"/>
                      </a:endParaRPr>
                    </a:p>
                    <a:p>
                      <a:pPr marL="0" marR="0">
                        <a:spcBef>
                          <a:spcPts val="0"/>
                        </a:spcBef>
                        <a:spcAft>
                          <a:spcPts val="0"/>
                        </a:spcAft>
                      </a:pPr>
                      <a:endParaRPr lang="en-US" sz="1700" dirty="0">
                        <a:solidFill>
                          <a:srgbClr val="000000"/>
                        </a:solidFill>
                        <a:latin typeface="Optima"/>
                        <a:ea typeface="Times New Roman"/>
                        <a:cs typeface="Optima"/>
                      </a:endParaRPr>
                    </a:p>
                  </a:txBody>
                  <a:tcPr marL="68580" marR="68580" marT="0" marB="0" anchor="ctr"/>
                </a:tc>
                <a:extLst>
                  <a:ext uri="{0D108BD9-81ED-4DB2-BD59-A6C34878D82A}">
                    <a16:rowId xmlns:a16="http://schemas.microsoft.com/office/drawing/2014/main" val="10016"/>
                  </a:ext>
                </a:extLst>
              </a:tr>
              <a:tr h="20263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a:solidFill>
                            <a:srgbClr val="211D1E"/>
                          </a:solidFill>
                          <a:latin typeface="Optima"/>
                          <a:ea typeface="Times New Roman"/>
                          <a:cs typeface="Optima"/>
                        </a:rPr>
                        <a:t>Women with Systemic Lupus </a:t>
                      </a:r>
                      <a:r>
                        <a:rPr lang="en-US" sz="1700" dirty="0" err="1">
                          <a:solidFill>
                            <a:srgbClr val="211D1E"/>
                          </a:solidFill>
                          <a:latin typeface="Optima"/>
                          <a:ea typeface="Times New Roman"/>
                          <a:cs typeface="Optima"/>
                        </a:rPr>
                        <a:t>Erythematosus</a:t>
                      </a:r>
                      <a:r>
                        <a:rPr lang="en-US" sz="1700" dirty="0">
                          <a:solidFill>
                            <a:srgbClr val="211D1E"/>
                          </a:solidFill>
                          <a:latin typeface="Optima"/>
                          <a:ea typeface="Times New Roman"/>
                          <a:cs typeface="Optima"/>
                        </a:rPr>
                        <a:t> (SLE) who have severe thrombocytopenia or who are on immunosuppressive therapy. </a:t>
                      </a:r>
                      <a:endParaRPr lang="en-US" sz="2900" dirty="0">
                        <a:solidFill>
                          <a:srgbClr val="000000"/>
                        </a:solidFill>
                        <a:latin typeface="Optima"/>
                        <a:ea typeface="Times New Roman"/>
                        <a:cs typeface="Optima"/>
                      </a:endParaRPr>
                    </a:p>
                    <a:p>
                      <a:pPr marL="0" marR="0">
                        <a:spcBef>
                          <a:spcPts val="0"/>
                        </a:spcBef>
                        <a:spcAft>
                          <a:spcPts val="0"/>
                        </a:spcAft>
                      </a:pPr>
                      <a:endParaRPr lang="en-US" sz="1700" dirty="0">
                        <a:solidFill>
                          <a:srgbClr val="000000"/>
                        </a:solidFill>
                        <a:latin typeface="Optima"/>
                        <a:ea typeface="Times New Roman"/>
                        <a:cs typeface="Optima"/>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a:solidFill>
                            <a:srgbClr val="211D1E"/>
                          </a:solidFill>
                          <a:latin typeface="Optima"/>
                          <a:ea typeface="Times New Roman"/>
                          <a:cs typeface="Optima"/>
                        </a:rPr>
                        <a:t>If woman is known to be negative for </a:t>
                      </a:r>
                      <a:r>
                        <a:rPr lang="en-US" sz="1700" dirty="0" err="1">
                          <a:solidFill>
                            <a:srgbClr val="211D1E"/>
                          </a:solidFill>
                          <a:latin typeface="Optima"/>
                          <a:ea typeface="Times New Roman"/>
                          <a:cs typeface="Optima"/>
                        </a:rPr>
                        <a:t>antiphospholipid</a:t>
                      </a:r>
                      <a:r>
                        <a:rPr lang="en-US" sz="1700" dirty="0">
                          <a:solidFill>
                            <a:srgbClr val="211D1E"/>
                          </a:solidFill>
                          <a:latin typeface="Optima"/>
                          <a:ea typeface="Times New Roman"/>
                          <a:cs typeface="Optima"/>
                        </a:rPr>
                        <a:t> antibodies, initiate method and arrange for close follow-up, including referral as appropriate. If antibodies are positive or unknown, these women fall into category 4. </a:t>
                      </a:r>
                      <a:endParaRPr lang="en-US" sz="2900" dirty="0">
                        <a:solidFill>
                          <a:srgbClr val="000000"/>
                        </a:solidFill>
                        <a:latin typeface="Optima"/>
                        <a:ea typeface="Times New Roman"/>
                        <a:cs typeface="Optima"/>
                      </a:endParaRPr>
                    </a:p>
                    <a:p>
                      <a:pPr marL="0" marR="0">
                        <a:spcBef>
                          <a:spcPts val="0"/>
                        </a:spcBef>
                        <a:spcAft>
                          <a:spcPts val="0"/>
                        </a:spcAft>
                      </a:pPr>
                      <a:endParaRPr lang="en-US" sz="17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700" dirty="0">
                          <a:solidFill>
                            <a:srgbClr val="211D1E"/>
                          </a:solidFill>
                          <a:latin typeface="Optima"/>
                          <a:ea typeface="Times New Roman"/>
                          <a:cs typeface="Optima"/>
                        </a:rPr>
                        <a:t>Refer for evaluation </a:t>
                      </a:r>
                      <a:r>
                        <a:rPr lang="en-US" sz="1700" b="1" dirty="0">
                          <a:solidFill>
                            <a:srgbClr val="211D1E"/>
                          </a:solidFill>
                          <a:latin typeface="Optima"/>
                          <a:ea typeface="Times New Roman"/>
                          <a:cs typeface="Optima"/>
                        </a:rPr>
                        <a:t>before</a:t>
                      </a:r>
                      <a:r>
                        <a:rPr lang="en-US" sz="1700" dirty="0">
                          <a:solidFill>
                            <a:srgbClr val="211D1E"/>
                          </a:solidFill>
                          <a:latin typeface="Optima"/>
                          <a:ea typeface="Times New Roman"/>
                          <a:cs typeface="Optima"/>
                        </a:rPr>
                        <a:t> initiating method</a:t>
                      </a:r>
                      <a:endParaRPr lang="en-US" sz="1700" dirty="0">
                        <a:solidFill>
                          <a:srgbClr val="000000"/>
                        </a:solidFill>
                        <a:latin typeface="Optima"/>
                        <a:ea typeface="Times New Roman"/>
                        <a:cs typeface="Optima"/>
                      </a:endParaRPr>
                    </a:p>
                  </a:txBody>
                  <a:tcPr marL="68580" marR="68580" marT="0" marB="0"/>
                </a:tc>
                <a:extLst>
                  <a:ext uri="{0D108BD9-81ED-4DB2-BD59-A6C34878D82A}">
                    <a16:rowId xmlns:a16="http://schemas.microsoft.com/office/drawing/2014/main" val="10017"/>
                  </a:ext>
                </a:extLst>
              </a:tr>
              <a:tr h="2026379">
                <a:tc>
                  <a:txBody>
                    <a:bodyPr/>
                    <a:lstStyle/>
                    <a:p>
                      <a:pPr marL="0" marR="0">
                        <a:spcBef>
                          <a:spcPts val="0"/>
                        </a:spcBef>
                        <a:spcAft>
                          <a:spcPts val="0"/>
                        </a:spcAft>
                      </a:pPr>
                      <a:r>
                        <a:rPr lang="en-US" sz="1900" dirty="0">
                          <a:solidFill>
                            <a:srgbClr val="211D1E"/>
                          </a:solidFill>
                          <a:latin typeface="Optima"/>
                          <a:ea typeface="Times New Roman"/>
                          <a:cs typeface="Optima"/>
                        </a:rPr>
                        <a:t>Women with liver </a:t>
                      </a:r>
                      <a:r>
                        <a:rPr lang="en-US" sz="1900" dirty="0" err="1">
                          <a:solidFill>
                            <a:srgbClr val="211D1E"/>
                          </a:solidFill>
                          <a:latin typeface="Optima"/>
                          <a:ea typeface="Times New Roman"/>
                          <a:cs typeface="Optima"/>
                        </a:rPr>
                        <a:t>tumour</a:t>
                      </a:r>
                      <a:r>
                        <a:rPr lang="en-US" sz="1900" dirty="0">
                          <a:solidFill>
                            <a:srgbClr val="211D1E"/>
                          </a:solidFill>
                          <a:latin typeface="Optima"/>
                          <a:ea typeface="Times New Roman"/>
                          <a:cs typeface="Optima"/>
                        </a:rPr>
                        <a:t> </a:t>
                      </a:r>
                      <a:endParaRPr lang="en-US" sz="19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700" dirty="0">
                          <a:solidFill>
                            <a:srgbClr val="211D1E"/>
                          </a:solidFill>
                          <a:latin typeface="Optima"/>
                          <a:ea typeface="Times New Roman"/>
                          <a:cs typeface="Optima"/>
                        </a:rPr>
                        <a:t>If a woman is known to have focal nodular hyperplasia, initiate method. If the type of liver </a:t>
                      </a:r>
                      <a:r>
                        <a:rPr lang="en-US" sz="1700" dirty="0" err="1">
                          <a:solidFill>
                            <a:srgbClr val="211D1E"/>
                          </a:solidFill>
                          <a:latin typeface="Optima"/>
                          <a:ea typeface="Times New Roman"/>
                          <a:cs typeface="Optima"/>
                        </a:rPr>
                        <a:t>tumour</a:t>
                      </a:r>
                      <a:r>
                        <a:rPr lang="en-US" sz="1700" dirty="0">
                          <a:solidFill>
                            <a:srgbClr val="211D1E"/>
                          </a:solidFill>
                          <a:latin typeface="Optima"/>
                          <a:ea typeface="Times New Roman"/>
                          <a:cs typeface="Optima"/>
                        </a:rPr>
                        <a:t> is not known, evaluate or refer for evaluation prior to initiation. (Women with </a:t>
                      </a:r>
                      <a:r>
                        <a:rPr lang="en-US" sz="1700" dirty="0" err="1">
                          <a:solidFill>
                            <a:srgbClr val="211D1E"/>
                          </a:solidFill>
                          <a:latin typeface="Optima"/>
                          <a:ea typeface="Times New Roman"/>
                          <a:cs typeface="Optima"/>
                        </a:rPr>
                        <a:t>tumours</a:t>
                      </a:r>
                      <a:r>
                        <a:rPr lang="en-US" sz="1700" dirty="0">
                          <a:solidFill>
                            <a:srgbClr val="211D1E"/>
                          </a:solidFill>
                          <a:latin typeface="Optima"/>
                          <a:ea typeface="Times New Roman"/>
                          <a:cs typeface="Optima"/>
                        </a:rPr>
                        <a:t> other than focal nodular hyperplasia are </a:t>
                      </a:r>
                      <a:r>
                        <a:rPr lang="en-US" sz="1700" dirty="0" err="1">
                          <a:solidFill>
                            <a:srgbClr val="211D1E"/>
                          </a:solidFill>
                          <a:latin typeface="Optima"/>
                          <a:ea typeface="Times New Roman"/>
                          <a:cs typeface="Optima"/>
                        </a:rPr>
                        <a:t>classiﬁed</a:t>
                      </a:r>
                      <a:r>
                        <a:rPr lang="en-US" sz="1700" dirty="0">
                          <a:solidFill>
                            <a:srgbClr val="211D1E"/>
                          </a:solidFill>
                          <a:latin typeface="Optima"/>
                          <a:ea typeface="Times New Roman"/>
                          <a:cs typeface="Optima"/>
                        </a:rPr>
                        <a:t> as category 4). </a:t>
                      </a:r>
                      <a:endParaRPr lang="en-US" sz="1700" dirty="0">
                        <a:solidFill>
                          <a:srgbClr val="000000"/>
                        </a:solidFill>
                        <a:latin typeface="Optima"/>
                        <a:ea typeface="Times New Roman"/>
                        <a:cs typeface="Optima"/>
                      </a:endParaRPr>
                    </a:p>
                  </a:txBody>
                  <a:tcPr marL="68580" marR="68580" marT="0" marB="0"/>
                </a:tc>
                <a:tc>
                  <a:txBody>
                    <a:bodyPr/>
                    <a:lstStyle/>
                    <a:p>
                      <a:r>
                        <a:rPr lang="en-US" sz="1900" kern="1200" dirty="0">
                          <a:solidFill>
                            <a:schemeClr val="dk1"/>
                          </a:solidFill>
                          <a:latin typeface="+mn-lt"/>
                          <a:ea typeface="+mn-ea"/>
                          <a:cs typeface="+mn-cs"/>
                        </a:rPr>
                        <a:t>Refer for evaluation </a:t>
                      </a:r>
                      <a:r>
                        <a:rPr lang="en-US" sz="1900" b="1" kern="1200" dirty="0">
                          <a:solidFill>
                            <a:schemeClr val="dk1"/>
                          </a:solidFill>
                          <a:latin typeface="+mn-lt"/>
                          <a:ea typeface="+mn-ea"/>
                          <a:cs typeface="+mn-cs"/>
                        </a:rPr>
                        <a:t>before</a:t>
                      </a:r>
                      <a:r>
                        <a:rPr lang="en-US" sz="1900" kern="1200" dirty="0">
                          <a:solidFill>
                            <a:schemeClr val="dk1"/>
                          </a:solidFill>
                          <a:latin typeface="+mn-lt"/>
                          <a:ea typeface="+mn-ea"/>
                          <a:cs typeface="+mn-cs"/>
                        </a:rPr>
                        <a:t> initiating method. </a:t>
                      </a:r>
                      <a:endParaRPr lang="en-US" sz="1900" dirty="0"/>
                    </a:p>
                  </a:txBody>
                  <a:tcPr marL="68580" marR="68580" marT="0" marB="0" anchor="ctr"/>
                </a:tc>
                <a:extLst>
                  <a:ext uri="{0D108BD9-81ED-4DB2-BD59-A6C34878D82A}">
                    <a16:rowId xmlns:a16="http://schemas.microsoft.com/office/drawing/2014/main" val="10018"/>
                  </a:ext>
                </a:extLst>
              </a:tr>
              <a:tr h="2279677">
                <a:tc>
                  <a:txBody>
                    <a:bodyPr/>
                    <a:lstStyle/>
                    <a:p>
                      <a:pPr marL="0" marR="0">
                        <a:spcBef>
                          <a:spcPts val="0"/>
                        </a:spcBef>
                        <a:spcAft>
                          <a:spcPts val="0"/>
                        </a:spcAft>
                      </a:pPr>
                      <a:r>
                        <a:rPr lang="en-US" sz="1700" dirty="0">
                          <a:solidFill>
                            <a:srgbClr val="211D1E"/>
                          </a:solidFill>
                          <a:latin typeface="Optima"/>
                          <a:ea typeface="Times New Roman"/>
                          <a:cs typeface="Optima"/>
                        </a:rPr>
                        <a:t>Women taking ARVs other than </a:t>
                      </a:r>
                      <a:r>
                        <a:rPr lang="en-US" sz="1700" dirty="0" err="1">
                          <a:solidFill>
                            <a:srgbClr val="211D1E"/>
                          </a:solidFill>
                          <a:latin typeface="Optima"/>
                          <a:ea typeface="Times New Roman"/>
                          <a:cs typeface="Optima"/>
                        </a:rPr>
                        <a:t>ritonavir</a:t>
                      </a:r>
                      <a:r>
                        <a:rPr lang="en-US" sz="1700" dirty="0">
                          <a:solidFill>
                            <a:srgbClr val="211D1E"/>
                          </a:solidFill>
                          <a:latin typeface="Optima"/>
                          <a:ea typeface="Times New Roman"/>
                          <a:cs typeface="Optima"/>
                        </a:rPr>
                        <a:t> or </a:t>
                      </a:r>
                      <a:r>
                        <a:rPr lang="en-US" sz="1700" dirty="0" err="1">
                          <a:solidFill>
                            <a:srgbClr val="211D1E"/>
                          </a:solidFill>
                          <a:latin typeface="Optima"/>
                          <a:ea typeface="Times New Roman"/>
                          <a:cs typeface="Optima"/>
                        </a:rPr>
                        <a:t>ritonavir</a:t>
                      </a:r>
                      <a:r>
                        <a:rPr lang="en-US" sz="1700" dirty="0">
                          <a:solidFill>
                            <a:srgbClr val="211D1E"/>
                          </a:solidFill>
                          <a:latin typeface="Optima"/>
                          <a:ea typeface="Times New Roman"/>
                          <a:cs typeface="Optima"/>
                        </a:rPr>
                        <a:t>-boosted PIs </a:t>
                      </a:r>
                      <a:endParaRPr lang="en-US" sz="17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700" dirty="0">
                          <a:solidFill>
                            <a:srgbClr val="211D1E"/>
                          </a:solidFill>
                          <a:latin typeface="Optima"/>
                          <a:ea typeface="Times New Roman"/>
                          <a:cs typeface="Optima"/>
                        </a:rPr>
                        <a:t>Initiate method; continue use if not on </a:t>
                      </a:r>
                      <a:r>
                        <a:rPr lang="en-US" sz="1700" dirty="0" err="1">
                          <a:solidFill>
                            <a:srgbClr val="211D1E"/>
                          </a:solidFill>
                          <a:latin typeface="Optima"/>
                          <a:ea typeface="Times New Roman"/>
                          <a:cs typeface="Optima"/>
                        </a:rPr>
                        <a:t>ritonavir</a:t>
                      </a:r>
                      <a:r>
                        <a:rPr lang="en-US" sz="1700" dirty="0">
                          <a:solidFill>
                            <a:srgbClr val="211D1E"/>
                          </a:solidFill>
                          <a:latin typeface="Optima"/>
                          <a:ea typeface="Times New Roman"/>
                          <a:cs typeface="Optima"/>
                        </a:rPr>
                        <a:t> or </a:t>
                      </a:r>
                      <a:r>
                        <a:rPr lang="en-US" sz="1700" dirty="0" err="1">
                          <a:solidFill>
                            <a:srgbClr val="211D1E"/>
                          </a:solidFill>
                          <a:latin typeface="Optima"/>
                          <a:ea typeface="Times New Roman"/>
                          <a:cs typeface="Optima"/>
                        </a:rPr>
                        <a:t>ritonavir</a:t>
                      </a:r>
                      <a:r>
                        <a:rPr lang="en-US" sz="1700" dirty="0">
                          <a:solidFill>
                            <a:srgbClr val="211D1E"/>
                          </a:solidFill>
                          <a:latin typeface="Optima"/>
                          <a:ea typeface="Times New Roman"/>
                          <a:cs typeface="Optima"/>
                        </a:rPr>
                        <a:t>-boosted protease inhibitors (use of </a:t>
                      </a:r>
                      <a:r>
                        <a:rPr lang="en-US" sz="1700" dirty="0" err="1">
                          <a:solidFill>
                            <a:srgbClr val="211D1E"/>
                          </a:solidFill>
                          <a:latin typeface="Optima"/>
                          <a:ea typeface="Times New Roman"/>
                          <a:cs typeface="Optima"/>
                        </a:rPr>
                        <a:t>ritonavir</a:t>
                      </a:r>
                      <a:r>
                        <a:rPr lang="en-US" sz="1700" dirty="0">
                          <a:solidFill>
                            <a:srgbClr val="211D1E"/>
                          </a:solidFill>
                          <a:latin typeface="Optima"/>
                          <a:ea typeface="Times New Roman"/>
                          <a:cs typeface="Optima"/>
                        </a:rPr>
                        <a:t> falls in category 3). Ensure COC preparation contains a minimum of 30 mcg EE. Advise consistent condom use to prevent HIV and to compensate for any possible reduction in COC effectiveness. </a:t>
                      </a:r>
                      <a:endParaRPr lang="en-US" sz="17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900" dirty="0">
                          <a:solidFill>
                            <a:srgbClr val="211D1E"/>
                          </a:solidFill>
                          <a:latin typeface="Optima"/>
                          <a:ea typeface="Times New Roman"/>
                          <a:cs typeface="Optima"/>
                        </a:rPr>
                        <a:t>Initiate method and refer for review as soon as possible. Re-supply as needed</a:t>
                      </a:r>
                      <a:r>
                        <a:rPr lang="en-US" sz="900" dirty="0">
                          <a:solidFill>
                            <a:srgbClr val="211D1E"/>
                          </a:solidFill>
                          <a:latin typeface="Optima"/>
                          <a:ea typeface="Times New Roman"/>
                          <a:cs typeface="Optima"/>
                        </a:rPr>
                        <a:t>. </a:t>
                      </a:r>
                      <a:endParaRPr lang="en-US" sz="1200" dirty="0">
                        <a:solidFill>
                          <a:srgbClr val="000000"/>
                        </a:solidFill>
                        <a:latin typeface="Optima"/>
                        <a:ea typeface="Times New Roman"/>
                        <a:cs typeface="Optima"/>
                      </a:endParaRPr>
                    </a:p>
                  </a:txBody>
                  <a:tcPr marL="68580" marR="68580" marT="0" marB="0"/>
                </a:tc>
                <a:extLst>
                  <a:ext uri="{0D108BD9-81ED-4DB2-BD59-A6C34878D82A}">
                    <a16:rowId xmlns:a16="http://schemas.microsoft.com/office/drawing/2014/main" val="10019"/>
                  </a:ext>
                </a:extLst>
              </a:tr>
              <a:tr h="553265">
                <a:tc>
                  <a:txBody>
                    <a:bodyPr/>
                    <a:lstStyle/>
                    <a:p>
                      <a:pPr marL="0" marR="0">
                        <a:spcBef>
                          <a:spcPts val="0"/>
                        </a:spcBef>
                        <a:spcAft>
                          <a:spcPts val="0"/>
                        </a:spcAft>
                      </a:pPr>
                      <a:endParaRPr lang="en-US" sz="1200">
                        <a:solidFill>
                          <a:srgbClr val="000000"/>
                        </a:solidFill>
                        <a:latin typeface="Optima"/>
                        <a:ea typeface="Times New Roman"/>
                        <a:cs typeface="Times New Roman"/>
                      </a:endParaRPr>
                    </a:p>
                  </a:txBody>
                  <a:tcPr marL="68580" marR="68580" marT="0" marB="0"/>
                </a:tc>
                <a:tc>
                  <a:txBody>
                    <a:bodyPr/>
                    <a:lstStyle/>
                    <a:p>
                      <a:pPr marL="0" marR="0">
                        <a:spcBef>
                          <a:spcPts val="0"/>
                        </a:spcBef>
                        <a:spcAft>
                          <a:spcPts val="0"/>
                        </a:spcAft>
                      </a:pPr>
                      <a:endParaRPr lang="en-US" sz="17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endParaRPr lang="en-US" sz="1200" dirty="0">
                        <a:solidFill>
                          <a:srgbClr val="000000"/>
                        </a:solidFill>
                        <a:latin typeface="Optima"/>
                        <a:ea typeface="Times New Roman"/>
                        <a:cs typeface="Times New Roman"/>
                      </a:endParaRPr>
                    </a:p>
                  </a:txBody>
                  <a:tcPr marL="68580" marR="68580" marT="0" marB="0"/>
                </a:tc>
                <a:extLst>
                  <a:ext uri="{0D108BD9-81ED-4DB2-BD59-A6C34878D82A}">
                    <a16:rowId xmlns:a16="http://schemas.microsoft.com/office/drawing/2014/main" val="10020"/>
                  </a:ext>
                </a:extLst>
              </a:tr>
              <a:tr h="553265">
                <a:tc>
                  <a:txBody>
                    <a:bodyPr/>
                    <a:lstStyle/>
                    <a:p>
                      <a:pPr marL="0" marR="0">
                        <a:spcBef>
                          <a:spcPts val="0"/>
                        </a:spcBef>
                        <a:spcAft>
                          <a:spcPts val="0"/>
                        </a:spcAft>
                      </a:pPr>
                      <a:endParaRPr lang="en-US" sz="12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endParaRPr lang="en-US" sz="12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900" dirty="0">
                          <a:solidFill>
                            <a:srgbClr val="211D1E"/>
                          </a:solidFill>
                          <a:latin typeface="Optima"/>
                          <a:ea typeface="Times New Roman"/>
                          <a:cs typeface="Optima"/>
                        </a:rPr>
                        <a:t>. </a:t>
                      </a:r>
                      <a:endParaRPr lang="en-US" sz="1200" dirty="0">
                        <a:solidFill>
                          <a:srgbClr val="000000"/>
                        </a:solidFill>
                        <a:latin typeface="Optima"/>
                        <a:ea typeface="Times New Roman"/>
                        <a:cs typeface="Optima"/>
                      </a:endParaRPr>
                    </a:p>
                  </a:txBody>
                  <a:tcPr marL="68580" marR="68580" marT="0" marB="0"/>
                </a:tc>
                <a:extLst>
                  <a:ext uri="{0D108BD9-81ED-4DB2-BD59-A6C34878D82A}">
                    <a16:rowId xmlns:a16="http://schemas.microsoft.com/office/drawing/2014/main" val="10021"/>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3D827353-A288-4F20-A3AF-25B836BC86F6}"/>
              </a:ext>
            </a:extLst>
          </p:cNvPr>
          <p:cNvSpPr>
            <a:spLocks noGrp="1"/>
          </p:cNvSpPr>
          <p:nvPr>
            <p:ph type="title"/>
          </p:nvPr>
        </p:nvSpPr>
        <p:spPr>
          <a:xfrm>
            <a:off x="1981200" y="274638"/>
            <a:ext cx="8229600" cy="792162"/>
          </a:xfrm>
        </p:spPr>
        <p:txBody>
          <a:bodyPr/>
          <a:lstStyle/>
          <a:p>
            <a:pPr eaLnBrk="1" fontAlgn="auto" hangingPunct="1">
              <a:spcAft>
                <a:spcPts val="0"/>
              </a:spcAft>
              <a:defRPr/>
            </a:pPr>
            <a:r>
              <a:rPr lang="en-US" dirty="0"/>
              <a:t>MEC category 3 [avoid COCs].</a:t>
            </a:r>
          </a:p>
        </p:txBody>
      </p:sp>
      <p:sp>
        <p:nvSpPr>
          <p:cNvPr id="61443" name="Content Placeholder 2">
            <a:extLst>
              <a:ext uri="{FF2B5EF4-FFF2-40B4-BE49-F238E27FC236}">
                <a16:creationId xmlns:a16="http://schemas.microsoft.com/office/drawing/2014/main" id="{8BBF5B32-1166-4DE3-BF31-624075AD72BF}"/>
              </a:ext>
            </a:extLst>
          </p:cNvPr>
          <p:cNvSpPr>
            <a:spLocks noGrp="1"/>
          </p:cNvSpPr>
          <p:nvPr>
            <p:ph idx="1"/>
          </p:nvPr>
        </p:nvSpPr>
        <p:spPr>
          <a:xfrm>
            <a:off x="1752600" y="1066800"/>
            <a:ext cx="8610600" cy="5562600"/>
          </a:xfrm>
        </p:spPr>
        <p:txBody>
          <a:bodyPr/>
          <a:lstStyle/>
          <a:p>
            <a:pPr eaLnBrk="1" hangingPunct="1"/>
            <a:r>
              <a:rPr lang="en-US" altLang="en-US" dirty="0"/>
              <a:t>Women on ARV therapy who are receiving ritonavir or ritonavir-boosted protease inhibitors </a:t>
            </a:r>
          </a:p>
          <a:p>
            <a:pPr eaLnBrk="1" hangingPunct="1"/>
            <a:r>
              <a:rPr lang="en-US" altLang="en-US" dirty="0"/>
              <a:t>Women on TB therapy who are on Rifampicin or Rifabutin </a:t>
            </a:r>
          </a:p>
          <a:p>
            <a:pPr eaLnBrk="1" hangingPunct="1">
              <a:buFontTx/>
              <a:buNone/>
            </a:pPr>
            <a:endParaRPr lang="en-US" altLang="en-US" dirty="0"/>
          </a:p>
        </p:txBody>
      </p:sp>
      <p:sp>
        <p:nvSpPr>
          <p:cNvPr id="61444" name="Date Placeholder 6">
            <a:extLst>
              <a:ext uri="{FF2B5EF4-FFF2-40B4-BE49-F238E27FC236}">
                <a16:creationId xmlns:a16="http://schemas.microsoft.com/office/drawing/2014/main" id="{6B8C1F64-C2B5-4265-9212-45FF29630588}"/>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2873F036-8C74-473D-BD74-2B6AB66CDA5E}"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61445" name="Slide Number Placeholder 7">
            <a:extLst>
              <a:ext uri="{FF2B5EF4-FFF2-40B4-BE49-F238E27FC236}">
                <a16:creationId xmlns:a16="http://schemas.microsoft.com/office/drawing/2014/main" id="{9949784D-ADBD-4BAA-AAE8-70F7BE252D4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64A411B-3F72-40C4-A2B4-7CBBE37E65B4}" type="slidenum">
              <a:rPr lang="en-US" altLang="en-US">
                <a:solidFill>
                  <a:srgbClr val="FFFFFF"/>
                </a:solidFill>
              </a:rPr>
              <a:pPr eaLnBrk="1" fontAlgn="base" hangingPunct="1">
                <a:spcBef>
                  <a:spcPct val="0"/>
                </a:spcBef>
                <a:spcAft>
                  <a:spcPct val="0"/>
                </a:spcAft>
              </a:pPr>
              <a:t>38</a:t>
            </a:fld>
            <a:endParaRPr lang="en-US" altLang="en-US">
              <a:solidFill>
                <a:srgbClr val="FFFFFF"/>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4B45C58D-EB3D-4761-A73A-72F81D746397}"/>
              </a:ext>
            </a:extLst>
          </p:cNvPr>
          <p:cNvSpPr>
            <a:spLocks noGrp="1"/>
          </p:cNvSpPr>
          <p:nvPr>
            <p:ph type="title"/>
          </p:nvPr>
        </p:nvSpPr>
        <p:spPr>
          <a:xfrm>
            <a:off x="1951382" y="136525"/>
            <a:ext cx="8289235" cy="609600"/>
          </a:xfrm>
        </p:spPr>
        <p:txBody>
          <a:bodyPr>
            <a:normAutofit fontScale="90000"/>
          </a:bodyPr>
          <a:lstStyle/>
          <a:p>
            <a:pPr eaLnBrk="1" fontAlgn="auto" hangingPunct="1">
              <a:spcAft>
                <a:spcPts val="0"/>
              </a:spcAft>
              <a:defRPr/>
            </a:pPr>
            <a:r>
              <a:rPr lang="en-US" dirty="0"/>
              <a:t>MEC category 4[Do not use COCs]</a:t>
            </a:r>
          </a:p>
        </p:txBody>
      </p:sp>
      <p:sp>
        <p:nvSpPr>
          <p:cNvPr id="62467" name="Content Placeholder 2">
            <a:extLst>
              <a:ext uri="{FF2B5EF4-FFF2-40B4-BE49-F238E27FC236}">
                <a16:creationId xmlns:a16="http://schemas.microsoft.com/office/drawing/2014/main" id="{FFE1B893-8875-44E4-AD38-66D425C772F4}"/>
              </a:ext>
            </a:extLst>
          </p:cNvPr>
          <p:cNvSpPr>
            <a:spLocks noGrp="1"/>
          </p:cNvSpPr>
          <p:nvPr>
            <p:ph idx="1"/>
          </p:nvPr>
        </p:nvSpPr>
        <p:spPr>
          <a:xfrm>
            <a:off x="1431235" y="947530"/>
            <a:ext cx="9144000" cy="6400800"/>
          </a:xfrm>
        </p:spPr>
        <p:txBody>
          <a:bodyPr/>
          <a:lstStyle/>
          <a:p>
            <a:pPr eaLnBrk="1" hangingPunct="1">
              <a:buFontTx/>
              <a:buNone/>
            </a:pPr>
            <a:r>
              <a:rPr lang="en-US" altLang="en-US" dirty="0"/>
              <a:t>Breastfeeding mothers before six weeks postpartum </a:t>
            </a:r>
          </a:p>
          <a:p>
            <a:pPr eaLnBrk="1" hangingPunct="1"/>
            <a:r>
              <a:rPr lang="en-US" altLang="en-US" dirty="0"/>
              <a:t>Women with current or history of ischemic heart disease or stroke</a:t>
            </a:r>
          </a:p>
          <a:p>
            <a:pPr eaLnBrk="1" hangingPunct="1"/>
            <a:r>
              <a:rPr lang="en-US" altLang="en-US" dirty="0"/>
              <a:t>Women who smoke (more than 15 cigarettes a day) and are 35 years of age or older </a:t>
            </a:r>
          </a:p>
          <a:p>
            <a:pPr eaLnBrk="1" hangingPunct="1"/>
            <a:r>
              <a:rPr lang="en-US" altLang="en-US" dirty="0"/>
              <a:t>Women with a history of or current breast cancer </a:t>
            </a:r>
          </a:p>
          <a:p>
            <a:pPr eaLnBrk="1" hangingPunct="1">
              <a:buFontTx/>
              <a:buNone/>
            </a:pPr>
            <a:endParaRPr lang="en-US" altLang="en-US" dirty="0"/>
          </a:p>
          <a:p>
            <a:pPr eaLnBrk="1" hangingPunct="1">
              <a:buFontTx/>
              <a:buNone/>
            </a:pPr>
            <a:endParaRPr lang="en-US" altLang="en-US" dirty="0"/>
          </a:p>
        </p:txBody>
      </p:sp>
      <p:sp>
        <p:nvSpPr>
          <p:cNvPr id="62468" name="Date Placeholder 6">
            <a:extLst>
              <a:ext uri="{FF2B5EF4-FFF2-40B4-BE49-F238E27FC236}">
                <a16:creationId xmlns:a16="http://schemas.microsoft.com/office/drawing/2014/main" id="{983C4977-B279-4080-A4B6-4B01EB89ACB6}"/>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EBD1D6CE-C833-450C-AFD3-25E399CE99EB}"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62469" name="Slide Number Placeholder 7">
            <a:extLst>
              <a:ext uri="{FF2B5EF4-FFF2-40B4-BE49-F238E27FC236}">
                <a16:creationId xmlns:a16="http://schemas.microsoft.com/office/drawing/2014/main" id="{2E9857C8-50CD-41E2-90AC-ED6260A0443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C1652C3-EB2D-4FC8-9AD3-CAACDC9242A2}" type="slidenum">
              <a:rPr lang="en-US" altLang="en-US">
                <a:solidFill>
                  <a:srgbClr val="FFFFFF"/>
                </a:solidFill>
              </a:rPr>
              <a:pPr eaLnBrk="1" fontAlgn="base" hangingPunct="1">
                <a:spcBef>
                  <a:spcPct val="0"/>
                </a:spcBef>
                <a:spcAft>
                  <a:spcPct val="0"/>
                </a:spcAft>
              </a:pPr>
              <a:t>39</a:t>
            </a:fld>
            <a:endParaRPr lang="en-US" altLang="en-US">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03BD73D-4BA1-4B8F-90A8-237BCE31D811}"/>
              </a:ext>
            </a:extLst>
          </p:cNvPr>
          <p:cNvSpPr>
            <a:spLocks noGrp="1" noChangeArrowheads="1"/>
          </p:cNvSpPr>
          <p:nvPr>
            <p:ph type="title"/>
          </p:nvPr>
        </p:nvSpPr>
        <p:spPr>
          <a:xfrm>
            <a:off x="1981200" y="274638"/>
            <a:ext cx="8229600" cy="715962"/>
          </a:xfrm>
        </p:spPr>
        <p:txBody>
          <a:bodyPr/>
          <a:lstStyle/>
          <a:p>
            <a:pPr eaLnBrk="1" fontAlgn="auto" hangingPunct="1">
              <a:spcAft>
                <a:spcPts val="0"/>
              </a:spcAft>
              <a:defRPr/>
            </a:pPr>
            <a:r>
              <a:rPr lang="en-US" sz="4000"/>
              <a:t>Benefits of family planning</a:t>
            </a:r>
          </a:p>
        </p:txBody>
      </p:sp>
      <p:sp>
        <p:nvSpPr>
          <p:cNvPr id="23555" name="Rectangle 3">
            <a:extLst>
              <a:ext uri="{FF2B5EF4-FFF2-40B4-BE49-F238E27FC236}">
                <a16:creationId xmlns:a16="http://schemas.microsoft.com/office/drawing/2014/main" id="{86F98B0D-EBCA-471F-BD50-6EBA5B815474}"/>
              </a:ext>
            </a:extLst>
          </p:cNvPr>
          <p:cNvSpPr>
            <a:spLocks noGrp="1" noChangeArrowheads="1"/>
          </p:cNvSpPr>
          <p:nvPr>
            <p:ph idx="1"/>
          </p:nvPr>
        </p:nvSpPr>
        <p:spPr>
          <a:xfrm>
            <a:off x="1524000" y="990600"/>
            <a:ext cx="9144000" cy="5562600"/>
          </a:xfrm>
        </p:spPr>
        <p:txBody>
          <a:bodyPr/>
          <a:lstStyle/>
          <a:p>
            <a:pPr eaLnBrk="1" hangingPunct="1"/>
            <a:r>
              <a:rPr lang="en-US" altLang="en-US"/>
              <a:t>Women</a:t>
            </a:r>
          </a:p>
          <a:p>
            <a:pPr eaLnBrk="1" hangingPunct="1">
              <a:buFontTx/>
              <a:buAutoNum type="arabicPeriod"/>
            </a:pPr>
            <a:r>
              <a:rPr lang="en-US" altLang="en-US"/>
              <a:t>Protected from unwanted pregnancies</a:t>
            </a:r>
          </a:p>
          <a:p>
            <a:pPr eaLnBrk="1" hangingPunct="1">
              <a:buFontTx/>
              <a:buAutoNum type="arabicPeriod"/>
            </a:pPr>
            <a:r>
              <a:rPr lang="en-US" altLang="en-US"/>
              <a:t>High risky pregnancies are prevented</a:t>
            </a:r>
          </a:p>
          <a:p>
            <a:pPr eaLnBrk="1" hangingPunct="1">
              <a:buFontTx/>
              <a:buAutoNum type="arabicPeriod"/>
            </a:pPr>
            <a:r>
              <a:rPr lang="en-US" altLang="en-US"/>
              <a:t>Prevented from diseases such as STIs, cancers and anaemias</a:t>
            </a:r>
          </a:p>
          <a:p>
            <a:pPr eaLnBrk="1" hangingPunct="1"/>
            <a:r>
              <a:rPr lang="en-US" altLang="en-US"/>
              <a:t>Children</a:t>
            </a:r>
          </a:p>
          <a:p>
            <a:pPr eaLnBrk="1" hangingPunct="1">
              <a:buFontTx/>
              <a:buAutoNum type="arabicPeriod"/>
            </a:pPr>
            <a:r>
              <a:rPr lang="en-US" altLang="en-US"/>
              <a:t>Reduced infant &amp; child morbidity and mortality</a:t>
            </a:r>
          </a:p>
          <a:p>
            <a:pPr eaLnBrk="1" hangingPunct="1">
              <a:buFontTx/>
              <a:buAutoNum type="arabicPeriod"/>
            </a:pPr>
            <a:r>
              <a:rPr lang="en-US" altLang="en-US"/>
              <a:t>Prolonged periods of breast feeding</a:t>
            </a:r>
          </a:p>
          <a:p>
            <a:pPr eaLnBrk="1" hangingPunct="1">
              <a:buFontTx/>
              <a:buAutoNum type="arabicPeriod"/>
            </a:pPr>
            <a:r>
              <a:rPr lang="en-US" altLang="en-US"/>
              <a:t>Better health care due to reduced costs </a:t>
            </a:r>
          </a:p>
        </p:txBody>
      </p:sp>
      <p:sp>
        <p:nvSpPr>
          <p:cNvPr id="23556" name="Date Placeholder 6">
            <a:extLst>
              <a:ext uri="{FF2B5EF4-FFF2-40B4-BE49-F238E27FC236}">
                <a16:creationId xmlns:a16="http://schemas.microsoft.com/office/drawing/2014/main" id="{CF726D71-B205-45A3-BBCA-33D88921D18A}"/>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BA7BC00B-7963-4B3A-BC7B-E3A1379FB22E}"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23557" name="Slide Number Placeholder 7">
            <a:extLst>
              <a:ext uri="{FF2B5EF4-FFF2-40B4-BE49-F238E27FC236}">
                <a16:creationId xmlns:a16="http://schemas.microsoft.com/office/drawing/2014/main" id="{4AA2E924-55FA-4C61-85EF-337507E5CBA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C1131824-824E-4826-AA31-47F3F39218D5}" type="slidenum">
              <a:rPr lang="en-US" altLang="en-US">
                <a:solidFill>
                  <a:srgbClr val="FFFFFF"/>
                </a:solidFill>
              </a:rPr>
              <a:pPr eaLnBrk="1" fontAlgn="base" hangingPunct="1">
                <a:spcBef>
                  <a:spcPct val="0"/>
                </a:spcBef>
                <a:spcAft>
                  <a:spcPct val="0"/>
                </a:spcAft>
              </a:pPr>
              <a:t>4</a:t>
            </a:fld>
            <a:endParaRPr lang="en-US" altLang="en-US">
              <a:solidFill>
                <a:srgbClr val="FFFFFF"/>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61CA7F8B-2F8E-45F2-BB4A-B7A9E999924B}"/>
              </a:ext>
            </a:extLst>
          </p:cNvPr>
          <p:cNvSpPr>
            <a:spLocks noGrp="1"/>
          </p:cNvSpPr>
          <p:nvPr>
            <p:ph type="title"/>
          </p:nvPr>
        </p:nvSpPr>
        <p:spPr>
          <a:xfrm>
            <a:off x="1981200" y="274638"/>
            <a:ext cx="8229600" cy="639762"/>
          </a:xfrm>
        </p:spPr>
        <p:txBody>
          <a:bodyPr>
            <a:normAutofit fontScale="90000"/>
          </a:bodyPr>
          <a:lstStyle/>
          <a:p>
            <a:pPr eaLnBrk="1" fontAlgn="auto" hangingPunct="1">
              <a:spcAft>
                <a:spcPts val="0"/>
              </a:spcAft>
              <a:defRPr/>
            </a:pPr>
            <a:r>
              <a:rPr lang="en-US" b="1"/>
              <a:t>Common Types of COCs </a:t>
            </a:r>
            <a:br>
              <a:rPr lang="en-US"/>
            </a:br>
            <a:endParaRPr lang="en-US"/>
          </a:p>
        </p:txBody>
      </p:sp>
      <p:sp>
        <p:nvSpPr>
          <p:cNvPr id="64515" name="Content Placeholder 2">
            <a:extLst>
              <a:ext uri="{FF2B5EF4-FFF2-40B4-BE49-F238E27FC236}">
                <a16:creationId xmlns:a16="http://schemas.microsoft.com/office/drawing/2014/main" id="{E867F859-07F0-49C4-B663-97C1EE554BF7}"/>
              </a:ext>
            </a:extLst>
          </p:cNvPr>
          <p:cNvSpPr>
            <a:spLocks noGrp="1"/>
          </p:cNvSpPr>
          <p:nvPr>
            <p:ph idx="1"/>
          </p:nvPr>
        </p:nvSpPr>
        <p:spPr>
          <a:xfrm>
            <a:off x="1524000" y="533400"/>
            <a:ext cx="9144000" cy="6324600"/>
          </a:xfrm>
        </p:spPr>
        <p:txBody>
          <a:bodyPr/>
          <a:lstStyle/>
          <a:p>
            <a:pPr eaLnBrk="1" hangingPunct="1"/>
            <a:r>
              <a:rPr lang="en-US" altLang="en-US"/>
              <a:t>The Pill comes in packets of 21 or 28 tablets. </a:t>
            </a:r>
          </a:p>
          <a:p>
            <a:pPr eaLnBrk="1" hangingPunct="1"/>
            <a:r>
              <a:rPr lang="en-US" altLang="en-US"/>
              <a:t>In the 28-pill packet, only the ﬁrst 21 pills are active pills (i.e., they contain hormones). The remaining seven pills are not active and usually contain iron. </a:t>
            </a:r>
          </a:p>
          <a:p>
            <a:pPr eaLnBrk="1" hangingPunct="1"/>
            <a:r>
              <a:rPr lang="en-US" altLang="en-US"/>
              <a:t>The low-dose pill comes in three types: </a:t>
            </a:r>
          </a:p>
          <a:p>
            <a:pPr eaLnBrk="1" hangingPunct="1">
              <a:buFontTx/>
              <a:buNone/>
            </a:pPr>
            <a:r>
              <a:rPr lang="en-US" altLang="en-US"/>
              <a:t>• 	Monophasic: Each active pill contains the same amount of oestrogen and progestin. Examples include Microgynon, Lo-Femenal, Nordette, Marvelon, and Yasmin. </a:t>
            </a:r>
          </a:p>
          <a:p>
            <a:pPr eaLnBrk="1" hangingPunct="1">
              <a:buFontTx/>
              <a:buNone/>
            </a:pPr>
            <a:r>
              <a:rPr lang="en-US" altLang="en-US"/>
              <a:t>• 	</a:t>
            </a:r>
          </a:p>
        </p:txBody>
      </p:sp>
      <p:sp>
        <p:nvSpPr>
          <p:cNvPr id="64516" name="Date Placeholder 6">
            <a:extLst>
              <a:ext uri="{FF2B5EF4-FFF2-40B4-BE49-F238E27FC236}">
                <a16:creationId xmlns:a16="http://schemas.microsoft.com/office/drawing/2014/main" id="{B4CDD098-9A24-46CB-AABA-F66D7CA793FA}"/>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9999319-BD52-4D31-A945-3E25991A182D}"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64517" name="Slide Number Placeholder 7">
            <a:extLst>
              <a:ext uri="{FF2B5EF4-FFF2-40B4-BE49-F238E27FC236}">
                <a16:creationId xmlns:a16="http://schemas.microsoft.com/office/drawing/2014/main" id="{532FFE09-2D57-434D-9928-A69F30D3C0C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F4BF2961-954C-4021-B174-A337FDB5F6E3}" type="slidenum">
              <a:rPr lang="en-US" altLang="en-US">
                <a:solidFill>
                  <a:srgbClr val="FFFFFF"/>
                </a:solidFill>
              </a:rPr>
              <a:pPr eaLnBrk="1" fontAlgn="base" hangingPunct="1">
                <a:spcBef>
                  <a:spcPct val="0"/>
                </a:spcBef>
                <a:spcAft>
                  <a:spcPct val="0"/>
                </a:spcAft>
              </a:pPr>
              <a:t>40</a:t>
            </a:fld>
            <a:endParaRPr lang="en-US" altLang="en-US">
              <a:solidFill>
                <a:srgbClr val="FFFFFF"/>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id="{D7C5D566-E1C9-4529-9A3C-E4520DBDD113}"/>
              </a:ext>
            </a:extLst>
          </p:cNvPr>
          <p:cNvSpPr>
            <a:spLocks noGrp="1"/>
          </p:cNvSpPr>
          <p:nvPr>
            <p:ph type="title"/>
          </p:nvPr>
        </p:nvSpPr>
        <p:spPr>
          <a:xfrm>
            <a:off x="1981200" y="-228600"/>
            <a:ext cx="8229600" cy="914400"/>
          </a:xfrm>
        </p:spPr>
        <p:txBody>
          <a:bodyPr/>
          <a:lstStyle/>
          <a:p>
            <a:pPr eaLnBrk="1" fontAlgn="auto" hangingPunct="1">
              <a:spcAft>
                <a:spcPts val="0"/>
              </a:spcAft>
              <a:defRPr/>
            </a:pPr>
            <a:r>
              <a:rPr lang="en-US"/>
              <a:t>Types of COCs cont.</a:t>
            </a:r>
          </a:p>
        </p:txBody>
      </p:sp>
      <p:sp>
        <p:nvSpPr>
          <p:cNvPr id="65539" name="Content Placeholder 2">
            <a:extLst>
              <a:ext uri="{FF2B5EF4-FFF2-40B4-BE49-F238E27FC236}">
                <a16:creationId xmlns:a16="http://schemas.microsoft.com/office/drawing/2014/main" id="{8DCD557D-6591-45F8-9DD8-8AB7491072EC}"/>
              </a:ext>
            </a:extLst>
          </p:cNvPr>
          <p:cNvSpPr>
            <a:spLocks noGrp="1"/>
          </p:cNvSpPr>
          <p:nvPr>
            <p:ph idx="1"/>
          </p:nvPr>
        </p:nvSpPr>
        <p:spPr>
          <a:xfrm>
            <a:off x="1524000" y="457201"/>
            <a:ext cx="9144000" cy="5668963"/>
          </a:xfrm>
        </p:spPr>
        <p:txBody>
          <a:bodyPr/>
          <a:lstStyle/>
          <a:p>
            <a:pPr eaLnBrk="1" hangingPunct="1">
              <a:buFontTx/>
              <a:buNone/>
            </a:pPr>
            <a:r>
              <a:rPr lang="en-US" altLang="en-US"/>
              <a:t>Biphasic: The active pills in the packet contain two different dose combinations of oestrogen and progestin. For example, in a cycle of 21 active pills, 10 may contain one combination, while 11 contain another. Examples include Biphasil, Ovanon, and Normovlar. </a:t>
            </a:r>
          </a:p>
          <a:p>
            <a:pPr eaLnBrk="1" hangingPunct="1">
              <a:buFontTx/>
              <a:buNone/>
            </a:pPr>
            <a:r>
              <a:rPr lang="en-US" altLang="en-US"/>
              <a:t>• 	Triphasic. The active pills contain three different dose combinations of oestrogen and progestin. Out of a cycle of 21 active pills, six might contain one combination, ﬁve pills contain another combination, while 10 pills contain other  combinations of the same two hormones. Examples include Logynon and Trinordial. </a:t>
            </a:r>
          </a:p>
          <a:p>
            <a:pPr eaLnBrk="1" hangingPunct="1"/>
            <a:endParaRPr lang="en-US" altLang="en-US"/>
          </a:p>
          <a:p>
            <a:pPr eaLnBrk="1" hangingPunct="1"/>
            <a:endParaRPr lang="en-US" altLang="en-US"/>
          </a:p>
        </p:txBody>
      </p:sp>
      <p:sp>
        <p:nvSpPr>
          <p:cNvPr id="65540" name="Date Placeholder 6">
            <a:extLst>
              <a:ext uri="{FF2B5EF4-FFF2-40B4-BE49-F238E27FC236}">
                <a16:creationId xmlns:a16="http://schemas.microsoft.com/office/drawing/2014/main" id="{C2B6FE46-4966-4D77-B030-1902AD69A789}"/>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EE7CA919-194A-4C3C-B633-8EF6B1CD2F47}"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65541" name="Slide Number Placeholder 7">
            <a:extLst>
              <a:ext uri="{FF2B5EF4-FFF2-40B4-BE49-F238E27FC236}">
                <a16:creationId xmlns:a16="http://schemas.microsoft.com/office/drawing/2014/main" id="{C843A124-4DBA-4A19-B1B1-0F0BD7C6235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F9E980D-D682-4257-912F-B5E359A48D29}" type="slidenum">
              <a:rPr lang="en-US" altLang="en-US">
                <a:solidFill>
                  <a:srgbClr val="FFFFFF"/>
                </a:solidFill>
              </a:rPr>
              <a:pPr eaLnBrk="1" fontAlgn="base" hangingPunct="1">
                <a:spcBef>
                  <a:spcPct val="0"/>
                </a:spcBef>
                <a:spcAft>
                  <a:spcPct val="0"/>
                </a:spcAft>
              </a:pPr>
              <a:t>41</a:t>
            </a:fld>
            <a:endParaRPr lang="en-US" altLang="en-US">
              <a:solidFill>
                <a:srgbClr val="FFFFFF"/>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8521A2ED-FA64-429D-9F78-4DD4162D22DF}"/>
              </a:ext>
            </a:extLst>
          </p:cNvPr>
          <p:cNvSpPr>
            <a:spLocks noGrp="1"/>
          </p:cNvSpPr>
          <p:nvPr>
            <p:ph type="title"/>
          </p:nvPr>
        </p:nvSpPr>
        <p:spPr>
          <a:xfrm>
            <a:off x="1219200" y="0"/>
            <a:ext cx="9448800" cy="1417638"/>
          </a:xfrm>
        </p:spPr>
        <p:txBody>
          <a:bodyPr>
            <a:normAutofit fontScale="90000"/>
          </a:bodyPr>
          <a:lstStyle/>
          <a:p>
            <a:pPr eaLnBrk="1" fontAlgn="auto" hangingPunct="1">
              <a:spcAft>
                <a:spcPts val="0"/>
              </a:spcAft>
              <a:defRPr/>
            </a:pPr>
            <a:br>
              <a:rPr lang="en-US"/>
            </a:br>
            <a:r>
              <a:rPr lang="en-US"/>
              <a:t>Danger signs which fp clients should report immediately to H/worker</a:t>
            </a:r>
          </a:p>
        </p:txBody>
      </p:sp>
      <p:sp>
        <p:nvSpPr>
          <p:cNvPr id="66563" name="Content Placeholder 2">
            <a:extLst>
              <a:ext uri="{FF2B5EF4-FFF2-40B4-BE49-F238E27FC236}">
                <a16:creationId xmlns:a16="http://schemas.microsoft.com/office/drawing/2014/main" id="{AF377C10-83BC-447C-9998-367F453E2C35}"/>
              </a:ext>
            </a:extLst>
          </p:cNvPr>
          <p:cNvSpPr>
            <a:spLocks noGrp="1"/>
          </p:cNvSpPr>
          <p:nvPr>
            <p:ph idx="1"/>
          </p:nvPr>
        </p:nvSpPr>
        <p:spPr>
          <a:xfrm>
            <a:off x="1524000" y="1600200"/>
            <a:ext cx="9144000" cy="5257800"/>
          </a:xfrm>
        </p:spPr>
        <p:txBody>
          <a:bodyPr/>
          <a:lstStyle/>
          <a:p>
            <a:pPr eaLnBrk="1" hangingPunct="1">
              <a:buFontTx/>
              <a:buNone/>
            </a:pPr>
            <a:endParaRPr lang="en-US" altLang="en-US" dirty="0"/>
          </a:p>
          <a:p>
            <a:pPr eaLnBrk="1" hangingPunct="1"/>
            <a:r>
              <a:rPr lang="en-US" altLang="en-US" dirty="0"/>
              <a:t> </a:t>
            </a:r>
            <a:r>
              <a:rPr lang="en-US" altLang="en-US" b="1" dirty="0"/>
              <a:t>A</a:t>
            </a:r>
            <a:r>
              <a:rPr lang="en-US" altLang="en-US" dirty="0"/>
              <a:t>bdominal pains </a:t>
            </a:r>
          </a:p>
          <a:p>
            <a:pPr eaLnBrk="1" hangingPunct="1">
              <a:buFontTx/>
              <a:buNone/>
            </a:pPr>
            <a:r>
              <a:rPr lang="en-US" altLang="en-US" dirty="0"/>
              <a:t>•  </a:t>
            </a:r>
            <a:r>
              <a:rPr lang="en-US" altLang="en-US" b="1" dirty="0"/>
              <a:t>C</a:t>
            </a:r>
            <a:r>
              <a:rPr lang="en-US" altLang="en-US" dirty="0"/>
              <a:t>hest pain or shortness of breath </a:t>
            </a:r>
          </a:p>
          <a:p>
            <a:pPr eaLnBrk="1" hangingPunct="1">
              <a:buFontTx/>
              <a:buNone/>
            </a:pPr>
            <a:r>
              <a:rPr lang="en-US" altLang="en-US" dirty="0"/>
              <a:t>•  </a:t>
            </a:r>
            <a:r>
              <a:rPr lang="en-US" altLang="en-US" b="1" dirty="0"/>
              <a:t>H</a:t>
            </a:r>
            <a:r>
              <a:rPr lang="en-US" altLang="en-US" dirty="0"/>
              <a:t>eadaches </a:t>
            </a:r>
          </a:p>
          <a:p>
            <a:pPr eaLnBrk="1" hangingPunct="1">
              <a:buFontTx/>
              <a:buNone/>
            </a:pPr>
            <a:r>
              <a:rPr lang="en-US" altLang="en-US" dirty="0"/>
              <a:t>•  </a:t>
            </a:r>
            <a:r>
              <a:rPr lang="en-US" altLang="en-US" b="1" dirty="0"/>
              <a:t>E</a:t>
            </a:r>
            <a:r>
              <a:rPr lang="en-US" altLang="en-US" dirty="0"/>
              <a:t>ye problems </a:t>
            </a:r>
          </a:p>
          <a:p>
            <a:pPr eaLnBrk="1" hangingPunct="1">
              <a:buFontTx/>
              <a:buNone/>
            </a:pPr>
            <a:r>
              <a:rPr lang="en-US" altLang="en-US" dirty="0"/>
              <a:t>•  </a:t>
            </a:r>
            <a:r>
              <a:rPr lang="en-US" altLang="en-US" b="1" dirty="0"/>
              <a:t>S</a:t>
            </a:r>
            <a:r>
              <a:rPr lang="en-US" altLang="en-US" dirty="0"/>
              <a:t>evere calf muscle pain </a:t>
            </a:r>
          </a:p>
          <a:p>
            <a:pPr eaLnBrk="1" hangingPunct="1">
              <a:buFontTx/>
              <a:buNone/>
            </a:pPr>
            <a:r>
              <a:rPr lang="en-US" altLang="en-US" sz="2800" dirty="0"/>
              <a:t>N/B Bleeding changes are common, but not harmful. Irregular bleeding typically occurs during the ﬁrst few months, followed by lighter and more regular bleeding. </a:t>
            </a:r>
          </a:p>
          <a:p>
            <a:pPr eaLnBrk="1" hangingPunct="1">
              <a:buFontTx/>
              <a:buNone/>
            </a:pPr>
            <a:br>
              <a:rPr lang="en-US" altLang="en-US" dirty="0"/>
            </a:br>
            <a:endParaRPr lang="en-US" altLang="en-US" dirty="0"/>
          </a:p>
        </p:txBody>
      </p:sp>
      <p:sp>
        <p:nvSpPr>
          <p:cNvPr id="66564" name="Date Placeholder 6">
            <a:extLst>
              <a:ext uri="{FF2B5EF4-FFF2-40B4-BE49-F238E27FC236}">
                <a16:creationId xmlns:a16="http://schemas.microsoft.com/office/drawing/2014/main" id="{29003A4F-6071-4838-A338-F37CCDAD9280}"/>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B854758A-573E-43E5-8E63-293CC8245056}"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66565" name="Slide Number Placeholder 7">
            <a:extLst>
              <a:ext uri="{FF2B5EF4-FFF2-40B4-BE49-F238E27FC236}">
                <a16:creationId xmlns:a16="http://schemas.microsoft.com/office/drawing/2014/main" id="{D3FA7929-4831-4DAF-A542-C46B136BD72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4A1020A-856E-4862-B549-CB342E96F584}" type="slidenum">
              <a:rPr lang="en-US" altLang="en-US">
                <a:solidFill>
                  <a:srgbClr val="FFFFFF"/>
                </a:solidFill>
              </a:rPr>
              <a:pPr eaLnBrk="1" fontAlgn="base" hangingPunct="1">
                <a:spcBef>
                  <a:spcPct val="0"/>
                </a:spcBef>
                <a:spcAft>
                  <a:spcPct val="0"/>
                </a:spcAft>
              </a:pPr>
              <a:t>42</a:t>
            </a:fld>
            <a:endParaRPr lang="en-US" altLang="en-US">
              <a:solidFill>
                <a:srgbClr val="FFFFFF"/>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93153786-E4AE-4884-911F-CA15955217DF}"/>
              </a:ext>
            </a:extLst>
          </p:cNvPr>
          <p:cNvSpPr>
            <a:spLocks noGrp="1"/>
          </p:cNvSpPr>
          <p:nvPr>
            <p:ph type="title"/>
          </p:nvPr>
        </p:nvSpPr>
        <p:spPr/>
        <p:txBody>
          <a:bodyPr>
            <a:normAutofit/>
          </a:bodyPr>
          <a:lstStyle/>
          <a:p>
            <a:pPr eaLnBrk="1" fontAlgn="auto" hangingPunct="1">
              <a:spcAft>
                <a:spcPts val="0"/>
              </a:spcAft>
              <a:defRPr/>
            </a:pPr>
            <a:r>
              <a:rPr lang="en-US" b="1"/>
              <a:t>Management of Common Side Effects of COCs </a:t>
            </a:r>
            <a:br>
              <a:rPr lang="en-US"/>
            </a:br>
            <a:endParaRPr lang="en-US"/>
          </a:p>
        </p:txBody>
      </p:sp>
      <p:sp>
        <p:nvSpPr>
          <p:cNvPr id="67587" name="Content Placeholder 2">
            <a:extLst>
              <a:ext uri="{FF2B5EF4-FFF2-40B4-BE49-F238E27FC236}">
                <a16:creationId xmlns:a16="http://schemas.microsoft.com/office/drawing/2014/main" id="{FDC39664-10C8-46AE-8EC6-65F2615FF45C}"/>
              </a:ext>
            </a:extLst>
          </p:cNvPr>
          <p:cNvSpPr>
            <a:spLocks noGrp="1"/>
          </p:cNvSpPr>
          <p:nvPr>
            <p:ph idx="1"/>
          </p:nvPr>
        </p:nvSpPr>
        <p:spPr>
          <a:xfrm>
            <a:off x="1524000" y="1600201"/>
            <a:ext cx="8686800" cy="4525963"/>
          </a:xfrm>
        </p:spPr>
        <p:txBody>
          <a:bodyPr/>
          <a:lstStyle/>
          <a:p>
            <a:pPr eaLnBrk="1" hangingPunct="1"/>
            <a:r>
              <a:rPr lang="en-US" altLang="en-US" dirty="0"/>
              <a:t> </a:t>
            </a:r>
            <a:r>
              <a:rPr lang="en-US" altLang="en-US" b="1" dirty="0"/>
              <a:t>Nausea and dizziness- </a:t>
            </a:r>
            <a:r>
              <a:rPr lang="en-US" altLang="en-US" dirty="0"/>
              <a:t>assess for pregnancy, advice client to take pills with meals or at bed time, reassure the client</a:t>
            </a:r>
          </a:p>
          <a:p>
            <a:pPr eaLnBrk="1" hangingPunct="1"/>
            <a:r>
              <a:rPr lang="en-US" altLang="en-US" b="1" dirty="0"/>
              <a:t>Spotting</a:t>
            </a:r>
            <a:r>
              <a:rPr lang="en-US" altLang="en-US" dirty="0"/>
              <a:t>- assess for pregnancy, assess for other illnesses reassure, encourage client to take pills at the same time daily. If bleeding get worse change method</a:t>
            </a:r>
          </a:p>
          <a:p>
            <a:pPr eaLnBrk="1" hangingPunct="1"/>
            <a:r>
              <a:rPr lang="en-US" altLang="en-US" b="1" dirty="0"/>
              <a:t>Amenorrhea</a:t>
            </a:r>
            <a:r>
              <a:rPr lang="en-US" altLang="en-US" dirty="0"/>
              <a:t>- assess for pregnancy, reassure the client</a:t>
            </a:r>
          </a:p>
        </p:txBody>
      </p:sp>
      <p:sp>
        <p:nvSpPr>
          <p:cNvPr id="67588" name="Date Placeholder 6">
            <a:extLst>
              <a:ext uri="{FF2B5EF4-FFF2-40B4-BE49-F238E27FC236}">
                <a16:creationId xmlns:a16="http://schemas.microsoft.com/office/drawing/2014/main" id="{B2F29D7C-3AA8-4DC2-9692-4F3486EBA96A}"/>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4FE99B03-ECC8-4260-9DDC-5C6F5688B214}"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67589" name="Slide Number Placeholder 7">
            <a:extLst>
              <a:ext uri="{FF2B5EF4-FFF2-40B4-BE49-F238E27FC236}">
                <a16:creationId xmlns:a16="http://schemas.microsoft.com/office/drawing/2014/main" id="{FD6B1979-C734-43E0-9523-1B680C540A3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5F491BD-5355-4130-B12F-F10181E65C02}" type="slidenum">
              <a:rPr lang="en-US" altLang="en-US">
                <a:solidFill>
                  <a:srgbClr val="FFFFFF"/>
                </a:solidFill>
              </a:rPr>
              <a:pPr eaLnBrk="1" fontAlgn="base" hangingPunct="1">
                <a:spcBef>
                  <a:spcPct val="0"/>
                </a:spcBef>
                <a:spcAft>
                  <a:spcPct val="0"/>
                </a:spcAft>
              </a:pPr>
              <a:t>43</a:t>
            </a:fld>
            <a:endParaRPr lang="en-US" altLang="en-US">
              <a:solidFill>
                <a:srgbClr val="FFFFFF"/>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a:extLst>
              <a:ext uri="{FF2B5EF4-FFF2-40B4-BE49-F238E27FC236}">
                <a16:creationId xmlns:a16="http://schemas.microsoft.com/office/drawing/2014/main" id="{EBF18EA7-3EDF-469E-B15B-C73A81879F54}"/>
              </a:ext>
            </a:extLst>
          </p:cNvPr>
          <p:cNvSpPr>
            <a:spLocks noGrp="1"/>
          </p:cNvSpPr>
          <p:nvPr>
            <p:ph type="title"/>
          </p:nvPr>
        </p:nvSpPr>
        <p:spPr/>
        <p:txBody>
          <a:bodyPr>
            <a:normAutofit fontScale="90000"/>
          </a:bodyPr>
          <a:lstStyle/>
          <a:p>
            <a:pPr eaLnBrk="1" fontAlgn="auto" hangingPunct="1">
              <a:spcAft>
                <a:spcPts val="0"/>
              </a:spcAft>
              <a:defRPr/>
            </a:pPr>
            <a:br>
              <a:rPr lang="en-US" sz="6000" b="1">
                <a:solidFill>
                  <a:schemeClr val="tx1"/>
                </a:solidFill>
              </a:rPr>
            </a:br>
            <a:r>
              <a:rPr lang="en-US" sz="4000" b="1">
                <a:solidFill>
                  <a:schemeClr val="tx1"/>
                </a:solidFill>
              </a:rPr>
              <a:t>What to Do in the Case of Missed Pill(s) </a:t>
            </a:r>
            <a:br>
              <a:rPr lang="en-US" sz="6000">
                <a:solidFill>
                  <a:schemeClr val="tx1"/>
                </a:solidFill>
              </a:rPr>
            </a:br>
            <a:endParaRPr lang="en-US"/>
          </a:p>
        </p:txBody>
      </p:sp>
      <p:sp>
        <p:nvSpPr>
          <p:cNvPr id="69635" name="Content Placeholder 2">
            <a:extLst>
              <a:ext uri="{FF2B5EF4-FFF2-40B4-BE49-F238E27FC236}">
                <a16:creationId xmlns:a16="http://schemas.microsoft.com/office/drawing/2014/main" id="{8B123EF9-34E0-4E48-A047-85B1CDE0F76E}"/>
              </a:ext>
            </a:extLst>
          </p:cNvPr>
          <p:cNvSpPr>
            <a:spLocks noGrp="1"/>
          </p:cNvSpPr>
          <p:nvPr>
            <p:ph idx="1"/>
          </p:nvPr>
        </p:nvSpPr>
        <p:spPr>
          <a:xfrm>
            <a:off x="1524000" y="1371600"/>
            <a:ext cx="8686800" cy="5181600"/>
          </a:xfrm>
        </p:spPr>
        <p:txBody>
          <a:bodyPr/>
          <a:lstStyle/>
          <a:p>
            <a:pPr eaLnBrk="1" hangingPunct="1"/>
            <a:r>
              <a:rPr lang="en-US" altLang="en-US"/>
              <a:t>If a woman misses one or more hormonal pills, the primary advice is to take the missed pill as soon as possible and keep taking pills as usual, one each day. She may take two pills at the same time or on the same day. </a:t>
            </a:r>
          </a:p>
          <a:p>
            <a:pPr eaLnBrk="1" hangingPunct="1"/>
            <a:r>
              <a:rPr lang="en-US" altLang="en-US"/>
              <a:t>If she missess more than two pills, she will need to take them immediately she remembers and use a back up method</a:t>
            </a:r>
          </a:p>
          <a:p>
            <a:pPr eaLnBrk="1" hangingPunct="1"/>
            <a:r>
              <a:rPr lang="en-US" altLang="en-US"/>
              <a:t>Speciﬁc instructions are provided in the table below.</a:t>
            </a:r>
          </a:p>
        </p:txBody>
      </p:sp>
      <p:sp>
        <p:nvSpPr>
          <p:cNvPr id="69636" name="Date Placeholder 6">
            <a:extLst>
              <a:ext uri="{FF2B5EF4-FFF2-40B4-BE49-F238E27FC236}">
                <a16:creationId xmlns:a16="http://schemas.microsoft.com/office/drawing/2014/main" id="{87394134-2584-429F-B73B-6431F3985F0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9B0A7112-66BD-4F9C-9A94-9D96A95025DA}"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69637" name="Slide Number Placeholder 7">
            <a:extLst>
              <a:ext uri="{FF2B5EF4-FFF2-40B4-BE49-F238E27FC236}">
                <a16:creationId xmlns:a16="http://schemas.microsoft.com/office/drawing/2014/main" id="{F5D7B7AE-A588-495F-B72D-C24C7A7AC7F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9006CCAC-9DFF-46B1-A030-56D77A955D56}" type="slidenum">
              <a:rPr lang="en-US" altLang="en-US">
                <a:solidFill>
                  <a:srgbClr val="FFFFFF"/>
                </a:solidFill>
              </a:rPr>
              <a:pPr eaLnBrk="1" fontAlgn="base" hangingPunct="1">
                <a:spcBef>
                  <a:spcPct val="0"/>
                </a:spcBef>
                <a:spcAft>
                  <a:spcPct val="0"/>
                </a:spcAft>
              </a:pPr>
              <a:t>44</a:t>
            </a:fld>
            <a:endParaRPr lang="en-US" altLang="en-US">
              <a:solidFill>
                <a:srgbClr val="FFFFFF"/>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a:extLst>
              <a:ext uri="{FF2B5EF4-FFF2-40B4-BE49-F238E27FC236}">
                <a16:creationId xmlns:a16="http://schemas.microsoft.com/office/drawing/2014/main" id="{D5EB2A7B-D697-4B1D-B8F5-3F55B2C6D4E5}"/>
              </a:ext>
            </a:extLst>
          </p:cNvPr>
          <p:cNvSpPr>
            <a:spLocks noGrp="1"/>
          </p:cNvSpPr>
          <p:nvPr>
            <p:ph type="title"/>
          </p:nvPr>
        </p:nvSpPr>
        <p:spPr>
          <a:xfrm>
            <a:off x="1524000" y="274638"/>
            <a:ext cx="8991600" cy="715962"/>
          </a:xfrm>
        </p:spPr>
        <p:txBody>
          <a:bodyPr>
            <a:normAutofit fontScale="90000"/>
          </a:bodyPr>
          <a:lstStyle/>
          <a:p>
            <a:pPr eaLnBrk="1" fontAlgn="auto" hangingPunct="1">
              <a:spcAft>
                <a:spcPts val="0"/>
              </a:spcAft>
              <a:defRPr/>
            </a:pPr>
            <a:r>
              <a:rPr lang="en-US" b="1" dirty="0"/>
              <a:t>Progestin-Only Pills (POPs) </a:t>
            </a:r>
            <a:br>
              <a:rPr lang="en-US" dirty="0"/>
            </a:br>
            <a:endParaRPr lang="en-US" dirty="0"/>
          </a:p>
        </p:txBody>
      </p:sp>
      <p:sp>
        <p:nvSpPr>
          <p:cNvPr id="70659" name="Content Placeholder 2">
            <a:extLst>
              <a:ext uri="{FF2B5EF4-FFF2-40B4-BE49-F238E27FC236}">
                <a16:creationId xmlns:a16="http://schemas.microsoft.com/office/drawing/2014/main" id="{1063B08E-16E8-4F3F-804D-08F65F74EA0C}"/>
              </a:ext>
            </a:extLst>
          </p:cNvPr>
          <p:cNvSpPr>
            <a:spLocks noGrp="1"/>
          </p:cNvSpPr>
          <p:nvPr>
            <p:ph idx="1"/>
          </p:nvPr>
        </p:nvSpPr>
        <p:spPr>
          <a:xfrm>
            <a:off x="1524000" y="838200"/>
            <a:ext cx="9144000" cy="5867400"/>
          </a:xfrm>
        </p:spPr>
        <p:txBody>
          <a:bodyPr/>
          <a:lstStyle/>
          <a:p>
            <a:pPr eaLnBrk="1" hangingPunct="1"/>
            <a:r>
              <a:rPr lang="en-US" altLang="en-US" dirty="0"/>
              <a:t>As the name suggests, the Progestin-only pills (POPs) contain only one hormone—progestin; they do not contain any </a:t>
            </a:r>
            <a:r>
              <a:rPr lang="en-US" altLang="en-US" dirty="0" err="1"/>
              <a:t>oestrogen</a:t>
            </a:r>
            <a:r>
              <a:rPr lang="en-US" altLang="en-US" dirty="0"/>
              <a:t>. Therefore they do not cause many of the side effects associated with COC use. </a:t>
            </a:r>
          </a:p>
          <a:p>
            <a:pPr eaLnBrk="1" hangingPunct="1"/>
            <a:r>
              <a:rPr lang="en-US" altLang="en-US" dirty="0"/>
              <a:t>Progestins do not suppress production of breast milk, which makes POPs an ideal contraceptive method for breastfeeding women. </a:t>
            </a:r>
          </a:p>
          <a:p>
            <a:pPr eaLnBrk="1" hangingPunct="1"/>
            <a:r>
              <a:rPr lang="en-US" altLang="en-US" dirty="0"/>
              <a:t>POPs prevent pregnancy by thickening the cervical mucus, which prevents the passage of sperm, and suppressing ovulation in about 50 percent of cycles.</a:t>
            </a:r>
          </a:p>
          <a:p>
            <a:pPr eaLnBrk="1" hangingPunct="1"/>
            <a:r>
              <a:rPr lang="en-US" altLang="en-US" dirty="0"/>
              <a:t>99.5% effective when used correctly and consistently during exclusive breastfeeding </a:t>
            </a:r>
          </a:p>
          <a:p>
            <a:pPr eaLnBrk="1" hangingPunct="1">
              <a:buFontTx/>
              <a:buNone/>
            </a:pPr>
            <a:endParaRPr lang="en-US" altLang="en-US" dirty="0"/>
          </a:p>
        </p:txBody>
      </p:sp>
      <p:sp>
        <p:nvSpPr>
          <p:cNvPr id="70660" name="Date Placeholder 6">
            <a:extLst>
              <a:ext uri="{FF2B5EF4-FFF2-40B4-BE49-F238E27FC236}">
                <a16:creationId xmlns:a16="http://schemas.microsoft.com/office/drawing/2014/main" id="{7C8A90A9-7D76-41E6-B77D-A0AD28DA0435}"/>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5654071B-AA8F-407C-9A4E-334C81B859E7}"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70661" name="Slide Number Placeholder 7">
            <a:extLst>
              <a:ext uri="{FF2B5EF4-FFF2-40B4-BE49-F238E27FC236}">
                <a16:creationId xmlns:a16="http://schemas.microsoft.com/office/drawing/2014/main" id="{FB3886B8-4BD9-4284-A0F7-C7D2063595F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E895B60F-373E-4477-8819-A16FE44533C0}" type="slidenum">
              <a:rPr lang="en-US" altLang="en-US">
                <a:solidFill>
                  <a:srgbClr val="FFFFFF"/>
                </a:solidFill>
              </a:rPr>
              <a:pPr eaLnBrk="1" fontAlgn="base" hangingPunct="1">
                <a:spcBef>
                  <a:spcPct val="0"/>
                </a:spcBef>
                <a:spcAft>
                  <a:spcPct val="0"/>
                </a:spcAft>
              </a:pPr>
              <a:t>45</a:t>
            </a:fld>
            <a:endParaRPr lang="en-US" altLang="en-US">
              <a:solidFill>
                <a:srgbClr val="FFFFFF"/>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a:extLst>
              <a:ext uri="{FF2B5EF4-FFF2-40B4-BE49-F238E27FC236}">
                <a16:creationId xmlns:a16="http://schemas.microsoft.com/office/drawing/2014/main" id="{46AD9F02-AB31-4261-BB01-F5DFB4724654}"/>
              </a:ext>
            </a:extLst>
          </p:cNvPr>
          <p:cNvSpPr>
            <a:spLocks noGrp="1"/>
          </p:cNvSpPr>
          <p:nvPr>
            <p:ph type="title"/>
          </p:nvPr>
        </p:nvSpPr>
        <p:spPr/>
        <p:txBody>
          <a:bodyPr/>
          <a:lstStyle/>
          <a:p>
            <a:pPr eaLnBrk="1" fontAlgn="auto" hangingPunct="1">
              <a:spcAft>
                <a:spcPts val="0"/>
              </a:spcAft>
              <a:defRPr/>
            </a:pPr>
            <a:r>
              <a:rPr lang="en-US" b="1"/>
              <a:t>Types of POPs </a:t>
            </a:r>
            <a:br>
              <a:rPr lang="en-US"/>
            </a:br>
            <a:endParaRPr lang="en-US"/>
          </a:p>
        </p:txBody>
      </p:sp>
      <p:sp>
        <p:nvSpPr>
          <p:cNvPr id="71683" name="Content Placeholder 2">
            <a:extLst>
              <a:ext uri="{FF2B5EF4-FFF2-40B4-BE49-F238E27FC236}">
                <a16:creationId xmlns:a16="http://schemas.microsoft.com/office/drawing/2014/main" id="{A6421E15-CA69-40FC-B3B7-032274A156E1}"/>
              </a:ext>
            </a:extLst>
          </p:cNvPr>
          <p:cNvSpPr>
            <a:spLocks noGrp="1"/>
          </p:cNvSpPr>
          <p:nvPr>
            <p:ph idx="1"/>
          </p:nvPr>
        </p:nvSpPr>
        <p:spPr>
          <a:xfrm>
            <a:off x="1981200" y="1600201"/>
            <a:ext cx="7467600" cy="4873625"/>
          </a:xfrm>
        </p:spPr>
        <p:txBody>
          <a:bodyPr/>
          <a:lstStyle/>
          <a:p>
            <a:pPr eaLnBrk="1" hangingPunct="1"/>
            <a:r>
              <a:rPr lang="en-US" altLang="en-US"/>
              <a:t>The brands commonly available in the public sector and the local market include Microlut, Micronor, Microval, Ovrette, Norgeston, and Noriday. </a:t>
            </a:r>
          </a:p>
          <a:p>
            <a:pPr eaLnBrk="1" hangingPunct="1"/>
            <a:r>
              <a:rPr lang="en-US" altLang="en-US"/>
              <a:t>In public health facilities the commonly used pill is microlut</a:t>
            </a:r>
            <a:br>
              <a:rPr lang="en-US" altLang="en-US"/>
            </a:br>
            <a:endParaRPr lang="en-US" altLang="en-US"/>
          </a:p>
        </p:txBody>
      </p:sp>
      <p:sp>
        <p:nvSpPr>
          <p:cNvPr id="71684" name="Date Placeholder 6">
            <a:extLst>
              <a:ext uri="{FF2B5EF4-FFF2-40B4-BE49-F238E27FC236}">
                <a16:creationId xmlns:a16="http://schemas.microsoft.com/office/drawing/2014/main" id="{97776D9B-FD65-42A3-94CB-E4B766443FF5}"/>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01B39647-D701-49B4-9EC4-799FAAD4590D}"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71685" name="Slide Number Placeholder 7">
            <a:extLst>
              <a:ext uri="{FF2B5EF4-FFF2-40B4-BE49-F238E27FC236}">
                <a16:creationId xmlns:a16="http://schemas.microsoft.com/office/drawing/2014/main" id="{05A00357-4AF9-4875-B8D2-64F5B8FD117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A67139B6-F524-4191-A63D-2042BB7E7A35}" type="slidenum">
              <a:rPr lang="en-US" altLang="en-US">
                <a:solidFill>
                  <a:srgbClr val="FFFFFF"/>
                </a:solidFill>
              </a:rPr>
              <a:pPr eaLnBrk="1" fontAlgn="base" hangingPunct="1">
                <a:spcBef>
                  <a:spcPct val="0"/>
                </a:spcBef>
                <a:spcAft>
                  <a:spcPct val="0"/>
                </a:spcAft>
              </a:pPr>
              <a:t>46</a:t>
            </a:fld>
            <a:endParaRPr lang="en-US" altLang="en-US">
              <a:solidFill>
                <a:srgbClr val="FFFFFF"/>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a:extLst>
              <a:ext uri="{FF2B5EF4-FFF2-40B4-BE49-F238E27FC236}">
                <a16:creationId xmlns:a16="http://schemas.microsoft.com/office/drawing/2014/main" id="{7AB6339E-FCC9-4B23-ADBB-D7952E0208DD}"/>
              </a:ext>
            </a:extLst>
          </p:cNvPr>
          <p:cNvSpPr>
            <a:spLocks noGrp="1"/>
          </p:cNvSpPr>
          <p:nvPr>
            <p:ph type="title"/>
          </p:nvPr>
        </p:nvSpPr>
        <p:spPr>
          <a:xfrm>
            <a:off x="1981200" y="0"/>
            <a:ext cx="8229600" cy="685800"/>
          </a:xfrm>
        </p:spPr>
        <p:txBody>
          <a:bodyPr>
            <a:normAutofit fontScale="90000"/>
          </a:bodyPr>
          <a:lstStyle/>
          <a:p>
            <a:pPr eaLnBrk="1" fontAlgn="auto" hangingPunct="1">
              <a:spcAft>
                <a:spcPts val="0"/>
              </a:spcAft>
              <a:defRPr/>
            </a:pPr>
            <a:br>
              <a:rPr lang="en-US" b="1"/>
            </a:br>
            <a:r>
              <a:rPr lang="en-US" b="1"/>
              <a:t>Advantages of POPs </a:t>
            </a:r>
            <a:br>
              <a:rPr lang="en-US"/>
            </a:br>
            <a:endParaRPr lang="en-US"/>
          </a:p>
        </p:txBody>
      </p:sp>
      <p:sp>
        <p:nvSpPr>
          <p:cNvPr id="72707" name="Content Placeholder 2">
            <a:extLst>
              <a:ext uri="{FF2B5EF4-FFF2-40B4-BE49-F238E27FC236}">
                <a16:creationId xmlns:a16="http://schemas.microsoft.com/office/drawing/2014/main" id="{37373415-7877-453E-BFF3-431B66BF7C04}"/>
              </a:ext>
            </a:extLst>
          </p:cNvPr>
          <p:cNvSpPr>
            <a:spLocks noGrp="1"/>
          </p:cNvSpPr>
          <p:nvPr>
            <p:ph idx="1"/>
          </p:nvPr>
        </p:nvSpPr>
        <p:spPr>
          <a:xfrm>
            <a:off x="1524000" y="609600"/>
            <a:ext cx="9144000" cy="6400800"/>
          </a:xfrm>
        </p:spPr>
        <p:txBody>
          <a:bodyPr/>
          <a:lstStyle/>
          <a:p>
            <a:pPr eaLnBrk="1" hangingPunct="1"/>
            <a:r>
              <a:rPr lang="en-US" altLang="en-US" dirty="0"/>
              <a:t>They are effective. </a:t>
            </a:r>
          </a:p>
          <a:p>
            <a:pPr eaLnBrk="1" hangingPunct="1">
              <a:buFontTx/>
              <a:buNone/>
            </a:pPr>
            <a:r>
              <a:rPr lang="en-US" altLang="en-US" dirty="0"/>
              <a:t>• They are safe (POPs have no known health risks). </a:t>
            </a:r>
          </a:p>
          <a:p>
            <a:pPr eaLnBrk="1" hangingPunct="1"/>
            <a:r>
              <a:rPr lang="en-US" altLang="en-US" dirty="0"/>
              <a:t> Women return to fertility immediately upon discontinuation.  </a:t>
            </a:r>
          </a:p>
          <a:p>
            <a:pPr eaLnBrk="1" hangingPunct="1"/>
            <a:r>
              <a:rPr lang="en-US" altLang="en-US" dirty="0"/>
              <a:t>A pelvic exam is not required to initiate use.  </a:t>
            </a:r>
          </a:p>
          <a:p>
            <a:pPr>
              <a:buNone/>
            </a:pPr>
            <a:r>
              <a:rPr lang="en-US" altLang="en-US" dirty="0"/>
              <a:t>• Taking POPs does not affect milk production or breastfeeding. It is safe for breastfeeding women and their babies. </a:t>
            </a:r>
          </a:p>
          <a:p>
            <a:r>
              <a:rPr lang="en-US" altLang="en-US" dirty="0"/>
              <a:t>Taking POPs does not increase blood clotting</a:t>
            </a:r>
          </a:p>
          <a:p>
            <a:pPr>
              <a:buNone/>
            </a:pPr>
            <a:endParaRPr lang="en-US" altLang="en-US" dirty="0"/>
          </a:p>
          <a:p>
            <a:pPr>
              <a:buNone/>
            </a:pPr>
            <a:endParaRPr lang="en-US" altLang="en-US" dirty="0"/>
          </a:p>
          <a:p>
            <a:pPr eaLnBrk="1" hangingPunct="1">
              <a:buFontTx/>
              <a:buNone/>
            </a:pPr>
            <a:r>
              <a:rPr lang="en-US" altLang="en-US" dirty="0"/>
              <a:t>	</a:t>
            </a:r>
          </a:p>
        </p:txBody>
      </p:sp>
      <p:sp>
        <p:nvSpPr>
          <p:cNvPr id="72708" name="Date Placeholder 6">
            <a:extLst>
              <a:ext uri="{FF2B5EF4-FFF2-40B4-BE49-F238E27FC236}">
                <a16:creationId xmlns:a16="http://schemas.microsoft.com/office/drawing/2014/main" id="{72455BC5-8CA3-4EF0-9A3D-52C16685D736}"/>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48718AD6-4356-4151-8364-118A0A1B0D03}"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72709" name="Slide Number Placeholder 7">
            <a:extLst>
              <a:ext uri="{FF2B5EF4-FFF2-40B4-BE49-F238E27FC236}">
                <a16:creationId xmlns:a16="http://schemas.microsoft.com/office/drawing/2014/main" id="{D48F56D6-8437-4384-A971-3801696B310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F78F3AA8-B23D-444C-ADEE-CCD1196A6E30}" type="slidenum">
              <a:rPr lang="en-US" altLang="en-US">
                <a:solidFill>
                  <a:srgbClr val="FFFFFF"/>
                </a:solidFill>
              </a:rPr>
              <a:pPr eaLnBrk="1" fontAlgn="base" hangingPunct="1">
                <a:spcBef>
                  <a:spcPct val="0"/>
                </a:spcBef>
                <a:spcAft>
                  <a:spcPct val="0"/>
                </a:spcAft>
              </a:pPr>
              <a:t>47</a:t>
            </a:fld>
            <a:endParaRPr lang="en-US" altLang="en-US">
              <a:solidFill>
                <a:srgbClr val="FFFFFF"/>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a:extLst>
              <a:ext uri="{FF2B5EF4-FFF2-40B4-BE49-F238E27FC236}">
                <a16:creationId xmlns:a16="http://schemas.microsoft.com/office/drawing/2014/main" id="{2CC47774-5D97-4BC5-86A9-5BEB667BA33A}"/>
              </a:ext>
            </a:extLst>
          </p:cNvPr>
          <p:cNvSpPr>
            <a:spLocks noGrp="1"/>
          </p:cNvSpPr>
          <p:nvPr>
            <p:ph type="title"/>
          </p:nvPr>
        </p:nvSpPr>
        <p:spPr>
          <a:xfrm>
            <a:off x="1295400" y="274638"/>
            <a:ext cx="9372600" cy="639762"/>
          </a:xfrm>
        </p:spPr>
        <p:txBody>
          <a:bodyPr>
            <a:normAutofit fontScale="90000"/>
          </a:bodyPr>
          <a:lstStyle/>
          <a:p>
            <a:pPr eaLnBrk="1" fontAlgn="auto" hangingPunct="1">
              <a:spcAft>
                <a:spcPts val="0"/>
              </a:spcAft>
              <a:defRPr/>
            </a:pPr>
            <a:br>
              <a:rPr lang="en-US" b="1"/>
            </a:br>
            <a:r>
              <a:rPr lang="en-US" b="1"/>
              <a:t>Limitations and Side Effects of POPs </a:t>
            </a:r>
            <a:br>
              <a:rPr lang="en-US"/>
            </a:br>
            <a:endParaRPr lang="en-US"/>
          </a:p>
        </p:txBody>
      </p:sp>
      <p:sp>
        <p:nvSpPr>
          <p:cNvPr id="74755" name="Content Placeholder 2">
            <a:extLst>
              <a:ext uri="{FF2B5EF4-FFF2-40B4-BE49-F238E27FC236}">
                <a16:creationId xmlns:a16="http://schemas.microsoft.com/office/drawing/2014/main" id="{53D115B9-903D-4F8A-A7A5-BF88BB1FB748}"/>
              </a:ext>
            </a:extLst>
          </p:cNvPr>
          <p:cNvSpPr>
            <a:spLocks noGrp="1"/>
          </p:cNvSpPr>
          <p:nvPr>
            <p:ph idx="1"/>
          </p:nvPr>
        </p:nvSpPr>
        <p:spPr>
          <a:xfrm>
            <a:off x="1524000" y="1066801"/>
            <a:ext cx="9372600" cy="5059363"/>
          </a:xfrm>
        </p:spPr>
        <p:txBody>
          <a:bodyPr>
            <a:normAutofit/>
          </a:bodyPr>
          <a:lstStyle/>
          <a:p>
            <a:pPr eaLnBrk="1" hangingPunct="1"/>
            <a:r>
              <a:rPr lang="en-US" altLang="en-US" dirty="0"/>
              <a:t>They provide a slightly lower level of contraceptive protection than COCs. </a:t>
            </a:r>
          </a:p>
          <a:p>
            <a:pPr eaLnBrk="1" hangingPunct="1">
              <a:buFontTx/>
              <a:buNone/>
            </a:pPr>
            <a:r>
              <a:rPr lang="en-US" altLang="en-US" dirty="0"/>
              <a:t>• They require strict daily pill-taking, preferably at the same time each day. </a:t>
            </a:r>
          </a:p>
          <a:p>
            <a:pPr eaLnBrk="1" hangingPunct="1">
              <a:buFontTx/>
              <a:buNone/>
            </a:pPr>
            <a:r>
              <a:rPr lang="en-US" altLang="en-US" dirty="0"/>
              <a:t>• They do not protect against STIs, including hepatitis B and HIV/ AIDS. Therefore, at-risk individuals should use a barrier method to ensure protection against STIs and HIV/AIDS. </a:t>
            </a:r>
          </a:p>
          <a:p>
            <a:pPr eaLnBrk="1" hangingPunct="1">
              <a:buFontTx/>
              <a:buNone/>
            </a:pPr>
            <a:r>
              <a:rPr lang="en-US" altLang="en-US" dirty="0"/>
              <a:t>• They may lower effectiveness when certain drugs are taken concurrently (</a:t>
            </a:r>
            <a:r>
              <a:rPr lang="en-US" altLang="en-US" dirty="0" err="1"/>
              <a:t>e.g</a:t>
            </a:r>
            <a:r>
              <a:rPr lang="en-US" altLang="en-US" dirty="0"/>
              <a:t> certain anti-tuberculosis, anti-retroviral and anti-epileptic drugs).	</a:t>
            </a:r>
          </a:p>
        </p:txBody>
      </p:sp>
      <p:sp>
        <p:nvSpPr>
          <p:cNvPr id="74756" name="Date Placeholder 6">
            <a:extLst>
              <a:ext uri="{FF2B5EF4-FFF2-40B4-BE49-F238E27FC236}">
                <a16:creationId xmlns:a16="http://schemas.microsoft.com/office/drawing/2014/main" id="{5CDDD2A5-D5A1-46AC-A9FA-99C46AADCCD7}"/>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9B29D97-D06A-417F-96A7-82814434C775}"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74757" name="Slide Number Placeholder 7">
            <a:extLst>
              <a:ext uri="{FF2B5EF4-FFF2-40B4-BE49-F238E27FC236}">
                <a16:creationId xmlns:a16="http://schemas.microsoft.com/office/drawing/2014/main" id="{A3527CB5-6B99-4924-A1E9-ED0AC3DF193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9B63BFB6-A9B1-40FF-9C88-7C237AA85A5E}" type="slidenum">
              <a:rPr lang="en-US" altLang="en-US">
                <a:solidFill>
                  <a:srgbClr val="FFFFFF"/>
                </a:solidFill>
              </a:rPr>
              <a:pPr eaLnBrk="1" fontAlgn="base" hangingPunct="1">
                <a:spcBef>
                  <a:spcPct val="0"/>
                </a:spcBef>
                <a:spcAft>
                  <a:spcPct val="0"/>
                </a:spcAft>
              </a:pPr>
              <a:t>48</a:t>
            </a:fld>
            <a:endParaRPr lang="en-US" altLang="en-US">
              <a:solidFill>
                <a:srgbClr val="FFFFFF"/>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a:extLst>
              <a:ext uri="{FF2B5EF4-FFF2-40B4-BE49-F238E27FC236}">
                <a16:creationId xmlns:a16="http://schemas.microsoft.com/office/drawing/2014/main" id="{86C58A69-2B46-4C21-B43B-DF97404D1860}"/>
              </a:ext>
            </a:extLst>
          </p:cNvPr>
          <p:cNvSpPr>
            <a:spLocks noGrp="1"/>
          </p:cNvSpPr>
          <p:nvPr>
            <p:ph type="title"/>
          </p:nvPr>
        </p:nvSpPr>
        <p:spPr>
          <a:xfrm>
            <a:off x="1981200" y="274638"/>
            <a:ext cx="8229600" cy="715962"/>
          </a:xfrm>
        </p:spPr>
        <p:txBody>
          <a:bodyPr/>
          <a:lstStyle/>
          <a:p>
            <a:pPr eaLnBrk="1" fontAlgn="auto" hangingPunct="1">
              <a:spcAft>
                <a:spcPts val="0"/>
              </a:spcAft>
              <a:defRPr/>
            </a:pPr>
            <a:r>
              <a:rPr lang="en-US"/>
              <a:t>Limitations of POCs cont.</a:t>
            </a:r>
          </a:p>
        </p:txBody>
      </p:sp>
      <p:sp>
        <p:nvSpPr>
          <p:cNvPr id="75779" name="Content Placeholder 2">
            <a:extLst>
              <a:ext uri="{FF2B5EF4-FFF2-40B4-BE49-F238E27FC236}">
                <a16:creationId xmlns:a16="http://schemas.microsoft.com/office/drawing/2014/main" id="{23CFAD99-CE84-4514-852D-CC661DB83467}"/>
              </a:ext>
            </a:extLst>
          </p:cNvPr>
          <p:cNvSpPr>
            <a:spLocks noGrp="1"/>
          </p:cNvSpPr>
          <p:nvPr>
            <p:ph idx="1"/>
          </p:nvPr>
        </p:nvSpPr>
        <p:spPr>
          <a:xfrm>
            <a:off x="1981200" y="990601"/>
            <a:ext cx="8229600" cy="5135563"/>
          </a:xfrm>
        </p:spPr>
        <p:txBody>
          <a:bodyPr/>
          <a:lstStyle/>
          <a:p>
            <a:pPr eaLnBrk="1" hangingPunct="1"/>
            <a:r>
              <a:rPr lang="en-US" altLang="en-US"/>
              <a:t>Irregular spotting or bleeding, frequent or infrequent bleeding, </a:t>
            </a:r>
          </a:p>
          <a:p>
            <a:pPr eaLnBrk="1" hangingPunct="1"/>
            <a:r>
              <a:rPr lang="en-US" altLang="en-US"/>
              <a:t>Use of POPs could be associated with some side effects, which include: </a:t>
            </a:r>
          </a:p>
          <a:p>
            <a:pPr eaLnBrk="1" hangingPunct="1"/>
            <a:r>
              <a:rPr lang="en-US" altLang="en-US"/>
              <a:t>prolonged bleeding, amenorrhea (less common). Bleeding changes are common, but not harmful. </a:t>
            </a:r>
          </a:p>
          <a:p>
            <a:pPr eaLnBrk="1" hangingPunct="1">
              <a:buFontTx/>
              <a:buNone/>
            </a:pPr>
            <a:r>
              <a:rPr lang="en-US" altLang="en-US"/>
              <a:t>• 	Headaches, dizziness, nausea. </a:t>
            </a:r>
          </a:p>
          <a:p>
            <a:pPr eaLnBrk="1" hangingPunct="1">
              <a:buFontTx/>
              <a:buNone/>
            </a:pPr>
            <a:r>
              <a:rPr lang="en-US" altLang="en-US"/>
              <a:t>• 	Mood changes. </a:t>
            </a:r>
          </a:p>
          <a:p>
            <a:pPr eaLnBrk="1" hangingPunct="1">
              <a:buFontTx/>
              <a:buNone/>
            </a:pPr>
            <a:r>
              <a:rPr lang="en-US" altLang="en-US"/>
              <a:t>• 	Breast tenderness (although less common than with COCs).</a:t>
            </a:r>
          </a:p>
          <a:p>
            <a:pPr eaLnBrk="1" hangingPunct="1"/>
            <a:endParaRPr lang="en-US" altLang="en-US"/>
          </a:p>
        </p:txBody>
      </p:sp>
      <p:sp>
        <p:nvSpPr>
          <p:cNvPr id="75780" name="Date Placeholder 6">
            <a:extLst>
              <a:ext uri="{FF2B5EF4-FFF2-40B4-BE49-F238E27FC236}">
                <a16:creationId xmlns:a16="http://schemas.microsoft.com/office/drawing/2014/main" id="{88140465-A154-4218-8C38-C4477E033DEF}"/>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A6045A5A-C024-441D-9DB1-34DD862D3EB5}"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75781" name="Slide Number Placeholder 7">
            <a:extLst>
              <a:ext uri="{FF2B5EF4-FFF2-40B4-BE49-F238E27FC236}">
                <a16:creationId xmlns:a16="http://schemas.microsoft.com/office/drawing/2014/main" id="{2323A431-EB13-407E-A2CA-520B1C292B2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BFE83825-5608-4150-8DEC-0F032E68815D}" type="slidenum">
              <a:rPr lang="en-US" altLang="en-US">
                <a:solidFill>
                  <a:srgbClr val="FFFFFF"/>
                </a:solidFill>
              </a:rPr>
              <a:pPr eaLnBrk="1" fontAlgn="base" hangingPunct="1">
                <a:spcBef>
                  <a:spcPct val="0"/>
                </a:spcBef>
                <a:spcAft>
                  <a:spcPct val="0"/>
                </a:spcAft>
              </a:pPr>
              <a:t>49</a:t>
            </a:fld>
            <a:endParaRPr lang="en-US" altLang="en-US">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F6DFED51-8A2D-4E07-B747-5FD612E57524}"/>
              </a:ext>
            </a:extLst>
          </p:cNvPr>
          <p:cNvSpPr>
            <a:spLocks noGrp="1"/>
          </p:cNvSpPr>
          <p:nvPr>
            <p:ph type="title"/>
          </p:nvPr>
        </p:nvSpPr>
        <p:spPr>
          <a:xfrm>
            <a:off x="1981200" y="274638"/>
            <a:ext cx="8229600" cy="868362"/>
          </a:xfrm>
        </p:spPr>
        <p:txBody>
          <a:bodyPr/>
          <a:lstStyle/>
          <a:p>
            <a:pPr eaLnBrk="1" fontAlgn="auto" hangingPunct="1">
              <a:spcAft>
                <a:spcPts val="0"/>
              </a:spcAft>
              <a:defRPr/>
            </a:pPr>
            <a:r>
              <a:rPr lang="en-US"/>
              <a:t>Benefits of FP cont.</a:t>
            </a:r>
          </a:p>
        </p:txBody>
      </p:sp>
      <p:sp>
        <p:nvSpPr>
          <p:cNvPr id="24579" name="Content Placeholder 2">
            <a:extLst>
              <a:ext uri="{FF2B5EF4-FFF2-40B4-BE49-F238E27FC236}">
                <a16:creationId xmlns:a16="http://schemas.microsoft.com/office/drawing/2014/main" id="{C2AB33D1-C102-43B8-A535-634FA683FFA9}"/>
              </a:ext>
            </a:extLst>
          </p:cNvPr>
          <p:cNvSpPr>
            <a:spLocks noGrp="1"/>
          </p:cNvSpPr>
          <p:nvPr>
            <p:ph idx="1"/>
          </p:nvPr>
        </p:nvSpPr>
        <p:spPr>
          <a:xfrm>
            <a:off x="1981200" y="1143001"/>
            <a:ext cx="8229600" cy="4983163"/>
          </a:xfrm>
        </p:spPr>
        <p:txBody>
          <a:bodyPr/>
          <a:lstStyle/>
          <a:p>
            <a:pPr eaLnBrk="1" hangingPunct="1"/>
            <a:r>
              <a:rPr lang="en-US" altLang="en-US" b="1"/>
              <a:t>Men</a:t>
            </a:r>
            <a:r>
              <a:rPr lang="en-US" altLang="en-US"/>
              <a:t> </a:t>
            </a:r>
          </a:p>
          <a:p>
            <a:pPr eaLnBrk="1" hangingPunct="1">
              <a:buFontTx/>
              <a:buAutoNum type="arabicPeriod"/>
            </a:pPr>
            <a:r>
              <a:rPr lang="en-US" altLang="en-US"/>
              <a:t>Helps them provide better care to their families as more resources are available</a:t>
            </a:r>
          </a:p>
          <a:p>
            <a:pPr eaLnBrk="1" hangingPunct="1">
              <a:buFontTx/>
              <a:buAutoNum type="arabicPeriod"/>
            </a:pPr>
            <a:r>
              <a:rPr lang="en-US" altLang="en-US"/>
              <a:t>Have less stress hence better life</a:t>
            </a:r>
          </a:p>
          <a:p>
            <a:pPr eaLnBrk="1" hangingPunct="1"/>
            <a:r>
              <a:rPr lang="en-US" altLang="en-US" b="1"/>
              <a:t>Families/couples</a:t>
            </a:r>
          </a:p>
          <a:p>
            <a:pPr eaLnBrk="1" hangingPunct="1">
              <a:buFontTx/>
              <a:buAutoNum type="arabicPeriod"/>
            </a:pPr>
            <a:r>
              <a:rPr lang="en-US" altLang="en-US"/>
              <a:t>Improved family well being</a:t>
            </a:r>
          </a:p>
          <a:p>
            <a:pPr eaLnBrk="1" hangingPunct="1">
              <a:buFontTx/>
              <a:buAutoNum type="arabicPeriod"/>
            </a:pPr>
            <a:r>
              <a:rPr lang="en-US" altLang="en-US"/>
              <a:t>Better care in terms of food, clothing, housing, health care and education</a:t>
            </a:r>
          </a:p>
        </p:txBody>
      </p:sp>
      <p:sp>
        <p:nvSpPr>
          <p:cNvPr id="24580" name="Date Placeholder 6">
            <a:extLst>
              <a:ext uri="{FF2B5EF4-FFF2-40B4-BE49-F238E27FC236}">
                <a16:creationId xmlns:a16="http://schemas.microsoft.com/office/drawing/2014/main" id="{58A0A30E-3752-4339-AB9C-071C4B8B4A54}"/>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42C05D3-0843-4BDC-ADFA-8EB2D8DB0C97}"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24581" name="Slide Number Placeholder 7">
            <a:extLst>
              <a:ext uri="{FF2B5EF4-FFF2-40B4-BE49-F238E27FC236}">
                <a16:creationId xmlns:a16="http://schemas.microsoft.com/office/drawing/2014/main" id="{B7BE258D-F1EF-4462-BD30-DC3A138CE71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2A82692-738D-49CE-BC7F-BE37F94FC3D7}" type="slidenum">
              <a:rPr lang="en-US" altLang="en-US">
                <a:solidFill>
                  <a:srgbClr val="FFFFFF"/>
                </a:solidFill>
              </a:rPr>
              <a:pPr eaLnBrk="1" fontAlgn="base" hangingPunct="1">
                <a:spcBef>
                  <a:spcPct val="0"/>
                </a:spcBef>
                <a:spcAft>
                  <a:spcPct val="0"/>
                </a:spcAft>
              </a:pPr>
              <a:t>5</a:t>
            </a:fld>
            <a:endParaRPr lang="en-US" altLang="en-US">
              <a:solidFill>
                <a:srgbClr val="FFFFFF"/>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a:extLst>
              <a:ext uri="{FF2B5EF4-FFF2-40B4-BE49-F238E27FC236}">
                <a16:creationId xmlns:a16="http://schemas.microsoft.com/office/drawing/2014/main" id="{7438E223-0FA2-41FA-8C54-3B2904A5304D}"/>
              </a:ext>
            </a:extLst>
          </p:cNvPr>
          <p:cNvSpPr>
            <a:spLocks noGrp="1"/>
          </p:cNvSpPr>
          <p:nvPr>
            <p:ph type="title"/>
          </p:nvPr>
        </p:nvSpPr>
        <p:spPr>
          <a:xfrm>
            <a:off x="838200" y="365126"/>
            <a:ext cx="10515600" cy="1092614"/>
          </a:xfrm>
        </p:spPr>
        <p:txBody>
          <a:bodyPr/>
          <a:lstStyle/>
          <a:p>
            <a:pPr eaLnBrk="1" fontAlgn="auto" hangingPunct="1">
              <a:spcAft>
                <a:spcPts val="0"/>
              </a:spcAft>
              <a:defRPr/>
            </a:pPr>
            <a:r>
              <a:rPr lang="en-US" b="1" dirty="0"/>
              <a:t>Eligibility for Using POPs </a:t>
            </a:r>
            <a:r>
              <a:rPr lang="en-US" dirty="0"/>
              <a:t> </a:t>
            </a:r>
          </a:p>
        </p:txBody>
      </p:sp>
      <p:sp>
        <p:nvSpPr>
          <p:cNvPr id="76803" name="Content Placeholder 2">
            <a:extLst>
              <a:ext uri="{FF2B5EF4-FFF2-40B4-BE49-F238E27FC236}">
                <a16:creationId xmlns:a16="http://schemas.microsoft.com/office/drawing/2014/main" id="{E4E92EC2-FE8F-4AE5-B182-2EB7F64AF4C0}"/>
              </a:ext>
            </a:extLst>
          </p:cNvPr>
          <p:cNvSpPr>
            <a:spLocks noGrp="1"/>
          </p:cNvSpPr>
          <p:nvPr>
            <p:ph idx="1"/>
          </p:nvPr>
        </p:nvSpPr>
        <p:spPr>
          <a:xfrm>
            <a:off x="1524000" y="1295401"/>
            <a:ext cx="9144000" cy="4830763"/>
          </a:xfrm>
        </p:spPr>
        <p:txBody>
          <a:bodyPr/>
          <a:lstStyle/>
          <a:p>
            <a:pPr eaLnBrk="1" hangingPunct="1"/>
            <a:r>
              <a:rPr lang="en-US" altLang="en-US" i="1" dirty="0"/>
              <a:t>Women Who Can Use This Method without Restrictions (Includes MEC Category 1) </a:t>
            </a:r>
            <a:endParaRPr lang="en-US" altLang="en-US" sz="4400" dirty="0"/>
          </a:p>
          <a:p>
            <a:pPr eaLnBrk="1" hangingPunct="1"/>
            <a:r>
              <a:rPr lang="en-US" altLang="en-US" dirty="0"/>
              <a:t>This method is acceptable for the following sexually active women of reproductive age: </a:t>
            </a:r>
            <a:endParaRPr lang="en-US" altLang="en-US" sz="3600" dirty="0"/>
          </a:p>
          <a:p>
            <a:pPr eaLnBrk="1" hangingPunct="1">
              <a:buFontTx/>
              <a:buNone/>
            </a:pPr>
            <a:r>
              <a:rPr lang="en-US" altLang="en-US" dirty="0"/>
              <a:t>• 	Women of any parity, including women who have never given birth (nulliparous women) </a:t>
            </a:r>
            <a:endParaRPr lang="en-US" altLang="en-US" sz="3600" dirty="0"/>
          </a:p>
          <a:p>
            <a:pPr eaLnBrk="1" hangingPunct="1">
              <a:buFontTx/>
              <a:buNone/>
            </a:pPr>
            <a:r>
              <a:rPr lang="en-US" altLang="en-US" dirty="0"/>
              <a:t>• 	Women immediately postpartum, if they are not breastfeeding </a:t>
            </a:r>
            <a:endParaRPr lang="en-US" altLang="en-US" sz="3600" dirty="0"/>
          </a:p>
          <a:p>
            <a:pPr eaLnBrk="1" hangingPunct="1">
              <a:buFontTx/>
              <a:buNone/>
            </a:pPr>
            <a:r>
              <a:rPr lang="en-US" altLang="en-US" dirty="0"/>
              <a:t>• 	Breastfeeding mothers from four weeks postpartum </a:t>
            </a:r>
            <a:endParaRPr lang="en-US" altLang="en-US" sz="3600" dirty="0"/>
          </a:p>
          <a:p>
            <a:pPr eaLnBrk="1" hangingPunct="1">
              <a:buFontTx/>
              <a:buNone/>
            </a:pPr>
            <a:r>
              <a:rPr lang="en-US" altLang="en-US" dirty="0"/>
              <a:t>• 	</a:t>
            </a:r>
          </a:p>
        </p:txBody>
      </p:sp>
      <p:sp>
        <p:nvSpPr>
          <p:cNvPr id="76804" name="Date Placeholder 6">
            <a:extLst>
              <a:ext uri="{FF2B5EF4-FFF2-40B4-BE49-F238E27FC236}">
                <a16:creationId xmlns:a16="http://schemas.microsoft.com/office/drawing/2014/main" id="{08295400-B319-455B-BAE8-4BD83B85C4EE}"/>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C6895383-12B5-4851-AABD-DB5533F63691}"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76805" name="Slide Number Placeholder 7">
            <a:extLst>
              <a:ext uri="{FF2B5EF4-FFF2-40B4-BE49-F238E27FC236}">
                <a16:creationId xmlns:a16="http://schemas.microsoft.com/office/drawing/2014/main" id="{D127DF15-19C3-4288-991D-FE1A878D0F7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0EB93B40-9C3C-4E1A-836A-749190B3EFCE}" type="slidenum">
              <a:rPr lang="en-US" altLang="en-US">
                <a:solidFill>
                  <a:srgbClr val="FFFFFF"/>
                </a:solidFill>
              </a:rPr>
              <a:pPr eaLnBrk="1" fontAlgn="base" hangingPunct="1">
                <a:spcBef>
                  <a:spcPct val="0"/>
                </a:spcBef>
                <a:spcAft>
                  <a:spcPct val="0"/>
                </a:spcAft>
              </a:pPr>
              <a:t>50</a:t>
            </a:fld>
            <a:endParaRPr lang="en-US" altLang="en-US">
              <a:solidFill>
                <a:srgbClr val="FFFFFF"/>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a:extLst>
              <a:ext uri="{FF2B5EF4-FFF2-40B4-BE49-F238E27FC236}">
                <a16:creationId xmlns:a16="http://schemas.microsoft.com/office/drawing/2014/main" id="{CE8DB143-8333-4547-9E5D-E473FA88E26A}"/>
              </a:ext>
            </a:extLst>
          </p:cNvPr>
          <p:cNvSpPr>
            <a:spLocks noGrp="1"/>
          </p:cNvSpPr>
          <p:nvPr>
            <p:ph type="title"/>
          </p:nvPr>
        </p:nvSpPr>
        <p:spPr>
          <a:xfrm>
            <a:off x="1981200" y="0"/>
            <a:ext cx="8229600" cy="838200"/>
          </a:xfrm>
        </p:spPr>
        <p:txBody>
          <a:bodyPr/>
          <a:lstStyle/>
          <a:p>
            <a:pPr eaLnBrk="1" fontAlgn="auto" hangingPunct="1">
              <a:spcAft>
                <a:spcPts val="0"/>
              </a:spcAft>
              <a:defRPr/>
            </a:pPr>
            <a:r>
              <a:rPr lang="en-US" dirty="0" err="1"/>
              <a:t>cont</a:t>
            </a:r>
            <a:r>
              <a:rPr lang="en-US" dirty="0"/>
              <a:t>…</a:t>
            </a:r>
          </a:p>
        </p:txBody>
      </p:sp>
      <p:sp>
        <p:nvSpPr>
          <p:cNvPr id="77827" name="Content Placeholder 2">
            <a:extLst>
              <a:ext uri="{FF2B5EF4-FFF2-40B4-BE49-F238E27FC236}">
                <a16:creationId xmlns:a16="http://schemas.microsoft.com/office/drawing/2014/main" id="{CADDC7F9-FCF9-4967-8FE7-2649BE0B372F}"/>
              </a:ext>
            </a:extLst>
          </p:cNvPr>
          <p:cNvSpPr>
            <a:spLocks noGrp="1"/>
          </p:cNvSpPr>
          <p:nvPr>
            <p:ph idx="1"/>
          </p:nvPr>
        </p:nvSpPr>
        <p:spPr>
          <a:xfrm>
            <a:off x="1524000" y="609601"/>
            <a:ext cx="9144000" cy="5516563"/>
          </a:xfrm>
        </p:spPr>
        <p:txBody>
          <a:bodyPr/>
          <a:lstStyle/>
          <a:p>
            <a:pPr eaLnBrk="1" hangingPunct="1"/>
            <a:r>
              <a:rPr lang="en-US" altLang="en-US" dirty="0"/>
              <a:t>Women of any age who are cigarette smokers </a:t>
            </a:r>
            <a:endParaRPr lang="en-US" altLang="en-US" sz="3600" dirty="0"/>
          </a:p>
          <a:p>
            <a:pPr eaLnBrk="1" hangingPunct="1">
              <a:buFontTx/>
              <a:buNone/>
            </a:pPr>
            <a:r>
              <a:rPr lang="en-US" altLang="en-US" dirty="0"/>
              <a:t>• Women who cannot use COCs as a result of </a:t>
            </a:r>
            <a:r>
              <a:rPr lang="en-US" altLang="en-US" dirty="0" err="1"/>
              <a:t>oestrogen</a:t>
            </a:r>
            <a:r>
              <a:rPr lang="en-US" altLang="en-US" dirty="0"/>
              <a:t>-related contraindications </a:t>
            </a:r>
            <a:endParaRPr lang="en-US" altLang="en-US" sz="3600" dirty="0"/>
          </a:p>
          <a:p>
            <a:pPr eaLnBrk="1" hangingPunct="1">
              <a:buFontTx/>
              <a:buNone/>
            </a:pPr>
            <a:r>
              <a:rPr lang="en-US" altLang="en-US" dirty="0"/>
              <a:t>• Post-abortion clients (no additional protection needed if method is initiated within ﬁve days after abortion) </a:t>
            </a:r>
            <a:endParaRPr lang="en-US" altLang="en-US" sz="3600" dirty="0"/>
          </a:p>
          <a:p>
            <a:pPr lvl="1" eaLnBrk="1" hangingPunct="1">
              <a:buFontTx/>
              <a:buNone/>
            </a:pPr>
            <a:r>
              <a:rPr lang="en-US" altLang="en-US" dirty="0"/>
              <a:t>• 	Women with any of the following conditions:</a:t>
            </a:r>
            <a:endParaRPr lang="en-US" altLang="en-US" sz="3200" dirty="0"/>
          </a:p>
          <a:p>
            <a:pPr lvl="1" eaLnBrk="1" hangingPunct="1">
              <a:buFontTx/>
              <a:buNone/>
            </a:pPr>
            <a:r>
              <a:rPr lang="en-US" altLang="en-US" dirty="0"/>
              <a:t>– 	Hypertension </a:t>
            </a:r>
            <a:endParaRPr lang="en-US" altLang="en-US" sz="3200" dirty="0"/>
          </a:p>
          <a:p>
            <a:pPr lvl="1" eaLnBrk="1" hangingPunct="1">
              <a:buFontTx/>
              <a:buNone/>
            </a:pPr>
            <a:r>
              <a:rPr lang="en-US" altLang="en-US" dirty="0"/>
              <a:t>– 	Sickle cell disease </a:t>
            </a:r>
            <a:endParaRPr lang="en-US" altLang="en-US" sz="3200" dirty="0"/>
          </a:p>
          <a:p>
            <a:pPr lvl="1" eaLnBrk="1" hangingPunct="1">
              <a:buFontTx/>
              <a:buNone/>
            </a:pPr>
            <a:r>
              <a:rPr lang="en-US" altLang="en-US" dirty="0"/>
              <a:t>– 	Benign breast disease </a:t>
            </a:r>
            <a:endParaRPr lang="en-US" altLang="en-US" sz="3600" dirty="0"/>
          </a:p>
          <a:p>
            <a:pPr eaLnBrk="1" hangingPunct="1"/>
            <a:r>
              <a:rPr lang="en-US" altLang="en-US" dirty="0"/>
              <a:t>– Viral hepatitis, acute or chronic, or mild (compensated) cirrhosis </a:t>
            </a:r>
            <a:endParaRPr lang="en-US" altLang="en-US" sz="3600" dirty="0"/>
          </a:p>
          <a:p>
            <a:pPr marL="0" indent="0" eaLnBrk="1" hangingPunct="1">
              <a:buNone/>
            </a:pPr>
            <a:endParaRPr lang="en-US" altLang="en-US" dirty="0"/>
          </a:p>
          <a:p>
            <a:pPr eaLnBrk="1" hangingPunct="1"/>
            <a:endParaRPr lang="en-US" altLang="en-US" dirty="0"/>
          </a:p>
        </p:txBody>
      </p:sp>
      <p:sp>
        <p:nvSpPr>
          <p:cNvPr id="77828" name="Date Placeholder 6">
            <a:extLst>
              <a:ext uri="{FF2B5EF4-FFF2-40B4-BE49-F238E27FC236}">
                <a16:creationId xmlns:a16="http://schemas.microsoft.com/office/drawing/2014/main" id="{9B1E52D4-91E2-47AE-B386-631B1BDA16AD}"/>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A1981EE-4465-481B-96D4-AE37A14AE595}"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77829" name="Slide Number Placeholder 7">
            <a:extLst>
              <a:ext uri="{FF2B5EF4-FFF2-40B4-BE49-F238E27FC236}">
                <a16:creationId xmlns:a16="http://schemas.microsoft.com/office/drawing/2014/main" id="{1AE7AF29-7D42-46D1-BEFF-66A805EA314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56BB960A-61F1-4C39-9B1D-BF330190E7AF}" type="slidenum">
              <a:rPr lang="en-US" altLang="en-US">
                <a:solidFill>
                  <a:srgbClr val="FFFFFF"/>
                </a:solidFill>
              </a:rPr>
              <a:pPr eaLnBrk="1" fontAlgn="base" hangingPunct="1">
                <a:spcBef>
                  <a:spcPct val="0"/>
                </a:spcBef>
                <a:spcAft>
                  <a:spcPct val="0"/>
                </a:spcAft>
              </a:pPr>
              <a:t>51</a:t>
            </a:fld>
            <a:endParaRPr lang="en-US" altLang="en-US">
              <a:solidFill>
                <a:srgbClr val="FFFFFF"/>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5D151531-971E-494A-8F47-6558D38A142E}"/>
              </a:ext>
            </a:extLst>
          </p:cNvPr>
          <p:cNvSpPr>
            <a:spLocks noGrp="1"/>
          </p:cNvSpPr>
          <p:nvPr>
            <p:ph type="title"/>
          </p:nvPr>
        </p:nvSpPr>
        <p:spPr/>
        <p:txBody>
          <a:bodyPr/>
          <a:lstStyle/>
          <a:p>
            <a:pPr eaLnBrk="1" fontAlgn="auto" hangingPunct="1">
              <a:spcAft>
                <a:spcPts val="0"/>
              </a:spcAft>
              <a:defRPr/>
            </a:pPr>
            <a:endParaRPr lang="en-US" dirty="0"/>
          </a:p>
        </p:txBody>
      </p:sp>
      <p:sp>
        <p:nvSpPr>
          <p:cNvPr id="78851" name="Content Placeholder 2">
            <a:extLst>
              <a:ext uri="{FF2B5EF4-FFF2-40B4-BE49-F238E27FC236}">
                <a16:creationId xmlns:a16="http://schemas.microsoft.com/office/drawing/2014/main" id="{E3C5F07B-A75E-400F-A01D-0F653893FF1D}"/>
              </a:ext>
            </a:extLst>
          </p:cNvPr>
          <p:cNvSpPr>
            <a:spLocks noGrp="1"/>
          </p:cNvSpPr>
          <p:nvPr>
            <p:ph idx="1"/>
          </p:nvPr>
        </p:nvSpPr>
        <p:spPr>
          <a:xfrm>
            <a:off x="1981200" y="1600201"/>
            <a:ext cx="7467600" cy="4873625"/>
          </a:xfrm>
        </p:spPr>
        <p:txBody>
          <a:bodyPr/>
          <a:lstStyle/>
          <a:p>
            <a:pPr eaLnBrk="1" hangingPunct="1"/>
            <a:r>
              <a:rPr lang="en-US" altLang="en-US"/>
              <a:t>Gestational trophoblastic disease (GTD) </a:t>
            </a:r>
            <a:endParaRPr lang="en-US" altLang="en-US" sz="3600"/>
          </a:p>
          <a:p>
            <a:pPr eaLnBrk="1" hangingPunct="1"/>
            <a:r>
              <a:rPr lang="en-US" altLang="en-US"/>
              <a:t>– Migraine without aura </a:t>
            </a:r>
            <a:endParaRPr lang="en-US" altLang="en-US" sz="3600"/>
          </a:p>
          <a:p>
            <a:pPr eaLnBrk="1" hangingPunct="1">
              <a:buFontTx/>
              <a:buNone/>
            </a:pPr>
            <a:r>
              <a:rPr lang="en-US" altLang="en-US"/>
              <a:t>• 	Obese women and girls (individuals whose BMI is greater than 30 kg/m2) </a:t>
            </a:r>
            <a:endParaRPr lang="en-US" altLang="en-US" sz="3600"/>
          </a:p>
          <a:p>
            <a:pPr eaLnBrk="1" hangingPunct="1">
              <a:buFontTx/>
              <a:buNone/>
            </a:pPr>
            <a:r>
              <a:rPr lang="en-US" altLang="en-US"/>
              <a:t>• 	Women with a family history (ﬁrst-degree relatives) of DVT or PE, and those who have had minor or major surgery without prolonged immobilization </a:t>
            </a:r>
            <a:endParaRPr lang="en-US" altLang="en-US" sz="3600"/>
          </a:p>
          <a:p>
            <a:pPr eaLnBrk="1" hangingPunct="1"/>
            <a:endParaRPr lang="en-US" altLang="en-US"/>
          </a:p>
        </p:txBody>
      </p:sp>
      <p:sp>
        <p:nvSpPr>
          <p:cNvPr id="78852" name="Date Placeholder 6">
            <a:extLst>
              <a:ext uri="{FF2B5EF4-FFF2-40B4-BE49-F238E27FC236}">
                <a16:creationId xmlns:a16="http://schemas.microsoft.com/office/drawing/2014/main" id="{8C466541-1D42-4AEB-9499-F577A7946EBD}"/>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084AE302-35A8-42EA-84DE-8ED69FECCF91}"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78853" name="Slide Number Placeholder 7">
            <a:extLst>
              <a:ext uri="{FF2B5EF4-FFF2-40B4-BE49-F238E27FC236}">
                <a16:creationId xmlns:a16="http://schemas.microsoft.com/office/drawing/2014/main" id="{895F0657-7935-4D3A-B7F4-4F075665401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2A80CDD2-8750-4990-8790-52FC55F78A6A}" type="slidenum">
              <a:rPr lang="en-US" altLang="en-US">
                <a:solidFill>
                  <a:srgbClr val="FFFFFF"/>
                </a:solidFill>
              </a:rPr>
              <a:pPr eaLnBrk="1" fontAlgn="base" hangingPunct="1">
                <a:spcBef>
                  <a:spcPct val="0"/>
                </a:spcBef>
                <a:spcAft>
                  <a:spcPct val="0"/>
                </a:spcAft>
              </a:pPr>
              <a:t>52</a:t>
            </a:fld>
            <a:endParaRPr lang="en-US" altLang="en-US">
              <a:solidFill>
                <a:srgbClr val="FFFFFF"/>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C72E27EF-1A9A-4A7E-8EA5-14562161B944}"/>
              </a:ext>
            </a:extLst>
          </p:cNvPr>
          <p:cNvSpPr>
            <a:spLocks noGrp="1"/>
          </p:cNvSpPr>
          <p:nvPr>
            <p:ph type="title"/>
          </p:nvPr>
        </p:nvSpPr>
        <p:spPr>
          <a:xfrm>
            <a:off x="1981200" y="0"/>
            <a:ext cx="8229600" cy="793404"/>
          </a:xfrm>
        </p:spPr>
        <p:txBody>
          <a:bodyPr>
            <a:normAutofit/>
          </a:bodyPr>
          <a:lstStyle/>
          <a:p>
            <a:pPr eaLnBrk="1" fontAlgn="auto" hangingPunct="1">
              <a:spcAft>
                <a:spcPts val="0"/>
              </a:spcAft>
              <a:defRPr/>
            </a:pPr>
            <a:r>
              <a:rPr lang="en-US" b="1" dirty="0"/>
              <a:t>Injectable contraceptives</a:t>
            </a:r>
          </a:p>
        </p:txBody>
      </p:sp>
      <p:sp>
        <p:nvSpPr>
          <p:cNvPr id="80899" name="Content Placeholder 2">
            <a:extLst>
              <a:ext uri="{FF2B5EF4-FFF2-40B4-BE49-F238E27FC236}">
                <a16:creationId xmlns:a16="http://schemas.microsoft.com/office/drawing/2014/main" id="{71998B4F-E043-4BED-8E95-3DC4D41293FB}"/>
              </a:ext>
            </a:extLst>
          </p:cNvPr>
          <p:cNvSpPr>
            <a:spLocks noGrp="1"/>
          </p:cNvSpPr>
          <p:nvPr>
            <p:ph idx="1"/>
          </p:nvPr>
        </p:nvSpPr>
        <p:spPr>
          <a:xfrm>
            <a:off x="1447800" y="793404"/>
            <a:ext cx="9296400" cy="5592763"/>
          </a:xfrm>
        </p:spPr>
        <p:txBody>
          <a:bodyPr/>
          <a:lstStyle/>
          <a:p>
            <a:pPr eaLnBrk="1" hangingPunct="1"/>
            <a:r>
              <a:rPr lang="en-US" altLang="en-US" dirty="0"/>
              <a:t>Injectable contraceptives contain one or two contraceptive hormones and provide protection from pregnancy for one, two, or three months (depending on the type) following an injection. </a:t>
            </a:r>
          </a:p>
          <a:p>
            <a:pPr eaLnBrk="1" hangingPunct="1"/>
            <a:r>
              <a:rPr lang="en-US" altLang="en-US" dirty="0"/>
              <a:t>The most widely used injectable methods contain only a progestin (Progestin­ only Injectable Contraceptives or POIC). </a:t>
            </a:r>
            <a:r>
              <a:rPr lang="en-US" altLang="en-US" sz="2800" dirty="0"/>
              <a:t>Less common methods are those that contain both progestin and </a:t>
            </a:r>
            <a:r>
              <a:rPr lang="en-US" altLang="en-US" sz="2800" dirty="0" err="1"/>
              <a:t>oestrogen</a:t>
            </a:r>
            <a:r>
              <a:rPr lang="en-US" altLang="en-US" sz="2800" dirty="0"/>
              <a:t> (Combined Injectable </a:t>
            </a:r>
            <a:r>
              <a:rPr lang="en-US" altLang="en-US" dirty="0"/>
              <a:t>Contraceptives or CIC). </a:t>
            </a:r>
          </a:p>
        </p:txBody>
      </p:sp>
      <p:sp>
        <p:nvSpPr>
          <p:cNvPr id="80900" name="Date Placeholder 6">
            <a:extLst>
              <a:ext uri="{FF2B5EF4-FFF2-40B4-BE49-F238E27FC236}">
                <a16:creationId xmlns:a16="http://schemas.microsoft.com/office/drawing/2014/main" id="{C058894F-9F8B-407F-9D41-7242DF5C0F02}"/>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0A351458-3E2F-44DF-840F-B32196F0F653}"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80901" name="Slide Number Placeholder 7">
            <a:extLst>
              <a:ext uri="{FF2B5EF4-FFF2-40B4-BE49-F238E27FC236}">
                <a16:creationId xmlns:a16="http://schemas.microsoft.com/office/drawing/2014/main" id="{16D04FEA-6239-4309-A9B1-6D574E23151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8CFA0B2B-240D-42CA-9776-875E0AD3472A}" type="slidenum">
              <a:rPr lang="en-US" altLang="en-US">
                <a:solidFill>
                  <a:srgbClr val="FFFFFF"/>
                </a:solidFill>
              </a:rPr>
              <a:pPr eaLnBrk="1" fontAlgn="base" hangingPunct="1">
                <a:spcBef>
                  <a:spcPct val="0"/>
                </a:spcBef>
                <a:spcAft>
                  <a:spcPct val="0"/>
                </a:spcAft>
              </a:pPr>
              <a:t>53</a:t>
            </a:fld>
            <a:endParaRPr lang="en-US" altLang="en-US">
              <a:solidFill>
                <a:srgbClr val="FFFFFF"/>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a:extLst>
              <a:ext uri="{FF2B5EF4-FFF2-40B4-BE49-F238E27FC236}">
                <a16:creationId xmlns:a16="http://schemas.microsoft.com/office/drawing/2014/main" id="{B2E5EBC6-E75F-4384-922B-AD5CD1AF41EB}"/>
              </a:ext>
            </a:extLst>
          </p:cNvPr>
          <p:cNvSpPr>
            <a:spLocks noGrp="1"/>
          </p:cNvSpPr>
          <p:nvPr>
            <p:ph type="title"/>
          </p:nvPr>
        </p:nvSpPr>
        <p:spPr>
          <a:xfrm>
            <a:off x="1981200" y="274638"/>
            <a:ext cx="8229600" cy="868362"/>
          </a:xfrm>
        </p:spPr>
        <p:txBody>
          <a:bodyPr>
            <a:normAutofit fontScale="90000"/>
          </a:bodyPr>
          <a:lstStyle/>
          <a:p>
            <a:pPr eaLnBrk="1" fontAlgn="auto" hangingPunct="1">
              <a:spcAft>
                <a:spcPts val="0"/>
              </a:spcAft>
              <a:defRPr/>
            </a:pPr>
            <a:br>
              <a:rPr lang="en-US" b="1"/>
            </a:br>
            <a:r>
              <a:rPr lang="en-US" b="1"/>
              <a:t>Progestin-Only Injectable Contraceptives (POICs) </a:t>
            </a:r>
            <a:br>
              <a:rPr lang="en-US"/>
            </a:br>
            <a:endParaRPr lang="en-US"/>
          </a:p>
        </p:txBody>
      </p:sp>
      <p:sp>
        <p:nvSpPr>
          <p:cNvPr id="81923" name="Content Placeholder 2">
            <a:extLst>
              <a:ext uri="{FF2B5EF4-FFF2-40B4-BE49-F238E27FC236}">
                <a16:creationId xmlns:a16="http://schemas.microsoft.com/office/drawing/2014/main" id="{E69D9BB3-6FF1-4F95-AFE7-D1012C70B9DE}"/>
              </a:ext>
            </a:extLst>
          </p:cNvPr>
          <p:cNvSpPr>
            <a:spLocks noGrp="1"/>
          </p:cNvSpPr>
          <p:nvPr>
            <p:ph idx="1"/>
          </p:nvPr>
        </p:nvSpPr>
        <p:spPr>
          <a:xfrm>
            <a:off x="1524000" y="1371600"/>
            <a:ext cx="9144000" cy="5486400"/>
          </a:xfrm>
        </p:spPr>
        <p:txBody>
          <a:bodyPr/>
          <a:lstStyle/>
          <a:p>
            <a:pPr eaLnBrk="1" hangingPunct="1"/>
            <a:r>
              <a:rPr lang="en-US" altLang="en-US"/>
              <a:t>The most widely available injectable contraceptives are the three-month-interval (13 weeks) Depo Provera (Depot­medroxyprogesterone acetate-DMPA) and </a:t>
            </a:r>
          </a:p>
          <a:p>
            <a:pPr eaLnBrk="1" hangingPunct="1"/>
            <a:r>
              <a:rPr lang="en-US" altLang="en-US"/>
              <a:t>The two-month-interval Noristerat (Norethisterone enanthate-NET-EN). </a:t>
            </a:r>
          </a:p>
          <a:p>
            <a:pPr eaLnBrk="1" hangingPunct="1"/>
            <a:r>
              <a:rPr lang="en-US" altLang="en-US"/>
              <a:t>Both of these injectables are given by an intramuscular (IM) injection</a:t>
            </a:r>
          </a:p>
        </p:txBody>
      </p:sp>
      <p:sp>
        <p:nvSpPr>
          <p:cNvPr id="81924" name="Date Placeholder 6">
            <a:extLst>
              <a:ext uri="{FF2B5EF4-FFF2-40B4-BE49-F238E27FC236}">
                <a16:creationId xmlns:a16="http://schemas.microsoft.com/office/drawing/2014/main" id="{65314CAD-5C8A-4E6A-AF4E-D9DE5714584A}"/>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50F282AF-D2FA-489D-8D00-20219F140F72}"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81925" name="Slide Number Placeholder 7">
            <a:extLst>
              <a:ext uri="{FF2B5EF4-FFF2-40B4-BE49-F238E27FC236}">
                <a16:creationId xmlns:a16="http://schemas.microsoft.com/office/drawing/2014/main" id="{1CB80569-6660-4878-8250-8506BE96FC9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5D7EA39E-6D73-4166-884E-59C242A51025}" type="slidenum">
              <a:rPr lang="en-US" altLang="en-US">
                <a:solidFill>
                  <a:srgbClr val="FFFFFF"/>
                </a:solidFill>
              </a:rPr>
              <a:pPr eaLnBrk="1" fontAlgn="base" hangingPunct="1">
                <a:spcBef>
                  <a:spcPct val="0"/>
                </a:spcBef>
                <a:spcAft>
                  <a:spcPct val="0"/>
                </a:spcAft>
              </a:pPr>
              <a:t>54</a:t>
            </a:fld>
            <a:endParaRPr lang="en-US" altLang="en-US">
              <a:solidFill>
                <a:srgbClr val="FFFFFF"/>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a:extLst>
              <a:ext uri="{FF2B5EF4-FFF2-40B4-BE49-F238E27FC236}">
                <a16:creationId xmlns:a16="http://schemas.microsoft.com/office/drawing/2014/main" id="{8DD9C109-1E60-4CBC-B296-AA8A796E8B45}"/>
              </a:ext>
            </a:extLst>
          </p:cNvPr>
          <p:cNvSpPr>
            <a:spLocks noGrp="1"/>
          </p:cNvSpPr>
          <p:nvPr>
            <p:ph type="title"/>
          </p:nvPr>
        </p:nvSpPr>
        <p:spPr>
          <a:xfrm>
            <a:off x="1981200" y="274638"/>
            <a:ext cx="8229600" cy="868362"/>
          </a:xfrm>
        </p:spPr>
        <p:txBody>
          <a:bodyPr/>
          <a:lstStyle/>
          <a:p>
            <a:pPr eaLnBrk="1" fontAlgn="auto" hangingPunct="1">
              <a:spcAft>
                <a:spcPts val="0"/>
              </a:spcAft>
              <a:defRPr/>
            </a:pPr>
            <a:r>
              <a:rPr lang="en-US"/>
              <a:t>Progesterone only injectables</a:t>
            </a:r>
          </a:p>
        </p:txBody>
      </p:sp>
      <p:sp>
        <p:nvSpPr>
          <p:cNvPr id="82947" name="Content Placeholder 2">
            <a:extLst>
              <a:ext uri="{FF2B5EF4-FFF2-40B4-BE49-F238E27FC236}">
                <a16:creationId xmlns:a16="http://schemas.microsoft.com/office/drawing/2014/main" id="{5D3A28B5-FC93-4381-8026-7DFE72A4F769}"/>
              </a:ext>
            </a:extLst>
          </p:cNvPr>
          <p:cNvSpPr>
            <a:spLocks noGrp="1"/>
          </p:cNvSpPr>
          <p:nvPr>
            <p:ph idx="1"/>
          </p:nvPr>
        </p:nvSpPr>
        <p:spPr>
          <a:xfrm>
            <a:off x="1524000" y="1219201"/>
            <a:ext cx="9144000" cy="4906963"/>
          </a:xfrm>
        </p:spPr>
        <p:txBody>
          <a:bodyPr/>
          <a:lstStyle/>
          <a:p>
            <a:pPr eaLnBrk="1" hangingPunct="1"/>
            <a:r>
              <a:rPr lang="en-US" altLang="en-US" dirty="0"/>
              <a:t>They do not have </a:t>
            </a:r>
            <a:r>
              <a:rPr lang="en-US" altLang="en-US" dirty="0" err="1"/>
              <a:t>oestrogen</a:t>
            </a:r>
            <a:r>
              <a:rPr lang="en-US" altLang="en-US" dirty="0"/>
              <a:t>-associated side effects. In addition, because progestins do not suppress production of breast milk, these injectables can be used by breastfeeding women after four weeks postpartum </a:t>
            </a:r>
          </a:p>
          <a:p>
            <a:pPr eaLnBrk="1" hangingPunct="1"/>
            <a:r>
              <a:rPr lang="en-US" altLang="en-US" dirty="0"/>
              <a:t>prevent pregnancy mainly by suppressing ovulation, but also by thickening cervical mucus and thereby preventing sperm from passing through it </a:t>
            </a:r>
          </a:p>
        </p:txBody>
      </p:sp>
      <p:sp>
        <p:nvSpPr>
          <p:cNvPr id="82948" name="Date Placeholder 6">
            <a:extLst>
              <a:ext uri="{FF2B5EF4-FFF2-40B4-BE49-F238E27FC236}">
                <a16:creationId xmlns:a16="http://schemas.microsoft.com/office/drawing/2014/main" id="{FF398784-2261-4040-B75C-21FF26923259}"/>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386AB4F2-7F40-4026-9D66-C9B7BBA97441}"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82949" name="Slide Number Placeholder 7">
            <a:extLst>
              <a:ext uri="{FF2B5EF4-FFF2-40B4-BE49-F238E27FC236}">
                <a16:creationId xmlns:a16="http://schemas.microsoft.com/office/drawing/2014/main" id="{8124F830-2893-4FC1-8F2F-18450FF2C66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ACF1822-4528-4AF2-A4A3-A4CDF6E22F16}" type="slidenum">
              <a:rPr lang="en-US" altLang="en-US">
                <a:solidFill>
                  <a:srgbClr val="FFFFFF"/>
                </a:solidFill>
              </a:rPr>
              <a:pPr eaLnBrk="1" fontAlgn="base" hangingPunct="1">
                <a:spcBef>
                  <a:spcPct val="0"/>
                </a:spcBef>
                <a:spcAft>
                  <a:spcPct val="0"/>
                </a:spcAft>
              </a:pPr>
              <a:t>55</a:t>
            </a:fld>
            <a:endParaRPr lang="en-US" altLang="en-US">
              <a:solidFill>
                <a:srgbClr val="FFFFFF"/>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a:extLst>
              <a:ext uri="{FF2B5EF4-FFF2-40B4-BE49-F238E27FC236}">
                <a16:creationId xmlns:a16="http://schemas.microsoft.com/office/drawing/2014/main" id="{52E2CAB1-25C2-4068-BAE4-6211873F5C73}"/>
              </a:ext>
            </a:extLst>
          </p:cNvPr>
          <p:cNvSpPr>
            <a:spLocks noGrp="1"/>
          </p:cNvSpPr>
          <p:nvPr>
            <p:ph type="title"/>
          </p:nvPr>
        </p:nvSpPr>
        <p:spPr>
          <a:xfrm>
            <a:off x="1524000" y="0"/>
            <a:ext cx="9144000" cy="685800"/>
          </a:xfrm>
        </p:spPr>
        <p:txBody>
          <a:bodyPr>
            <a:normAutofit fontScale="90000"/>
          </a:bodyPr>
          <a:lstStyle/>
          <a:p>
            <a:pPr eaLnBrk="1" fontAlgn="auto" hangingPunct="1">
              <a:spcAft>
                <a:spcPts val="0"/>
              </a:spcAft>
              <a:defRPr/>
            </a:pPr>
            <a:r>
              <a:rPr lang="en-US"/>
              <a:t>Dosage of injectable contraceptives</a:t>
            </a:r>
          </a:p>
        </p:txBody>
      </p:sp>
      <p:sp>
        <p:nvSpPr>
          <p:cNvPr id="83971" name="Content Placeholder 2">
            <a:extLst>
              <a:ext uri="{FF2B5EF4-FFF2-40B4-BE49-F238E27FC236}">
                <a16:creationId xmlns:a16="http://schemas.microsoft.com/office/drawing/2014/main" id="{97F6A502-617E-4BEA-9459-63CF213E42BA}"/>
              </a:ext>
            </a:extLst>
          </p:cNvPr>
          <p:cNvSpPr>
            <a:spLocks noGrp="1"/>
          </p:cNvSpPr>
          <p:nvPr>
            <p:ph idx="1"/>
          </p:nvPr>
        </p:nvSpPr>
        <p:spPr>
          <a:xfrm>
            <a:off x="1524000" y="609600"/>
            <a:ext cx="9144000" cy="6781800"/>
          </a:xfrm>
        </p:spPr>
        <p:txBody>
          <a:bodyPr/>
          <a:lstStyle/>
          <a:p>
            <a:pPr eaLnBrk="1" hangingPunct="1"/>
            <a:r>
              <a:rPr lang="en-US" altLang="en-US" dirty="0"/>
              <a:t>Depo-</a:t>
            </a:r>
            <a:r>
              <a:rPr lang="en-US" altLang="en-US" dirty="0" err="1"/>
              <a:t>ProveraR</a:t>
            </a:r>
            <a:r>
              <a:rPr lang="en-US" altLang="en-US" dirty="0"/>
              <a:t>, </a:t>
            </a:r>
            <a:r>
              <a:rPr lang="en-US" altLang="en-US" dirty="0" err="1"/>
              <a:t>Megestron</a:t>
            </a:r>
            <a:r>
              <a:rPr lang="en-US" altLang="en-US" dirty="0"/>
              <a:t> 150mg is given every three months (13 weeks), but can be given </a:t>
            </a:r>
            <a:r>
              <a:rPr lang="en-US" altLang="en-US" dirty="0" err="1"/>
              <a:t>upto</a:t>
            </a:r>
            <a:r>
              <a:rPr lang="en-US" altLang="en-US" dirty="0"/>
              <a:t> two weeks (14 days) earlier or four weeks (28 days) later. </a:t>
            </a:r>
          </a:p>
          <a:p>
            <a:pPr eaLnBrk="1" hangingPunct="1">
              <a:buFontTx/>
              <a:buNone/>
            </a:pPr>
            <a:r>
              <a:rPr lang="en-US" altLang="en-US" dirty="0"/>
              <a:t>• 	</a:t>
            </a:r>
            <a:r>
              <a:rPr lang="en-US" altLang="en-US" sz="2800" dirty="0"/>
              <a:t>Depo-</a:t>
            </a:r>
            <a:r>
              <a:rPr lang="en-US" altLang="en-US" sz="2800" dirty="0" err="1"/>
              <a:t>subQ</a:t>
            </a:r>
            <a:r>
              <a:rPr lang="en-US" altLang="en-US" sz="2800" dirty="0"/>
              <a:t> </a:t>
            </a:r>
            <a:r>
              <a:rPr lang="en-US" altLang="en-US" sz="2800" dirty="0" err="1"/>
              <a:t>provera</a:t>
            </a:r>
            <a:r>
              <a:rPr lang="en-US" altLang="en-US" sz="2800" dirty="0"/>
              <a:t> 104 (also called DMPA-SC) is a new, lower-dose formulation of DMPA that is injected sub-</a:t>
            </a:r>
            <a:r>
              <a:rPr lang="en-US" altLang="en-US" sz="2800" dirty="0" err="1"/>
              <a:t>cutaneously</a:t>
            </a:r>
            <a:r>
              <a:rPr lang="en-US" altLang="en-US" sz="2800" dirty="0"/>
              <a:t>. </a:t>
            </a:r>
            <a:r>
              <a:rPr lang="en-US" altLang="en-US" dirty="0"/>
              <a:t>It contains 104 mg of DMPA instead of the 150 mg in the IM formulation. Like the IM formulation, DMPA-SC is given at three-month intervals. </a:t>
            </a:r>
          </a:p>
          <a:p>
            <a:pPr eaLnBrk="1" hangingPunct="1"/>
            <a:endParaRPr lang="en-US" altLang="en-US" dirty="0"/>
          </a:p>
        </p:txBody>
      </p:sp>
      <p:sp>
        <p:nvSpPr>
          <p:cNvPr id="83972" name="Date Placeholder 6">
            <a:extLst>
              <a:ext uri="{FF2B5EF4-FFF2-40B4-BE49-F238E27FC236}">
                <a16:creationId xmlns:a16="http://schemas.microsoft.com/office/drawing/2014/main" id="{96D8881A-C87B-499B-8B11-65E2B15A3B99}"/>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E6D8D8DA-D83A-4C6C-8549-CD5569166773}"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83973" name="Slide Number Placeholder 7">
            <a:extLst>
              <a:ext uri="{FF2B5EF4-FFF2-40B4-BE49-F238E27FC236}">
                <a16:creationId xmlns:a16="http://schemas.microsoft.com/office/drawing/2014/main" id="{CAB4562D-7A27-4DFF-A7C4-38F3828776D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0008542-AE56-4D7E-9865-ABD47054E212}" type="slidenum">
              <a:rPr lang="en-US" altLang="en-US">
                <a:solidFill>
                  <a:srgbClr val="FFFFFF"/>
                </a:solidFill>
              </a:rPr>
              <a:pPr eaLnBrk="1" fontAlgn="base" hangingPunct="1">
                <a:spcBef>
                  <a:spcPct val="0"/>
                </a:spcBef>
                <a:spcAft>
                  <a:spcPct val="0"/>
                </a:spcAft>
              </a:pPr>
              <a:t>56</a:t>
            </a:fld>
            <a:endParaRPr lang="en-US" altLang="en-US">
              <a:solidFill>
                <a:srgbClr val="FFFFFF"/>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a:extLst>
              <a:ext uri="{FF2B5EF4-FFF2-40B4-BE49-F238E27FC236}">
                <a16:creationId xmlns:a16="http://schemas.microsoft.com/office/drawing/2014/main" id="{8313F197-91E9-4887-8A25-E2CF866A6FD9}"/>
              </a:ext>
            </a:extLst>
          </p:cNvPr>
          <p:cNvSpPr>
            <a:spLocks noGrp="1"/>
          </p:cNvSpPr>
          <p:nvPr>
            <p:ph type="title"/>
          </p:nvPr>
        </p:nvSpPr>
        <p:spPr/>
        <p:txBody>
          <a:bodyPr>
            <a:normAutofit fontScale="90000"/>
          </a:bodyPr>
          <a:lstStyle/>
          <a:p>
            <a:pPr eaLnBrk="1" fontAlgn="auto" hangingPunct="1">
              <a:spcAft>
                <a:spcPts val="0"/>
              </a:spcAft>
              <a:defRPr/>
            </a:pPr>
            <a:r>
              <a:rPr lang="en-US" dirty="0"/>
              <a:t>Emergency Hormonal Contraceptive Pills (ECPs) </a:t>
            </a:r>
            <a:br>
              <a:rPr lang="en-US" dirty="0"/>
            </a:br>
            <a:endParaRPr lang="en-US" dirty="0"/>
          </a:p>
        </p:txBody>
      </p:sp>
      <p:sp>
        <p:nvSpPr>
          <p:cNvPr id="86019" name="Date Placeholder 6">
            <a:extLst>
              <a:ext uri="{FF2B5EF4-FFF2-40B4-BE49-F238E27FC236}">
                <a16:creationId xmlns:a16="http://schemas.microsoft.com/office/drawing/2014/main" id="{A0C13B07-D6B4-4D39-A0A5-3160040529B4}"/>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FF9B965A-141D-4045-8EDA-7E355F107E0C}"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86020" name="Slide Number Placeholder 7">
            <a:extLst>
              <a:ext uri="{FF2B5EF4-FFF2-40B4-BE49-F238E27FC236}">
                <a16:creationId xmlns:a16="http://schemas.microsoft.com/office/drawing/2014/main" id="{25D73DDC-AEFF-4CD5-928C-00B1780DBD7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05F318B-A70D-481F-82B3-ADB1A8EE468F}" type="slidenum">
              <a:rPr lang="en-US" altLang="en-US">
                <a:solidFill>
                  <a:srgbClr val="FFFFFF"/>
                </a:solidFill>
              </a:rPr>
              <a:pPr eaLnBrk="1" fontAlgn="base" hangingPunct="1">
                <a:spcBef>
                  <a:spcPct val="0"/>
                </a:spcBef>
                <a:spcAft>
                  <a:spcPct val="0"/>
                </a:spcAft>
              </a:pPr>
              <a:t>57</a:t>
            </a:fld>
            <a:endParaRPr lang="en-US" altLang="en-US">
              <a:solidFill>
                <a:srgbClr val="FFFFFF"/>
              </a:solidFill>
            </a:endParaRPr>
          </a:p>
        </p:txBody>
      </p:sp>
      <p:sp>
        <p:nvSpPr>
          <p:cNvPr id="86021" name="Content Placeholder 2">
            <a:extLst>
              <a:ext uri="{FF2B5EF4-FFF2-40B4-BE49-F238E27FC236}">
                <a16:creationId xmlns:a16="http://schemas.microsoft.com/office/drawing/2014/main" id="{D0C5793D-CF3F-4902-98A0-B5BA4FC5B1BE}"/>
              </a:ext>
            </a:extLst>
          </p:cNvPr>
          <p:cNvSpPr>
            <a:spLocks noGrp="1"/>
          </p:cNvSpPr>
          <p:nvPr>
            <p:ph sz="quarter" idx="4294967295"/>
          </p:nvPr>
        </p:nvSpPr>
        <p:spPr>
          <a:xfrm>
            <a:off x="0" y="1143000"/>
            <a:ext cx="8991600" cy="5715000"/>
          </a:xfrm>
        </p:spPr>
        <p:txBody>
          <a:bodyPr/>
          <a:lstStyle/>
          <a:p>
            <a:pPr eaLnBrk="1" hangingPunct="1"/>
            <a:r>
              <a:rPr lang="en-US" altLang="en-US"/>
              <a:t>The use of certain contraceptive methods (very high dozes) by women to prevent pregnancy after unprotected sexual intercourse. </a:t>
            </a:r>
          </a:p>
          <a:p>
            <a:pPr eaLnBrk="1" hangingPunct="1"/>
            <a:r>
              <a:rPr lang="en-US" altLang="en-US"/>
              <a:t>Hormonal ECPs must be taken within 120 hours of intercourse, however, the sooner they are taken, the more effective they are. </a:t>
            </a:r>
          </a:p>
          <a:p>
            <a:pPr eaLnBrk="1" hangingPunct="1"/>
            <a:r>
              <a:rPr lang="en-US" altLang="en-US"/>
              <a:t>ECPs provide a second chance for preventing pregnancy after unprotected sex, either accidental or coerced sex, or rape. </a:t>
            </a:r>
          </a:p>
          <a:p>
            <a:pPr eaLnBrk="1" hangingPunct="1"/>
            <a:r>
              <a:rPr lang="en-US" altLang="en-US"/>
              <a:t>Ecps should not be used as regular methods since they are less effective</a:t>
            </a:r>
          </a:p>
          <a:p>
            <a:pPr eaLnBrk="1" hangingPunct="1"/>
            <a:endParaRPr lang="en-US" alt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a:extLst>
              <a:ext uri="{FF2B5EF4-FFF2-40B4-BE49-F238E27FC236}">
                <a16:creationId xmlns:a16="http://schemas.microsoft.com/office/drawing/2014/main" id="{8AA41319-C788-4FA1-9D84-2BF470521D3A}"/>
              </a:ext>
            </a:extLst>
          </p:cNvPr>
          <p:cNvSpPr>
            <a:spLocks noGrp="1"/>
          </p:cNvSpPr>
          <p:nvPr>
            <p:ph type="title"/>
          </p:nvPr>
        </p:nvSpPr>
        <p:spPr>
          <a:xfrm>
            <a:off x="1981200" y="0"/>
            <a:ext cx="8229600" cy="609600"/>
          </a:xfrm>
        </p:spPr>
        <p:txBody>
          <a:bodyPr>
            <a:normAutofit fontScale="90000"/>
          </a:bodyPr>
          <a:lstStyle/>
          <a:p>
            <a:pPr eaLnBrk="1" fontAlgn="auto" hangingPunct="1">
              <a:spcAft>
                <a:spcPts val="0"/>
              </a:spcAft>
              <a:defRPr/>
            </a:pPr>
            <a:endParaRPr lang="en-US" dirty="0"/>
          </a:p>
        </p:txBody>
      </p:sp>
      <p:sp>
        <p:nvSpPr>
          <p:cNvPr id="87043" name="Content Placeholder 2">
            <a:extLst>
              <a:ext uri="{FF2B5EF4-FFF2-40B4-BE49-F238E27FC236}">
                <a16:creationId xmlns:a16="http://schemas.microsoft.com/office/drawing/2014/main" id="{97A1FB65-E0D4-4DE1-BCB0-146AF8665CFC}"/>
              </a:ext>
            </a:extLst>
          </p:cNvPr>
          <p:cNvSpPr>
            <a:spLocks noGrp="1"/>
          </p:cNvSpPr>
          <p:nvPr>
            <p:ph idx="1"/>
          </p:nvPr>
        </p:nvSpPr>
        <p:spPr>
          <a:xfrm>
            <a:off x="1524000" y="457200"/>
            <a:ext cx="9296400" cy="6400800"/>
          </a:xfrm>
        </p:spPr>
        <p:txBody>
          <a:bodyPr/>
          <a:lstStyle/>
          <a:p>
            <a:pPr eaLnBrk="1" hangingPunct="1"/>
            <a:r>
              <a:rPr lang="en-US" altLang="en-US"/>
              <a:t>ECPs prevent pregnancy, largely depending on the time in a woman’s cycle when she has sexual intercourse. </a:t>
            </a:r>
          </a:p>
          <a:p>
            <a:pPr eaLnBrk="1" hangingPunct="1"/>
            <a:r>
              <a:rPr lang="en-US" altLang="en-US"/>
              <a:t>ECPs do not cause abortion because they work before implantation. They prevent pregnancy by: </a:t>
            </a:r>
          </a:p>
          <a:p>
            <a:pPr eaLnBrk="1" hangingPunct="1">
              <a:buFontTx/>
              <a:buNone/>
            </a:pPr>
            <a:r>
              <a:rPr lang="en-US" altLang="en-US"/>
              <a:t>• 	Preventing or delaying ovulation </a:t>
            </a:r>
          </a:p>
          <a:p>
            <a:pPr eaLnBrk="1" hangingPunct="1">
              <a:buFontTx/>
              <a:buNone/>
            </a:pPr>
            <a:r>
              <a:rPr lang="en-US" altLang="en-US"/>
              <a:t>• 	Inhibiting or slowing down transportation of the egg and sperm through the fallopian tubes, which prevents fertilization and implantation  </a:t>
            </a:r>
          </a:p>
          <a:p>
            <a:pPr eaLnBrk="1" hangingPunct="1"/>
            <a:r>
              <a:rPr lang="en-US" altLang="en-US"/>
              <a:t>ECPs do not work once a woman is pregnant—women and girls who are already pregnant should not take ECPs.  </a:t>
            </a:r>
          </a:p>
          <a:p>
            <a:pPr eaLnBrk="1" hangingPunct="1"/>
            <a:endParaRPr lang="en-US" altLang="en-US"/>
          </a:p>
        </p:txBody>
      </p:sp>
      <p:sp>
        <p:nvSpPr>
          <p:cNvPr id="87044" name="Date Placeholder 6">
            <a:extLst>
              <a:ext uri="{FF2B5EF4-FFF2-40B4-BE49-F238E27FC236}">
                <a16:creationId xmlns:a16="http://schemas.microsoft.com/office/drawing/2014/main" id="{9F2AEE61-49D2-41C9-BB35-4777B58B6CC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C72D1F6E-31A0-43AE-90B2-AE72689994E9}"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87045" name="Slide Number Placeholder 7">
            <a:extLst>
              <a:ext uri="{FF2B5EF4-FFF2-40B4-BE49-F238E27FC236}">
                <a16:creationId xmlns:a16="http://schemas.microsoft.com/office/drawing/2014/main" id="{FFD44ED0-628D-4E6D-9D6E-6E926830867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902B8588-D29A-4C5A-A8C8-8905D1577731}" type="slidenum">
              <a:rPr lang="en-US" altLang="en-US">
                <a:solidFill>
                  <a:srgbClr val="FFFFFF"/>
                </a:solidFill>
              </a:rPr>
              <a:pPr eaLnBrk="1" fontAlgn="base" hangingPunct="1">
                <a:spcBef>
                  <a:spcPct val="0"/>
                </a:spcBef>
                <a:spcAft>
                  <a:spcPct val="0"/>
                </a:spcAft>
              </a:pPr>
              <a:t>58</a:t>
            </a:fld>
            <a:endParaRPr lang="en-US" altLang="en-US">
              <a:solidFill>
                <a:srgbClr val="FFFFFF"/>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a:extLst>
              <a:ext uri="{FF2B5EF4-FFF2-40B4-BE49-F238E27FC236}">
                <a16:creationId xmlns:a16="http://schemas.microsoft.com/office/drawing/2014/main" id="{D6982156-BEEB-402E-B143-8DEBBEE5B712}"/>
              </a:ext>
            </a:extLst>
          </p:cNvPr>
          <p:cNvSpPr>
            <a:spLocks noGrp="1"/>
          </p:cNvSpPr>
          <p:nvPr>
            <p:ph type="title"/>
          </p:nvPr>
        </p:nvSpPr>
        <p:spPr>
          <a:xfrm>
            <a:off x="1981200" y="274638"/>
            <a:ext cx="8229600" cy="563562"/>
          </a:xfrm>
        </p:spPr>
        <p:txBody>
          <a:bodyPr>
            <a:normAutofit fontScale="90000"/>
          </a:bodyPr>
          <a:lstStyle/>
          <a:p>
            <a:pPr eaLnBrk="1" fontAlgn="auto" hangingPunct="1">
              <a:spcAft>
                <a:spcPts val="0"/>
              </a:spcAft>
              <a:defRPr/>
            </a:pPr>
            <a:r>
              <a:rPr lang="en-US" b="1" dirty="0"/>
              <a:t>Types of ECPs and Dosage  </a:t>
            </a:r>
            <a:br>
              <a:rPr lang="en-US" dirty="0"/>
            </a:br>
            <a:endParaRPr lang="en-US" dirty="0"/>
          </a:p>
        </p:txBody>
      </p:sp>
      <p:sp>
        <p:nvSpPr>
          <p:cNvPr id="88067" name="Content Placeholder 2">
            <a:extLst>
              <a:ext uri="{FF2B5EF4-FFF2-40B4-BE49-F238E27FC236}">
                <a16:creationId xmlns:a16="http://schemas.microsoft.com/office/drawing/2014/main" id="{6601CA21-561B-4550-A27D-C9680080675C}"/>
              </a:ext>
            </a:extLst>
          </p:cNvPr>
          <p:cNvSpPr>
            <a:spLocks noGrp="1"/>
          </p:cNvSpPr>
          <p:nvPr>
            <p:ph idx="1"/>
          </p:nvPr>
        </p:nvSpPr>
        <p:spPr>
          <a:xfrm>
            <a:off x="1524000" y="609600"/>
            <a:ext cx="9144000" cy="6248400"/>
          </a:xfrm>
        </p:spPr>
        <p:txBody>
          <a:bodyPr/>
          <a:lstStyle/>
          <a:p>
            <a:pPr eaLnBrk="1" hangingPunct="1"/>
            <a:r>
              <a:rPr lang="en-US" altLang="en-US" i="1"/>
              <a:t>Combined Oral Contraceptives (Yuzpe Method) </a:t>
            </a:r>
            <a:endParaRPr lang="en-US" altLang="en-US"/>
          </a:p>
          <a:p>
            <a:pPr eaLnBrk="1" hangingPunct="1"/>
            <a:r>
              <a:rPr lang="en-US" altLang="en-US"/>
              <a:t>50 mcg oestrogen pills (e.g., Eugynon): Two tablets to be taken as soon as possible after unprotected intercourse, but within 120 hours. Repeat the same dose in 12 hours. A total of four pills are required. </a:t>
            </a:r>
          </a:p>
          <a:p>
            <a:pPr eaLnBrk="1" hangingPunct="1">
              <a:buFontTx/>
              <a:buNone/>
            </a:pPr>
            <a:r>
              <a:rPr lang="en-US" altLang="en-US"/>
              <a:t>• 	30 mcg oestrogen pills (e.g., Microgynon): Four tablets to be taken as soon as possible after unprotected intercourse, but within 120 hours. Repeat the same dose in 12 hours. A total of eight pills are required. </a:t>
            </a:r>
          </a:p>
          <a:p>
            <a:pPr eaLnBrk="1" hangingPunct="1"/>
            <a:endParaRPr lang="en-US" altLang="en-US"/>
          </a:p>
        </p:txBody>
      </p:sp>
      <p:sp>
        <p:nvSpPr>
          <p:cNvPr id="88068" name="Date Placeholder 6">
            <a:extLst>
              <a:ext uri="{FF2B5EF4-FFF2-40B4-BE49-F238E27FC236}">
                <a16:creationId xmlns:a16="http://schemas.microsoft.com/office/drawing/2014/main" id="{6CF0A4A1-A7EC-4DA8-A7BC-05AC69C84A37}"/>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B5C5C540-A415-4B07-9639-0EEF008C0957}"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88069" name="Slide Number Placeholder 7">
            <a:extLst>
              <a:ext uri="{FF2B5EF4-FFF2-40B4-BE49-F238E27FC236}">
                <a16:creationId xmlns:a16="http://schemas.microsoft.com/office/drawing/2014/main" id="{D1D0872B-4C8F-4B11-8C85-1D1F99684C9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4173E510-E8F0-470E-9F3D-0A8DB7BFCEB8}" type="slidenum">
              <a:rPr lang="en-US" altLang="en-US">
                <a:solidFill>
                  <a:srgbClr val="FFFFFF"/>
                </a:solidFill>
              </a:rPr>
              <a:pPr eaLnBrk="1" fontAlgn="base" hangingPunct="1">
                <a:spcBef>
                  <a:spcPct val="0"/>
                </a:spcBef>
                <a:spcAft>
                  <a:spcPct val="0"/>
                </a:spcAft>
              </a:pPr>
              <a:t>59</a:t>
            </a:fld>
            <a:endParaRPr lang="en-US" altLang="en-US">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C0FEF97F-8911-4B0C-8ED5-8F976D45AC71}"/>
              </a:ext>
            </a:extLst>
          </p:cNvPr>
          <p:cNvSpPr>
            <a:spLocks noGrp="1"/>
          </p:cNvSpPr>
          <p:nvPr>
            <p:ph type="title"/>
          </p:nvPr>
        </p:nvSpPr>
        <p:spPr>
          <a:xfrm>
            <a:off x="1981200" y="274638"/>
            <a:ext cx="8229600" cy="792162"/>
          </a:xfrm>
        </p:spPr>
        <p:txBody>
          <a:bodyPr/>
          <a:lstStyle/>
          <a:p>
            <a:pPr eaLnBrk="1" fontAlgn="auto" hangingPunct="1">
              <a:spcAft>
                <a:spcPts val="0"/>
              </a:spcAft>
              <a:defRPr/>
            </a:pPr>
            <a:r>
              <a:rPr lang="en-US"/>
              <a:t>Benefits of FP cont.</a:t>
            </a:r>
          </a:p>
        </p:txBody>
      </p:sp>
      <p:sp>
        <p:nvSpPr>
          <p:cNvPr id="25603" name="Content Placeholder 2">
            <a:extLst>
              <a:ext uri="{FF2B5EF4-FFF2-40B4-BE49-F238E27FC236}">
                <a16:creationId xmlns:a16="http://schemas.microsoft.com/office/drawing/2014/main" id="{C2605490-DBE2-44B0-AC20-80DC78436CC1}"/>
              </a:ext>
            </a:extLst>
          </p:cNvPr>
          <p:cNvSpPr>
            <a:spLocks noGrp="1"/>
          </p:cNvSpPr>
          <p:nvPr>
            <p:ph idx="1"/>
          </p:nvPr>
        </p:nvSpPr>
        <p:spPr>
          <a:xfrm>
            <a:off x="1524000" y="990600"/>
            <a:ext cx="9144000" cy="5562600"/>
          </a:xfrm>
        </p:spPr>
        <p:txBody>
          <a:bodyPr/>
          <a:lstStyle/>
          <a:p>
            <a:pPr eaLnBrk="1" hangingPunct="1"/>
            <a:r>
              <a:rPr lang="en-US" altLang="en-US"/>
              <a:t>Community </a:t>
            </a:r>
          </a:p>
          <a:p>
            <a:pPr eaLnBrk="1" hangingPunct="1">
              <a:buFontTx/>
              <a:buAutoNum type="arabicPeriod"/>
            </a:pPr>
            <a:r>
              <a:rPr lang="en-US" altLang="en-US"/>
              <a:t>Living standards are improved</a:t>
            </a:r>
          </a:p>
          <a:p>
            <a:pPr eaLnBrk="1" hangingPunct="1">
              <a:buFontTx/>
              <a:buAutoNum type="arabicPeriod"/>
            </a:pPr>
            <a:r>
              <a:rPr lang="en-US" altLang="en-US"/>
              <a:t>Availability of better infrastructure and services</a:t>
            </a:r>
          </a:p>
          <a:p>
            <a:pPr eaLnBrk="1" hangingPunct="1">
              <a:buFontTx/>
              <a:buAutoNum type="arabicPeriod"/>
            </a:pPr>
            <a:r>
              <a:rPr lang="en-US" altLang="en-US"/>
              <a:t>Less incidence of social vices such as prostitution and crime</a:t>
            </a:r>
          </a:p>
          <a:p>
            <a:pPr eaLnBrk="1" hangingPunct="1"/>
            <a:r>
              <a:rPr lang="en-US" altLang="en-US"/>
              <a:t>Nation</a:t>
            </a:r>
          </a:p>
          <a:p>
            <a:pPr eaLnBrk="1" hangingPunct="1">
              <a:buFontTx/>
              <a:buAutoNum type="arabicPeriod"/>
            </a:pPr>
            <a:r>
              <a:rPr lang="en-US" altLang="en-US"/>
              <a:t>Improved economy in terms of GDP</a:t>
            </a:r>
          </a:p>
          <a:p>
            <a:pPr eaLnBrk="1" hangingPunct="1">
              <a:buFontTx/>
              <a:buAutoNum type="arabicPeriod"/>
            </a:pPr>
            <a:r>
              <a:rPr lang="en-US" altLang="en-US"/>
              <a:t>Better social services such as health and education</a:t>
            </a:r>
          </a:p>
          <a:p>
            <a:pPr eaLnBrk="1" hangingPunct="1">
              <a:buFontTx/>
              <a:buAutoNum type="arabicPeriod"/>
            </a:pPr>
            <a:endParaRPr lang="en-US" altLang="en-US"/>
          </a:p>
          <a:p>
            <a:pPr eaLnBrk="1" hangingPunct="1">
              <a:buFontTx/>
              <a:buNone/>
            </a:pPr>
            <a:endParaRPr lang="en-US" altLang="en-US"/>
          </a:p>
        </p:txBody>
      </p:sp>
      <p:sp>
        <p:nvSpPr>
          <p:cNvPr id="25604" name="Date Placeholder 6">
            <a:extLst>
              <a:ext uri="{FF2B5EF4-FFF2-40B4-BE49-F238E27FC236}">
                <a16:creationId xmlns:a16="http://schemas.microsoft.com/office/drawing/2014/main" id="{E381FD7C-3AC4-4322-8F7C-298709F6B2BE}"/>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F2001E31-E9DC-4073-84CC-D1AB46A052D3}"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25605" name="Slide Number Placeholder 7">
            <a:extLst>
              <a:ext uri="{FF2B5EF4-FFF2-40B4-BE49-F238E27FC236}">
                <a16:creationId xmlns:a16="http://schemas.microsoft.com/office/drawing/2014/main" id="{DCD52AD1-5A00-4FD4-B874-FB813BB7677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358C4DB-11E9-4A73-AD3A-4B507250F1E8}" type="slidenum">
              <a:rPr lang="en-US" altLang="en-US">
                <a:solidFill>
                  <a:srgbClr val="FFFFFF"/>
                </a:solidFill>
              </a:rPr>
              <a:pPr eaLnBrk="1" fontAlgn="base" hangingPunct="1">
                <a:spcBef>
                  <a:spcPct val="0"/>
                </a:spcBef>
                <a:spcAft>
                  <a:spcPct val="0"/>
                </a:spcAft>
              </a:pPr>
              <a:t>6</a:t>
            </a:fld>
            <a:endParaRPr lang="en-US" altLang="en-US">
              <a:solidFill>
                <a:srgbClr val="FFFFFF"/>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a:extLst>
              <a:ext uri="{FF2B5EF4-FFF2-40B4-BE49-F238E27FC236}">
                <a16:creationId xmlns:a16="http://schemas.microsoft.com/office/drawing/2014/main" id="{E4156A69-AC41-4D7B-A339-E1F3C3E6FD8E}"/>
              </a:ext>
            </a:extLst>
          </p:cNvPr>
          <p:cNvSpPr>
            <a:spLocks noGrp="1"/>
          </p:cNvSpPr>
          <p:nvPr>
            <p:ph type="title"/>
          </p:nvPr>
        </p:nvSpPr>
        <p:spPr>
          <a:xfrm>
            <a:off x="1524000" y="0"/>
            <a:ext cx="9144000" cy="762000"/>
          </a:xfrm>
        </p:spPr>
        <p:txBody>
          <a:bodyPr/>
          <a:lstStyle/>
          <a:p>
            <a:pPr eaLnBrk="1" fontAlgn="auto" hangingPunct="1">
              <a:spcAft>
                <a:spcPts val="0"/>
              </a:spcAft>
              <a:defRPr/>
            </a:pPr>
            <a:r>
              <a:rPr lang="en-US" i="1"/>
              <a:t>Progestin-only Oral Contraceptives </a:t>
            </a:r>
            <a:endParaRPr lang="en-US"/>
          </a:p>
        </p:txBody>
      </p:sp>
      <p:sp>
        <p:nvSpPr>
          <p:cNvPr id="89091" name="Content Placeholder 2">
            <a:extLst>
              <a:ext uri="{FF2B5EF4-FFF2-40B4-BE49-F238E27FC236}">
                <a16:creationId xmlns:a16="http://schemas.microsoft.com/office/drawing/2014/main" id="{75257350-883C-44A0-AD59-68334FF10348}"/>
              </a:ext>
            </a:extLst>
          </p:cNvPr>
          <p:cNvSpPr>
            <a:spLocks noGrp="1"/>
          </p:cNvSpPr>
          <p:nvPr>
            <p:ph idx="1"/>
          </p:nvPr>
        </p:nvSpPr>
        <p:spPr>
          <a:xfrm>
            <a:off x="1524000" y="609600"/>
            <a:ext cx="9144000" cy="6248400"/>
          </a:xfrm>
        </p:spPr>
        <p:txBody>
          <a:bodyPr/>
          <a:lstStyle/>
          <a:p>
            <a:pPr eaLnBrk="1" hangingPunct="1"/>
            <a:r>
              <a:rPr lang="en-US" altLang="en-US"/>
              <a:t>These ECPs contain the same progestin hormone (levonorgestrel) as some other progestin-only pills, although in higher doses. They are more effective than the combined pills, preventing up to 95 percent of expected pregnancies. Examples of brands of dedicated ECPs that are available in Kenya are </a:t>
            </a:r>
            <a:r>
              <a:rPr lang="en-US" altLang="en-US" b="1"/>
              <a:t>Postinor</a:t>
            </a:r>
            <a:r>
              <a:rPr lang="en-US" altLang="en-US"/>
              <a:t> 2, Pregnon, Smart lady, ECee2, and Truston2. </a:t>
            </a:r>
          </a:p>
          <a:p>
            <a:pPr eaLnBrk="1" hangingPunct="1"/>
            <a:r>
              <a:rPr lang="en-US" altLang="en-US"/>
              <a:t>The standard dosage is as follows: </a:t>
            </a:r>
          </a:p>
          <a:p>
            <a:pPr eaLnBrk="1" hangingPunct="1">
              <a:buFontTx/>
              <a:buNone/>
            </a:pPr>
            <a:r>
              <a:rPr lang="en-US" altLang="en-US"/>
              <a:t>• 	One 750 mcg levonorgestrel pill taken as soon as possible after unprotected intercourse within 120 hours. Repeat the same dose in 12 hours. </a:t>
            </a:r>
          </a:p>
        </p:txBody>
      </p:sp>
      <p:sp>
        <p:nvSpPr>
          <p:cNvPr id="89092" name="Date Placeholder 6">
            <a:extLst>
              <a:ext uri="{FF2B5EF4-FFF2-40B4-BE49-F238E27FC236}">
                <a16:creationId xmlns:a16="http://schemas.microsoft.com/office/drawing/2014/main" id="{ABDDE625-003C-4D0B-B39F-53309A6827CA}"/>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436DB230-BC0D-420B-9666-20CB42859491}"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89093" name="Slide Number Placeholder 7">
            <a:extLst>
              <a:ext uri="{FF2B5EF4-FFF2-40B4-BE49-F238E27FC236}">
                <a16:creationId xmlns:a16="http://schemas.microsoft.com/office/drawing/2014/main" id="{64E8BCC4-B3F9-4F0D-978A-FE14E5674F8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DE98114-6993-4D3D-B9B5-8949D80CB305}" type="slidenum">
              <a:rPr lang="en-US" altLang="en-US">
                <a:solidFill>
                  <a:srgbClr val="FFFFFF"/>
                </a:solidFill>
              </a:rPr>
              <a:pPr eaLnBrk="1" fontAlgn="base" hangingPunct="1">
                <a:spcBef>
                  <a:spcPct val="0"/>
                </a:spcBef>
                <a:spcAft>
                  <a:spcPct val="0"/>
                </a:spcAft>
              </a:pPr>
              <a:t>60</a:t>
            </a:fld>
            <a:endParaRPr lang="en-US" altLang="en-US">
              <a:solidFill>
                <a:srgbClr val="FFFFFF"/>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a:extLst>
              <a:ext uri="{FF2B5EF4-FFF2-40B4-BE49-F238E27FC236}">
                <a16:creationId xmlns:a16="http://schemas.microsoft.com/office/drawing/2014/main" id="{AFB6A99C-3ADD-4479-BDB6-84153771E519}"/>
              </a:ext>
            </a:extLst>
          </p:cNvPr>
          <p:cNvSpPr>
            <a:spLocks noGrp="1"/>
          </p:cNvSpPr>
          <p:nvPr>
            <p:ph type="title"/>
          </p:nvPr>
        </p:nvSpPr>
        <p:spPr>
          <a:xfrm>
            <a:off x="1981200" y="0"/>
            <a:ext cx="8229600" cy="762000"/>
          </a:xfrm>
        </p:spPr>
        <p:txBody>
          <a:bodyPr/>
          <a:lstStyle/>
          <a:p>
            <a:pPr eaLnBrk="1" fontAlgn="auto" hangingPunct="1">
              <a:spcAft>
                <a:spcPts val="0"/>
              </a:spcAft>
              <a:defRPr/>
            </a:pPr>
            <a:r>
              <a:rPr lang="en-US"/>
              <a:t>Ecp progestin only pills</a:t>
            </a:r>
          </a:p>
        </p:txBody>
      </p:sp>
      <p:sp>
        <p:nvSpPr>
          <p:cNvPr id="90115" name="Content Placeholder 2">
            <a:extLst>
              <a:ext uri="{FF2B5EF4-FFF2-40B4-BE49-F238E27FC236}">
                <a16:creationId xmlns:a16="http://schemas.microsoft.com/office/drawing/2014/main" id="{EF050B79-273E-4620-9892-458688CC0CAA}"/>
              </a:ext>
            </a:extLst>
          </p:cNvPr>
          <p:cNvSpPr>
            <a:spLocks noGrp="1"/>
          </p:cNvSpPr>
          <p:nvPr>
            <p:ph idx="1"/>
          </p:nvPr>
        </p:nvSpPr>
        <p:spPr>
          <a:xfrm>
            <a:off x="1524000" y="838200"/>
            <a:ext cx="9144000" cy="6019800"/>
          </a:xfrm>
        </p:spPr>
        <p:txBody>
          <a:bodyPr/>
          <a:lstStyle/>
          <a:p>
            <a:pPr eaLnBrk="1" hangingPunct="1">
              <a:buFontTx/>
              <a:buNone/>
            </a:pPr>
            <a:r>
              <a:rPr lang="en-US" altLang="en-US"/>
              <a:t>A total of two pills are required; or </a:t>
            </a:r>
          </a:p>
          <a:p>
            <a:pPr eaLnBrk="1" hangingPunct="1">
              <a:buFontTx/>
              <a:buNone/>
            </a:pPr>
            <a:r>
              <a:rPr lang="en-US" altLang="en-US"/>
              <a:t>• 	Two 750 mcg levonorgestrel pills to be taken as a single dose as soon as possible after unprotected intercourse, but within 120 hours. This regimen is to be preferred because it easier to comply with the one-dose regimen compared to the two-dose regimen </a:t>
            </a:r>
          </a:p>
          <a:p>
            <a:pPr eaLnBrk="1" hangingPunct="1">
              <a:buFontTx/>
              <a:buNone/>
            </a:pPr>
            <a:r>
              <a:rPr lang="en-US" altLang="en-US"/>
              <a:t>• 	Regular progestin-only pill (POP) may be used: 20 tablets taken within 120 hours after unprotected intercourse. Repeat the same dose in 12 hours. A total of 40 pills are required. </a:t>
            </a:r>
          </a:p>
          <a:p>
            <a:pPr eaLnBrk="1" hangingPunct="1">
              <a:buFontTx/>
              <a:buNone/>
            </a:pPr>
            <a:r>
              <a:rPr lang="en-US" altLang="en-US"/>
              <a:t> </a:t>
            </a:r>
          </a:p>
          <a:p>
            <a:pPr eaLnBrk="1" hangingPunct="1"/>
            <a:endParaRPr lang="en-US" altLang="en-US"/>
          </a:p>
          <a:p>
            <a:pPr eaLnBrk="1" hangingPunct="1"/>
            <a:endParaRPr lang="en-US" altLang="en-US"/>
          </a:p>
        </p:txBody>
      </p:sp>
      <p:sp>
        <p:nvSpPr>
          <p:cNvPr id="90116" name="Date Placeholder 6">
            <a:extLst>
              <a:ext uri="{FF2B5EF4-FFF2-40B4-BE49-F238E27FC236}">
                <a16:creationId xmlns:a16="http://schemas.microsoft.com/office/drawing/2014/main" id="{2ACCEDA1-8082-4040-BB72-45961AAEB969}"/>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5CAB08E-F6C5-452B-A67F-ABC58561F5CA}"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90117" name="Slide Number Placeholder 7">
            <a:extLst>
              <a:ext uri="{FF2B5EF4-FFF2-40B4-BE49-F238E27FC236}">
                <a16:creationId xmlns:a16="http://schemas.microsoft.com/office/drawing/2014/main" id="{3A80BDD9-FD2A-4441-B3D4-347DC7FC740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359705E2-1A72-44D9-B627-E1E02B8BB957}" type="slidenum">
              <a:rPr lang="en-US" altLang="en-US">
                <a:solidFill>
                  <a:srgbClr val="FFFFFF"/>
                </a:solidFill>
              </a:rPr>
              <a:pPr eaLnBrk="1" fontAlgn="base" hangingPunct="1">
                <a:spcBef>
                  <a:spcPct val="0"/>
                </a:spcBef>
                <a:spcAft>
                  <a:spcPct val="0"/>
                </a:spcAft>
              </a:pPr>
              <a:t>61</a:t>
            </a:fld>
            <a:endParaRPr lang="en-US" altLang="en-US">
              <a:solidFill>
                <a:srgbClr val="FFFFFF"/>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a:extLst>
              <a:ext uri="{FF2B5EF4-FFF2-40B4-BE49-F238E27FC236}">
                <a16:creationId xmlns:a16="http://schemas.microsoft.com/office/drawing/2014/main" id="{890B2471-E27A-43A9-8848-C0CDC2F36CA1}"/>
              </a:ext>
            </a:extLst>
          </p:cNvPr>
          <p:cNvSpPr>
            <a:spLocks noGrp="1"/>
          </p:cNvSpPr>
          <p:nvPr>
            <p:ph type="title"/>
          </p:nvPr>
        </p:nvSpPr>
        <p:spPr/>
        <p:txBody>
          <a:bodyPr/>
          <a:lstStyle/>
          <a:p>
            <a:pPr eaLnBrk="1" fontAlgn="auto" hangingPunct="1">
              <a:spcAft>
                <a:spcPts val="0"/>
              </a:spcAft>
              <a:defRPr/>
            </a:pPr>
            <a:r>
              <a:rPr lang="en-US" b="1"/>
              <a:t>Contraceptive Implants </a:t>
            </a:r>
            <a:br>
              <a:rPr lang="en-US"/>
            </a:br>
            <a:endParaRPr lang="en-US"/>
          </a:p>
        </p:txBody>
      </p:sp>
      <p:sp>
        <p:nvSpPr>
          <p:cNvPr id="91139" name="Content Placeholder 2">
            <a:extLst>
              <a:ext uri="{FF2B5EF4-FFF2-40B4-BE49-F238E27FC236}">
                <a16:creationId xmlns:a16="http://schemas.microsoft.com/office/drawing/2014/main" id="{1EDFDBEF-C805-46B3-A96C-9591A976FCE4}"/>
              </a:ext>
            </a:extLst>
          </p:cNvPr>
          <p:cNvSpPr>
            <a:spLocks noGrp="1"/>
          </p:cNvSpPr>
          <p:nvPr>
            <p:ph idx="1"/>
          </p:nvPr>
        </p:nvSpPr>
        <p:spPr>
          <a:xfrm>
            <a:off x="1371600" y="914401"/>
            <a:ext cx="9296400" cy="5211763"/>
          </a:xfrm>
        </p:spPr>
        <p:txBody>
          <a:bodyPr/>
          <a:lstStyle/>
          <a:p>
            <a:pPr eaLnBrk="1" hangingPunct="1"/>
            <a:r>
              <a:rPr lang="en-US" altLang="en-US"/>
              <a:t>Contraceptive implants are small rods that are inserted under the skin of a woman’s upper arm to release progestin slowly and prevent pregnancy. </a:t>
            </a:r>
          </a:p>
          <a:p>
            <a:pPr eaLnBrk="1" hangingPunct="1"/>
            <a:r>
              <a:rPr lang="en-US" altLang="en-US"/>
              <a:t>Contraceptive implants, which are also called sub-dermal implants, do not contain oestrogen; hence are free from the side effects associated with that hormone. </a:t>
            </a:r>
          </a:p>
          <a:p>
            <a:pPr eaLnBrk="1" hangingPunct="1"/>
            <a:r>
              <a:rPr lang="en-US" altLang="en-US"/>
              <a:t>The latest implant to be registered in Kenya is the two-rod Sino-implant-II (Zarin). </a:t>
            </a:r>
          </a:p>
        </p:txBody>
      </p:sp>
      <p:sp>
        <p:nvSpPr>
          <p:cNvPr id="91140" name="Date Placeholder 6">
            <a:extLst>
              <a:ext uri="{FF2B5EF4-FFF2-40B4-BE49-F238E27FC236}">
                <a16:creationId xmlns:a16="http://schemas.microsoft.com/office/drawing/2014/main" id="{A60CB539-7163-40CB-871C-A69AA9EDFC44}"/>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364FA28-877C-4D7B-83B3-CDDD904230F3}"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91141" name="Slide Number Placeholder 7">
            <a:extLst>
              <a:ext uri="{FF2B5EF4-FFF2-40B4-BE49-F238E27FC236}">
                <a16:creationId xmlns:a16="http://schemas.microsoft.com/office/drawing/2014/main" id="{B3CA3EC1-FFB0-4FD1-BEA4-01B0D69B507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E881D857-A592-413B-AB87-77B929F640C3}" type="slidenum">
              <a:rPr lang="en-US" altLang="en-US">
                <a:solidFill>
                  <a:srgbClr val="FFFFFF"/>
                </a:solidFill>
              </a:rPr>
              <a:pPr eaLnBrk="1" fontAlgn="base" hangingPunct="1">
                <a:spcBef>
                  <a:spcPct val="0"/>
                </a:spcBef>
                <a:spcAft>
                  <a:spcPct val="0"/>
                </a:spcAft>
              </a:pPr>
              <a:t>62</a:t>
            </a:fld>
            <a:endParaRPr lang="en-US" altLang="en-US">
              <a:solidFill>
                <a:srgbClr val="FFFFFF"/>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a:extLst>
              <a:ext uri="{FF2B5EF4-FFF2-40B4-BE49-F238E27FC236}">
                <a16:creationId xmlns:a16="http://schemas.microsoft.com/office/drawing/2014/main" id="{C50DF8F5-E4EA-466F-9471-4F446A559C91}"/>
              </a:ext>
            </a:extLst>
          </p:cNvPr>
          <p:cNvSpPr>
            <a:spLocks noGrp="1"/>
          </p:cNvSpPr>
          <p:nvPr>
            <p:ph type="title"/>
          </p:nvPr>
        </p:nvSpPr>
        <p:spPr/>
        <p:txBody>
          <a:bodyPr/>
          <a:lstStyle/>
          <a:p>
            <a:pPr eaLnBrk="1" fontAlgn="auto" hangingPunct="1">
              <a:spcAft>
                <a:spcPts val="0"/>
              </a:spcAft>
              <a:defRPr/>
            </a:pPr>
            <a:r>
              <a:rPr lang="en-US"/>
              <a:t>Mode of action</a:t>
            </a:r>
          </a:p>
        </p:txBody>
      </p:sp>
      <p:sp>
        <p:nvSpPr>
          <p:cNvPr id="92163" name="Content Placeholder 2">
            <a:extLst>
              <a:ext uri="{FF2B5EF4-FFF2-40B4-BE49-F238E27FC236}">
                <a16:creationId xmlns:a16="http://schemas.microsoft.com/office/drawing/2014/main" id="{0879B1D8-1C30-4C59-B800-82FA26E3CDF6}"/>
              </a:ext>
            </a:extLst>
          </p:cNvPr>
          <p:cNvSpPr>
            <a:spLocks noGrp="1"/>
          </p:cNvSpPr>
          <p:nvPr>
            <p:ph idx="1"/>
          </p:nvPr>
        </p:nvSpPr>
        <p:spPr>
          <a:xfrm>
            <a:off x="1981200" y="1600201"/>
            <a:ext cx="7467600" cy="4873625"/>
          </a:xfrm>
        </p:spPr>
        <p:txBody>
          <a:bodyPr/>
          <a:lstStyle/>
          <a:p>
            <a:pPr eaLnBrk="1" hangingPunct="1"/>
            <a:r>
              <a:rPr lang="en-US" altLang="en-US" dirty="0"/>
              <a:t>Contraceptive implants prevent pregnancy primarily by making cervical mucus too thick for sperm to pass through it, and </a:t>
            </a:r>
          </a:p>
          <a:p>
            <a:pPr eaLnBrk="1" hangingPunct="1"/>
            <a:r>
              <a:rPr lang="en-US" altLang="en-US" dirty="0"/>
              <a:t>they also suppress ovulation in many cycles.</a:t>
            </a:r>
          </a:p>
          <a:p>
            <a:pPr eaLnBrk="1" hangingPunct="1"/>
            <a:r>
              <a:rPr lang="en-US" altLang="en-US" dirty="0"/>
              <a:t>Cause thinning of endometrium making it unconducive for implantation.</a:t>
            </a:r>
          </a:p>
          <a:p>
            <a:pPr eaLnBrk="1" hangingPunct="1"/>
            <a:endParaRPr lang="en-US" altLang="en-US" dirty="0"/>
          </a:p>
        </p:txBody>
      </p:sp>
      <p:sp>
        <p:nvSpPr>
          <p:cNvPr id="92164" name="Date Placeholder 6">
            <a:extLst>
              <a:ext uri="{FF2B5EF4-FFF2-40B4-BE49-F238E27FC236}">
                <a16:creationId xmlns:a16="http://schemas.microsoft.com/office/drawing/2014/main" id="{9BF14DB9-1E41-459E-9AB4-0F834CCB4366}"/>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05923CCB-959B-42B1-A825-5E3A5CE3F810}"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92165" name="Slide Number Placeholder 7">
            <a:extLst>
              <a:ext uri="{FF2B5EF4-FFF2-40B4-BE49-F238E27FC236}">
                <a16:creationId xmlns:a16="http://schemas.microsoft.com/office/drawing/2014/main" id="{5E0913C2-D33B-470D-BB9A-D929CC86A9B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3420608A-9613-439B-8951-18C4901EBCF8}" type="slidenum">
              <a:rPr lang="en-US" altLang="en-US">
                <a:solidFill>
                  <a:srgbClr val="FFFFFF"/>
                </a:solidFill>
              </a:rPr>
              <a:pPr eaLnBrk="1" fontAlgn="base" hangingPunct="1">
                <a:spcBef>
                  <a:spcPct val="0"/>
                </a:spcBef>
                <a:spcAft>
                  <a:spcPct val="0"/>
                </a:spcAft>
              </a:pPr>
              <a:t>63</a:t>
            </a:fld>
            <a:endParaRPr lang="en-US" altLang="en-US">
              <a:solidFill>
                <a:srgbClr val="FFFFFF"/>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a:extLst>
              <a:ext uri="{FF2B5EF4-FFF2-40B4-BE49-F238E27FC236}">
                <a16:creationId xmlns:a16="http://schemas.microsoft.com/office/drawing/2014/main" id="{0EC425E1-0D3C-45AF-9D0D-CCB1EE0E7480}"/>
              </a:ext>
            </a:extLst>
          </p:cNvPr>
          <p:cNvSpPr>
            <a:spLocks noGrp="1"/>
          </p:cNvSpPr>
          <p:nvPr>
            <p:ph type="title"/>
          </p:nvPr>
        </p:nvSpPr>
        <p:spPr/>
        <p:txBody>
          <a:bodyPr/>
          <a:lstStyle/>
          <a:p>
            <a:pPr eaLnBrk="1" fontAlgn="auto" hangingPunct="1">
              <a:spcAft>
                <a:spcPts val="0"/>
              </a:spcAft>
              <a:defRPr/>
            </a:pPr>
            <a:r>
              <a:rPr lang="en-US" b="1"/>
              <a:t>Types of Contraceptive Implants </a:t>
            </a:r>
            <a:br>
              <a:rPr lang="en-US"/>
            </a:br>
            <a:endParaRPr lang="en-US"/>
          </a:p>
        </p:txBody>
      </p:sp>
      <p:graphicFrame>
        <p:nvGraphicFramePr>
          <p:cNvPr id="4" name="Content Placeholder 3">
            <a:extLst>
              <a:ext uri="{FF2B5EF4-FFF2-40B4-BE49-F238E27FC236}">
                <a16:creationId xmlns:a16="http://schemas.microsoft.com/office/drawing/2014/main" id="{34DBE7F4-DE2C-400F-B41C-1C5AC3B29965}"/>
              </a:ext>
            </a:extLst>
          </p:cNvPr>
          <p:cNvGraphicFramePr>
            <a:graphicFrameLocks noGrp="1"/>
          </p:cNvGraphicFramePr>
          <p:nvPr>
            <p:ph idx="1"/>
          </p:nvPr>
        </p:nvGraphicFramePr>
        <p:xfrm>
          <a:off x="1905000" y="1600201"/>
          <a:ext cx="8305800" cy="2849747"/>
        </p:xfrm>
        <a:graphic>
          <a:graphicData uri="http://schemas.openxmlformats.org/drawingml/2006/table">
            <a:tbl>
              <a:tblPr firstRow="1" bandRow="1">
                <a:tableStyleId>{5C22544A-7EE6-4342-B048-85BDC9FD1C3A}</a:tableStyleId>
              </a:tblPr>
              <a:tblGrid>
                <a:gridCol w="21336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640009">
                <a:tc>
                  <a:txBody>
                    <a:bodyPr/>
                    <a:lstStyle/>
                    <a:p>
                      <a:r>
                        <a:rPr lang="en-US" sz="1800" b="1" kern="1200" dirty="0">
                          <a:solidFill>
                            <a:schemeClr val="lt1"/>
                          </a:solidFill>
                          <a:latin typeface="+mn-lt"/>
                          <a:ea typeface="+mn-ea"/>
                          <a:cs typeface="+mn-cs"/>
                        </a:rPr>
                        <a:t>Device </a:t>
                      </a:r>
                      <a:endParaRPr lang="en-US" sz="1800" dirty="0"/>
                    </a:p>
                  </a:txBody>
                  <a:tcPr marT="45715" marB="45715"/>
                </a:tc>
                <a:tc>
                  <a:txBody>
                    <a:bodyPr/>
                    <a:lstStyle/>
                    <a:p>
                      <a:r>
                        <a:rPr lang="en-US" sz="1800" b="1" kern="1200" dirty="0">
                          <a:solidFill>
                            <a:schemeClr val="lt1"/>
                          </a:solidFill>
                          <a:latin typeface="+mn-lt"/>
                          <a:ea typeface="+mn-ea"/>
                          <a:cs typeface="+mn-cs"/>
                        </a:rPr>
                        <a:t>Design</a:t>
                      </a:r>
                      <a:endParaRPr lang="en-US" sz="1800" dirty="0"/>
                    </a:p>
                  </a:txBody>
                  <a:tcPr marT="45715" marB="45715"/>
                </a:tc>
                <a:tc>
                  <a:txBody>
                    <a:bodyPr/>
                    <a:lstStyle/>
                    <a:p>
                      <a:r>
                        <a:rPr lang="en-US" sz="1800" b="1" kern="1200" dirty="0">
                          <a:solidFill>
                            <a:schemeClr val="lt1"/>
                          </a:solidFill>
                          <a:latin typeface="+mn-lt"/>
                          <a:ea typeface="+mn-ea"/>
                          <a:cs typeface="+mn-cs"/>
                        </a:rPr>
                        <a:t>Hormone</a:t>
                      </a:r>
                      <a:endParaRPr lang="en-US" sz="1800" dirty="0"/>
                    </a:p>
                  </a:txBody>
                  <a:tcPr marT="45715" marB="45715"/>
                </a:tc>
                <a:tc>
                  <a:txBody>
                    <a:bodyPr/>
                    <a:lstStyle/>
                    <a:p>
                      <a:r>
                        <a:rPr lang="en-US" sz="1800" b="1" kern="1200" dirty="0">
                          <a:solidFill>
                            <a:schemeClr val="lt1"/>
                          </a:solidFill>
                          <a:latin typeface="+mn-lt"/>
                          <a:ea typeface="+mn-ea"/>
                          <a:cs typeface="+mn-cs"/>
                        </a:rPr>
                        <a:t>Duration of   effectiveness </a:t>
                      </a:r>
                      <a:endParaRPr lang="en-US" sz="1800" dirty="0"/>
                    </a:p>
                  </a:txBody>
                  <a:tcPr marT="45715" marB="45715"/>
                </a:tc>
                <a:extLst>
                  <a:ext uri="{0D108BD9-81ED-4DB2-BD59-A6C34878D82A}">
                    <a16:rowId xmlns:a16="http://schemas.microsoft.com/office/drawing/2014/main" val="10000"/>
                  </a:ext>
                </a:extLst>
              </a:tr>
              <a:tr h="548579">
                <a:tc>
                  <a:txBody>
                    <a:bodyPr/>
                    <a:lstStyle/>
                    <a:p>
                      <a:pPr marL="0" marR="0">
                        <a:spcBef>
                          <a:spcPts val="0"/>
                        </a:spcBef>
                        <a:spcAft>
                          <a:spcPts val="0"/>
                        </a:spcAft>
                      </a:pPr>
                      <a:r>
                        <a:rPr lang="en-US" sz="1800" dirty="0" err="1">
                          <a:solidFill>
                            <a:srgbClr val="211D1E"/>
                          </a:solidFill>
                          <a:latin typeface="Optima"/>
                          <a:ea typeface="Times New Roman"/>
                          <a:cs typeface="Optima"/>
                        </a:rPr>
                        <a:t>Jadelle</a:t>
                      </a:r>
                      <a:r>
                        <a:rPr lang="en-US" sz="1800" dirty="0">
                          <a:solidFill>
                            <a:srgbClr val="211D1E"/>
                          </a:solidFill>
                          <a:latin typeface="Optima"/>
                          <a:ea typeface="Times New Roman"/>
                          <a:cs typeface="Optima"/>
                        </a:rPr>
                        <a:t> </a:t>
                      </a:r>
                      <a:endParaRPr lang="en-US" sz="18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800">
                          <a:solidFill>
                            <a:srgbClr val="211D1E"/>
                          </a:solidFill>
                          <a:latin typeface="Optima"/>
                          <a:ea typeface="Times New Roman"/>
                          <a:cs typeface="Optima"/>
                        </a:rPr>
                        <a:t>2 rods </a:t>
                      </a:r>
                      <a:endParaRPr lang="en-US" sz="180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800">
                          <a:solidFill>
                            <a:srgbClr val="211D1E"/>
                          </a:solidFill>
                          <a:latin typeface="Optima"/>
                          <a:ea typeface="Times New Roman"/>
                          <a:cs typeface="Optima"/>
                        </a:rPr>
                        <a:t>Levonorgestrel   75 mg/rod </a:t>
                      </a:r>
                      <a:endParaRPr lang="en-US" sz="180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800" dirty="0">
                          <a:solidFill>
                            <a:srgbClr val="211D1E"/>
                          </a:solidFill>
                          <a:latin typeface="Optima"/>
                          <a:ea typeface="Times New Roman"/>
                          <a:cs typeface="Optima"/>
                        </a:rPr>
                        <a:t>5 years </a:t>
                      </a:r>
                      <a:endParaRPr lang="en-US" sz="1800" dirty="0">
                        <a:solidFill>
                          <a:srgbClr val="000000"/>
                        </a:solidFill>
                        <a:latin typeface="Optima"/>
                        <a:ea typeface="Times New Roman"/>
                        <a:cs typeface="Optima"/>
                      </a:endParaRPr>
                    </a:p>
                  </a:txBody>
                  <a:tcPr marL="68580" marR="68580" marT="0" marB="0" anchor="b"/>
                </a:tc>
                <a:extLst>
                  <a:ext uri="{0D108BD9-81ED-4DB2-BD59-A6C34878D82A}">
                    <a16:rowId xmlns:a16="http://schemas.microsoft.com/office/drawing/2014/main" val="10001"/>
                  </a:ext>
                </a:extLst>
              </a:tr>
              <a:tr h="548579">
                <a:tc>
                  <a:txBody>
                    <a:bodyPr/>
                    <a:lstStyle/>
                    <a:p>
                      <a:pPr marL="0" marR="0">
                        <a:spcBef>
                          <a:spcPts val="0"/>
                        </a:spcBef>
                        <a:spcAft>
                          <a:spcPts val="0"/>
                        </a:spcAft>
                      </a:pPr>
                      <a:r>
                        <a:rPr lang="en-US" sz="1800" dirty="0" err="1">
                          <a:solidFill>
                            <a:srgbClr val="211D1E"/>
                          </a:solidFill>
                          <a:latin typeface="Optima"/>
                          <a:ea typeface="Times New Roman"/>
                          <a:cs typeface="Optima"/>
                        </a:rPr>
                        <a:t>Implanon</a:t>
                      </a:r>
                      <a:r>
                        <a:rPr lang="en-US" sz="1800" dirty="0">
                          <a:solidFill>
                            <a:srgbClr val="211D1E"/>
                          </a:solidFill>
                          <a:latin typeface="Optima"/>
                          <a:ea typeface="Times New Roman"/>
                          <a:cs typeface="Optima"/>
                        </a:rPr>
                        <a:t> </a:t>
                      </a:r>
                      <a:endParaRPr lang="en-US" sz="18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800">
                          <a:solidFill>
                            <a:srgbClr val="211D1E"/>
                          </a:solidFill>
                          <a:latin typeface="Optima"/>
                          <a:ea typeface="Times New Roman"/>
                          <a:cs typeface="Optima"/>
                        </a:rPr>
                        <a:t>1 rod </a:t>
                      </a:r>
                      <a:endParaRPr lang="en-US" sz="180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800">
                          <a:solidFill>
                            <a:srgbClr val="211D1E"/>
                          </a:solidFill>
                          <a:latin typeface="Optima"/>
                          <a:ea typeface="Times New Roman"/>
                          <a:cs typeface="Optima"/>
                        </a:rPr>
                        <a:t>Etonogestrel   68 mg/rod </a:t>
                      </a:r>
                      <a:endParaRPr lang="en-US" sz="1800">
                        <a:solidFill>
                          <a:srgbClr val="000000"/>
                        </a:solidFill>
                        <a:latin typeface="Optima"/>
                        <a:ea typeface="Times New Roman"/>
                        <a:cs typeface="Optima"/>
                      </a:endParaRPr>
                    </a:p>
                  </a:txBody>
                  <a:tcPr marL="68580" marR="68580" marT="0" marB="0" anchor="ctr"/>
                </a:tc>
                <a:tc>
                  <a:txBody>
                    <a:bodyPr/>
                    <a:lstStyle/>
                    <a:p>
                      <a:pPr marL="0" marR="0">
                        <a:spcBef>
                          <a:spcPts val="0"/>
                        </a:spcBef>
                        <a:spcAft>
                          <a:spcPts val="0"/>
                        </a:spcAft>
                      </a:pPr>
                      <a:r>
                        <a:rPr lang="en-US" sz="1800" dirty="0">
                          <a:solidFill>
                            <a:srgbClr val="211D1E"/>
                          </a:solidFill>
                          <a:latin typeface="Optima"/>
                          <a:ea typeface="Times New Roman"/>
                          <a:cs typeface="Optima"/>
                        </a:rPr>
                        <a:t>3 years </a:t>
                      </a:r>
                      <a:endParaRPr lang="en-US" sz="1800" dirty="0">
                        <a:solidFill>
                          <a:srgbClr val="000000"/>
                        </a:solidFill>
                        <a:latin typeface="Optima"/>
                        <a:ea typeface="Times New Roman"/>
                        <a:cs typeface="Optima"/>
                      </a:endParaRPr>
                    </a:p>
                  </a:txBody>
                  <a:tcPr marL="68580" marR="68580" marT="0" marB="0" anchor="b"/>
                </a:tc>
                <a:extLst>
                  <a:ext uri="{0D108BD9-81ED-4DB2-BD59-A6C34878D82A}">
                    <a16:rowId xmlns:a16="http://schemas.microsoft.com/office/drawing/2014/main" val="10002"/>
                  </a:ext>
                </a:extLst>
              </a:tr>
              <a:tr h="370799">
                <a:tc>
                  <a:txBody>
                    <a:bodyPr/>
                    <a:lstStyle/>
                    <a:p>
                      <a:pPr marL="0" marR="0">
                        <a:spcBef>
                          <a:spcPts val="0"/>
                        </a:spcBef>
                        <a:spcAft>
                          <a:spcPts val="0"/>
                        </a:spcAft>
                      </a:pPr>
                      <a:r>
                        <a:rPr lang="en-US" sz="1800" dirty="0">
                          <a:solidFill>
                            <a:srgbClr val="211D1E"/>
                          </a:solidFill>
                          <a:latin typeface="Optima"/>
                          <a:ea typeface="Times New Roman"/>
                          <a:cs typeface="Optima"/>
                        </a:rPr>
                        <a:t>Sino-implant </a:t>
                      </a:r>
                      <a:endParaRPr lang="en-US" sz="1800" dirty="0">
                        <a:solidFill>
                          <a:srgbClr val="000000"/>
                        </a:solidFill>
                        <a:latin typeface="Optima"/>
                        <a:ea typeface="Times New Roman"/>
                        <a:cs typeface="Optima"/>
                      </a:endParaRPr>
                    </a:p>
                  </a:txBody>
                  <a:tcPr marL="68580" marR="68580" marT="0" marB="0" anchor="ctr"/>
                </a:tc>
                <a:tc>
                  <a:txBody>
                    <a:bodyPr/>
                    <a:lstStyle/>
                    <a:p>
                      <a:pPr marL="0" marR="0">
                        <a:spcBef>
                          <a:spcPts val="0"/>
                        </a:spcBef>
                        <a:spcAft>
                          <a:spcPts val="0"/>
                        </a:spcAft>
                      </a:pPr>
                      <a:endParaRPr lang="en-US" sz="1800">
                        <a:solidFill>
                          <a:srgbClr val="000000"/>
                        </a:solidFill>
                        <a:latin typeface="Optima"/>
                        <a:ea typeface="Times New Roman"/>
                        <a:cs typeface="Times New Roman"/>
                      </a:endParaRPr>
                    </a:p>
                  </a:txBody>
                  <a:tcPr marL="68580" marR="68580" marT="0" marB="0"/>
                </a:tc>
                <a:tc>
                  <a:txBody>
                    <a:bodyPr/>
                    <a:lstStyle/>
                    <a:p>
                      <a:pPr marL="0" marR="0">
                        <a:spcBef>
                          <a:spcPts val="0"/>
                        </a:spcBef>
                        <a:spcAft>
                          <a:spcPts val="0"/>
                        </a:spcAft>
                      </a:pPr>
                      <a:endParaRPr lang="en-US" sz="1800">
                        <a:solidFill>
                          <a:srgbClr val="000000"/>
                        </a:solidFill>
                        <a:latin typeface="Optima"/>
                        <a:ea typeface="Times New Roman"/>
                        <a:cs typeface="Times New Roman"/>
                      </a:endParaRPr>
                    </a:p>
                  </a:txBody>
                  <a:tcPr marL="68580" marR="68580" marT="0" marB="0"/>
                </a:tc>
                <a:tc>
                  <a:txBody>
                    <a:bodyPr/>
                    <a:lstStyle/>
                    <a:p>
                      <a:pPr marL="0" marR="0">
                        <a:spcBef>
                          <a:spcPts val="0"/>
                        </a:spcBef>
                        <a:spcAft>
                          <a:spcPts val="0"/>
                        </a:spcAft>
                      </a:pPr>
                      <a:endParaRPr lang="en-US" sz="1800">
                        <a:solidFill>
                          <a:srgbClr val="000000"/>
                        </a:solidFill>
                        <a:latin typeface="Optima"/>
                        <a:ea typeface="Times New Roman"/>
                        <a:cs typeface="Times New Roman"/>
                      </a:endParaRPr>
                    </a:p>
                  </a:txBody>
                  <a:tcPr marL="68580" marR="68580" marT="0" marB="0"/>
                </a:tc>
                <a:extLst>
                  <a:ext uri="{0D108BD9-81ED-4DB2-BD59-A6C34878D82A}">
                    <a16:rowId xmlns:a16="http://schemas.microsoft.com/office/drawing/2014/main" val="10003"/>
                  </a:ext>
                </a:extLst>
              </a:tr>
              <a:tr h="370799">
                <a:tc>
                  <a:txBody>
                    <a:bodyPr/>
                    <a:lstStyle/>
                    <a:p>
                      <a:pPr marL="0" marR="0">
                        <a:spcBef>
                          <a:spcPts val="0"/>
                        </a:spcBef>
                        <a:spcAft>
                          <a:spcPts val="0"/>
                        </a:spcAft>
                      </a:pPr>
                      <a:r>
                        <a:rPr lang="en-US" sz="1800" dirty="0">
                          <a:solidFill>
                            <a:srgbClr val="211D1E"/>
                          </a:solidFill>
                          <a:latin typeface="Optima"/>
                          <a:ea typeface="Times New Roman"/>
                          <a:cs typeface="Optima"/>
                        </a:rPr>
                        <a:t>[ZARIN] </a:t>
                      </a:r>
                      <a:endParaRPr lang="en-US" sz="18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800">
                          <a:solidFill>
                            <a:srgbClr val="211D1E"/>
                          </a:solidFill>
                          <a:latin typeface="Optima"/>
                          <a:ea typeface="Times New Roman"/>
                          <a:cs typeface="Optima"/>
                        </a:rPr>
                        <a:t>2 Rods </a:t>
                      </a:r>
                      <a:endParaRPr lang="en-US" sz="1800">
                        <a:solidFill>
                          <a:srgbClr val="000000"/>
                        </a:solidFill>
                        <a:latin typeface="Optima"/>
                        <a:ea typeface="Times New Roman"/>
                        <a:cs typeface="Optima"/>
                      </a:endParaRPr>
                    </a:p>
                  </a:txBody>
                  <a:tcPr marL="68580" marR="68580" marT="0" marB="0"/>
                </a:tc>
                <a:tc>
                  <a:txBody>
                    <a:bodyPr/>
                    <a:lstStyle/>
                    <a:p>
                      <a:pPr marL="0" marR="0" algn="ctr">
                        <a:spcBef>
                          <a:spcPts val="0"/>
                        </a:spcBef>
                        <a:spcAft>
                          <a:spcPts val="0"/>
                        </a:spcAft>
                      </a:pPr>
                      <a:r>
                        <a:rPr lang="en-US" sz="1800">
                          <a:solidFill>
                            <a:srgbClr val="211D1E"/>
                          </a:solidFill>
                          <a:latin typeface="Optima"/>
                          <a:ea typeface="Times New Roman"/>
                          <a:cs typeface="Optima"/>
                        </a:rPr>
                        <a:t>Levonorgestrel  </a:t>
                      </a:r>
                      <a:endParaRPr lang="en-US" sz="180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800" dirty="0">
                          <a:solidFill>
                            <a:srgbClr val="211D1E"/>
                          </a:solidFill>
                          <a:latin typeface="Optima"/>
                          <a:ea typeface="Times New Roman"/>
                          <a:cs typeface="Optima"/>
                        </a:rPr>
                        <a:t>4 years  </a:t>
                      </a:r>
                      <a:endParaRPr lang="en-US" sz="1800" dirty="0">
                        <a:solidFill>
                          <a:srgbClr val="000000"/>
                        </a:solidFill>
                        <a:latin typeface="Optima"/>
                        <a:ea typeface="Times New Roman"/>
                        <a:cs typeface="Optima"/>
                      </a:endParaRPr>
                    </a:p>
                  </a:txBody>
                  <a:tcPr marL="68580" marR="68580" marT="0" marB="0"/>
                </a:tc>
                <a:extLst>
                  <a:ext uri="{0D108BD9-81ED-4DB2-BD59-A6C34878D82A}">
                    <a16:rowId xmlns:a16="http://schemas.microsoft.com/office/drawing/2014/main" val="10004"/>
                  </a:ext>
                </a:extLst>
              </a:tr>
              <a:tr h="370799">
                <a:tc>
                  <a:txBody>
                    <a:bodyPr/>
                    <a:lstStyle/>
                    <a:p>
                      <a:pPr marL="0" marR="0">
                        <a:spcBef>
                          <a:spcPts val="0"/>
                        </a:spcBef>
                        <a:spcAft>
                          <a:spcPts val="0"/>
                        </a:spcAft>
                      </a:pPr>
                      <a:r>
                        <a:rPr lang="en-US" sz="1800" dirty="0">
                          <a:solidFill>
                            <a:srgbClr val="211D1E"/>
                          </a:solidFill>
                          <a:latin typeface="Optima"/>
                          <a:ea typeface="Times New Roman"/>
                          <a:cs typeface="Optima"/>
                        </a:rPr>
                        <a:t>75 mg/rod </a:t>
                      </a:r>
                      <a:endParaRPr lang="en-US" sz="18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endParaRPr lang="en-US" sz="1800" dirty="0">
                        <a:solidFill>
                          <a:srgbClr val="000000"/>
                        </a:solidFill>
                        <a:latin typeface="Optima"/>
                        <a:ea typeface="Times New Roman"/>
                        <a:cs typeface="Times New Roman"/>
                      </a:endParaRPr>
                    </a:p>
                  </a:txBody>
                  <a:tcPr marL="68580" marR="68580" marT="0" marB="0"/>
                </a:tc>
                <a:tc>
                  <a:txBody>
                    <a:bodyPr/>
                    <a:lstStyle/>
                    <a:p>
                      <a:pPr marL="0" marR="0">
                        <a:spcBef>
                          <a:spcPts val="0"/>
                        </a:spcBef>
                        <a:spcAft>
                          <a:spcPts val="0"/>
                        </a:spcAft>
                      </a:pPr>
                      <a:endParaRPr lang="en-US" sz="1800" dirty="0">
                        <a:solidFill>
                          <a:srgbClr val="000000"/>
                        </a:solidFill>
                        <a:latin typeface="Optima"/>
                        <a:ea typeface="Times New Roman"/>
                        <a:cs typeface="Times New Roman"/>
                      </a:endParaRPr>
                    </a:p>
                  </a:txBody>
                  <a:tcPr marL="68580" marR="68580" marT="0" marB="0"/>
                </a:tc>
                <a:tc>
                  <a:txBody>
                    <a:bodyPr/>
                    <a:lstStyle/>
                    <a:p>
                      <a:pPr marL="0" marR="0">
                        <a:spcBef>
                          <a:spcPts val="0"/>
                        </a:spcBef>
                        <a:spcAft>
                          <a:spcPts val="0"/>
                        </a:spcAft>
                      </a:pPr>
                      <a:r>
                        <a:rPr lang="en-US" sz="1800" dirty="0">
                          <a:solidFill>
                            <a:srgbClr val="211D1E"/>
                          </a:solidFill>
                          <a:latin typeface="Optima"/>
                          <a:ea typeface="Times New Roman"/>
                          <a:cs typeface="Optima"/>
                        </a:rPr>
                        <a:t>  (possibly 5) </a:t>
                      </a:r>
                      <a:endParaRPr lang="en-US" sz="1800" dirty="0">
                        <a:solidFill>
                          <a:srgbClr val="000000"/>
                        </a:solidFill>
                        <a:latin typeface="Optima"/>
                        <a:ea typeface="Times New Roman"/>
                        <a:cs typeface="Optima"/>
                      </a:endParaRPr>
                    </a:p>
                  </a:txBody>
                  <a:tcPr marL="68580" marR="68580" marT="0" marB="0"/>
                </a:tc>
                <a:extLst>
                  <a:ext uri="{0D108BD9-81ED-4DB2-BD59-A6C34878D82A}">
                    <a16:rowId xmlns:a16="http://schemas.microsoft.com/office/drawing/2014/main" val="10005"/>
                  </a:ext>
                </a:extLst>
              </a:tr>
            </a:tbl>
          </a:graphicData>
        </a:graphic>
      </p:graphicFrame>
      <p:sp>
        <p:nvSpPr>
          <p:cNvPr id="93224" name="Date Placeholder 7">
            <a:extLst>
              <a:ext uri="{FF2B5EF4-FFF2-40B4-BE49-F238E27FC236}">
                <a16:creationId xmlns:a16="http://schemas.microsoft.com/office/drawing/2014/main" id="{31424CEB-0FA3-46DD-8B4C-BEB89BE63088}"/>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D2C90C7-DDB6-42A2-86DA-10372ACD0CBD}"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93225" name="Slide Number Placeholder 8">
            <a:extLst>
              <a:ext uri="{FF2B5EF4-FFF2-40B4-BE49-F238E27FC236}">
                <a16:creationId xmlns:a16="http://schemas.microsoft.com/office/drawing/2014/main" id="{145FFBBD-3EBD-4B45-AE3C-66F0BF2DF47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ABC63480-AB59-4647-BEF5-74C1F6B17CC0}" type="slidenum">
              <a:rPr lang="en-US" altLang="en-US">
                <a:solidFill>
                  <a:srgbClr val="FFFFFF"/>
                </a:solidFill>
              </a:rPr>
              <a:pPr eaLnBrk="1" fontAlgn="base" hangingPunct="1">
                <a:spcBef>
                  <a:spcPct val="0"/>
                </a:spcBef>
                <a:spcAft>
                  <a:spcPct val="0"/>
                </a:spcAft>
              </a:pPr>
              <a:t>64</a:t>
            </a:fld>
            <a:endParaRPr lang="en-US" altLang="en-US">
              <a:solidFill>
                <a:srgbClr val="FFFFFF"/>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a:extLst>
              <a:ext uri="{FF2B5EF4-FFF2-40B4-BE49-F238E27FC236}">
                <a16:creationId xmlns:a16="http://schemas.microsoft.com/office/drawing/2014/main" id="{9457D338-02B7-4A0A-8561-E28E169657C7}"/>
              </a:ext>
            </a:extLst>
          </p:cNvPr>
          <p:cNvSpPr>
            <a:spLocks noGrp="1"/>
          </p:cNvSpPr>
          <p:nvPr>
            <p:ph type="title"/>
          </p:nvPr>
        </p:nvSpPr>
        <p:spPr/>
        <p:txBody>
          <a:bodyPr>
            <a:normAutofit fontScale="90000"/>
          </a:bodyPr>
          <a:lstStyle/>
          <a:p>
            <a:pPr eaLnBrk="1" fontAlgn="auto" hangingPunct="1">
              <a:spcAft>
                <a:spcPts val="0"/>
              </a:spcAft>
              <a:defRPr/>
            </a:pPr>
            <a:r>
              <a:rPr lang="en-US" b="1"/>
              <a:t>Advantages and Beneﬁts of Using Contraceptive Implants </a:t>
            </a:r>
            <a:br>
              <a:rPr lang="en-US"/>
            </a:br>
            <a:endParaRPr lang="en-US"/>
          </a:p>
        </p:txBody>
      </p:sp>
      <p:sp>
        <p:nvSpPr>
          <p:cNvPr id="94211" name="Content Placeholder 2">
            <a:extLst>
              <a:ext uri="{FF2B5EF4-FFF2-40B4-BE49-F238E27FC236}">
                <a16:creationId xmlns:a16="http://schemas.microsoft.com/office/drawing/2014/main" id="{622B2F17-0C40-4154-84D0-C565B784DC14}"/>
              </a:ext>
            </a:extLst>
          </p:cNvPr>
          <p:cNvSpPr>
            <a:spLocks noGrp="1"/>
          </p:cNvSpPr>
          <p:nvPr>
            <p:ph idx="1"/>
          </p:nvPr>
        </p:nvSpPr>
        <p:spPr>
          <a:xfrm>
            <a:off x="1524000" y="1295401"/>
            <a:ext cx="8991600" cy="4830763"/>
          </a:xfrm>
        </p:spPr>
        <p:txBody>
          <a:bodyPr/>
          <a:lstStyle/>
          <a:p>
            <a:pPr eaLnBrk="1" hangingPunct="1"/>
            <a:r>
              <a:rPr lang="en-US" altLang="en-US" i="1"/>
              <a:t>Contraceptive Beneﬁts </a:t>
            </a:r>
            <a:endParaRPr lang="en-US" altLang="en-US"/>
          </a:p>
          <a:p>
            <a:pPr eaLnBrk="1" hangingPunct="1"/>
            <a:r>
              <a:rPr lang="en-US" altLang="en-US"/>
              <a:t>As a method of contraception, contraceptive implants are highly effective and safe, and they have signiﬁcant beneﬁts: </a:t>
            </a:r>
          </a:p>
          <a:p>
            <a:pPr eaLnBrk="1" hangingPunct="1">
              <a:buFontTx/>
              <a:buNone/>
            </a:pPr>
            <a:r>
              <a:rPr lang="en-US" altLang="en-US"/>
              <a:t>• 	Contraception is immediate if inserted within the ﬁrst seven days of menstrual cycle, or within the ﬁrst ﬁve days for Implanon. </a:t>
            </a:r>
          </a:p>
          <a:p>
            <a:pPr eaLnBrk="1" hangingPunct="1">
              <a:buFontTx/>
              <a:buNone/>
            </a:pPr>
            <a:r>
              <a:rPr lang="en-US" altLang="en-US"/>
              <a:t>• 	There is no delay in return to fertility. </a:t>
            </a:r>
          </a:p>
          <a:p>
            <a:pPr eaLnBrk="1" hangingPunct="1">
              <a:buFontTx/>
              <a:buNone/>
            </a:pPr>
            <a:r>
              <a:rPr lang="en-US" altLang="en-US"/>
              <a:t>• 	They offer continuous, long-term protection </a:t>
            </a:r>
          </a:p>
          <a:p>
            <a:pPr eaLnBrk="1" hangingPunct="1">
              <a:buFontTx/>
              <a:buNone/>
            </a:pPr>
            <a:r>
              <a:rPr lang="en-US" altLang="en-US"/>
              <a:t> </a:t>
            </a:r>
          </a:p>
          <a:p>
            <a:pPr eaLnBrk="1" hangingPunct="1"/>
            <a:endParaRPr lang="en-US" altLang="en-US"/>
          </a:p>
        </p:txBody>
      </p:sp>
      <p:sp>
        <p:nvSpPr>
          <p:cNvPr id="94212" name="Date Placeholder 6">
            <a:extLst>
              <a:ext uri="{FF2B5EF4-FFF2-40B4-BE49-F238E27FC236}">
                <a16:creationId xmlns:a16="http://schemas.microsoft.com/office/drawing/2014/main" id="{A6532BD3-0E4C-464F-B43C-E254C6F211A6}"/>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9FB8B41F-A044-4B55-BA4D-09DD134A758D}"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94213" name="Slide Number Placeholder 7">
            <a:extLst>
              <a:ext uri="{FF2B5EF4-FFF2-40B4-BE49-F238E27FC236}">
                <a16:creationId xmlns:a16="http://schemas.microsoft.com/office/drawing/2014/main" id="{FB0B12FB-C334-48BD-8386-7031A6E3B65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29F70EEB-55A5-4866-8879-AC33A7DBA777}" type="slidenum">
              <a:rPr lang="en-US" altLang="en-US">
                <a:solidFill>
                  <a:srgbClr val="FFFFFF"/>
                </a:solidFill>
              </a:rPr>
              <a:pPr eaLnBrk="1" fontAlgn="base" hangingPunct="1">
                <a:spcBef>
                  <a:spcPct val="0"/>
                </a:spcBef>
                <a:spcAft>
                  <a:spcPct val="0"/>
                </a:spcAft>
              </a:pPr>
              <a:t>65</a:t>
            </a:fld>
            <a:endParaRPr lang="en-US" altLang="en-US">
              <a:solidFill>
                <a:srgbClr val="FFFFFF"/>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a:extLst>
              <a:ext uri="{FF2B5EF4-FFF2-40B4-BE49-F238E27FC236}">
                <a16:creationId xmlns:a16="http://schemas.microsoft.com/office/drawing/2014/main" id="{702DBACF-5F7D-4FDB-B639-DB2036A3EAD5}"/>
              </a:ext>
            </a:extLst>
          </p:cNvPr>
          <p:cNvSpPr>
            <a:spLocks noGrp="1"/>
          </p:cNvSpPr>
          <p:nvPr>
            <p:ph type="title"/>
          </p:nvPr>
        </p:nvSpPr>
        <p:spPr/>
        <p:txBody>
          <a:bodyPr/>
          <a:lstStyle/>
          <a:p>
            <a:pPr eaLnBrk="1" fontAlgn="auto" hangingPunct="1">
              <a:spcAft>
                <a:spcPts val="0"/>
              </a:spcAft>
              <a:defRPr/>
            </a:pPr>
            <a:r>
              <a:rPr lang="en-US" i="1"/>
              <a:t>Non-contraceptive Health Beneﬁts </a:t>
            </a:r>
            <a:br>
              <a:rPr lang="en-US"/>
            </a:br>
            <a:endParaRPr lang="en-US"/>
          </a:p>
        </p:txBody>
      </p:sp>
      <p:sp>
        <p:nvSpPr>
          <p:cNvPr id="95235" name="Content Placeholder 2">
            <a:extLst>
              <a:ext uri="{FF2B5EF4-FFF2-40B4-BE49-F238E27FC236}">
                <a16:creationId xmlns:a16="http://schemas.microsoft.com/office/drawing/2014/main" id="{1878C534-F8B0-4B72-BDEC-A54E2664FA59}"/>
              </a:ext>
            </a:extLst>
          </p:cNvPr>
          <p:cNvSpPr>
            <a:spLocks noGrp="1"/>
          </p:cNvSpPr>
          <p:nvPr>
            <p:ph idx="1"/>
          </p:nvPr>
        </p:nvSpPr>
        <p:spPr>
          <a:xfrm>
            <a:off x="1981200" y="1600201"/>
            <a:ext cx="7467600" cy="4873625"/>
          </a:xfrm>
        </p:spPr>
        <p:txBody>
          <a:bodyPr>
            <a:normAutofit lnSpcReduction="10000"/>
          </a:bodyPr>
          <a:lstStyle/>
          <a:p>
            <a:pPr eaLnBrk="1" hangingPunct="1"/>
            <a:r>
              <a:rPr lang="en-US" altLang="en-US"/>
              <a:t>Other beneﬁts are as follows: </a:t>
            </a:r>
          </a:p>
          <a:p>
            <a:pPr eaLnBrk="1" hangingPunct="1">
              <a:buFontTx/>
              <a:buNone/>
            </a:pPr>
            <a:r>
              <a:rPr lang="en-US" altLang="en-US"/>
              <a:t>• 	Implants do not affect breastfeeding. </a:t>
            </a:r>
          </a:p>
          <a:p>
            <a:pPr eaLnBrk="1" hangingPunct="1">
              <a:buFontTx/>
              <a:buNone/>
            </a:pPr>
            <a:r>
              <a:rPr lang="en-US" altLang="en-US"/>
              <a:t>• 	They reduce menstrual ﬂow. </a:t>
            </a:r>
          </a:p>
          <a:p>
            <a:pPr eaLnBrk="1" hangingPunct="1">
              <a:buFontTx/>
              <a:buNone/>
            </a:pPr>
            <a:r>
              <a:rPr lang="en-US" altLang="en-US"/>
              <a:t>• 	They help prevent ectopic pregnancy (but do not eliminate the risk altogether). </a:t>
            </a:r>
          </a:p>
          <a:p>
            <a:pPr eaLnBrk="1" hangingPunct="1">
              <a:buFontTx/>
              <a:buNone/>
            </a:pPr>
            <a:r>
              <a:rPr lang="en-US" altLang="en-US"/>
              <a:t>• 	They protect against iron-defﬁeciency anaemia. </a:t>
            </a:r>
          </a:p>
          <a:p>
            <a:pPr eaLnBrk="1" hangingPunct="1">
              <a:buFontTx/>
              <a:buNone/>
            </a:pPr>
            <a:r>
              <a:rPr lang="en-US" altLang="en-US"/>
              <a:t>• 	They help protect from symptomatic PID(Pelvic Inflammatory Disease). </a:t>
            </a:r>
          </a:p>
          <a:p>
            <a:pPr eaLnBrk="1" hangingPunct="1">
              <a:buFontTx/>
              <a:buNone/>
            </a:pPr>
            <a:br>
              <a:rPr lang="en-US" altLang="en-US"/>
            </a:br>
            <a:r>
              <a:rPr lang="en-US" altLang="en-US"/>
              <a:t> </a:t>
            </a:r>
          </a:p>
          <a:p>
            <a:pPr eaLnBrk="1" hangingPunct="1"/>
            <a:endParaRPr lang="en-US" altLang="en-US"/>
          </a:p>
        </p:txBody>
      </p:sp>
      <p:sp>
        <p:nvSpPr>
          <p:cNvPr id="95236" name="Date Placeholder 6">
            <a:extLst>
              <a:ext uri="{FF2B5EF4-FFF2-40B4-BE49-F238E27FC236}">
                <a16:creationId xmlns:a16="http://schemas.microsoft.com/office/drawing/2014/main" id="{7A24D3D6-F7CB-4756-84D2-86ED406F2354}"/>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A1B04E1D-C273-499C-A1C4-E0455479FCB2}"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95237" name="Slide Number Placeholder 7">
            <a:extLst>
              <a:ext uri="{FF2B5EF4-FFF2-40B4-BE49-F238E27FC236}">
                <a16:creationId xmlns:a16="http://schemas.microsoft.com/office/drawing/2014/main" id="{D79FDE1A-7F41-44BE-BAA5-77F872D389E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1316401-FCC7-4BBA-AF4B-60D59DE0494E}" type="slidenum">
              <a:rPr lang="en-US" altLang="en-US">
                <a:solidFill>
                  <a:srgbClr val="FFFFFF"/>
                </a:solidFill>
              </a:rPr>
              <a:pPr eaLnBrk="1" fontAlgn="base" hangingPunct="1">
                <a:spcBef>
                  <a:spcPct val="0"/>
                </a:spcBef>
                <a:spcAft>
                  <a:spcPct val="0"/>
                </a:spcAft>
              </a:pPr>
              <a:t>66</a:t>
            </a:fld>
            <a:endParaRPr lang="en-US" altLang="en-US">
              <a:solidFill>
                <a:srgbClr val="FFFFFF"/>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a:extLst>
              <a:ext uri="{FF2B5EF4-FFF2-40B4-BE49-F238E27FC236}">
                <a16:creationId xmlns:a16="http://schemas.microsoft.com/office/drawing/2014/main" id="{3C24C20B-500B-4E2B-B78A-6D1DC2B7426E}"/>
              </a:ext>
            </a:extLst>
          </p:cNvPr>
          <p:cNvSpPr>
            <a:spLocks noGrp="1"/>
          </p:cNvSpPr>
          <p:nvPr>
            <p:ph type="title"/>
          </p:nvPr>
        </p:nvSpPr>
        <p:spPr>
          <a:xfrm>
            <a:off x="1775791" y="0"/>
            <a:ext cx="8435009" cy="914400"/>
          </a:xfrm>
        </p:spPr>
        <p:txBody>
          <a:bodyPr>
            <a:normAutofit/>
          </a:bodyPr>
          <a:lstStyle/>
          <a:p>
            <a:pPr eaLnBrk="1" fontAlgn="auto" hangingPunct="1">
              <a:spcAft>
                <a:spcPts val="0"/>
              </a:spcAft>
              <a:defRPr/>
            </a:pPr>
            <a:r>
              <a:rPr lang="en-US" sz="3600" b="1" dirty="0"/>
              <a:t>Eligibility for Using Contraceptive Implants </a:t>
            </a:r>
          </a:p>
        </p:txBody>
      </p:sp>
      <p:sp>
        <p:nvSpPr>
          <p:cNvPr id="96259" name="Content Placeholder 2">
            <a:extLst>
              <a:ext uri="{FF2B5EF4-FFF2-40B4-BE49-F238E27FC236}">
                <a16:creationId xmlns:a16="http://schemas.microsoft.com/office/drawing/2014/main" id="{914BEBAA-F7E1-4936-96AF-204A082E5764}"/>
              </a:ext>
            </a:extLst>
          </p:cNvPr>
          <p:cNvSpPr>
            <a:spLocks noGrp="1"/>
          </p:cNvSpPr>
          <p:nvPr>
            <p:ph idx="1"/>
          </p:nvPr>
        </p:nvSpPr>
        <p:spPr>
          <a:xfrm>
            <a:off x="1524000" y="991393"/>
            <a:ext cx="9448800" cy="5287963"/>
          </a:xfrm>
        </p:spPr>
        <p:txBody>
          <a:bodyPr/>
          <a:lstStyle/>
          <a:p>
            <a:pPr eaLnBrk="1" hangingPunct="1"/>
            <a:r>
              <a:rPr lang="en-US" altLang="en-US" dirty="0"/>
              <a:t>Contraceptive implants are safe and appropriate for the majority of women. Some women might use contraceptive implants with additional monitoring/care; and a few women should not use contraceptive implants at all, or only in very limited circumstances.  </a:t>
            </a:r>
          </a:p>
          <a:p>
            <a:pPr eaLnBrk="1" hangingPunct="1"/>
            <a:r>
              <a:rPr lang="en-US" altLang="en-US" sz="2800" i="1" dirty="0"/>
              <a:t>Use Contraceptive Implants without Restrictions (includes MEC Category 1) </a:t>
            </a:r>
            <a:endParaRPr lang="en-US" altLang="en-US" sz="2800" dirty="0"/>
          </a:p>
          <a:p>
            <a:pPr eaLnBrk="1" hangingPunct="1"/>
            <a:r>
              <a:rPr lang="en-US" altLang="en-US" sz="2800" dirty="0"/>
              <a:t> women of reproductive age, from menarche to menopause, with or without children, including the following: Breastfeeding mothers after four weeks postpartum, or immediate postpartum if not breastfeeding </a:t>
            </a:r>
          </a:p>
          <a:p>
            <a:pPr eaLnBrk="1" hangingPunct="1"/>
            <a:endParaRPr lang="en-US" altLang="en-US" dirty="0"/>
          </a:p>
        </p:txBody>
      </p:sp>
      <p:sp>
        <p:nvSpPr>
          <p:cNvPr id="96260" name="Date Placeholder 6">
            <a:extLst>
              <a:ext uri="{FF2B5EF4-FFF2-40B4-BE49-F238E27FC236}">
                <a16:creationId xmlns:a16="http://schemas.microsoft.com/office/drawing/2014/main" id="{919920EC-44D9-4B81-BD82-1792585AA27F}"/>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8A134EBE-512A-44FB-A79F-8DC9469035C1}"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96261" name="Slide Number Placeholder 7">
            <a:extLst>
              <a:ext uri="{FF2B5EF4-FFF2-40B4-BE49-F238E27FC236}">
                <a16:creationId xmlns:a16="http://schemas.microsoft.com/office/drawing/2014/main" id="{D400B877-E914-4AEB-A6EC-BA043CB5EFE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BD97A94-215E-4310-8DE9-4C94A24F8EEB}" type="slidenum">
              <a:rPr lang="en-US" altLang="en-US">
                <a:solidFill>
                  <a:srgbClr val="FFFFFF"/>
                </a:solidFill>
              </a:rPr>
              <a:pPr eaLnBrk="1" fontAlgn="base" hangingPunct="1">
                <a:spcBef>
                  <a:spcPct val="0"/>
                </a:spcBef>
                <a:spcAft>
                  <a:spcPct val="0"/>
                </a:spcAft>
              </a:pPr>
              <a:t>67</a:t>
            </a:fld>
            <a:endParaRPr lang="en-US" altLang="en-US">
              <a:solidFill>
                <a:srgbClr val="FFFFFF"/>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a:extLst>
              <a:ext uri="{FF2B5EF4-FFF2-40B4-BE49-F238E27FC236}">
                <a16:creationId xmlns:a16="http://schemas.microsoft.com/office/drawing/2014/main" id="{ECA39DFE-8F0B-4BE5-82A6-C7418717FCAF}"/>
              </a:ext>
            </a:extLst>
          </p:cNvPr>
          <p:cNvSpPr>
            <a:spLocks noGrp="1"/>
          </p:cNvSpPr>
          <p:nvPr>
            <p:ph type="title"/>
          </p:nvPr>
        </p:nvSpPr>
        <p:spPr>
          <a:xfrm>
            <a:off x="1295400" y="274638"/>
            <a:ext cx="9601200" cy="868362"/>
          </a:xfrm>
        </p:spPr>
        <p:txBody>
          <a:bodyPr>
            <a:normAutofit fontScale="90000"/>
          </a:bodyPr>
          <a:lstStyle/>
          <a:p>
            <a:pPr eaLnBrk="1" fontAlgn="auto" hangingPunct="1">
              <a:spcAft>
                <a:spcPts val="0"/>
              </a:spcAft>
              <a:defRPr/>
            </a:pPr>
            <a:br>
              <a:rPr lang="en-US" b="1" dirty="0"/>
            </a:br>
            <a:r>
              <a:rPr lang="en-US" b="1" dirty="0"/>
              <a:t>INTRAUTERINE CONTRACEPTIVE DEVICES (IUCDs) </a:t>
            </a:r>
            <a:br>
              <a:rPr lang="en-US" dirty="0"/>
            </a:br>
            <a:endParaRPr lang="en-US" dirty="0"/>
          </a:p>
        </p:txBody>
      </p:sp>
      <p:sp>
        <p:nvSpPr>
          <p:cNvPr id="97283" name="Content Placeholder 2">
            <a:extLst>
              <a:ext uri="{FF2B5EF4-FFF2-40B4-BE49-F238E27FC236}">
                <a16:creationId xmlns:a16="http://schemas.microsoft.com/office/drawing/2014/main" id="{E0F61133-F83D-41D3-8A30-B853380B1CF7}"/>
              </a:ext>
            </a:extLst>
          </p:cNvPr>
          <p:cNvSpPr>
            <a:spLocks noGrp="1"/>
          </p:cNvSpPr>
          <p:nvPr>
            <p:ph idx="1"/>
          </p:nvPr>
        </p:nvSpPr>
        <p:spPr>
          <a:xfrm>
            <a:off x="1524000" y="1219200"/>
            <a:ext cx="9144000" cy="5638800"/>
          </a:xfrm>
        </p:spPr>
        <p:txBody>
          <a:bodyPr/>
          <a:lstStyle/>
          <a:p>
            <a:pPr eaLnBrk="1" hangingPunct="1"/>
            <a:r>
              <a:rPr lang="en-US" altLang="en-US" dirty="0"/>
              <a:t>The IUCD is a ﬂexible device that is inserted into the uterine cavity by a trained service provider through the vagina. Has strings which assist when checking and removing</a:t>
            </a:r>
          </a:p>
          <a:p>
            <a:pPr eaLnBrk="1" hangingPunct="1"/>
            <a:r>
              <a:rPr lang="en-US" altLang="en-US" dirty="0"/>
              <a:t>It is a safe and highly effective, long-acting contraceptive method. </a:t>
            </a:r>
          </a:p>
          <a:p>
            <a:pPr eaLnBrk="1" hangingPunct="1"/>
            <a:r>
              <a:rPr lang="en-US" altLang="en-US" dirty="0"/>
              <a:t>There are two broad categories of intrauterine contraceptive devices (IUCDs): the copper-based and the hormone-releasing devices. </a:t>
            </a:r>
            <a:br>
              <a:rPr lang="en-US" altLang="en-US" dirty="0"/>
            </a:br>
            <a:endParaRPr lang="en-US" altLang="en-US" dirty="0"/>
          </a:p>
        </p:txBody>
      </p:sp>
      <p:sp>
        <p:nvSpPr>
          <p:cNvPr id="97284" name="Date Placeholder 6">
            <a:extLst>
              <a:ext uri="{FF2B5EF4-FFF2-40B4-BE49-F238E27FC236}">
                <a16:creationId xmlns:a16="http://schemas.microsoft.com/office/drawing/2014/main" id="{38D084BC-CE36-415F-A878-9EC8DDCC8E0D}"/>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01556289-8A5C-45EC-A76C-6BF2C8EFD25C}"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97285" name="Slide Number Placeholder 7">
            <a:extLst>
              <a:ext uri="{FF2B5EF4-FFF2-40B4-BE49-F238E27FC236}">
                <a16:creationId xmlns:a16="http://schemas.microsoft.com/office/drawing/2014/main" id="{D5AD1DEF-BC36-4A4E-8340-449C695067E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B04DE9BE-99D7-4076-B435-CD5045A968B4}" type="slidenum">
              <a:rPr lang="en-US" altLang="en-US">
                <a:solidFill>
                  <a:srgbClr val="FFFFFF"/>
                </a:solidFill>
              </a:rPr>
              <a:pPr eaLnBrk="1" fontAlgn="base" hangingPunct="1">
                <a:spcBef>
                  <a:spcPct val="0"/>
                </a:spcBef>
                <a:spcAft>
                  <a:spcPct val="0"/>
                </a:spcAft>
              </a:pPr>
              <a:t>68</a:t>
            </a:fld>
            <a:endParaRPr lang="en-US" altLang="en-US">
              <a:solidFill>
                <a:srgbClr val="FFFFFF"/>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a:extLst>
              <a:ext uri="{FF2B5EF4-FFF2-40B4-BE49-F238E27FC236}">
                <a16:creationId xmlns:a16="http://schemas.microsoft.com/office/drawing/2014/main" id="{C9D3F257-E17B-4D04-8D53-D1CB7E2BE55B}"/>
              </a:ext>
            </a:extLst>
          </p:cNvPr>
          <p:cNvSpPr>
            <a:spLocks noGrp="1"/>
          </p:cNvSpPr>
          <p:nvPr>
            <p:ph type="title"/>
          </p:nvPr>
        </p:nvSpPr>
        <p:spPr>
          <a:xfrm>
            <a:off x="1981200" y="0"/>
            <a:ext cx="8229600" cy="838200"/>
          </a:xfrm>
        </p:spPr>
        <p:txBody>
          <a:bodyPr/>
          <a:lstStyle/>
          <a:p>
            <a:pPr eaLnBrk="1" fontAlgn="auto" hangingPunct="1">
              <a:spcAft>
                <a:spcPts val="0"/>
              </a:spcAft>
              <a:defRPr/>
            </a:pPr>
            <a:r>
              <a:rPr lang="en-US" b="1" dirty="0"/>
              <a:t>Copper-based IUCD</a:t>
            </a:r>
          </a:p>
        </p:txBody>
      </p:sp>
      <p:sp>
        <p:nvSpPr>
          <p:cNvPr id="98307" name="Content Placeholder 2">
            <a:extLst>
              <a:ext uri="{FF2B5EF4-FFF2-40B4-BE49-F238E27FC236}">
                <a16:creationId xmlns:a16="http://schemas.microsoft.com/office/drawing/2014/main" id="{87F8D63D-6C29-4D91-8ED5-CF01247ED3F2}"/>
              </a:ext>
            </a:extLst>
          </p:cNvPr>
          <p:cNvSpPr>
            <a:spLocks noGrp="1"/>
          </p:cNvSpPr>
          <p:nvPr>
            <p:ph idx="1"/>
          </p:nvPr>
        </p:nvSpPr>
        <p:spPr>
          <a:xfrm>
            <a:off x="1524000" y="1143001"/>
            <a:ext cx="9144000" cy="4983163"/>
          </a:xfrm>
        </p:spPr>
        <p:txBody>
          <a:bodyPr/>
          <a:lstStyle/>
          <a:p>
            <a:pPr eaLnBrk="1" hangingPunct="1"/>
            <a:r>
              <a:rPr lang="en-US" altLang="en-US"/>
              <a:t>Copper-based devices release copper and work mainly by preventing fertilization</a:t>
            </a:r>
          </a:p>
          <a:p>
            <a:pPr eaLnBrk="1" hangingPunct="1"/>
            <a:r>
              <a:rPr lang="en-US" altLang="en-US"/>
              <a:t>copper IUCDs reduce the number of viable sperm that reach the fallopian tubes</a:t>
            </a:r>
          </a:p>
          <a:p>
            <a:pPr eaLnBrk="1" hangingPunct="1"/>
            <a:r>
              <a:rPr lang="en-US" altLang="en-US"/>
              <a:t>prevention of implantation</a:t>
            </a:r>
          </a:p>
          <a:p>
            <a:pPr eaLnBrk="1" hangingPunct="1"/>
            <a:r>
              <a:rPr lang="en-US" altLang="en-US"/>
              <a:t>In Kenya, the most widely used copper-bearing IUCD is Copper T380A</a:t>
            </a:r>
          </a:p>
          <a:p>
            <a:pPr eaLnBrk="1" hangingPunct="1"/>
            <a:r>
              <a:rPr lang="en-US" altLang="en-US"/>
              <a:t>It provides protection from pregnancy for as long as 12 years</a:t>
            </a:r>
          </a:p>
          <a:p>
            <a:pPr eaLnBrk="1" hangingPunct="1"/>
            <a:endParaRPr lang="en-US" altLang="en-US"/>
          </a:p>
        </p:txBody>
      </p:sp>
      <p:sp>
        <p:nvSpPr>
          <p:cNvPr id="98308" name="Date Placeholder 6">
            <a:extLst>
              <a:ext uri="{FF2B5EF4-FFF2-40B4-BE49-F238E27FC236}">
                <a16:creationId xmlns:a16="http://schemas.microsoft.com/office/drawing/2014/main" id="{79EB7904-8753-427E-A622-8DC036E7985E}"/>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F4D2B38-187A-4020-AAFF-6B6D66E70091}"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98309" name="Slide Number Placeholder 7">
            <a:extLst>
              <a:ext uri="{FF2B5EF4-FFF2-40B4-BE49-F238E27FC236}">
                <a16:creationId xmlns:a16="http://schemas.microsoft.com/office/drawing/2014/main" id="{E0D44A51-BE4B-48DF-A663-6F3DCE880C5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F1E2793-F640-4C7B-AEA1-6F38665EE2E1}" type="slidenum">
              <a:rPr lang="en-US" altLang="en-US">
                <a:solidFill>
                  <a:srgbClr val="FFFFFF"/>
                </a:solidFill>
              </a:rPr>
              <a:pPr eaLnBrk="1" fontAlgn="base" hangingPunct="1">
                <a:spcBef>
                  <a:spcPct val="0"/>
                </a:spcBef>
                <a:spcAft>
                  <a:spcPct val="0"/>
                </a:spcAft>
              </a:pPr>
              <a:t>69</a:t>
            </a:fld>
            <a:endParaRPr lang="en-US" altLang="en-US">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EBE2BB4C-EFC8-4C36-A204-BBDD25B5357E}"/>
              </a:ext>
            </a:extLst>
          </p:cNvPr>
          <p:cNvSpPr>
            <a:spLocks noGrp="1"/>
          </p:cNvSpPr>
          <p:nvPr>
            <p:ph type="title"/>
          </p:nvPr>
        </p:nvSpPr>
        <p:spPr>
          <a:xfrm>
            <a:off x="1676400" y="228600"/>
            <a:ext cx="8991600" cy="685800"/>
          </a:xfrm>
        </p:spPr>
        <p:txBody>
          <a:bodyPr>
            <a:normAutofit fontScale="90000"/>
          </a:bodyPr>
          <a:lstStyle/>
          <a:p>
            <a:pPr eaLnBrk="1" fontAlgn="auto" hangingPunct="1">
              <a:spcAft>
                <a:spcPts val="0"/>
              </a:spcAft>
              <a:defRPr/>
            </a:pPr>
            <a:r>
              <a:rPr lang="en-US"/>
              <a:t>Factors promoting/hindering FP practice</a:t>
            </a:r>
          </a:p>
        </p:txBody>
      </p:sp>
      <p:sp>
        <p:nvSpPr>
          <p:cNvPr id="26627" name="Content Placeholder 2">
            <a:extLst>
              <a:ext uri="{FF2B5EF4-FFF2-40B4-BE49-F238E27FC236}">
                <a16:creationId xmlns:a16="http://schemas.microsoft.com/office/drawing/2014/main" id="{F1B611A2-6455-43F2-82D9-9BD3C120FCD2}"/>
              </a:ext>
            </a:extLst>
          </p:cNvPr>
          <p:cNvSpPr>
            <a:spLocks noGrp="1"/>
          </p:cNvSpPr>
          <p:nvPr>
            <p:ph idx="1"/>
          </p:nvPr>
        </p:nvSpPr>
        <p:spPr>
          <a:xfrm>
            <a:off x="1524000" y="1143000"/>
            <a:ext cx="8991600" cy="5486400"/>
          </a:xfrm>
        </p:spPr>
        <p:txBody>
          <a:bodyPr/>
          <a:lstStyle/>
          <a:p>
            <a:pPr eaLnBrk="1" hangingPunct="1"/>
            <a:r>
              <a:rPr lang="en-US" altLang="en-US"/>
              <a:t>Ignorance among individuals and communities</a:t>
            </a:r>
          </a:p>
          <a:p>
            <a:pPr eaLnBrk="1" hangingPunct="1"/>
            <a:r>
              <a:rPr lang="en-US" altLang="en-US"/>
              <a:t>Cultural practices</a:t>
            </a:r>
          </a:p>
          <a:p>
            <a:pPr eaLnBrk="1" hangingPunct="1"/>
            <a:r>
              <a:rPr lang="en-US" altLang="en-US"/>
              <a:t>Religious beliefs</a:t>
            </a:r>
          </a:p>
          <a:p>
            <a:pPr eaLnBrk="1" hangingPunct="1"/>
            <a:r>
              <a:rPr lang="en-US" altLang="en-US"/>
              <a:t>High cost of living</a:t>
            </a:r>
          </a:p>
          <a:p>
            <a:pPr eaLnBrk="1" hangingPunct="1"/>
            <a:r>
              <a:rPr lang="en-US" altLang="en-US"/>
              <a:t>Provider bias/conflict of interest</a:t>
            </a:r>
          </a:p>
          <a:p>
            <a:pPr eaLnBrk="1" hangingPunct="1"/>
            <a:r>
              <a:rPr lang="en-US" altLang="en-US"/>
              <a:t>Provider values, beliefs and attitudes</a:t>
            </a:r>
          </a:p>
          <a:p>
            <a:pPr eaLnBrk="1" hangingPunct="1"/>
            <a:r>
              <a:rPr lang="en-US" altLang="en-US"/>
              <a:t>Shortage of facilities and service providers</a:t>
            </a:r>
          </a:p>
          <a:p>
            <a:pPr eaLnBrk="1" hangingPunct="1"/>
            <a:r>
              <a:rPr lang="en-US" altLang="en-US"/>
              <a:t>Shortage of FP methods</a:t>
            </a:r>
          </a:p>
          <a:p>
            <a:pPr eaLnBrk="1" hangingPunct="1"/>
            <a:endParaRPr lang="en-US" altLang="en-US"/>
          </a:p>
        </p:txBody>
      </p:sp>
      <p:sp>
        <p:nvSpPr>
          <p:cNvPr id="26628" name="Date Placeholder 6">
            <a:extLst>
              <a:ext uri="{FF2B5EF4-FFF2-40B4-BE49-F238E27FC236}">
                <a16:creationId xmlns:a16="http://schemas.microsoft.com/office/drawing/2014/main" id="{7425A1FB-43B7-4A33-8C4C-390CB3A32FBC}"/>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F4EFBAD2-A266-448D-9664-8D8AD4628DF1}"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26629" name="Slide Number Placeholder 7">
            <a:extLst>
              <a:ext uri="{FF2B5EF4-FFF2-40B4-BE49-F238E27FC236}">
                <a16:creationId xmlns:a16="http://schemas.microsoft.com/office/drawing/2014/main" id="{8D85B65E-50F2-401A-9828-AECF1685510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E5DE0E4-44CE-41AF-8B57-EF7D20A2B8EE}" type="slidenum">
              <a:rPr lang="en-US" altLang="en-US">
                <a:solidFill>
                  <a:srgbClr val="FFFFFF"/>
                </a:solidFill>
              </a:rPr>
              <a:pPr eaLnBrk="1" fontAlgn="base" hangingPunct="1">
                <a:spcBef>
                  <a:spcPct val="0"/>
                </a:spcBef>
                <a:spcAft>
                  <a:spcPct val="0"/>
                </a:spcAft>
              </a:pPr>
              <a:t>7</a:t>
            </a:fld>
            <a:endParaRPr lang="en-US" altLang="en-US">
              <a:solidFill>
                <a:srgbClr val="FFFFFF"/>
              </a:solidFill>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a:extLst>
              <a:ext uri="{FF2B5EF4-FFF2-40B4-BE49-F238E27FC236}">
                <a16:creationId xmlns:a16="http://schemas.microsoft.com/office/drawing/2014/main" id="{BC36BC4D-069A-4A27-943E-21DF298337D3}"/>
              </a:ext>
            </a:extLst>
          </p:cNvPr>
          <p:cNvSpPr>
            <a:spLocks noGrp="1"/>
          </p:cNvSpPr>
          <p:nvPr>
            <p:ph type="title"/>
          </p:nvPr>
        </p:nvSpPr>
        <p:spPr>
          <a:xfrm>
            <a:off x="1981200" y="274638"/>
            <a:ext cx="8229600" cy="639762"/>
          </a:xfrm>
        </p:spPr>
        <p:txBody>
          <a:bodyPr>
            <a:normAutofit fontScale="90000"/>
          </a:bodyPr>
          <a:lstStyle/>
          <a:p>
            <a:pPr eaLnBrk="1" fontAlgn="auto" hangingPunct="1">
              <a:spcAft>
                <a:spcPts val="0"/>
              </a:spcAft>
              <a:defRPr/>
            </a:pPr>
            <a:r>
              <a:rPr lang="en-US" b="1"/>
              <a:t>Hormone-Releasing IUCDs </a:t>
            </a:r>
            <a:br>
              <a:rPr lang="en-US"/>
            </a:br>
            <a:endParaRPr lang="en-US"/>
          </a:p>
        </p:txBody>
      </p:sp>
      <p:sp>
        <p:nvSpPr>
          <p:cNvPr id="99331" name="Content Placeholder 2">
            <a:extLst>
              <a:ext uri="{FF2B5EF4-FFF2-40B4-BE49-F238E27FC236}">
                <a16:creationId xmlns:a16="http://schemas.microsoft.com/office/drawing/2014/main" id="{F93E1FD9-4F98-4A6B-9BA2-6D8541AF56C6}"/>
              </a:ext>
            </a:extLst>
          </p:cNvPr>
          <p:cNvSpPr>
            <a:spLocks noGrp="1"/>
          </p:cNvSpPr>
          <p:nvPr>
            <p:ph idx="1"/>
          </p:nvPr>
        </p:nvSpPr>
        <p:spPr>
          <a:xfrm>
            <a:off x="1524000" y="609600"/>
            <a:ext cx="9144000" cy="6248400"/>
          </a:xfrm>
        </p:spPr>
        <p:txBody>
          <a:bodyPr/>
          <a:lstStyle/>
          <a:p>
            <a:pPr eaLnBrk="1" hangingPunct="1"/>
            <a:r>
              <a:rPr lang="en-US" altLang="en-US"/>
              <a:t>The hormone releasing IUCDs are less widely available in Kenya. </a:t>
            </a:r>
          </a:p>
          <a:p>
            <a:pPr eaLnBrk="1" hangingPunct="1"/>
            <a:r>
              <a:rPr lang="en-US" altLang="en-US"/>
              <a:t>They are made of plastic and work by releasing a progestin, levonorgestrel, during a period of ﬁve years. </a:t>
            </a:r>
          </a:p>
          <a:p>
            <a:pPr eaLnBrk="1" hangingPunct="1"/>
            <a:r>
              <a:rPr lang="en-US" altLang="en-US"/>
              <a:t>They work by suppressing ovulation through thickening cervical mucus, and making the endometrium thin. </a:t>
            </a:r>
          </a:p>
          <a:p>
            <a:pPr eaLnBrk="1" hangingPunct="1"/>
            <a:r>
              <a:rPr lang="en-US" altLang="en-US"/>
              <a:t>They are also referred to as Intra-Uterine Systems (IUS). </a:t>
            </a:r>
            <a:r>
              <a:rPr lang="en-US" altLang="en-US" b="1"/>
              <a:t>Mirena</a:t>
            </a:r>
            <a:r>
              <a:rPr lang="en-US" altLang="en-US"/>
              <a:t>, the LNG-20 IUS, is the most widely used hormone-releasing intrauterine system in use in Kenya. </a:t>
            </a:r>
          </a:p>
        </p:txBody>
      </p:sp>
      <p:sp>
        <p:nvSpPr>
          <p:cNvPr id="99332" name="Date Placeholder 6">
            <a:extLst>
              <a:ext uri="{FF2B5EF4-FFF2-40B4-BE49-F238E27FC236}">
                <a16:creationId xmlns:a16="http://schemas.microsoft.com/office/drawing/2014/main" id="{7CA8E174-B362-4F80-830F-678AD3449B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55030DF8-3994-4B7A-967B-4B82F835287A}"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99333" name="Slide Number Placeholder 7">
            <a:extLst>
              <a:ext uri="{FF2B5EF4-FFF2-40B4-BE49-F238E27FC236}">
                <a16:creationId xmlns:a16="http://schemas.microsoft.com/office/drawing/2014/main" id="{A9F28690-E0E7-4D5A-9520-293D4B14F11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C2615C22-CDD5-4857-B4D7-7E8A80F93E19}" type="slidenum">
              <a:rPr lang="en-US" altLang="en-US">
                <a:solidFill>
                  <a:srgbClr val="FFFFFF"/>
                </a:solidFill>
              </a:rPr>
              <a:pPr eaLnBrk="1" fontAlgn="base" hangingPunct="1">
                <a:spcBef>
                  <a:spcPct val="0"/>
                </a:spcBef>
                <a:spcAft>
                  <a:spcPct val="0"/>
                </a:spcAft>
              </a:pPr>
              <a:t>70</a:t>
            </a:fld>
            <a:endParaRPr lang="en-US" altLang="en-US">
              <a:solidFill>
                <a:srgbClr val="FFFFFF"/>
              </a:solidFill>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a:extLst>
              <a:ext uri="{FF2B5EF4-FFF2-40B4-BE49-F238E27FC236}">
                <a16:creationId xmlns:a16="http://schemas.microsoft.com/office/drawing/2014/main" id="{2940429F-59A5-4868-9681-7283F69AFFE0}"/>
              </a:ext>
            </a:extLst>
          </p:cNvPr>
          <p:cNvSpPr>
            <a:spLocks noGrp="1"/>
          </p:cNvSpPr>
          <p:nvPr>
            <p:ph type="title"/>
          </p:nvPr>
        </p:nvSpPr>
        <p:spPr>
          <a:xfrm>
            <a:off x="1981200" y="136525"/>
            <a:ext cx="8229600" cy="609600"/>
          </a:xfrm>
        </p:spPr>
        <p:txBody>
          <a:bodyPr>
            <a:normAutofit fontScale="90000"/>
          </a:bodyPr>
          <a:lstStyle/>
          <a:p>
            <a:pPr eaLnBrk="1" fontAlgn="auto" hangingPunct="1">
              <a:spcAft>
                <a:spcPts val="0"/>
              </a:spcAft>
              <a:defRPr/>
            </a:pPr>
            <a:r>
              <a:rPr lang="en-US" dirty="0"/>
              <a:t>IUCD cont.</a:t>
            </a:r>
          </a:p>
        </p:txBody>
      </p:sp>
      <p:sp>
        <p:nvSpPr>
          <p:cNvPr id="100355" name="Content Placeholder 2">
            <a:extLst>
              <a:ext uri="{FF2B5EF4-FFF2-40B4-BE49-F238E27FC236}">
                <a16:creationId xmlns:a16="http://schemas.microsoft.com/office/drawing/2014/main" id="{8FAD7135-288D-4516-95DA-6340EB41B2F9}"/>
              </a:ext>
            </a:extLst>
          </p:cNvPr>
          <p:cNvSpPr>
            <a:spLocks noGrp="1"/>
          </p:cNvSpPr>
          <p:nvPr>
            <p:ph idx="1"/>
          </p:nvPr>
        </p:nvSpPr>
        <p:spPr>
          <a:xfrm>
            <a:off x="1524000" y="381000"/>
            <a:ext cx="9144000" cy="6477000"/>
          </a:xfrm>
        </p:spPr>
        <p:txBody>
          <a:bodyPr/>
          <a:lstStyle/>
          <a:p>
            <a:pPr marL="0" indent="0" eaLnBrk="1" hangingPunct="1">
              <a:buNone/>
            </a:pPr>
            <a:endParaRPr lang="en-US" altLang="en-US" dirty="0"/>
          </a:p>
          <a:p>
            <a:pPr eaLnBrk="1" hangingPunct="1"/>
            <a:r>
              <a:rPr lang="en-US" altLang="en-US" dirty="0"/>
              <a:t>IUCDs do not prevent pregnancy by causing an abortion.</a:t>
            </a:r>
          </a:p>
          <a:p>
            <a:pPr eaLnBrk="1" hangingPunct="1"/>
            <a:r>
              <a:rPr lang="en-US" altLang="en-US" dirty="0"/>
              <a:t>IUCDs are very safe; they do not cause PID in low-risk couples</a:t>
            </a:r>
          </a:p>
          <a:p>
            <a:pPr eaLnBrk="1" hangingPunct="1"/>
            <a:r>
              <a:rPr lang="en-US" altLang="en-US" dirty="0"/>
              <a:t>Almost all brands of IUCDs have one or two strings, or threads, tied to the lower end</a:t>
            </a:r>
          </a:p>
          <a:p>
            <a:pPr eaLnBrk="1" hangingPunct="1"/>
            <a:r>
              <a:rPr lang="en-US" altLang="en-US" sz="2800" dirty="0"/>
              <a:t>The strings hang through the opening of the cervix into the vagina. After insertion, the strings short, to about 3cm long from the </a:t>
            </a:r>
            <a:r>
              <a:rPr lang="en-US" altLang="en-US" sz="2800" dirty="0" err="1"/>
              <a:t>cervical’s</a:t>
            </a:r>
            <a:r>
              <a:rPr lang="en-US" altLang="en-US" sz="2800" dirty="0"/>
              <a:t> external </a:t>
            </a:r>
            <a:r>
              <a:rPr lang="en-US" altLang="en-US" sz="2800" dirty="0" err="1"/>
              <a:t>os</a:t>
            </a:r>
            <a:r>
              <a:rPr lang="en-US" altLang="en-US" sz="2800" dirty="0"/>
              <a:t>, or coil the strings around the fornix (postpartum insertion). </a:t>
            </a:r>
          </a:p>
          <a:p>
            <a:pPr eaLnBrk="1" hangingPunct="1">
              <a:buFontTx/>
              <a:buNone/>
            </a:pPr>
            <a:br>
              <a:rPr lang="en-US" altLang="en-US" dirty="0"/>
            </a:br>
            <a:endParaRPr lang="en-US" altLang="en-US" dirty="0"/>
          </a:p>
        </p:txBody>
      </p:sp>
      <p:sp>
        <p:nvSpPr>
          <p:cNvPr id="100356" name="Date Placeholder 6">
            <a:extLst>
              <a:ext uri="{FF2B5EF4-FFF2-40B4-BE49-F238E27FC236}">
                <a16:creationId xmlns:a16="http://schemas.microsoft.com/office/drawing/2014/main" id="{8D8EF249-180B-403E-9EA6-FE514B610F8C}"/>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D23E158-1859-4170-9BF8-FF9852B12391}"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00357" name="Slide Number Placeholder 7">
            <a:extLst>
              <a:ext uri="{FF2B5EF4-FFF2-40B4-BE49-F238E27FC236}">
                <a16:creationId xmlns:a16="http://schemas.microsoft.com/office/drawing/2014/main" id="{11E7DB76-AFA9-42BB-B930-BF3F8E452C3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6C00523-8C06-4A32-B37F-2F4B48D1E86E}" type="slidenum">
              <a:rPr lang="en-US" altLang="en-US">
                <a:solidFill>
                  <a:srgbClr val="FFFFFF"/>
                </a:solidFill>
              </a:rPr>
              <a:pPr eaLnBrk="1" fontAlgn="base" hangingPunct="1">
                <a:spcBef>
                  <a:spcPct val="0"/>
                </a:spcBef>
                <a:spcAft>
                  <a:spcPct val="0"/>
                </a:spcAft>
              </a:pPr>
              <a:t>71</a:t>
            </a:fld>
            <a:endParaRPr lang="en-US" altLang="en-US">
              <a:solidFill>
                <a:srgbClr val="FFFFFF"/>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a:extLst>
              <a:ext uri="{FF2B5EF4-FFF2-40B4-BE49-F238E27FC236}">
                <a16:creationId xmlns:a16="http://schemas.microsoft.com/office/drawing/2014/main" id="{970B1B40-A4F2-4A6D-BF7E-BF769112973F}"/>
              </a:ext>
            </a:extLst>
          </p:cNvPr>
          <p:cNvSpPr>
            <a:spLocks noGrp="1"/>
          </p:cNvSpPr>
          <p:nvPr>
            <p:ph type="title"/>
          </p:nvPr>
        </p:nvSpPr>
        <p:spPr/>
        <p:txBody>
          <a:bodyPr/>
          <a:lstStyle/>
          <a:p>
            <a:pPr eaLnBrk="1" fontAlgn="auto" hangingPunct="1">
              <a:spcAft>
                <a:spcPts val="0"/>
              </a:spcAft>
              <a:defRPr/>
            </a:pPr>
            <a:r>
              <a:rPr lang="en-US"/>
              <a:t>Advantages and Beneﬁts of IUCDs </a:t>
            </a:r>
            <a:br>
              <a:rPr lang="en-US"/>
            </a:br>
            <a:endParaRPr lang="en-US"/>
          </a:p>
        </p:txBody>
      </p:sp>
      <p:sp>
        <p:nvSpPr>
          <p:cNvPr id="101379" name="Content Placeholder 2">
            <a:extLst>
              <a:ext uri="{FF2B5EF4-FFF2-40B4-BE49-F238E27FC236}">
                <a16:creationId xmlns:a16="http://schemas.microsoft.com/office/drawing/2014/main" id="{1BA7FE1F-6CAA-403E-A6B2-346E41408FCF}"/>
              </a:ext>
            </a:extLst>
          </p:cNvPr>
          <p:cNvSpPr>
            <a:spLocks noGrp="1"/>
          </p:cNvSpPr>
          <p:nvPr>
            <p:ph idx="1"/>
          </p:nvPr>
        </p:nvSpPr>
        <p:spPr>
          <a:xfrm>
            <a:off x="1981200" y="1600201"/>
            <a:ext cx="7467600" cy="4873625"/>
          </a:xfrm>
        </p:spPr>
        <p:txBody>
          <a:bodyPr/>
          <a:lstStyle/>
          <a:p>
            <a:pPr eaLnBrk="1" hangingPunct="1"/>
            <a:r>
              <a:rPr lang="en-US" altLang="en-US" b="1"/>
              <a:t>Contraceptive Beneﬁts </a:t>
            </a:r>
            <a:endParaRPr lang="en-US" altLang="en-US"/>
          </a:p>
          <a:p>
            <a:pPr eaLnBrk="1" hangingPunct="1"/>
            <a:r>
              <a:rPr lang="en-US" altLang="en-US"/>
              <a:t>IUCDs offer the following contraceptive beneﬁts: </a:t>
            </a:r>
          </a:p>
          <a:p>
            <a:pPr eaLnBrk="1" hangingPunct="1">
              <a:buFontTx/>
              <a:buNone/>
            </a:pPr>
            <a:r>
              <a:rPr lang="en-US" altLang="en-US"/>
              <a:t>• 	High effectiveness and safety </a:t>
            </a:r>
          </a:p>
          <a:p>
            <a:pPr eaLnBrk="1" hangingPunct="1">
              <a:buFontTx/>
              <a:buNone/>
            </a:pPr>
            <a:r>
              <a:rPr lang="en-US" altLang="en-US"/>
              <a:t>• 	Immediate effectiveness </a:t>
            </a:r>
          </a:p>
          <a:p>
            <a:pPr eaLnBrk="1" hangingPunct="1">
              <a:buFontTx/>
              <a:buNone/>
            </a:pPr>
            <a:r>
              <a:rPr lang="en-US" altLang="en-US"/>
              <a:t>• 	Long-acting protection </a:t>
            </a:r>
          </a:p>
          <a:p>
            <a:pPr eaLnBrk="1" hangingPunct="1">
              <a:buFontTx/>
              <a:buNone/>
            </a:pPr>
            <a:r>
              <a:rPr lang="en-US" altLang="en-US"/>
              <a:t>• 	Immediate return of fertility upon removal of device </a:t>
            </a:r>
          </a:p>
          <a:p>
            <a:pPr eaLnBrk="1" hangingPunct="1">
              <a:buFontTx/>
              <a:buNone/>
            </a:pPr>
            <a:br>
              <a:rPr lang="en-US" altLang="en-US"/>
            </a:br>
            <a:r>
              <a:rPr lang="en-US" altLang="en-US"/>
              <a:t> </a:t>
            </a:r>
          </a:p>
          <a:p>
            <a:pPr eaLnBrk="1" hangingPunct="1"/>
            <a:endParaRPr lang="en-US" altLang="en-US"/>
          </a:p>
        </p:txBody>
      </p:sp>
      <p:sp>
        <p:nvSpPr>
          <p:cNvPr id="101380" name="Date Placeholder 6">
            <a:extLst>
              <a:ext uri="{FF2B5EF4-FFF2-40B4-BE49-F238E27FC236}">
                <a16:creationId xmlns:a16="http://schemas.microsoft.com/office/drawing/2014/main" id="{F0A16EF1-DEDA-4CAF-8F59-5E21D9533808}"/>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B282FE87-DECF-4D7A-93EC-E5BAEA46F34B}"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01381" name="Slide Number Placeholder 7">
            <a:extLst>
              <a:ext uri="{FF2B5EF4-FFF2-40B4-BE49-F238E27FC236}">
                <a16:creationId xmlns:a16="http://schemas.microsoft.com/office/drawing/2014/main" id="{79B8E6A9-B369-429C-BCA2-9D39C17F0D6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5D5E9AB1-AF8B-449B-AB81-D8996BC91A5E}" type="slidenum">
              <a:rPr lang="en-US" altLang="en-US">
                <a:solidFill>
                  <a:srgbClr val="FFFFFF"/>
                </a:solidFill>
              </a:rPr>
              <a:pPr eaLnBrk="1" fontAlgn="base" hangingPunct="1">
                <a:spcBef>
                  <a:spcPct val="0"/>
                </a:spcBef>
                <a:spcAft>
                  <a:spcPct val="0"/>
                </a:spcAft>
              </a:pPr>
              <a:t>72</a:t>
            </a:fld>
            <a:endParaRPr lang="en-US" altLang="en-US">
              <a:solidFill>
                <a:srgbClr val="FFFFFF"/>
              </a:solidFill>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a:extLst>
              <a:ext uri="{FF2B5EF4-FFF2-40B4-BE49-F238E27FC236}">
                <a16:creationId xmlns:a16="http://schemas.microsoft.com/office/drawing/2014/main" id="{FF6549F1-0591-462E-8DF3-5DFD0389206E}"/>
              </a:ext>
            </a:extLst>
          </p:cNvPr>
          <p:cNvSpPr>
            <a:spLocks noGrp="1"/>
          </p:cNvSpPr>
          <p:nvPr>
            <p:ph type="title"/>
          </p:nvPr>
        </p:nvSpPr>
        <p:spPr>
          <a:xfrm>
            <a:off x="1143000" y="0"/>
            <a:ext cx="10287000" cy="990600"/>
          </a:xfrm>
        </p:spPr>
        <p:txBody>
          <a:bodyPr/>
          <a:lstStyle/>
          <a:p>
            <a:pPr eaLnBrk="1" fontAlgn="auto" hangingPunct="1">
              <a:spcAft>
                <a:spcPts val="0"/>
              </a:spcAft>
              <a:defRPr/>
            </a:pPr>
            <a:r>
              <a:rPr lang="en-US" b="1" dirty="0"/>
              <a:t>Other Beneﬁts of</a:t>
            </a:r>
            <a:r>
              <a:rPr lang="en-US" dirty="0"/>
              <a:t> </a:t>
            </a:r>
            <a:r>
              <a:rPr lang="en-US" b="1" dirty="0"/>
              <a:t>IUCDs</a:t>
            </a:r>
          </a:p>
        </p:txBody>
      </p:sp>
      <p:sp>
        <p:nvSpPr>
          <p:cNvPr id="102403" name="Content Placeholder 2">
            <a:extLst>
              <a:ext uri="{FF2B5EF4-FFF2-40B4-BE49-F238E27FC236}">
                <a16:creationId xmlns:a16="http://schemas.microsoft.com/office/drawing/2014/main" id="{5D927A54-2BB6-4278-9C5A-AD218D7EFE51}"/>
              </a:ext>
            </a:extLst>
          </p:cNvPr>
          <p:cNvSpPr>
            <a:spLocks noGrp="1"/>
          </p:cNvSpPr>
          <p:nvPr>
            <p:ph idx="1"/>
          </p:nvPr>
        </p:nvSpPr>
        <p:spPr>
          <a:xfrm>
            <a:off x="1524000" y="990600"/>
            <a:ext cx="9144000" cy="5867400"/>
          </a:xfrm>
        </p:spPr>
        <p:txBody>
          <a:bodyPr/>
          <a:lstStyle/>
          <a:p>
            <a:pPr eaLnBrk="1" hangingPunct="1"/>
            <a:r>
              <a:rPr lang="en-US" altLang="en-US" dirty="0"/>
              <a:t>IUCDs do not interfere with intercourse. </a:t>
            </a:r>
          </a:p>
          <a:p>
            <a:pPr eaLnBrk="1" hangingPunct="1">
              <a:buFontTx/>
              <a:buNone/>
            </a:pPr>
            <a:r>
              <a:rPr lang="en-US" altLang="en-US" dirty="0"/>
              <a:t>• 	Women who are breastfeeding can use IUCDs. </a:t>
            </a:r>
          </a:p>
          <a:p>
            <a:pPr eaLnBrk="1" hangingPunct="1">
              <a:buFontTx/>
              <a:buNone/>
            </a:pPr>
            <a:r>
              <a:rPr lang="en-US" altLang="en-US" dirty="0"/>
              <a:t>• 	IUCDs help prevent ectopic pregnancies. </a:t>
            </a:r>
          </a:p>
          <a:p>
            <a:pPr eaLnBrk="1" hangingPunct="1">
              <a:buFontTx/>
              <a:buNone/>
            </a:pPr>
            <a:r>
              <a:rPr lang="en-US" altLang="en-US" dirty="0"/>
              <a:t>•         Women can use IUCDs immediately after delivery, breastfeeding women should wait till four weeks postpartum. </a:t>
            </a:r>
          </a:p>
          <a:p>
            <a:pPr eaLnBrk="1" hangingPunct="1">
              <a:buFontTx/>
              <a:buNone/>
            </a:pPr>
            <a:r>
              <a:rPr lang="en-US" altLang="en-US" dirty="0"/>
              <a:t>• 	IUCDs might help protect from endometrial cancer</a:t>
            </a:r>
          </a:p>
          <a:p>
            <a:pPr eaLnBrk="1" hangingPunct="1"/>
            <a:endParaRPr lang="en-US" altLang="en-US" dirty="0"/>
          </a:p>
        </p:txBody>
      </p:sp>
      <p:sp>
        <p:nvSpPr>
          <p:cNvPr id="102404" name="Date Placeholder 6">
            <a:extLst>
              <a:ext uri="{FF2B5EF4-FFF2-40B4-BE49-F238E27FC236}">
                <a16:creationId xmlns:a16="http://schemas.microsoft.com/office/drawing/2014/main" id="{478F4DD5-DED3-4292-B72D-0141E14F7996}"/>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92D7EBDF-B1CB-4E91-8CB1-280A07DFF771}"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02405" name="Slide Number Placeholder 7">
            <a:extLst>
              <a:ext uri="{FF2B5EF4-FFF2-40B4-BE49-F238E27FC236}">
                <a16:creationId xmlns:a16="http://schemas.microsoft.com/office/drawing/2014/main" id="{26C58D00-B636-44BD-AA6B-F5C49DF9173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C1ADBCF4-BE97-4C71-997A-840A67519EC8}" type="slidenum">
              <a:rPr lang="en-US" altLang="en-US">
                <a:solidFill>
                  <a:srgbClr val="FFFFFF"/>
                </a:solidFill>
              </a:rPr>
              <a:pPr eaLnBrk="1" fontAlgn="base" hangingPunct="1">
                <a:spcBef>
                  <a:spcPct val="0"/>
                </a:spcBef>
                <a:spcAft>
                  <a:spcPct val="0"/>
                </a:spcAft>
              </a:pPr>
              <a:t>73</a:t>
            </a:fld>
            <a:endParaRPr lang="en-US" altLang="en-US">
              <a:solidFill>
                <a:srgbClr val="FFFFFF"/>
              </a:solidFill>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a:extLst>
              <a:ext uri="{FF2B5EF4-FFF2-40B4-BE49-F238E27FC236}">
                <a16:creationId xmlns:a16="http://schemas.microsoft.com/office/drawing/2014/main" id="{2D1B2A4E-1575-4FB3-8934-01AE59013290}"/>
              </a:ext>
            </a:extLst>
          </p:cNvPr>
          <p:cNvSpPr>
            <a:spLocks noGrp="1"/>
          </p:cNvSpPr>
          <p:nvPr>
            <p:ph type="title"/>
          </p:nvPr>
        </p:nvSpPr>
        <p:spPr>
          <a:xfrm>
            <a:off x="1524000" y="0"/>
            <a:ext cx="8686800" cy="762000"/>
          </a:xfrm>
        </p:spPr>
        <p:txBody>
          <a:bodyPr>
            <a:normAutofit fontScale="90000"/>
          </a:bodyPr>
          <a:lstStyle/>
          <a:p>
            <a:pPr eaLnBrk="1" fontAlgn="auto" hangingPunct="1">
              <a:spcAft>
                <a:spcPts val="0"/>
              </a:spcAft>
              <a:defRPr/>
            </a:pPr>
            <a:br>
              <a:rPr lang="en-US"/>
            </a:br>
            <a:r>
              <a:rPr lang="en-US"/>
              <a:t>When Can an IUCD Be Inserted? </a:t>
            </a:r>
            <a:br>
              <a:rPr lang="en-US"/>
            </a:br>
            <a:endParaRPr lang="en-US"/>
          </a:p>
        </p:txBody>
      </p:sp>
      <p:sp>
        <p:nvSpPr>
          <p:cNvPr id="103427" name="Content Placeholder 2">
            <a:extLst>
              <a:ext uri="{FF2B5EF4-FFF2-40B4-BE49-F238E27FC236}">
                <a16:creationId xmlns:a16="http://schemas.microsoft.com/office/drawing/2014/main" id="{47520C88-182D-4E85-9BB1-307F693747DC}"/>
              </a:ext>
            </a:extLst>
          </p:cNvPr>
          <p:cNvSpPr>
            <a:spLocks noGrp="1"/>
          </p:cNvSpPr>
          <p:nvPr>
            <p:ph idx="1"/>
          </p:nvPr>
        </p:nvSpPr>
        <p:spPr>
          <a:xfrm>
            <a:off x="1524000" y="762000"/>
            <a:ext cx="9144000" cy="6096000"/>
          </a:xfrm>
        </p:spPr>
        <p:txBody>
          <a:bodyPr/>
          <a:lstStyle/>
          <a:p>
            <a:pPr eaLnBrk="1" hangingPunct="1"/>
            <a:r>
              <a:rPr lang="en-US" altLang="en-US" dirty="0"/>
              <a:t>The IUCD insertion is </a:t>
            </a:r>
            <a:r>
              <a:rPr lang="en-US" altLang="en-US" dirty="0" err="1"/>
              <a:t>categorised</a:t>
            </a:r>
            <a:r>
              <a:rPr lang="en-US" altLang="en-US" dirty="0"/>
              <a:t> as postpartum, </a:t>
            </a:r>
            <a:r>
              <a:rPr lang="en-US" altLang="en-US" dirty="0" err="1"/>
              <a:t>postarbotal</a:t>
            </a:r>
            <a:r>
              <a:rPr lang="en-US" altLang="en-US" dirty="0"/>
              <a:t>, and interval.  </a:t>
            </a:r>
          </a:p>
          <a:p>
            <a:pPr eaLnBrk="1" hangingPunct="1"/>
            <a:r>
              <a:rPr lang="en-US" altLang="en-US" dirty="0"/>
              <a:t>Trans-caesarean (i.e., following a caesarean delivery): The IUCD can be inserted before the uterus is sutured. -–Post-placental: The IUCD can be inserted within 10 minutes after expulsion of the placenta following a vaginal delivery. </a:t>
            </a:r>
          </a:p>
          <a:p>
            <a:pPr marL="0" indent="0" eaLnBrk="1" hangingPunct="1">
              <a:buNone/>
            </a:pPr>
            <a:r>
              <a:rPr lang="en-US" altLang="en-US" dirty="0"/>
              <a:t>	</a:t>
            </a:r>
          </a:p>
        </p:txBody>
      </p:sp>
      <p:sp>
        <p:nvSpPr>
          <p:cNvPr id="103428" name="Date Placeholder 6">
            <a:extLst>
              <a:ext uri="{FF2B5EF4-FFF2-40B4-BE49-F238E27FC236}">
                <a16:creationId xmlns:a16="http://schemas.microsoft.com/office/drawing/2014/main" id="{24F26B26-CA3B-4935-ADF2-543692BC8129}"/>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08C9CA58-B9A5-4BEB-8352-01AF8407256C}"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03429" name="Slide Number Placeholder 7">
            <a:extLst>
              <a:ext uri="{FF2B5EF4-FFF2-40B4-BE49-F238E27FC236}">
                <a16:creationId xmlns:a16="http://schemas.microsoft.com/office/drawing/2014/main" id="{F5565FE0-E397-43DC-9CE0-8464F632E22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FED7979B-E06A-4E5B-98E7-BC68C14D45DE}" type="slidenum">
              <a:rPr lang="en-US" altLang="en-US">
                <a:solidFill>
                  <a:srgbClr val="FFFFFF"/>
                </a:solidFill>
              </a:rPr>
              <a:pPr eaLnBrk="1" fontAlgn="base" hangingPunct="1">
                <a:spcBef>
                  <a:spcPct val="0"/>
                </a:spcBef>
                <a:spcAft>
                  <a:spcPct val="0"/>
                </a:spcAft>
              </a:pPr>
              <a:t>74</a:t>
            </a:fld>
            <a:endParaRPr lang="en-US" altLang="en-US">
              <a:solidFill>
                <a:srgbClr val="FFFFFF"/>
              </a:solidFill>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a:extLst>
              <a:ext uri="{FF2B5EF4-FFF2-40B4-BE49-F238E27FC236}">
                <a16:creationId xmlns:a16="http://schemas.microsoft.com/office/drawing/2014/main" id="{86CA4C5F-FACE-4569-B559-8F10F93ECD05}"/>
              </a:ext>
            </a:extLst>
          </p:cNvPr>
          <p:cNvSpPr>
            <a:spLocks noGrp="1"/>
          </p:cNvSpPr>
          <p:nvPr>
            <p:ph type="title"/>
          </p:nvPr>
        </p:nvSpPr>
        <p:spPr>
          <a:xfrm>
            <a:off x="1981200" y="274638"/>
            <a:ext cx="8229600" cy="639762"/>
          </a:xfrm>
        </p:spPr>
        <p:txBody>
          <a:bodyPr>
            <a:normAutofit fontScale="90000"/>
          </a:bodyPr>
          <a:lstStyle/>
          <a:p>
            <a:pPr eaLnBrk="1" fontAlgn="auto" hangingPunct="1">
              <a:spcAft>
                <a:spcPts val="0"/>
              </a:spcAft>
              <a:defRPr/>
            </a:pPr>
            <a:r>
              <a:rPr lang="en-US"/>
              <a:t>When to insert IUCD cont.</a:t>
            </a:r>
          </a:p>
        </p:txBody>
      </p:sp>
      <p:sp>
        <p:nvSpPr>
          <p:cNvPr id="104451" name="Content Placeholder 2">
            <a:extLst>
              <a:ext uri="{FF2B5EF4-FFF2-40B4-BE49-F238E27FC236}">
                <a16:creationId xmlns:a16="http://schemas.microsoft.com/office/drawing/2014/main" id="{23C4B68B-543C-45A4-B2CC-90552406FC36}"/>
              </a:ext>
            </a:extLst>
          </p:cNvPr>
          <p:cNvSpPr>
            <a:spLocks noGrp="1"/>
          </p:cNvSpPr>
          <p:nvPr>
            <p:ph idx="1"/>
          </p:nvPr>
        </p:nvSpPr>
        <p:spPr>
          <a:xfrm>
            <a:off x="1524000" y="838201"/>
            <a:ext cx="9144000" cy="5287963"/>
          </a:xfrm>
        </p:spPr>
        <p:txBody>
          <a:bodyPr/>
          <a:lstStyle/>
          <a:p>
            <a:pPr eaLnBrk="1" hangingPunct="1"/>
            <a:r>
              <a:rPr lang="en-US" altLang="en-US"/>
              <a:t>Immediate postpartum: The IUCD can be inserted after the post-placental window, but within 48 hours of delivery. If IUCD is not inserted within 48 hours, wait until four weeks after delivery. </a:t>
            </a:r>
          </a:p>
          <a:p>
            <a:pPr eaLnBrk="1" hangingPunct="1">
              <a:buFontTx/>
              <a:buNone/>
            </a:pPr>
            <a:r>
              <a:rPr lang="en-US" altLang="en-US"/>
              <a:t>• 	Postabortion where there are no complications. Following ﬁrst or second trimester abortion, insert the IUCD immediately or within 12 days. Insertion of the IUCD should be undertaken only after genital tract infection has been ruled out. </a:t>
            </a:r>
          </a:p>
        </p:txBody>
      </p:sp>
      <p:sp>
        <p:nvSpPr>
          <p:cNvPr id="104452" name="Date Placeholder 6">
            <a:extLst>
              <a:ext uri="{FF2B5EF4-FFF2-40B4-BE49-F238E27FC236}">
                <a16:creationId xmlns:a16="http://schemas.microsoft.com/office/drawing/2014/main" id="{1DD1E78E-897A-44AE-80CC-3C7CFB53BF3B}"/>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AA83E82-0853-4AC8-87EE-2B72FC30FD1B}"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04453" name="Slide Number Placeholder 7">
            <a:extLst>
              <a:ext uri="{FF2B5EF4-FFF2-40B4-BE49-F238E27FC236}">
                <a16:creationId xmlns:a16="http://schemas.microsoft.com/office/drawing/2014/main" id="{8E452A7E-E269-4746-8F18-E0CBDD80E2A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C7D6338C-858F-4C80-9BAC-679F344C9A0E}" type="slidenum">
              <a:rPr lang="en-US" altLang="en-US">
                <a:solidFill>
                  <a:srgbClr val="FFFFFF"/>
                </a:solidFill>
              </a:rPr>
              <a:pPr eaLnBrk="1" fontAlgn="base" hangingPunct="1">
                <a:spcBef>
                  <a:spcPct val="0"/>
                </a:spcBef>
                <a:spcAft>
                  <a:spcPct val="0"/>
                </a:spcAft>
              </a:pPr>
              <a:t>75</a:t>
            </a:fld>
            <a:endParaRPr lang="en-US" altLang="en-US">
              <a:solidFill>
                <a:srgbClr val="FFFFFF"/>
              </a:solidFill>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a:extLst>
              <a:ext uri="{FF2B5EF4-FFF2-40B4-BE49-F238E27FC236}">
                <a16:creationId xmlns:a16="http://schemas.microsoft.com/office/drawing/2014/main" id="{5BE0FE76-4D26-47D4-8DFB-7BC8049BCC29}"/>
              </a:ext>
            </a:extLst>
          </p:cNvPr>
          <p:cNvSpPr>
            <a:spLocks noGrp="1"/>
          </p:cNvSpPr>
          <p:nvPr>
            <p:ph type="title"/>
          </p:nvPr>
        </p:nvSpPr>
        <p:spPr/>
        <p:txBody>
          <a:bodyPr/>
          <a:lstStyle/>
          <a:p>
            <a:pPr eaLnBrk="1" fontAlgn="auto" hangingPunct="1">
              <a:spcAft>
                <a:spcPts val="0"/>
              </a:spcAft>
              <a:defRPr/>
            </a:pPr>
            <a:r>
              <a:rPr lang="en-US"/>
              <a:t>MEC for IUCD</a:t>
            </a:r>
          </a:p>
        </p:txBody>
      </p:sp>
      <p:sp>
        <p:nvSpPr>
          <p:cNvPr id="106499" name="Content Placeholder 2">
            <a:extLst>
              <a:ext uri="{FF2B5EF4-FFF2-40B4-BE49-F238E27FC236}">
                <a16:creationId xmlns:a16="http://schemas.microsoft.com/office/drawing/2014/main" id="{D7B887E1-977C-449C-833A-5A576292AFE1}"/>
              </a:ext>
            </a:extLst>
          </p:cNvPr>
          <p:cNvSpPr>
            <a:spLocks noGrp="1"/>
          </p:cNvSpPr>
          <p:nvPr>
            <p:ph idx="1"/>
          </p:nvPr>
        </p:nvSpPr>
        <p:spPr>
          <a:xfrm>
            <a:off x="1981200" y="1600201"/>
            <a:ext cx="7467600" cy="4873625"/>
          </a:xfrm>
        </p:spPr>
        <p:txBody>
          <a:bodyPr/>
          <a:lstStyle/>
          <a:p>
            <a:pPr eaLnBrk="1" hangingPunct="1"/>
            <a:r>
              <a:rPr lang="en-US" altLang="en-US" dirty="0"/>
              <a:t>IUCDs can comfortably be inserted to majority of women including those contra-indicated to hormonal methods apart from the hormone releasing IUCD</a:t>
            </a:r>
          </a:p>
        </p:txBody>
      </p:sp>
      <p:sp>
        <p:nvSpPr>
          <p:cNvPr id="106500" name="Date Placeholder 6">
            <a:extLst>
              <a:ext uri="{FF2B5EF4-FFF2-40B4-BE49-F238E27FC236}">
                <a16:creationId xmlns:a16="http://schemas.microsoft.com/office/drawing/2014/main" id="{F3D0D20B-E393-4292-9307-02B43B4A17A2}"/>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D1F7DB6-1A79-438E-9C2A-5C71913EBA4E}"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06501" name="Slide Number Placeholder 7">
            <a:extLst>
              <a:ext uri="{FF2B5EF4-FFF2-40B4-BE49-F238E27FC236}">
                <a16:creationId xmlns:a16="http://schemas.microsoft.com/office/drawing/2014/main" id="{66E3D320-6447-4B44-9BAA-9F7023E44F9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873E389B-F82A-4843-B672-62F5E1C8E1ED}" type="slidenum">
              <a:rPr lang="en-US" altLang="en-US">
                <a:solidFill>
                  <a:srgbClr val="FFFFFF"/>
                </a:solidFill>
              </a:rPr>
              <a:pPr eaLnBrk="1" fontAlgn="base" hangingPunct="1">
                <a:spcBef>
                  <a:spcPct val="0"/>
                </a:spcBef>
                <a:spcAft>
                  <a:spcPct val="0"/>
                </a:spcAft>
              </a:pPr>
              <a:t>76</a:t>
            </a:fld>
            <a:endParaRPr lang="en-US" altLang="en-US">
              <a:solidFill>
                <a:srgbClr val="FFFFFF"/>
              </a:solidFill>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a:extLst>
              <a:ext uri="{FF2B5EF4-FFF2-40B4-BE49-F238E27FC236}">
                <a16:creationId xmlns:a16="http://schemas.microsoft.com/office/drawing/2014/main" id="{FC4486F1-A70C-4815-92D7-069CD61A0C4A}"/>
              </a:ext>
            </a:extLst>
          </p:cNvPr>
          <p:cNvSpPr>
            <a:spLocks noGrp="1"/>
          </p:cNvSpPr>
          <p:nvPr>
            <p:ph type="title"/>
          </p:nvPr>
        </p:nvSpPr>
        <p:spPr/>
        <p:txBody>
          <a:bodyPr/>
          <a:lstStyle/>
          <a:p>
            <a:pPr eaLnBrk="1" fontAlgn="auto" hangingPunct="1">
              <a:spcAft>
                <a:spcPts val="0"/>
              </a:spcAft>
              <a:defRPr/>
            </a:pPr>
            <a:r>
              <a:rPr lang="en-US" b="1"/>
              <a:t>NOTE: </a:t>
            </a:r>
            <a:br>
              <a:rPr lang="en-US"/>
            </a:br>
            <a:endParaRPr lang="en-US"/>
          </a:p>
        </p:txBody>
      </p:sp>
      <p:sp>
        <p:nvSpPr>
          <p:cNvPr id="107523" name="Content Placeholder 2">
            <a:extLst>
              <a:ext uri="{FF2B5EF4-FFF2-40B4-BE49-F238E27FC236}">
                <a16:creationId xmlns:a16="http://schemas.microsoft.com/office/drawing/2014/main" id="{D315CDC0-A392-4556-8A3A-941462E71929}"/>
              </a:ext>
            </a:extLst>
          </p:cNvPr>
          <p:cNvSpPr>
            <a:spLocks noGrp="1"/>
          </p:cNvSpPr>
          <p:nvPr>
            <p:ph idx="1"/>
          </p:nvPr>
        </p:nvSpPr>
        <p:spPr>
          <a:xfrm>
            <a:off x="1981200" y="1600201"/>
            <a:ext cx="7467600" cy="4873625"/>
          </a:xfrm>
        </p:spPr>
        <p:txBody>
          <a:bodyPr/>
          <a:lstStyle/>
          <a:p>
            <a:pPr eaLnBrk="1" hangingPunct="1"/>
            <a:r>
              <a:rPr lang="en-US" altLang="en-US"/>
              <a:t>Postpartum IUCD is contraindicated in situations that increase the risk of infections. </a:t>
            </a:r>
          </a:p>
          <a:p>
            <a:pPr eaLnBrk="1" hangingPunct="1"/>
            <a:r>
              <a:rPr lang="en-US" altLang="en-US"/>
              <a:t>These situations include: </a:t>
            </a:r>
          </a:p>
          <a:p>
            <a:pPr eaLnBrk="1" hangingPunct="1"/>
            <a:r>
              <a:rPr lang="en-US" altLang="en-US"/>
              <a:t>• Prolonged rupture of membranes </a:t>
            </a:r>
          </a:p>
          <a:p>
            <a:pPr eaLnBrk="1" hangingPunct="1"/>
            <a:r>
              <a:rPr lang="en-US" altLang="en-US"/>
              <a:t>• Prolonged labour </a:t>
            </a:r>
          </a:p>
          <a:p>
            <a:pPr eaLnBrk="1" hangingPunct="1"/>
            <a:r>
              <a:rPr lang="en-US" altLang="en-US"/>
              <a:t>• Puerperal genital infection </a:t>
            </a:r>
          </a:p>
          <a:p>
            <a:pPr eaLnBrk="1" hangingPunct="1"/>
            <a:r>
              <a:rPr lang="en-US" altLang="en-US"/>
              <a:t>• Puerperal sepsis </a:t>
            </a:r>
          </a:p>
          <a:p>
            <a:pPr eaLnBrk="1" hangingPunct="1"/>
            <a:endParaRPr lang="en-US" altLang="en-US"/>
          </a:p>
        </p:txBody>
      </p:sp>
      <p:sp>
        <p:nvSpPr>
          <p:cNvPr id="107524" name="Date Placeholder 6">
            <a:extLst>
              <a:ext uri="{FF2B5EF4-FFF2-40B4-BE49-F238E27FC236}">
                <a16:creationId xmlns:a16="http://schemas.microsoft.com/office/drawing/2014/main" id="{16220C58-6B92-466F-A34E-418873B42D91}"/>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2A0BCF8F-B16A-4E44-863C-9FE058FC97BD}"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07525" name="Slide Number Placeholder 7">
            <a:extLst>
              <a:ext uri="{FF2B5EF4-FFF2-40B4-BE49-F238E27FC236}">
                <a16:creationId xmlns:a16="http://schemas.microsoft.com/office/drawing/2014/main" id="{89046DF1-1AB9-425B-A402-AD0DD73AC81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BE0BC448-36D7-406C-A805-A971B2FEE2EC}" type="slidenum">
              <a:rPr lang="en-US" altLang="en-US">
                <a:solidFill>
                  <a:srgbClr val="FFFFFF"/>
                </a:solidFill>
              </a:rPr>
              <a:pPr eaLnBrk="1" fontAlgn="base" hangingPunct="1">
                <a:spcBef>
                  <a:spcPct val="0"/>
                </a:spcBef>
                <a:spcAft>
                  <a:spcPct val="0"/>
                </a:spcAft>
              </a:pPr>
              <a:t>77</a:t>
            </a:fld>
            <a:endParaRPr lang="en-US" altLang="en-US">
              <a:solidFill>
                <a:srgbClr val="FFFFFF"/>
              </a:solidFill>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a:extLst>
              <a:ext uri="{FF2B5EF4-FFF2-40B4-BE49-F238E27FC236}">
                <a16:creationId xmlns:a16="http://schemas.microsoft.com/office/drawing/2014/main" id="{4FCFCF17-7332-4A71-8633-E48225855AE8}"/>
              </a:ext>
            </a:extLst>
          </p:cNvPr>
          <p:cNvSpPr>
            <a:spLocks noGrp="1"/>
          </p:cNvSpPr>
          <p:nvPr>
            <p:ph type="title"/>
          </p:nvPr>
        </p:nvSpPr>
        <p:spPr>
          <a:xfrm>
            <a:off x="1524000" y="274638"/>
            <a:ext cx="9144000" cy="1143000"/>
          </a:xfrm>
        </p:spPr>
        <p:txBody>
          <a:bodyPr>
            <a:normAutofit fontScale="90000"/>
          </a:bodyPr>
          <a:lstStyle/>
          <a:p>
            <a:pPr eaLnBrk="1" fontAlgn="auto" hangingPunct="1">
              <a:spcAft>
                <a:spcPts val="0"/>
              </a:spcAft>
              <a:defRPr/>
            </a:pPr>
            <a:br>
              <a:rPr lang="en-US" sz="6000" b="1">
                <a:solidFill>
                  <a:schemeClr val="tx1"/>
                </a:solidFill>
              </a:rPr>
            </a:br>
            <a:r>
              <a:rPr lang="en-US" sz="6000" b="1">
                <a:solidFill>
                  <a:schemeClr val="tx1"/>
                </a:solidFill>
              </a:rPr>
              <a:t>Post-insertion Follow-Up </a:t>
            </a:r>
            <a:br>
              <a:rPr lang="en-US" sz="6000">
                <a:solidFill>
                  <a:schemeClr val="tx1"/>
                </a:solidFill>
              </a:rPr>
            </a:br>
            <a:endParaRPr lang="en-US"/>
          </a:p>
        </p:txBody>
      </p:sp>
      <p:sp>
        <p:nvSpPr>
          <p:cNvPr id="108547" name="Content Placeholder 2">
            <a:extLst>
              <a:ext uri="{FF2B5EF4-FFF2-40B4-BE49-F238E27FC236}">
                <a16:creationId xmlns:a16="http://schemas.microsoft.com/office/drawing/2014/main" id="{6D6DBEF9-B3CC-4D6E-9B7F-679F8034A671}"/>
              </a:ext>
            </a:extLst>
          </p:cNvPr>
          <p:cNvSpPr>
            <a:spLocks noGrp="1"/>
          </p:cNvSpPr>
          <p:nvPr>
            <p:ph idx="1"/>
          </p:nvPr>
        </p:nvSpPr>
        <p:spPr>
          <a:xfrm>
            <a:off x="1981200" y="1752601"/>
            <a:ext cx="8229600" cy="4373563"/>
          </a:xfrm>
        </p:spPr>
        <p:txBody>
          <a:bodyPr>
            <a:normAutofit fontScale="92500" lnSpcReduction="20000"/>
          </a:bodyPr>
          <a:lstStyle/>
          <a:p>
            <a:pPr eaLnBrk="1" hangingPunct="1"/>
            <a:r>
              <a:rPr lang="en-US" altLang="en-US" sz="3600"/>
              <a:t>Arrange a follow-up visit three to six weeks after insertion. </a:t>
            </a:r>
          </a:p>
          <a:p>
            <a:pPr eaLnBrk="1" hangingPunct="1"/>
            <a:r>
              <a:rPr lang="en-US" altLang="en-US" sz="3600"/>
              <a:t>If IUCD strings cannot be felt on bimanual examination, refer client for ultrasound scan or X-Ray to conﬁrm whether the device is still in situ.</a:t>
            </a:r>
          </a:p>
          <a:p>
            <a:pPr eaLnBrk="1" hangingPunct="1"/>
            <a:r>
              <a:rPr lang="en-US" altLang="en-US" sz="3600"/>
              <a:t> Advise the woman to use a back-up contraceptive method in the meanwhile. </a:t>
            </a:r>
          </a:p>
          <a:p>
            <a:pPr eaLnBrk="1" hangingPunct="1">
              <a:buFontTx/>
              <a:buNone/>
            </a:pPr>
            <a:br>
              <a:rPr lang="en-US" altLang="en-US" sz="3600"/>
            </a:br>
            <a:endParaRPr lang="en-US" altLang="en-US" sz="3600"/>
          </a:p>
        </p:txBody>
      </p:sp>
      <p:sp>
        <p:nvSpPr>
          <p:cNvPr id="108548" name="Date Placeholder 6">
            <a:extLst>
              <a:ext uri="{FF2B5EF4-FFF2-40B4-BE49-F238E27FC236}">
                <a16:creationId xmlns:a16="http://schemas.microsoft.com/office/drawing/2014/main" id="{3C21008E-AB6D-4D83-ACAF-20DCC3329D2D}"/>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5FAFA88-F177-4E78-86D3-3989ED70C980}"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08549" name="Slide Number Placeholder 7">
            <a:extLst>
              <a:ext uri="{FF2B5EF4-FFF2-40B4-BE49-F238E27FC236}">
                <a16:creationId xmlns:a16="http://schemas.microsoft.com/office/drawing/2014/main" id="{21C0FE04-40C8-4048-9D8A-BE4FC70A2B9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3AA4C1B-A762-4951-A919-5C7F725AC952}" type="slidenum">
              <a:rPr lang="en-US" altLang="en-US">
                <a:solidFill>
                  <a:srgbClr val="FFFFFF"/>
                </a:solidFill>
              </a:rPr>
              <a:pPr eaLnBrk="1" fontAlgn="base" hangingPunct="1">
                <a:spcBef>
                  <a:spcPct val="0"/>
                </a:spcBef>
                <a:spcAft>
                  <a:spcPct val="0"/>
                </a:spcAft>
              </a:pPr>
              <a:t>78</a:t>
            </a:fld>
            <a:endParaRPr lang="en-US" altLang="en-US">
              <a:solidFill>
                <a:srgbClr val="FFFFFF"/>
              </a:solidFill>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a:extLst>
              <a:ext uri="{FF2B5EF4-FFF2-40B4-BE49-F238E27FC236}">
                <a16:creationId xmlns:a16="http://schemas.microsoft.com/office/drawing/2014/main" id="{82F73357-CF32-4235-96F3-28BD86D06C92}"/>
              </a:ext>
            </a:extLst>
          </p:cNvPr>
          <p:cNvSpPr>
            <a:spLocks noGrp="1"/>
          </p:cNvSpPr>
          <p:nvPr>
            <p:ph type="title"/>
          </p:nvPr>
        </p:nvSpPr>
        <p:spPr>
          <a:xfrm>
            <a:off x="1981200" y="0"/>
            <a:ext cx="8229600" cy="1066800"/>
          </a:xfrm>
        </p:spPr>
        <p:txBody>
          <a:bodyPr>
            <a:normAutofit fontScale="90000"/>
          </a:bodyPr>
          <a:lstStyle/>
          <a:p>
            <a:pPr eaLnBrk="1" fontAlgn="auto" hangingPunct="1">
              <a:spcAft>
                <a:spcPts val="0"/>
              </a:spcAft>
              <a:defRPr/>
            </a:pPr>
            <a:r>
              <a:rPr lang="en-US"/>
              <a:t>Limitations, Problems, and Side Effects with the Use of IUCDs</a:t>
            </a:r>
          </a:p>
        </p:txBody>
      </p:sp>
      <p:sp>
        <p:nvSpPr>
          <p:cNvPr id="109571" name="Content Placeholder 2">
            <a:extLst>
              <a:ext uri="{FF2B5EF4-FFF2-40B4-BE49-F238E27FC236}">
                <a16:creationId xmlns:a16="http://schemas.microsoft.com/office/drawing/2014/main" id="{D2F5899D-2D59-4B69-A8F7-550CC745A06B}"/>
              </a:ext>
            </a:extLst>
          </p:cNvPr>
          <p:cNvSpPr>
            <a:spLocks noGrp="1"/>
          </p:cNvSpPr>
          <p:nvPr>
            <p:ph idx="1"/>
          </p:nvPr>
        </p:nvSpPr>
        <p:spPr>
          <a:xfrm>
            <a:off x="1524000" y="914400"/>
            <a:ext cx="9144000" cy="5943600"/>
          </a:xfrm>
        </p:spPr>
        <p:txBody>
          <a:bodyPr/>
          <a:lstStyle/>
          <a:p>
            <a:pPr eaLnBrk="1" hangingPunct="1"/>
            <a:r>
              <a:rPr lang="en-US" altLang="en-US"/>
              <a:t>An IUCD requires a trained provider to insert and remove the device. </a:t>
            </a:r>
          </a:p>
          <a:p>
            <a:pPr eaLnBrk="1" hangingPunct="1">
              <a:buFontTx/>
              <a:buNone/>
            </a:pPr>
            <a:r>
              <a:rPr lang="en-US" altLang="en-US"/>
              <a:t>• 	Appropriate infection-prevention practices must be observed during insertion and removal. </a:t>
            </a:r>
          </a:p>
          <a:p>
            <a:pPr eaLnBrk="1" hangingPunct="1">
              <a:buFontTx/>
              <a:buNone/>
            </a:pPr>
            <a:r>
              <a:rPr lang="en-US" altLang="en-US"/>
              <a:t>• 	Cu-IUCDs might increase menstrual bleeding and cause cramping, more commonly during the ﬁrst few months of use (LNG-IUs do not increase menstrual bleeding).  </a:t>
            </a:r>
          </a:p>
          <a:p>
            <a:pPr eaLnBrk="1" hangingPunct="1">
              <a:buFontTx/>
              <a:buNone/>
            </a:pPr>
            <a:r>
              <a:rPr lang="en-US" altLang="en-US"/>
              <a:t>• IUCDs do not protect against STIs or HIV/AIDS. </a:t>
            </a:r>
          </a:p>
          <a:p>
            <a:pPr eaLnBrk="1" hangingPunct="1">
              <a:buFontTx/>
              <a:buNone/>
            </a:pPr>
            <a:r>
              <a:rPr lang="en-US" altLang="en-US"/>
              <a:t>• An IUCD could be expelled or translocated. </a:t>
            </a:r>
          </a:p>
          <a:p>
            <a:pPr eaLnBrk="1" hangingPunct="1">
              <a:buFontTx/>
              <a:buNone/>
            </a:pPr>
            <a:r>
              <a:rPr lang="en-US" altLang="en-US"/>
              <a:t>• Uterine Perforation could occur, but this is rare. </a:t>
            </a:r>
          </a:p>
          <a:p>
            <a:pPr eaLnBrk="1" hangingPunct="1">
              <a:buFontTx/>
              <a:buNone/>
            </a:pPr>
            <a:r>
              <a:rPr lang="en-US" altLang="en-US"/>
              <a:t> </a:t>
            </a:r>
          </a:p>
          <a:p>
            <a:pPr eaLnBrk="1" hangingPunct="1"/>
            <a:endParaRPr lang="en-US" altLang="en-US"/>
          </a:p>
        </p:txBody>
      </p:sp>
      <p:sp>
        <p:nvSpPr>
          <p:cNvPr id="109572" name="Date Placeholder 6">
            <a:extLst>
              <a:ext uri="{FF2B5EF4-FFF2-40B4-BE49-F238E27FC236}">
                <a16:creationId xmlns:a16="http://schemas.microsoft.com/office/drawing/2014/main" id="{56181599-7B71-4DD9-B9FF-2EB5E6881585}"/>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A23A29B-72D2-437A-95C1-F2E3DE2FA029}"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09573" name="Slide Number Placeholder 7">
            <a:extLst>
              <a:ext uri="{FF2B5EF4-FFF2-40B4-BE49-F238E27FC236}">
                <a16:creationId xmlns:a16="http://schemas.microsoft.com/office/drawing/2014/main" id="{998BEE06-772F-460A-82DB-7AF2B8BB1CA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AAAB642D-2185-4D40-8951-7668EC0A95F5}" type="slidenum">
              <a:rPr lang="en-US" altLang="en-US">
                <a:solidFill>
                  <a:srgbClr val="FFFFFF"/>
                </a:solidFill>
              </a:rPr>
              <a:pPr eaLnBrk="1" fontAlgn="base" hangingPunct="1">
                <a:spcBef>
                  <a:spcPct val="0"/>
                </a:spcBef>
                <a:spcAft>
                  <a:spcPct val="0"/>
                </a:spcAft>
              </a:pPr>
              <a:t>79</a:t>
            </a:fld>
            <a:endParaRPr lang="en-US" altLang="en-US">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8960CBFF-49F0-474F-9A98-684ADA0AE417}"/>
              </a:ext>
            </a:extLst>
          </p:cNvPr>
          <p:cNvSpPr>
            <a:spLocks noGrp="1"/>
          </p:cNvSpPr>
          <p:nvPr>
            <p:ph type="title"/>
          </p:nvPr>
        </p:nvSpPr>
        <p:spPr/>
        <p:txBody>
          <a:bodyPr/>
          <a:lstStyle/>
          <a:p>
            <a:pPr eaLnBrk="1" fontAlgn="auto" hangingPunct="1">
              <a:spcAft>
                <a:spcPts val="0"/>
              </a:spcAft>
              <a:defRPr/>
            </a:pPr>
            <a:r>
              <a:rPr lang="en-US"/>
              <a:t>PRICIPLES OF COUNSELLING IN FP.</a:t>
            </a:r>
          </a:p>
        </p:txBody>
      </p:sp>
      <p:sp>
        <p:nvSpPr>
          <p:cNvPr id="28675" name="Content Placeholder 2">
            <a:extLst>
              <a:ext uri="{FF2B5EF4-FFF2-40B4-BE49-F238E27FC236}">
                <a16:creationId xmlns:a16="http://schemas.microsoft.com/office/drawing/2014/main" id="{974FBDA4-F774-480A-83D8-2C3AAA230BFE}"/>
              </a:ext>
            </a:extLst>
          </p:cNvPr>
          <p:cNvSpPr>
            <a:spLocks noGrp="1"/>
          </p:cNvSpPr>
          <p:nvPr>
            <p:ph idx="1"/>
          </p:nvPr>
        </p:nvSpPr>
        <p:spPr>
          <a:xfrm>
            <a:off x="1524000" y="1371600"/>
            <a:ext cx="9144000" cy="5257800"/>
          </a:xfrm>
        </p:spPr>
        <p:txBody>
          <a:bodyPr/>
          <a:lstStyle/>
          <a:p>
            <a:pPr eaLnBrk="1" hangingPunct="1"/>
            <a:r>
              <a:rPr lang="en-US" altLang="en-US"/>
              <a:t>Use a rights based approach to treat the client well. Consider the 7 rights of the client:-</a:t>
            </a:r>
          </a:p>
          <a:p>
            <a:pPr eaLnBrk="1" hangingPunct="1">
              <a:buFontTx/>
              <a:buAutoNum type="arabicPeriod"/>
            </a:pPr>
            <a:r>
              <a:rPr lang="en-US" altLang="en-US"/>
              <a:t>Right to information-offer adequate information</a:t>
            </a:r>
          </a:p>
          <a:p>
            <a:pPr eaLnBrk="1" hangingPunct="1">
              <a:buFontTx/>
              <a:buAutoNum type="arabicPeriod"/>
            </a:pPr>
            <a:r>
              <a:rPr lang="en-US" altLang="en-US"/>
              <a:t>Right to access of services– don’t deny service</a:t>
            </a:r>
          </a:p>
          <a:p>
            <a:pPr eaLnBrk="1" hangingPunct="1">
              <a:buFontTx/>
              <a:buAutoNum type="arabicPeriod"/>
            </a:pPr>
            <a:r>
              <a:rPr lang="en-US" altLang="en-US"/>
              <a:t>Informed choice- allow client to choose</a:t>
            </a:r>
          </a:p>
          <a:p>
            <a:pPr eaLnBrk="1" hangingPunct="1">
              <a:buFontTx/>
              <a:buAutoNum type="arabicPeriod"/>
            </a:pPr>
            <a:r>
              <a:rPr lang="en-US" altLang="en-US"/>
              <a:t>Safety of service- infection prevention</a:t>
            </a:r>
          </a:p>
          <a:p>
            <a:pPr eaLnBrk="1" hangingPunct="1">
              <a:buFontTx/>
              <a:buAutoNum type="arabicPeriod"/>
            </a:pPr>
            <a:r>
              <a:rPr lang="en-US" altLang="en-US"/>
              <a:t>Privacy and confidentiality</a:t>
            </a:r>
          </a:p>
          <a:p>
            <a:pPr eaLnBrk="1" hangingPunct="1">
              <a:buFontTx/>
              <a:buAutoNum type="arabicPeriod"/>
            </a:pPr>
            <a:r>
              <a:rPr lang="en-US" altLang="en-US"/>
              <a:t>Dignity, comfort and expression of opinion</a:t>
            </a:r>
          </a:p>
          <a:p>
            <a:pPr eaLnBrk="1" hangingPunct="1">
              <a:buFontTx/>
              <a:buAutoNum type="arabicPeriod"/>
            </a:pPr>
            <a:r>
              <a:rPr lang="en-US" altLang="en-US"/>
              <a:t>Continuity of care</a:t>
            </a:r>
          </a:p>
        </p:txBody>
      </p:sp>
      <p:sp>
        <p:nvSpPr>
          <p:cNvPr id="28676" name="Date Placeholder 6">
            <a:extLst>
              <a:ext uri="{FF2B5EF4-FFF2-40B4-BE49-F238E27FC236}">
                <a16:creationId xmlns:a16="http://schemas.microsoft.com/office/drawing/2014/main" id="{E8CFE2DB-7B63-4A36-BEB4-1C0F4680BBB8}"/>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2124FB4-CD14-46CE-90F5-1517CF7F601E}"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28677" name="Slide Number Placeholder 7">
            <a:extLst>
              <a:ext uri="{FF2B5EF4-FFF2-40B4-BE49-F238E27FC236}">
                <a16:creationId xmlns:a16="http://schemas.microsoft.com/office/drawing/2014/main" id="{858F4A3E-FC62-495A-BAF8-B32B5B61470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49279E2C-6570-43C0-85E8-C78133D0615F}" type="slidenum">
              <a:rPr lang="en-US" altLang="en-US">
                <a:solidFill>
                  <a:srgbClr val="FFFFFF"/>
                </a:solidFill>
              </a:rPr>
              <a:pPr eaLnBrk="1" fontAlgn="base" hangingPunct="1">
                <a:spcBef>
                  <a:spcPct val="0"/>
                </a:spcBef>
                <a:spcAft>
                  <a:spcPct val="0"/>
                </a:spcAft>
              </a:pPr>
              <a:t>8</a:t>
            </a:fld>
            <a:endParaRPr lang="en-US" altLang="en-US">
              <a:solidFill>
                <a:srgbClr val="FFFFFF"/>
              </a:solidFill>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a:extLst>
              <a:ext uri="{FF2B5EF4-FFF2-40B4-BE49-F238E27FC236}">
                <a16:creationId xmlns:a16="http://schemas.microsoft.com/office/drawing/2014/main" id="{D84ED194-2092-48BF-975A-CC05A1314443}"/>
              </a:ext>
            </a:extLst>
          </p:cNvPr>
          <p:cNvSpPr>
            <a:spLocks noGrp="1"/>
          </p:cNvSpPr>
          <p:nvPr>
            <p:ph type="title"/>
          </p:nvPr>
        </p:nvSpPr>
        <p:spPr/>
        <p:txBody>
          <a:bodyPr/>
          <a:lstStyle/>
          <a:p>
            <a:pPr eaLnBrk="1" fontAlgn="auto" hangingPunct="1">
              <a:spcAft>
                <a:spcPts val="0"/>
              </a:spcAft>
              <a:defRPr/>
            </a:pPr>
            <a:r>
              <a:rPr lang="en-US"/>
              <a:t>Authorized service providers</a:t>
            </a:r>
          </a:p>
        </p:txBody>
      </p:sp>
      <p:sp>
        <p:nvSpPr>
          <p:cNvPr id="111619" name="Content Placeholder 2">
            <a:extLst>
              <a:ext uri="{FF2B5EF4-FFF2-40B4-BE49-F238E27FC236}">
                <a16:creationId xmlns:a16="http://schemas.microsoft.com/office/drawing/2014/main" id="{6E253291-E63A-4010-9EC3-07C32FC9C66D}"/>
              </a:ext>
            </a:extLst>
          </p:cNvPr>
          <p:cNvSpPr>
            <a:spLocks noGrp="1"/>
          </p:cNvSpPr>
          <p:nvPr>
            <p:ph idx="1"/>
          </p:nvPr>
        </p:nvSpPr>
        <p:spPr>
          <a:xfrm>
            <a:off x="1981200" y="1600201"/>
            <a:ext cx="7467600" cy="4873625"/>
          </a:xfrm>
        </p:spPr>
        <p:txBody>
          <a:bodyPr/>
          <a:lstStyle/>
          <a:p>
            <a:pPr lvl="1" eaLnBrk="1" hangingPunct="1"/>
            <a:r>
              <a:rPr lang="en-US" altLang="en-US"/>
              <a:t>IUCDs can be obtained from service providers with appropriate training: </a:t>
            </a:r>
            <a:endParaRPr lang="en-US" altLang="en-US" sz="3200"/>
          </a:p>
          <a:p>
            <a:pPr eaLnBrk="1" hangingPunct="1">
              <a:buFontTx/>
              <a:buNone/>
            </a:pPr>
            <a:r>
              <a:rPr lang="en-US" altLang="en-US"/>
              <a:t>• 	Medical doctors </a:t>
            </a:r>
            <a:endParaRPr lang="en-US" altLang="en-US" sz="3600"/>
          </a:p>
          <a:p>
            <a:pPr eaLnBrk="1" hangingPunct="1">
              <a:buFontTx/>
              <a:buNone/>
            </a:pPr>
            <a:r>
              <a:rPr lang="en-US" altLang="en-US"/>
              <a:t>• 	Nurses or midwives </a:t>
            </a:r>
            <a:endParaRPr lang="en-US" altLang="en-US" sz="3600"/>
          </a:p>
          <a:p>
            <a:pPr eaLnBrk="1" hangingPunct="1">
              <a:buFontTx/>
              <a:buNone/>
            </a:pPr>
            <a:r>
              <a:rPr lang="en-US" altLang="en-US"/>
              <a:t>• 	Clinical ofﬁcers </a:t>
            </a:r>
            <a:endParaRPr lang="en-US" altLang="en-US" sz="3600"/>
          </a:p>
          <a:p>
            <a:pPr eaLnBrk="1" hangingPunct="1">
              <a:buFontTx/>
              <a:buNone/>
            </a:pPr>
            <a:endParaRPr lang="en-US" altLang="en-US"/>
          </a:p>
        </p:txBody>
      </p:sp>
      <p:sp>
        <p:nvSpPr>
          <p:cNvPr id="111620" name="Date Placeholder 6">
            <a:extLst>
              <a:ext uri="{FF2B5EF4-FFF2-40B4-BE49-F238E27FC236}">
                <a16:creationId xmlns:a16="http://schemas.microsoft.com/office/drawing/2014/main" id="{FF0F10E9-D84E-4A67-ADA7-DE3F72E5BB4D}"/>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2E41C11-FF20-4D5C-8B30-D0A95AA04FEE}"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11621" name="Slide Number Placeholder 7">
            <a:extLst>
              <a:ext uri="{FF2B5EF4-FFF2-40B4-BE49-F238E27FC236}">
                <a16:creationId xmlns:a16="http://schemas.microsoft.com/office/drawing/2014/main" id="{1644C7FE-97C5-4394-83A0-330694E7476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B497161D-445A-4615-9058-5C7EF32B0E2B}" type="slidenum">
              <a:rPr lang="en-US" altLang="en-US">
                <a:solidFill>
                  <a:srgbClr val="FFFFFF"/>
                </a:solidFill>
              </a:rPr>
              <a:pPr eaLnBrk="1" fontAlgn="base" hangingPunct="1">
                <a:spcBef>
                  <a:spcPct val="0"/>
                </a:spcBef>
                <a:spcAft>
                  <a:spcPct val="0"/>
                </a:spcAft>
              </a:pPr>
              <a:t>80</a:t>
            </a:fld>
            <a:endParaRPr lang="en-US" altLang="en-US">
              <a:solidFill>
                <a:srgbClr val="FFFFFF"/>
              </a:solidFill>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a:extLst>
              <a:ext uri="{FF2B5EF4-FFF2-40B4-BE49-F238E27FC236}">
                <a16:creationId xmlns:a16="http://schemas.microsoft.com/office/drawing/2014/main" id="{9CC5F6E4-5C22-4261-AE08-EED7EEADFF97}"/>
              </a:ext>
            </a:extLst>
          </p:cNvPr>
          <p:cNvSpPr>
            <a:spLocks noGrp="1"/>
          </p:cNvSpPr>
          <p:nvPr>
            <p:ph type="title"/>
          </p:nvPr>
        </p:nvSpPr>
        <p:spPr/>
        <p:txBody>
          <a:bodyPr/>
          <a:lstStyle/>
          <a:p>
            <a:pPr eaLnBrk="1" fontAlgn="auto" hangingPunct="1">
              <a:spcAft>
                <a:spcPts val="0"/>
              </a:spcAft>
              <a:defRPr/>
            </a:pPr>
            <a:r>
              <a:rPr lang="en-US"/>
              <a:t>Management of common side effects </a:t>
            </a:r>
          </a:p>
        </p:txBody>
      </p:sp>
      <p:graphicFrame>
        <p:nvGraphicFramePr>
          <p:cNvPr id="4" name="Content Placeholder 3">
            <a:extLst>
              <a:ext uri="{FF2B5EF4-FFF2-40B4-BE49-F238E27FC236}">
                <a16:creationId xmlns:a16="http://schemas.microsoft.com/office/drawing/2014/main" id="{1092295C-D057-4BC3-A67F-22C4661A227A}"/>
              </a:ext>
            </a:extLst>
          </p:cNvPr>
          <p:cNvGraphicFramePr>
            <a:graphicFrameLocks noGrp="1"/>
          </p:cNvGraphicFramePr>
          <p:nvPr>
            <p:ph idx="1"/>
          </p:nvPr>
        </p:nvGraphicFramePr>
        <p:xfrm>
          <a:off x="1524000" y="1600200"/>
          <a:ext cx="9144000" cy="8013609"/>
        </p:xfrm>
        <a:graphic>
          <a:graphicData uri="http://schemas.openxmlformats.org/drawingml/2006/table">
            <a:tbl>
              <a:tblPr firstRow="1" bandRow="1">
                <a:tableStyleId>{5C22544A-7EE6-4342-B048-85BDC9FD1C3A}</a:tableStyleId>
              </a:tblPr>
              <a:tblGrid>
                <a:gridCol w="3733800">
                  <a:extLst>
                    <a:ext uri="{9D8B030D-6E8A-4147-A177-3AD203B41FA5}">
                      <a16:colId xmlns:a16="http://schemas.microsoft.com/office/drawing/2014/main" val="20000"/>
                    </a:ext>
                  </a:extLst>
                </a:gridCol>
                <a:gridCol w="5410200">
                  <a:extLst>
                    <a:ext uri="{9D8B030D-6E8A-4147-A177-3AD203B41FA5}">
                      <a16:colId xmlns:a16="http://schemas.microsoft.com/office/drawing/2014/main" val="20001"/>
                    </a:ext>
                  </a:extLst>
                </a:gridCol>
              </a:tblGrid>
              <a:tr h="384641">
                <a:tc>
                  <a:txBody>
                    <a:bodyPr/>
                    <a:lstStyle/>
                    <a:p>
                      <a:r>
                        <a:rPr lang="en-US" sz="1900" dirty="0"/>
                        <a:t>Type of problem</a:t>
                      </a:r>
                    </a:p>
                  </a:txBody>
                  <a:tcPr marT="47422" marB="47422"/>
                </a:tc>
                <a:tc>
                  <a:txBody>
                    <a:bodyPr/>
                    <a:lstStyle/>
                    <a:p>
                      <a:r>
                        <a:rPr lang="en-US" sz="1900" dirty="0"/>
                        <a:t>management</a:t>
                      </a:r>
                    </a:p>
                  </a:txBody>
                  <a:tcPr marT="47422" marB="47422"/>
                </a:tc>
                <a:extLst>
                  <a:ext uri="{0D108BD9-81ED-4DB2-BD59-A6C34878D82A}">
                    <a16:rowId xmlns:a16="http://schemas.microsoft.com/office/drawing/2014/main" val="10000"/>
                  </a:ext>
                </a:extLst>
              </a:tr>
              <a:tr h="948430">
                <a:tc>
                  <a:txBody>
                    <a:bodyPr/>
                    <a:lstStyle/>
                    <a:p>
                      <a:r>
                        <a:rPr lang="en-US" sz="1900" dirty="0"/>
                        <a:t>Abnormal</a:t>
                      </a:r>
                      <a:r>
                        <a:rPr lang="en-US" sz="1900" baseline="0" dirty="0"/>
                        <a:t> bleeding such as spotting, irregular or heavy bleeding</a:t>
                      </a:r>
                      <a:endParaRPr lang="en-US" sz="1900" dirty="0"/>
                    </a:p>
                  </a:txBody>
                  <a:tcPr marT="47422" marB="47422"/>
                </a:tc>
                <a:tc>
                  <a:txBody>
                    <a:bodyPr/>
                    <a:lstStyle/>
                    <a:p>
                      <a:r>
                        <a:rPr lang="en-US" sz="1900" dirty="0"/>
                        <a:t>Counsel and </a:t>
                      </a:r>
                      <a:r>
                        <a:rPr lang="en-US" sz="1900" dirty="0" err="1"/>
                        <a:t>reasure</a:t>
                      </a:r>
                      <a:r>
                        <a:rPr lang="en-US" sz="1900" dirty="0"/>
                        <a:t> the client that the problem is common in the first 3-4 months but will end with time</a:t>
                      </a:r>
                    </a:p>
                  </a:txBody>
                  <a:tcPr marT="47422" marB="47422"/>
                </a:tc>
                <a:extLst>
                  <a:ext uri="{0D108BD9-81ED-4DB2-BD59-A6C34878D82A}">
                    <a16:rowId xmlns:a16="http://schemas.microsoft.com/office/drawing/2014/main" val="10001"/>
                  </a:ext>
                </a:extLst>
              </a:tr>
              <a:tr h="948430">
                <a:tc>
                  <a:txBody>
                    <a:bodyPr/>
                    <a:lstStyle/>
                    <a:p>
                      <a:endParaRPr lang="en-US" sz="1900" dirty="0"/>
                    </a:p>
                  </a:txBody>
                  <a:tcPr marT="47422" marB="47422"/>
                </a:tc>
                <a:tc>
                  <a:txBody>
                    <a:bodyPr/>
                    <a:lstStyle/>
                    <a:p>
                      <a:r>
                        <a:rPr lang="en-US" sz="1900" dirty="0"/>
                        <a:t>If more serious give some NSAIDS </a:t>
                      </a:r>
                      <a:r>
                        <a:rPr lang="en-US" sz="1900" dirty="0" err="1"/>
                        <a:t>eg</a:t>
                      </a:r>
                      <a:r>
                        <a:rPr lang="en-US" sz="1900" dirty="0"/>
                        <a:t> ibuprofen. She may be advised to see a </a:t>
                      </a:r>
                      <a:r>
                        <a:rPr lang="en-US" sz="1900" dirty="0" err="1"/>
                        <a:t>gynaecologist</a:t>
                      </a:r>
                      <a:r>
                        <a:rPr lang="en-US" sz="1900" dirty="0"/>
                        <a:t> or choose another method</a:t>
                      </a:r>
                    </a:p>
                  </a:txBody>
                  <a:tcPr marT="47422" marB="47422"/>
                </a:tc>
                <a:extLst>
                  <a:ext uri="{0D108BD9-81ED-4DB2-BD59-A6C34878D82A}">
                    <a16:rowId xmlns:a16="http://schemas.microsoft.com/office/drawing/2014/main" val="10002"/>
                  </a:ext>
                </a:extLst>
              </a:tr>
              <a:tr h="1232959">
                <a:tc>
                  <a:txBody>
                    <a:bodyPr/>
                    <a:lstStyle/>
                    <a:p>
                      <a:r>
                        <a:rPr lang="en-US" sz="1900" dirty="0"/>
                        <a:t>Pregnancy with the IUCD in situ</a:t>
                      </a:r>
                    </a:p>
                  </a:txBody>
                  <a:tcPr marT="47422" marB="47422"/>
                </a:tc>
                <a:tc>
                  <a:txBody>
                    <a:bodyPr/>
                    <a:lstStyle/>
                    <a:p>
                      <a:r>
                        <a:rPr lang="en-US" sz="1900" dirty="0"/>
                        <a:t>Counsel</a:t>
                      </a:r>
                      <a:r>
                        <a:rPr lang="en-US" sz="1900" baseline="0" dirty="0"/>
                        <a:t> on the possibility of a miscarriage and need to remove it or leave it but have a closer follow up, and to report any signs of excessive bleeding. </a:t>
                      </a:r>
                      <a:endParaRPr lang="en-US" sz="1900" dirty="0"/>
                    </a:p>
                  </a:txBody>
                  <a:tcPr marT="47422" marB="47422"/>
                </a:tc>
                <a:extLst>
                  <a:ext uri="{0D108BD9-81ED-4DB2-BD59-A6C34878D82A}">
                    <a16:rowId xmlns:a16="http://schemas.microsoft.com/office/drawing/2014/main" val="10003"/>
                  </a:ext>
                </a:extLst>
              </a:tr>
              <a:tr h="2039125">
                <a:tc>
                  <a:txBody>
                    <a:bodyPr/>
                    <a:lstStyle/>
                    <a:p>
                      <a:r>
                        <a:rPr lang="en-US" sz="1900" kern="1200" dirty="0">
                          <a:solidFill>
                            <a:schemeClr val="dk1"/>
                          </a:solidFill>
                          <a:latin typeface="+mn-lt"/>
                          <a:ea typeface="+mn-ea"/>
                          <a:cs typeface="+mn-cs"/>
                        </a:rPr>
                        <a:t>A woman experiences abdominal cramps, pain, and severe </a:t>
                      </a:r>
                      <a:r>
                        <a:rPr lang="en-US" sz="1900" kern="1200" dirty="0" err="1">
                          <a:solidFill>
                            <a:schemeClr val="dk1"/>
                          </a:solidFill>
                          <a:latin typeface="+mn-lt"/>
                          <a:ea typeface="+mn-ea"/>
                          <a:cs typeface="+mn-cs"/>
                        </a:rPr>
                        <a:t>dysmenorrhoea</a:t>
                      </a:r>
                      <a:r>
                        <a:rPr lang="en-US" sz="1900" kern="1200" dirty="0">
                          <a:solidFill>
                            <a:schemeClr val="dk1"/>
                          </a:solidFill>
                          <a:latin typeface="+mn-lt"/>
                          <a:ea typeface="+mn-ea"/>
                          <a:cs typeface="+mn-cs"/>
                        </a:rPr>
                        <a:t>. </a:t>
                      </a:r>
                      <a:endParaRPr lang="en-US" sz="1900" dirty="0"/>
                    </a:p>
                  </a:txBody>
                  <a:tcPr marT="47422" marB="4742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900" dirty="0">
                          <a:solidFill>
                            <a:srgbClr val="211D1E"/>
                          </a:solidFill>
                          <a:latin typeface="Optima"/>
                          <a:ea typeface="Times New Roman"/>
                          <a:cs typeface="Optima"/>
                        </a:rPr>
                        <a:t>All women should be </a:t>
                      </a:r>
                      <a:r>
                        <a:rPr lang="en-US" sz="1900" dirty="0" err="1">
                          <a:solidFill>
                            <a:srgbClr val="211D1E"/>
                          </a:solidFill>
                          <a:latin typeface="Optima"/>
                          <a:ea typeface="Times New Roman"/>
                          <a:cs typeface="Optima"/>
                        </a:rPr>
                        <a:t>counselled</a:t>
                      </a:r>
                      <a:r>
                        <a:rPr lang="en-US" sz="1900" dirty="0">
                          <a:solidFill>
                            <a:srgbClr val="211D1E"/>
                          </a:solidFill>
                          <a:latin typeface="Optima"/>
                          <a:ea typeface="Times New Roman"/>
                          <a:cs typeface="Optima"/>
                        </a:rPr>
                        <a:t> on potential changes in menstrual cycle before the IUCD is inserted. Examination should rule out partial expulsion of the IUCD, ectopic pregnancy, or PID (see below). Treat </a:t>
                      </a:r>
                      <a:r>
                        <a:rPr lang="en-US" sz="1900" dirty="0" err="1">
                          <a:solidFill>
                            <a:srgbClr val="211D1E"/>
                          </a:solidFill>
                          <a:latin typeface="Optima"/>
                          <a:ea typeface="Times New Roman"/>
                          <a:cs typeface="Optima"/>
                        </a:rPr>
                        <a:t>dysmenorrhoea</a:t>
                      </a:r>
                      <a:r>
                        <a:rPr lang="en-US" sz="1900" dirty="0">
                          <a:solidFill>
                            <a:srgbClr val="211D1E"/>
                          </a:solidFill>
                          <a:latin typeface="Optima"/>
                          <a:ea typeface="Times New Roman"/>
                          <a:cs typeface="Optima"/>
                        </a:rPr>
                        <a:t> with analgesics. If persistent, rule out pelvic pathology (refer and manage as appropriate-referral protocol). </a:t>
                      </a:r>
                      <a:endParaRPr lang="en-US" sz="1900" dirty="0">
                        <a:solidFill>
                          <a:srgbClr val="000000"/>
                        </a:solidFill>
                        <a:latin typeface="Optima"/>
                        <a:ea typeface="Times New Roman"/>
                        <a:cs typeface="Optim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latin typeface="Optima"/>
                        <a:ea typeface="Times New Roman"/>
                        <a:cs typeface="Optima"/>
                      </a:endParaRPr>
                    </a:p>
                    <a:p>
                      <a:pPr marL="0" marR="0">
                        <a:spcBef>
                          <a:spcPts val="0"/>
                        </a:spcBef>
                        <a:spcAft>
                          <a:spcPts val="0"/>
                        </a:spcAft>
                      </a:pPr>
                      <a:r>
                        <a:rPr lang="en-US" sz="900" dirty="0">
                          <a:solidFill>
                            <a:srgbClr val="211D1E"/>
                          </a:solidFill>
                          <a:latin typeface="Optima"/>
                          <a:ea typeface="Times New Roman"/>
                          <a:cs typeface="Optima"/>
                        </a:rPr>
                        <a:t> </a:t>
                      </a:r>
                      <a:endParaRPr lang="en-US" sz="1200" dirty="0">
                        <a:solidFill>
                          <a:srgbClr val="000000"/>
                        </a:solidFill>
                        <a:latin typeface="Optima"/>
                        <a:ea typeface="Times New Roman"/>
                        <a:cs typeface="Optima"/>
                      </a:endParaRPr>
                    </a:p>
                  </a:txBody>
                  <a:tcPr marL="68580" marR="68580" marT="0" marB="0" anchor="ctr"/>
                </a:tc>
                <a:extLst>
                  <a:ext uri="{0D108BD9-81ED-4DB2-BD59-A6C34878D82A}">
                    <a16:rowId xmlns:a16="http://schemas.microsoft.com/office/drawing/2014/main" val="10004"/>
                  </a:ext>
                </a:extLst>
              </a:tr>
              <a:tr h="1707174">
                <a:tc>
                  <a:txBody>
                    <a:bodyPr/>
                    <a:lstStyle/>
                    <a:p>
                      <a:r>
                        <a:rPr lang="en-US" sz="1900" kern="1200" dirty="0">
                          <a:solidFill>
                            <a:schemeClr val="dk1"/>
                          </a:solidFill>
                          <a:latin typeface="+mn-lt"/>
                          <a:ea typeface="+mn-ea"/>
                          <a:cs typeface="+mn-cs"/>
                        </a:rPr>
                        <a:t>A woman using an IUCD is diagnosed with PID. </a:t>
                      </a:r>
                      <a:endParaRPr lang="en-US" sz="1900" dirty="0"/>
                    </a:p>
                  </a:txBody>
                  <a:tcPr marT="47422" marB="47422"/>
                </a:tc>
                <a:tc>
                  <a:txBody>
                    <a:bodyPr/>
                    <a:lstStyle/>
                    <a:p>
                      <a:pPr marL="0" marR="0">
                        <a:spcBef>
                          <a:spcPts val="0"/>
                        </a:spcBef>
                        <a:spcAft>
                          <a:spcPts val="0"/>
                        </a:spcAft>
                      </a:pPr>
                      <a:r>
                        <a:rPr lang="en-US" sz="1900" kern="1200" dirty="0">
                          <a:solidFill>
                            <a:schemeClr val="dk1"/>
                          </a:solidFill>
                          <a:latin typeface="+mn-lt"/>
                          <a:ea typeface="+mn-ea"/>
                          <a:cs typeface="+mn-cs"/>
                        </a:rPr>
                        <a:t>Treat the PID using appropriate antibiotics. There is no need to remove the IUCD if she wishes to continue its use. If symptoms do not improve after a few (2-3) days of antibiotics, removal of the IUCD might be considered and antibiotic treatment continued or reviewed. </a:t>
                      </a:r>
                      <a:endParaRPr lang="en-US" sz="1200" dirty="0">
                        <a:solidFill>
                          <a:srgbClr val="000000"/>
                        </a:solidFill>
                        <a:latin typeface="Optima"/>
                        <a:ea typeface="Times New Roman"/>
                        <a:cs typeface="Optima"/>
                      </a:endParaRPr>
                    </a:p>
                  </a:txBody>
                  <a:tcPr marL="68580" marR="68580" marT="0" marB="0" anchor="ctr"/>
                </a:tc>
                <a:extLst>
                  <a:ext uri="{0D108BD9-81ED-4DB2-BD59-A6C34878D82A}">
                    <a16:rowId xmlns:a16="http://schemas.microsoft.com/office/drawing/2014/main" val="10005"/>
                  </a:ext>
                </a:extLst>
              </a:tr>
              <a:tr h="384641">
                <a:tc>
                  <a:txBody>
                    <a:bodyPr/>
                    <a:lstStyle/>
                    <a:p>
                      <a:endParaRPr lang="en-US" sz="1900" dirty="0"/>
                    </a:p>
                  </a:txBody>
                  <a:tcPr marT="47422" marB="47422"/>
                </a:tc>
                <a:tc>
                  <a:txBody>
                    <a:bodyPr/>
                    <a:lstStyle/>
                    <a:p>
                      <a:pPr marL="0" marR="0">
                        <a:spcBef>
                          <a:spcPts val="0"/>
                        </a:spcBef>
                        <a:spcAft>
                          <a:spcPts val="0"/>
                        </a:spcAft>
                      </a:pPr>
                      <a:endParaRPr lang="en-US" sz="1200" dirty="0">
                        <a:solidFill>
                          <a:srgbClr val="000000"/>
                        </a:solidFill>
                        <a:latin typeface="Optima"/>
                        <a:ea typeface="Times New Roman"/>
                        <a:cs typeface="Optima"/>
                      </a:endParaRPr>
                    </a:p>
                  </a:txBody>
                  <a:tcPr marL="68580" marR="68580" marT="0" marB="0" anchor="ctr"/>
                </a:tc>
                <a:extLst>
                  <a:ext uri="{0D108BD9-81ED-4DB2-BD59-A6C34878D82A}">
                    <a16:rowId xmlns:a16="http://schemas.microsoft.com/office/drawing/2014/main" val="10006"/>
                  </a:ext>
                </a:extLst>
              </a:tr>
            </a:tbl>
          </a:graphicData>
        </a:graphic>
      </p:graphicFrame>
      <p:sp>
        <p:nvSpPr>
          <p:cNvPr id="112669" name="Date Placeholder 7">
            <a:extLst>
              <a:ext uri="{FF2B5EF4-FFF2-40B4-BE49-F238E27FC236}">
                <a16:creationId xmlns:a16="http://schemas.microsoft.com/office/drawing/2014/main" id="{3AB208D1-FB5E-4ED7-BB8A-6E3AA909EF46}"/>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32E0DDBF-0745-428C-A607-9E6CD910DDCF}"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12670" name="Slide Number Placeholder 8">
            <a:extLst>
              <a:ext uri="{FF2B5EF4-FFF2-40B4-BE49-F238E27FC236}">
                <a16:creationId xmlns:a16="http://schemas.microsoft.com/office/drawing/2014/main" id="{062267FC-FA14-4A33-9A27-A91CB4E58C9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08D90164-35AB-4A72-A5F1-384C188B17D5}" type="slidenum">
              <a:rPr lang="en-US" altLang="en-US">
                <a:solidFill>
                  <a:srgbClr val="FFFFFF"/>
                </a:solidFill>
              </a:rPr>
              <a:pPr eaLnBrk="1" fontAlgn="base" hangingPunct="1">
                <a:spcBef>
                  <a:spcPct val="0"/>
                </a:spcBef>
                <a:spcAft>
                  <a:spcPct val="0"/>
                </a:spcAft>
              </a:pPr>
              <a:t>81</a:t>
            </a:fld>
            <a:endParaRPr lang="en-US" altLang="en-US">
              <a:solidFill>
                <a:srgbClr val="FFFFFF"/>
              </a:solidFill>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a:extLst>
              <a:ext uri="{FF2B5EF4-FFF2-40B4-BE49-F238E27FC236}">
                <a16:creationId xmlns:a16="http://schemas.microsoft.com/office/drawing/2014/main" id="{F2534944-CEBA-4BBA-A25D-7C192A91A175}"/>
              </a:ext>
            </a:extLst>
          </p:cNvPr>
          <p:cNvSpPr>
            <a:spLocks noGrp="1"/>
          </p:cNvSpPr>
          <p:nvPr>
            <p:ph type="title"/>
          </p:nvPr>
        </p:nvSpPr>
        <p:spPr>
          <a:xfrm>
            <a:off x="1981200" y="0"/>
            <a:ext cx="8229600" cy="1295400"/>
          </a:xfrm>
        </p:spPr>
        <p:txBody>
          <a:bodyPr>
            <a:normAutofit fontScale="90000"/>
          </a:bodyPr>
          <a:lstStyle/>
          <a:p>
            <a:pPr eaLnBrk="1" fontAlgn="auto" hangingPunct="1">
              <a:spcAft>
                <a:spcPts val="0"/>
              </a:spcAft>
              <a:defRPr/>
            </a:pPr>
            <a:r>
              <a:rPr lang="en-US" b="1"/>
              <a:t>VOLUNTARY SURGICAL CONTRACEPTION</a:t>
            </a:r>
            <a:endParaRPr lang="en-US"/>
          </a:p>
        </p:txBody>
      </p:sp>
      <p:sp>
        <p:nvSpPr>
          <p:cNvPr id="113667" name="Content Placeholder 2">
            <a:extLst>
              <a:ext uri="{FF2B5EF4-FFF2-40B4-BE49-F238E27FC236}">
                <a16:creationId xmlns:a16="http://schemas.microsoft.com/office/drawing/2014/main" id="{71E953AA-E89C-4153-8CEB-EA64289343C1}"/>
              </a:ext>
            </a:extLst>
          </p:cNvPr>
          <p:cNvSpPr>
            <a:spLocks noGrp="1"/>
          </p:cNvSpPr>
          <p:nvPr>
            <p:ph idx="1"/>
          </p:nvPr>
        </p:nvSpPr>
        <p:spPr>
          <a:xfrm>
            <a:off x="1524000" y="1143000"/>
            <a:ext cx="9144000" cy="5715000"/>
          </a:xfrm>
        </p:spPr>
        <p:txBody>
          <a:bodyPr/>
          <a:lstStyle/>
          <a:p>
            <a:pPr eaLnBrk="1" hangingPunct="1"/>
            <a:r>
              <a:rPr lang="en-US" altLang="en-US"/>
              <a:t>Voluntary Surgical Contraception (VSC) includes female and male sterilisation procedures</a:t>
            </a:r>
            <a:r>
              <a:rPr lang="en-US" altLang="en-US" baseline="30000"/>
              <a:t> </a:t>
            </a:r>
            <a:r>
              <a:rPr lang="en-US" altLang="en-US"/>
              <a:t> that are intended to provide permanent contraception. </a:t>
            </a:r>
          </a:p>
          <a:p>
            <a:pPr eaLnBrk="1" hangingPunct="1"/>
            <a:r>
              <a:rPr lang="en-US" altLang="en-US"/>
              <a:t>As such, special care must be taken to assure that every client who chooses this method does so voluntarily and is fully informed about the permanence of this method and the availability of alternative, long-acting, highly effective methods. </a:t>
            </a:r>
          </a:p>
          <a:p>
            <a:pPr eaLnBrk="1" hangingPunct="1"/>
            <a:r>
              <a:rPr lang="en-US" altLang="en-US"/>
              <a:t>No medical contra-indications to most clients</a:t>
            </a:r>
          </a:p>
        </p:txBody>
      </p:sp>
      <p:sp>
        <p:nvSpPr>
          <p:cNvPr id="113668" name="Date Placeholder 6">
            <a:extLst>
              <a:ext uri="{FF2B5EF4-FFF2-40B4-BE49-F238E27FC236}">
                <a16:creationId xmlns:a16="http://schemas.microsoft.com/office/drawing/2014/main" id="{CBE32A09-8F37-490F-A9B8-8FCAE815022A}"/>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C9B0797-A4EA-4039-92B0-03692422D0D5}"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13669" name="Slide Number Placeholder 7">
            <a:extLst>
              <a:ext uri="{FF2B5EF4-FFF2-40B4-BE49-F238E27FC236}">
                <a16:creationId xmlns:a16="http://schemas.microsoft.com/office/drawing/2014/main" id="{74E62011-94C3-421A-AE85-A8CDCED02F9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FA3599CD-03CF-4FAD-835D-6A2BCABB0F1C}" type="slidenum">
              <a:rPr lang="en-US" altLang="en-US">
                <a:solidFill>
                  <a:srgbClr val="FFFFFF"/>
                </a:solidFill>
              </a:rPr>
              <a:pPr eaLnBrk="1" fontAlgn="base" hangingPunct="1">
                <a:spcBef>
                  <a:spcPct val="0"/>
                </a:spcBef>
                <a:spcAft>
                  <a:spcPct val="0"/>
                </a:spcAft>
              </a:pPr>
              <a:t>82</a:t>
            </a:fld>
            <a:endParaRPr lang="en-US" altLang="en-US">
              <a:solidFill>
                <a:srgbClr val="FFFFFF"/>
              </a:solidFill>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a:extLst>
              <a:ext uri="{FF2B5EF4-FFF2-40B4-BE49-F238E27FC236}">
                <a16:creationId xmlns:a16="http://schemas.microsoft.com/office/drawing/2014/main" id="{72C7E37A-BC24-4A54-87C0-D19263701E08}"/>
              </a:ext>
            </a:extLst>
          </p:cNvPr>
          <p:cNvSpPr>
            <a:spLocks noGrp="1"/>
          </p:cNvSpPr>
          <p:nvPr>
            <p:ph type="title"/>
          </p:nvPr>
        </p:nvSpPr>
        <p:spPr>
          <a:xfrm>
            <a:off x="1981200" y="274638"/>
            <a:ext cx="8229600" cy="868362"/>
          </a:xfrm>
        </p:spPr>
        <p:txBody>
          <a:bodyPr>
            <a:normAutofit fontScale="90000"/>
          </a:bodyPr>
          <a:lstStyle/>
          <a:p>
            <a:pPr eaLnBrk="1" fontAlgn="auto" hangingPunct="1">
              <a:spcAft>
                <a:spcPts val="0"/>
              </a:spcAft>
              <a:defRPr/>
            </a:pPr>
            <a:r>
              <a:rPr lang="en-US" dirty="0"/>
              <a:t>Caution in voluntary surgical contraception</a:t>
            </a:r>
          </a:p>
        </p:txBody>
      </p:sp>
      <p:sp>
        <p:nvSpPr>
          <p:cNvPr id="114691" name="Content Placeholder 2">
            <a:extLst>
              <a:ext uri="{FF2B5EF4-FFF2-40B4-BE49-F238E27FC236}">
                <a16:creationId xmlns:a16="http://schemas.microsoft.com/office/drawing/2014/main" id="{5E4DDFCF-08EB-4021-A58D-4BCFCEAAC66C}"/>
              </a:ext>
            </a:extLst>
          </p:cNvPr>
          <p:cNvSpPr>
            <a:spLocks noGrp="1"/>
          </p:cNvSpPr>
          <p:nvPr>
            <p:ph idx="1"/>
          </p:nvPr>
        </p:nvSpPr>
        <p:spPr>
          <a:xfrm>
            <a:off x="1752600" y="1371600"/>
            <a:ext cx="8915400" cy="5486400"/>
          </a:xfrm>
        </p:spPr>
        <p:txBody>
          <a:bodyPr/>
          <a:lstStyle/>
          <a:p>
            <a:pPr eaLnBrk="1" hangingPunct="1"/>
            <a:r>
              <a:rPr lang="en-US" altLang="en-US"/>
              <a:t>Caution must be taken when the following individuals choose permanent methods: Nulliparous women; youth; men who have not fathered a child; and persons with mental health problems, including depressive disorders.</a:t>
            </a:r>
            <a:r>
              <a:rPr lang="en-US" altLang="en-US" b="1"/>
              <a:t> </a:t>
            </a:r>
          </a:p>
          <a:p>
            <a:pPr eaLnBrk="1" hangingPunct="1"/>
            <a:r>
              <a:rPr lang="en-US" altLang="en-US" b="1"/>
              <a:t>Sterilisation does not protect against STIs</a:t>
            </a:r>
            <a:r>
              <a:rPr lang="en-US" altLang="en-US"/>
              <a:t>, including hepatitis B and HIV/AIDS. If the client is at risk of contracting one of these, the correct use of condoms is recommended following sterilisation. </a:t>
            </a:r>
          </a:p>
          <a:p>
            <a:pPr eaLnBrk="1" hangingPunct="1">
              <a:buFontTx/>
              <a:buNone/>
            </a:pPr>
            <a:br>
              <a:rPr lang="en-US" altLang="en-US"/>
            </a:br>
            <a:endParaRPr lang="en-US" altLang="en-US"/>
          </a:p>
          <a:p>
            <a:pPr eaLnBrk="1" hangingPunct="1">
              <a:buFontTx/>
              <a:buNone/>
            </a:pPr>
            <a:r>
              <a:rPr lang="en-US" altLang="en-US"/>
              <a:t> </a:t>
            </a:r>
          </a:p>
          <a:p>
            <a:pPr eaLnBrk="1" hangingPunct="1"/>
            <a:endParaRPr lang="en-US" altLang="en-US"/>
          </a:p>
          <a:p>
            <a:pPr eaLnBrk="1" hangingPunct="1"/>
            <a:endParaRPr lang="en-US" altLang="en-US"/>
          </a:p>
        </p:txBody>
      </p:sp>
      <p:sp>
        <p:nvSpPr>
          <p:cNvPr id="114692" name="Date Placeholder 6">
            <a:extLst>
              <a:ext uri="{FF2B5EF4-FFF2-40B4-BE49-F238E27FC236}">
                <a16:creationId xmlns:a16="http://schemas.microsoft.com/office/drawing/2014/main" id="{AB66A20E-1D74-4D89-800A-DEE19F9E122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16247D8-C925-43F9-A16E-06260DFF03C5}"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14693" name="Slide Number Placeholder 7">
            <a:extLst>
              <a:ext uri="{FF2B5EF4-FFF2-40B4-BE49-F238E27FC236}">
                <a16:creationId xmlns:a16="http://schemas.microsoft.com/office/drawing/2014/main" id="{53AAD5EB-6FB3-450F-9A4E-A96209EA29D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9FAEC04E-467C-418A-9DEF-F74724CB712D}" type="slidenum">
              <a:rPr lang="en-US" altLang="en-US">
                <a:solidFill>
                  <a:srgbClr val="FFFFFF"/>
                </a:solidFill>
              </a:rPr>
              <a:pPr eaLnBrk="1" fontAlgn="base" hangingPunct="1">
                <a:spcBef>
                  <a:spcPct val="0"/>
                </a:spcBef>
                <a:spcAft>
                  <a:spcPct val="0"/>
                </a:spcAft>
              </a:pPr>
              <a:t>83</a:t>
            </a:fld>
            <a:endParaRPr lang="en-US" altLang="en-US">
              <a:solidFill>
                <a:srgbClr val="FFFFFF"/>
              </a:solidFill>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a:extLst>
              <a:ext uri="{FF2B5EF4-FFF2-40B4-BE49-F238E27FC236}">
                <a16:creationId xmlns:a16="http://schemas.microsoft.com/office/drawing/2014/main" id="{5CA6D24F-0D3B-4913-B0AF-1828FC9BC660}"/>
              </a:ext>
            </a:extLst>
          </p:cNvPr>
          <p:cNvSpPr>
            <a:spLocks noGrp="1"/>
          </p:cNvSpPr>
          <p:nvPr>
            <p:ph type="title"/>
          </p:nvPr>
        </p:nvSpPr>
        <p:spPr>
          <a:xfrm>
            <a:off x="381000" y="0"/>
            <a:ext cx="11277600" cy="609600"/>
          </a:xfrm>
        </p:spPr>
        <p:txBody>
          <a:bodyPr>
            <a:normAutofit fontScale="90000"/>
          </a:bodyPr>
          <a:lstStyle/>
          <a:p>
            <a:pPr eaLnBrk="1" fontAlgn="auto" hangingPunct="1">
              <a:spcAft>
                <a:spcPts val="0"/>
              </a:spcAft>
              <a:defRPr/>
            </a:pPr>
            <a:br>
              <a:rPr lang="en-US"/>
            </a:br>
            <a:r>
              <a:rPr lang="en-US" sz="3600" b="1"/>
              <a:t>Female Voluntary Surgical Contraception </a:t>
            </a:r>
            <a:br>
              <a:rPr lang="en-US"/>
            </a:br>
            <a:endParaRPr lang="en-US"/>
          </a:p>
        </p:txBody>
      </p:sp>
      <p:sp>
        <p:nvSpPr>
          <p:cNvPr id="115715" name="Content Placeholder 2">
            <a:extLst>
              <a:ext uri="{FF2B5EF4-FFF2-40B4-BE49-F238E27FC236}">
                <a16:creationId xmlns:a16="http://schemas.microsoft.com/office/drawing/2014/main" id="{E5B1CA4E-7DC8-4CAB-84BC-F35E1E5F229F}"/>
              </a:ext>
            </a:extLst>
          </p:cNvPr>
          <p:cNvSpPr>
            <a:spLocks noGrp="1"/>
          </p:cNvSpPr>
          <p:nvPr>
            <p:ph idx="1"/>
          </p:nvPr>
        </p:nvSpPr>
        <p:spPr>
          <a:xfrm>
            <a:off x="1524000" y="685800"/>
            <a:ext cx="9296400" cy="6172200"/>
          </a:xfrm>
        </p:spPr>
        <p:txBody>
          <a:bodyPr/>
          <a:lstStyle/>
          <a:p>
            <a:pPr eaLnBrk="1" hangingPunct="1"/>
            <a:r>
              <a:rPr lang="en-US" altLang="en-US"/>
              <a:t>Female voluntary surgical contraception, also referred to as female sterilisation or tubal ligation (TL), is a minor surgical operation that involves cutting and tying the fallopian tubes</a:t>
            </a:r>
          </a:p>
          <a:p>
            <a:pPr eaLnBrk="1" hangingPunct="1"/>
            <a:r>
              <a:rPr lang="en-US" altLang="en-US"/>
              <a:t>This is to prevent the sperm from fertilising the ovum that was released from the ovary, and reaching the uterine cavity. </a:t>
            </a:r>
          </a:p>
          <a:p>
            <a:pPr eaLnBrk="1" hangingPunct="1"/>
            <a:r>
              <a:rPr lang="en-US" altLang="en-US"/>
              <a:t>In Kenya, nearly 14 percent of users use this method</a:t>
            </a:r>
          </a:p>
          <a:p>
            <a:pPr eaLnBrk="1" hangingPunct="1"/>
            <a:r>
              <a:rPr lang="en-US" altLang="en-US"/>
              <a:t>It is a highly effective method of contraception, with a pregnancy rate of less than one percent of women in the ﬁ rst year after surgery</a:t>
            </a:r>
          </a:p>
          <a:p>
            <a:pPr eaLnBrk="1" hangingPunct="1"/>
            <a:endParaRPr lang="en-US" altLang="en-US"/>
          </a:p>
        </p:txBody>
      </p:sp>
      <p:sp>
        <p:nvSpPr>
          <p:cNvPr id="115716" name="Date Placeholder 6">
            <a:extLst>
              <a:ext uri="{FF2B5EF4-FFF2-40B4-BE49-F238E27FC236}">
                <a16:creationId xmlns:a16="http://schemas.microsoft.com/office/drawing/2014/main" id="{40724191-1493-4777-86AF-16DE9FC6946B}"/>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E0E742F6-E3E1-48F3-A6F2-69AA50CF8129}"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15717" name="Slide Number Placeholder 7">
            <a:extLst>
              <a:ext uri="{FF2B5EF4-FFF2-40B4-BE49-F238E27FC236}">
                <a16:creationId xmlns:a16="http://schemas.microsoft.com/office/drawing/2014/main" id="{62118D2C-1108-4C71-A8E8-8294433A30F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4A66A06-2BA8-4AE0-A81A-EFE5CBD37903}" type="slidenum">
              <a:rPr lang="en-US" altLang="en-US">
                <a:solidFill>
                  <a:srgbClr val="FFFFFF"/>
                </a:solidFill>
              </a:rPr>
              <a:pPr eaLnBrk="1" fontAlgn="base" hangingPunct="1">
                <a:spcBef>
                  <a:spcPct val="0"/>
                </a:spcBef>
                <a:spcAft>
                  <a:spcPct val="0"/>
                </a:spcAft>
              </a:pPr>
              <a:t>84</a:t>
            </a:fld>
            <a:endParaRPr lang="en-US" altLang="en-US">
              <a:solidFill>
                <a:srgbClr val="FFFFFF"/>
              </a:solidFill>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1">
            <a:extLst>
              <a:ext uri="{FF2B5EF4-FFF2-40B4-BE49-F238E27FC236}">
                <a16:creationId xmlns:a16="http://schemas.microsoft.com/office/drawing/2014/main" id="{EAB91C0D-909F-4D64-BCB1-B5354C5BCCAB}"/>
              </a:ext>
            </a:extLst>
          </p:cNvPr>
          <p:cNvSpPr>
            <a:spLocks noGrp="1"/>
          </p:cNvSpPr>
          <p:nvPr>
            <p:ph type="title"/>
          </p:nvPr>
        </p:nvSpPr>
        <p:spPr>
          <a:xfrm>
            <a:off x="76200" y="274638"/>
            <a:ext cx="12039600" cy="411162"/>
          </a:xfrm>
        </p:spPr>
        <p:txBody>
          <a:bodyPr>
            <a:normAutofit fontScale="90000"/>
          </a:bodyPr>
          <a:lstStyle/>
          <a:p>
            <a:pPr eaLnBrk="1" fontAlgn="auto" hangingPunct="1">
              <a:spcAft>
                <a:spcPts val="0"/>
              </a:spcAft>
              <a:defRPr/>
            </a:pPr>
            <a:br>
              <a:rPr lang="en-US" b="1"/>
            </a:br>
            <a:r>
              <a:rPr lang="en-US" sz="3600" b="1"/>
              <a:t>Female Voluntary Surgical Contraception </a:t>
            </a:r>
            <a:br>
              <a:rPr lang="en-US"/>
            </a:br>
            <a:endParaRPr lang="en-US"/>
          </a:p>
        </p:txBody>
      </p:sp>
      <p:sp>
        <p:nvSpPr>
          <p:cNvPr id="116739" name="Content Placeholder 2">
            <a:extLst>
              <a:ext uri="{FF2B5EF4-FFF2-40B4-BE49-F238E27FC236}">
                <a16:creationId xmlns:a16="http://schemas.microsoft.com/office/drawing/2014/main" id="{1F0304E9-B748-417B-9296-F59081C92FC4}"/>
              </a:ext>
            </a:extLst>
          </p:cNvPr>
          <p:cNvSpPr>
            <a:spLocks noGrp="1"/>
          </p:cNvSpPr>
          <p:nvPr>
            <p:ph idx="1"/>
          </p:nvPr>
        </p:nvSpPr>
        <p:spPr>
          <a:xfrm>
            <a:off x="1524000" y="685801"/>
            <a:ext cx="9144000" cy="5440363"/>
          </a:xfrm>
        </p:spPr>
        <p:txBody>
          <a:bodyPr/>
          <a:lstStyle/>
          <a:p>
            <a:pPr eaLnBrk="1" hangingPunct="1"/>
            <a:r>
              <a:rPr lang="en-US" altLang="en-US"/>
              <a:t>TL can be performed on a conscious client using local anaesthesia,  </a:t>
            </a:r>
          </a:p>
          <a:p>
            <a:pPr eaLnBrk="1" hangingPunct="1"/>
            <a:r>
              <a:rPr lang="en-US" altLang="en-US"/>
              <a:t>It is generally a safe procedure when performed by a trained provider. </a:t>
            </a:r>
          </a:p>
          <a:p>
            <a:pPr eaLnBrk="1" hangingPunct="1"/>
            <a:r>
              <a:rPr lang="en-US" altLang="en-US"/>
              <a:t>Few women experience side effects or complications. Overall rates of complications are in the range of 0.4 to 2.0 percent. </a:t>
            </a:r>
          </a:p>
          <a:p>
            <a:pPr eaLnBrk="1" hangingPunct="1"/>
            <a:r>
              <a:rPr lang="en-US" altLang="en-US"/>
              <a:t>TL is a permanent FP method (reversal cannot be assured). Hence, a client needs thorough and careful counselling before she decides to have this procedure. </a:t>
            </a:r>
          </a:p>
          <a:p>
            <a:pPr eaLnBrk="1" hangingPunct="1"/>
            <a:br>
              <a:rPr lang="en-US" altLang="en-US"/>
            </a:br>
            <a:endParaRPr lang="en-US" altLang="en-US"/>
          </a:p>
        </p:txBody>
      </p:sp>
      <p:sp>
        <p:nvSpPr>
          <p:cNvPr id="116740" name="Date Placeholder 6">
            <a:extLst>
              <a:ext uri="{FF2B5EF4-FFF2-40B4-BE49-F238E27FC236}">
                <a16:creationId xmlns:a16="http://schemas.microsoft.com/office/drawing/2014/main" id="{9011E9F9-76F3-40D2-BCFE-622600EE8C37}"/>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F5C78138-890F-4E04-88E7-EA0E6BC5B2C7}"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16741" name="Slide Number Placeholder 7">
            <a:extLst>
              <a:ext uri="{FF2B5EF4-FFF2-40B4-BE49-F238E27FC236}">
                <a16:creationId xmlns:a16="http://schemas.microsoft.com/office/drawing/2014/main" id="{16451AFF-C97D-4B7B-A8C2-E296F0F01F2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34230F41-4B78-4ACF-A5BD-66E6095A0DC5}" type="slidenum">
              <a:rPr lang="en-US" altLang="en-US">
                <a:solidFill>
                  <a:srgbClr val="FFFFFF"/>
                </a:solidFill>
              </a:rPr>
              <a:pPr eaLnBrk="1" fontAlgn="base" hangingPunct="1">
                <a:spcBef>
                  <a:spcPct val="0"/>
                </a:spcBef>
                <a:spcAft>
                  <a:spcPct val="0"/>
                </a:spcAft>
              </a:pPr>
              <a:t>85</a:t>
            </a:fld>
            <a:endParaRPr lang="en-US" altLang="en-US">
              <a:solidFill>
                <a:srgbClr val="FFFFFF"/>
              </a:solidFill>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a:extLst>
              <a:ext uri="{FF2B5EF4-FFF2-40B4-BE49-F238E27FC236}">
                <a16:creationId xmlns:a16="http://schemas.microsoft.com/office/drawing/2014/main" id="{2A3F0BB0-4DEC-4D1C-9345-8001FD100ADA}"/>
              </a:ext>
            </a:extLst>
          </p:cNvPr>
          <p:cNvSpPr>
            <a:spLocks noGrp="1"/>
          </p:cNvSpPr>
          <p:nvPr>
            <p:ph type="title"/>
          </p:nvPr>
        </p:nvSpPr>
        <p:spPr/>
        <p:txBody>
          <a:bodyPr/>
          <a:lstStyle/>
          <a:p>
            <a:pPr eaLnBrk="1" fontAlgn="auto" hangingPunct="1">
              <a:spcAft>
                <a:spcPts val="0"/>
              </a:spcAft>
              <a:defRPr/>
            </a:pPr>
            <a:r>
              <a:rPr lang="en-US"/>
              <a:t>BTL cont.</a:t>
            </a:r>
          </a:p>
        </p:txBody>
      </p:sp>
      <p:sp>
        <p:nvSpPr>
          <p:cNvPr id="117763" name="Content Placeholder 2">
            <a:extLst>
              <a:ext uri="{FF2B5EF4-FFF2-40B4-BE49-F238E27FC236}">
                <a16:creationId xmlns:a16="http://schemas.microsoft.com/office/drawing/2014/main" id="{79D8C5A6-0D63-4464-AE62-A98362056467}"/>
              </a:ext>
            </a:extLst>
          </p:cNvPr>
          <p:cNvSpPr>
            <a:spLocks noGrp="1"/>
          </p:cNvSpPr>
          <p:nvPr>
            <p:ph idx="1"/>
          </p:nvPr>
        </p:nvSpPr>
        <p:spPr>
          <a:xfrm>
            <a:off x="1981200" y="1600201"/>
            <a:ext cx="7467600" cy="4873625"/>
          </a:xfrm>
        </p:spPr>
        <p:txBody>
          <a:bodyPr/>
          <a:lstStyle/>
          <a:p>
            <a:pPr eaLnBrk="1" hangingPunct="1"/>
            <a:r>
              <a:rPr lang="en-US" altLang="en-US"/>
              <a:t>A consent form must be signed by the client in all cases before the procedure is undertaken. </a:t>
            </a:r>
          </a:p>
          <a:p>
            <a:pPr eaLnBrk="1" hangingPunct="1"/>
            <a:r>
              <a:rPr lang="en-US" altLang="en-US"/>
              <a:t>In the case of a mentally challenged client, the surgeon may, after consultation with a professional colleague, obtain the written consent of the parent or guardian </a:t>
            </a:r>
          </a:p>
        </p:txBody>
      </p:sp>
      <p:sp>
        <p:nvSpPr>
          <p:cNvPr id="117764" name="Date Placeholder 6">
            <a:extLst>
              <a:ext uri="{FF2B5EF4-FFF2-40B4-BE49-F238E27FC236}">
                <a16:creationId xmlns:a16="http://schemas.microsoft.com/office/drawing/2014/main" id="{EBA4802E-1480-49D6-955A-983935234B6F}"/>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F9311CBF-0B26-4381-B7BB-551EDA17974E}"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17765" name="Slide Number Placeholder 7">
            <a:extLst>
              <a:ext uri="{FF2B5EF4-FFF2-40B4-BE49-F238E27FC236}">
                <a16:creationId xmlns:a16="http://schemas.microsoft.com/office/drawing/2014/main" id="{1EFF7EF6-5007-4603-AC85-45E9BF2F17D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C7D769B-1428-4994-8B96-A76D22626C76}" type="slidenum">
              <a:rPr lang="en-US" altLang="en-US">
                <a:solidFill>
                  <a:srgbClr val="FFFFFF"/>
                </a:solidFill>
              </a:rPr>
              <a:pPr eaLnBrk="1" fontAlgn="base" hangingPunct="1">
                <a:spcBef>
                  <a:spcPct val="0"/>
                </a:spcBef>
                <a:spcAft>
                  <a:spcPct val="0"/>
                </a:spcAft>
              </a:pPr>
              <a:t>86</a:t>
            </a:fld>
            <a:endParaRPr lang="en-US" altLang="en-US">
              <a:solidFill>
                <a:srgbClr val="FFFFFF"/>
              </a:solidFill>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a:extLst>
              <a:ext uri="{FF2B5EF4-FFF2-40B4-BE49-F238E27FC236}">
                <a16:creationId xmlns:a16="http://schemas.microsoft.com/office/drawing/2014/main" id="{8C563481-6AF5-432F-B503-87CE2D4C3A32}"/>
              </a:ext>
            </a:extLst>
          </p:cNvPr>
          <p:cNvSpPr>
            <a:spLocks noGrp="1"/>
          </p:cNvSpPr>
          <p:nvPr>
            <p:ph type="title"/>
          </p:nvPr>
        </p:nvSpPr>
        <p:spPr>
          <a:xfrm>
            <a:off x="1981200" y="274638"/>
            <a:ext cx="8229600" cy="487362"/>
          </a:xfrm>
        </p:spPr>
        <p:txBody>
          <a:bodyPr>
            <a:normAutofit fontScale="90000"/>
          </a:bodyPr>
          <a:lstStyle/>
          <a:p>
            <a:pPr eaLnBrk="1" fontAlgn="auto" hangingPunct="1">
              <a:spcAft>
                <a:spcPts val="0"/>
              </a:spcAft>
              <a:defRPr/>
            </a:pPr>
            <a:r>
              <a:rPr lang="en-US" b="1"/>
              <a:t>Advantages of TL </a:t>
            </a:r>
            <a:br>
              <a:rPr lang="en-US"/>
            </a:br>
            <a:endParaRPr lang="en-US"/>
          </a:p>
        </p:txBody>
      </p:sp>
      <p:sp>
        <p:nvSpPr>
          <p:cNvPr id="119811" name="Content Placeholder 2">
            <a:extLst>
              <a:ext uri="{FF2B5EF4-FFF2-40B4-BE49-F238E27FC236}">
                <a16:creationId xmlns:a16="http://schemas.microsoft.com/office/drawing/2014/main" id="{B3C4CAAB-945D-4548-AD11-FC0DB183C483}"/>
              </a:ext>
            </a:extLst>
          </p:cNvPr>
          <p:cNvSpPr>
            <a:spLocks noGrp="1"/>
          </p:cNvSpPr>
          <p:nvPr>
            <p:ph idx="1"/>
          </p:nvPr>
        </p:nvSpPr>
        <p:spPr>
          <a:xfrm>
            <a:off x="1524000" y="457200"/>
            <a:ext cx="9144000" cy="6400800"/>
          </a:xfrm>
        </p:spPr>
        <p:txBody>
          <a:bodyPr/>
          <a:lstStyle/>
          <a:p>
            <a:pPr eaLnBrk="1" hangingPunct="1"/>
            <a:r>
              <a:rPr lang="en-US" altLang="en-US"/>
              <a:t>TL is a highly effective, immediate, and safe form of contraception that offers the following beneﬁts: </a:t>
            </a:r>
          </a:p>
          <a:p>
            <a:pPr eaLnBrk="1" hangingPunct="1"/>
            <a:r>
              <a:rPr lang="en-US" altLang="en-US" baseline="30000"/>
              <a:t> </a:t>
            </a:r>
            <a:r>
              <a:rPr lang="en-US" altLang="en-US"/>
              <a:t>After an uncomplicated abortion. </a:t>
            </a:r>
          </a:p>
          <a:p>
            <a:pPr eaLnBrk="1" hangingPunct="1">
              <a:buFontTx/>
              <a:buNone/>
            </a:pPr>
            <a:r>
              <a:rPr lang="en-US" altLang="en-US"/>
              <a:t>• 	TL does not change sexual function and does not interfere with intercourse. </a:t>
            </a:r>
          </a:p>
          <a:p>
            <a:pPr eaLnBrk="1" hangingPunct="1">
              <a:buFontTx/>
              <a:buNone/>
            </a:pPr>
            <a:r>
              <a:rPr lang="en-US" altLang="en-US"/>
              <a:t>• 	TL is permanent. </a:t>
            </a:r>
          </a:p>
          <a:p>
            <a:pPr eaLnBrk="1" hangingPunct="1">
              <a:buFontTx/>
              <a:buNone/>
            </a:pPr>
            <a:r>
              <a:rPr lang="en-US" altLang="en-US"/>
              <a:t>• 	TL has few known side effects  </a:t>
            </a:r>
          </a:p>
          <a:p>
            <a:pPr eaLnBrk="1" hangingPunct="1">
              <a:buFontTx/>
              <a:buNone/>
            </a:pPr>
            <a:r>
              <a:rPr lang="en-US" altLang="en-US"/>
              <a:t>• 	TL does not affect breastfeeding.  </a:t>
            </a:r>
          </a:p>
          <a:p>
            <a:pPr eaLnBrk="1" hangingPunct="1"/>
            <a:r>
              <a:rPr lang="en-US" altLang="en-US"/>
              <a:t>Women who have TLs have a decreased risk of getting ovarian cancer and have a possible decreased risk of PID. </a:t>
            </a:r>
          </a:p>
          <a:p>
            <a:pPr eaLnBrk="1" hangingPunct="1">
              <a:buFontTx/>
              <a:buNone/>
            </a:pPr>
            <a:br>
              <a:rPr lang="en-US" altLang="en-US"/>
            </a:br>
            <a:endParaRPr lang="en-US" altLang="en-US"/>
          </a:p>
        </p:txBody>
      </p:sp>
      <p:sp>
        <p:nvSpPr>
          <p:cNvPr id="119812" name="Date Placeholder 6">
            <a:extLst>
              <a:ext uri="{FF2B5EF4-FFF2-40B4-BE49-F238E27FC236}">
                <a16:creationId xmlns:a16="http://schemas.microsoft.com/office/drawing/2014/main" id="{2A35A669-DF01-4F8B-A58B-7014206B57A8}"/>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C1EC5857-E31E-436F-A3E2-78745A4244E8}"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19813" name="Slide Number Placeholder 7">
            <a:extLst>
              <a:ext uri="{FF2B5EF4-FFF2-40B4-BE49-F238E27FC236}">
                <a16:creationId xmlns:a16="http://schemas.microsoft.com/office/drawing/2014/main" id="{17A280AE-52D3-4C54-B96A-8AF9D24BFB7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EA86B07E-7A72-46D7-8F7D-3E0F0F61E98D}" type="slidenum">
              <a:rPr lang="en-US" altLang="en-US">
                <a:solidFill>
                  <a:srgbClr val="FFFFFF"/>
                </a:solidFill>
              </a:rPr>
              <a:pPr eaLnBrk="1" fontAlgn="base" hangingPunct="1">
                <a:spcBef>
                  <a:spcPct val="0"/>
                </a:spcBef>
                <a:spcAft>
                  <a:spcPct val="0"/>
                </a:spcAft>
              </a:pPr>
              <a:t>87</a:t>
            </a:fld>
            <a:endParaRPr lang="en-US" altLang="en-US">
              <a:solidFill>
                <a:srgbClr val="FFFFFF"/>
              </a:solidFill>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a:extLst>
              <a:ext uri="{FF2B5EF4-FFF2-40B4-BE49-F238E27FC236}">
                <a16:creationId xmlns:a16="http://schemas.microsoft.com/office/drawing/2014/main" id="{A4129126-C2F7-4471-BD64-2FEE854EA56D}"/>
              </a:ext>
            </a:extLst>
          </p:cNvPr>
          <p:cNvSpPr>
            <a:spLocks noGrp="1"/>
          </p:cNvSpPr>
          <p:nvPr>
            <p:ph type="title"/>
          </p:nvPr>
        </p:nvSpPr>
        <p:spPr/>
        <p:txBody>
          <a:bodyPr/>
          <a:lstStyle/>
          <a:p>
            <a:pPr eaLnBrk="1" fontAlgn="auto" hangingPunct="1">
              <a:spcAft>
                <a:spcPts val="0"/>
              </a:spcAft>
              <a:defRPr/>
            </a:pPr>
            <a:r>
              <a:rPr lang="en-US" b="1"/>
              <a:t>Limitations and Side Effects of TL </a:t>
            </a:r>
            <a:br>
              <a:rPr lang="en-US"/>
            </a:br>
            <a:endParaRPr lang="en-US"/>
          </a:p>
        </p:txBody>
      </p:sp>
      <p:sp>
        <p:nvSpPr>
          <p:cNvPr id="120835" name="Content Placeholder 2">
            <a:extLst>
              <a:ext uri="{FF2B5EF4-FFF2-40B4-BE49-F238E27FC236}">
                <a16:creationId xmlns:a16="http://schemas.microsoft.com/office/drawing/2014/main" id="{26181664-B6C9-4E4C-A9CA-53C6753A495C}"/>
              </a:ext>
            </a:extLst>
          </p:cNvPr>
          <p:cNvSpPr>
            <a:spLocks noGrp="1"/>
          </p:cNvSpPr>
          <p:nvPr>
            <p:ph idx="1"/>
          </p:nvPr>
        </p:nvSpPr>
        <p:spPr>
          <a:xfrm>
            <a:off x="1524000" y="1066801"/>
            <a:ext cx="9144000" cy="5059363"/>
          </a:xfrm>
        </p:spPr>
        <p:txBody>
          <a:bodyPr/>
          <a:lstStyle/>
          <a:p>
            <a:pPr eaLnBrk="1" hangingPunct="1"/>
            <a:r>
              <a:rPr lang="en-US" altLang="en-US"/>
              <a:t>TL is generally irreversible—the success of reversal surgery cannot be guaranteed. </a:t>
            </a:r>
            <a:endParaRPr lang="en-US" altLang="en-US" sz="3600"/>
          </a:p>
          <a:p>
            <a:pPr lvl="1" eaLnBrk="1" hangingPunct="1">
              <a:buFontTx/>
              <a:buNone/>
            </a:pPr>
            <a:r>
              <a:rPr lang="en-US" altLang="en-US"/>
              <a:t>• 	Side effects include: </a:t>
            </a:r>
            <a:endParaRPr lang="en-US" altLang="en-US" sz="3200"/>
          </a:p>
          <a:p>
            <a:pPr lvl="1" eaLnBrk="1" hangingPunct="1">
              <a:buFontTx/>
              <a:buNone/>
            </a:pPr>
            <a:r>
              <a:rPr lang="en-US" altLang="en-US"/>
              <a:t>– Minimal risks and side effects of anaesthesia </a:t>
            </a:r>
            <a:endParaRPr lang="en-US" altLang="en-US" sz="3200"/>
          </a:p>
          <a:p>
            <a:pPr lvl="1" eaLnBrk="1" hangingPunct="1">
              <a:buFontTx/>
              <a:buNone/>
            </a:pPr>
            <a:r>
              <a:rPr lang="en-US" altLang="en-US"/>
              <a:t>– Risks associated with surgical procedures </a:t>
            </a:r>
            <a:endParaRPr lang="en-US" altLang="en-US" sz="3200"/>
          </a:p>
          <a:p>
            <a:pPr lvl="1" eaLnBrk="1" hangingPunct="1">
              <a:buFontTx/>
              <a:buNone/>
            </a:pPr>
            <a:r>
              <a:rPr lang="en-US" altLang="en-US"/>
              <a:t>– Some pain for several days after the procedure </a:t>
            </a:r>
            <a:endParaRPr lang="en-US" altLang="en-US" sz="3200"/>
          </a:p>
          <a:p>
            <a:pPr eaLnBrk="1" hangingPunct="1">
              <a:buFontTx/>
              <a:buNone/>
            </a:pPr>
            <a:r>
              <a:rPr lang="en-US" altLang="en-US"/>
              <a:t>• 	In rare cases when pregnancy occurs, it is more likely to be ectopic (although overall, female sterilisation greatly reduces the risk for ectopic pregnancy compared to women who use no contraception). </a:t>
            </a:r>
            <a:endParaRPr lang="en-US" altLang="en-US" sz="3600"/>
          </a:p>
          <a:p>
            <a:pPr eaLnBrk="1" hangingPunct="1">
              <a:buFontTx/>
              <a:buNone/>
            </a:pPr>
            <a:r>
              <a:rPr lang="en-US" altLang="en-US"/>
              <a:t>•</a:t>
            </a:r>
          </a:p>
          <a:p>
            <a:pPr eaLnBrk="1" hangingPunct="1"/>
            <a:endParaRPr lang="en-US" altLang="en-US"/>
          </a:p>
        </p:txBody>
      </p:sp>
      <p:sp>
        <p:nvSpPr>
          <p:cNvPr id="120836" name="Date Placeholder 6">
            <a:extLst>
              <a:ext uri="{FF2B5EF4-FFF2-40B4-BE49-F238E27FC236}">
                <a16:creationId xmlns:a16="http://schemas.microsoft.com/office/drawing/2014/main" id="{C8D25B61-64DB-4025-A34F-EC14A26DA154}"/>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5EE9284-08F3-4503-A79A-5F5A01743601}"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20837" name="Slide Number Placeholder 7">
            <a:extLst>
              <a:ext uri="{FF2B5EF4-FFF2-40B4-BE49-F238E27FC236}">
                <a16:creationId xmlns:a16="http://schemas.microsoft.com/office/drawing/2014/main" id="{10DC9B4F-2926-4E0F-9CB6-C75F968AB6F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CB200401-7E79-4E38-A4A2-C22F247B8F51}" type="slidenum">
              <a:rPr lang="en-US" altLang="en-US">
                <a:solidFill>
                  <a:srgbClr val="FFFFFF"/>
                </a:solidFill>
              </a:rPr>
              <a:pPr eaLnBrk="1" fontAlgn="base" hangingPunct="1">
                <a:spcBef>
                  <a:spcPct val="0"/>
                </a:spcBef>
                <a:spcAft>
                  <a:spcPct val="0"/>
                </a:spcAft>
              </a:pPr>
              <a:t>88</a:t>
            </a:fld>
            <a:endParaRPr lang="en-US" altLang="en-US">
              <a:solidFill>
                <a:srgbClr val="FFFFFF"/>
              </a:solidFill>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a:extLst>
              <a:ext uri="{FF2B5EF4-FFF2-40B4-BE49-F238E27FC236}">
                <a16:creationId xmlns:a16="http://schemas.microsoft.com/office/drawing/2014/main" id="{3AD5E584-8C17-4B65-B076-8D1B2507BCA2}"/>
              </a:ext>
            </a:extLst>
          </p:cNvPr>
          <p:cNvSpPr>
            <a:spLocks noGrp="1"/>
          </p:cNvSpPr>
          <p:nvPr>
            <p:ph type="title"/>
          </p:nvPr>
        </p:nvSpPr>
        <p:spPr/>
        <p:txBody>
          <a:bodyPr/>
          <a:lstStyle/>
          <a:p>
            <a:pPr eaLnBrk="1" fontAlgn="auto" hangingPunct="1">
              <a:spcAft>
                <a:spcPts val="0"/>
              </a:spcAft>
              <a:defRPr/>
            </a:pPr>
            <a:r>
              <a:rPr lang="en-US"/>
              <a:t>Limitations of TL cont.</a:t>
            </a:r>
          </a:p>
        </p:txBody>
      </p:sp>
      <p:sp>
        <p:nvSpPr>
          <p:cNvPr id="121859" name="Content Placeholder 2">
            <a:extLst>
              <a:ext uri="{FF2B5EF4-FFF2-40B4-BE49-F238E27FC236}">
                <a16:creationId xmlns:a16="http://schemas.microsoft.com/office/drawing/2014/main" id="{4629FE68-8D04-4244-A601-E3DC82BE7D24}"/>
              </a:ext>
            </a:extLst>
          </p:cNvPr>
          <p:cNvSpPr>
            <a:spLocks noGrp="1"/>
          </p:cNvSpPr>
          <p:nvPr>
            <p:ph idx="1"/>
          </p:nvPr>
        </p:nvSpPr>
        <p:spPr>
          <a:xfrm>
            <a:off x="1981200" y="1600201"/>
            <a:ext cx="7467600" cy="4873625"/>
          </a:xfrm>
        </p:spPr>
        <p:txBody>
          <a:bodyPr/>
          <a:lstStyle/>
          <a:p>
            <a:pPr eaLnBrk="1" hangingPunct="1">
              <a:buFontTx/>
              <a:buNone/>
            </a:pPr>
            <a:r>
              <a:rPr lang="en-US" altLang="en-US"/>
              <a:t>	TL is not provided at all SDPs. </a:t>
            </a:r>
            <a:endParaRPr lang="en-US" altLang="en-US" sz="3600"/>
          </a:p>
          <a:p>
            <a:pPr eaLnBrk="1" hangingPunct="1">
              <a:buFontTx/>
              <a:buNone/>
            </a:pPr>
            <a:r>
              <a:rPr lang="en-US" altLang="en-US"/>
              <a:t>• 	Only a trained provider can perform the procedure. </a:t>
            </a:r>
            <a:endParaRPr lang="en-US" altLang="en-US" sz="3600"/>
          </a:p>
          <a:p>
            <a:pPr eaLnBrk="1" hangingPunct="1">
              <a:buFontTx/>
              <a:buNone/>
            </a:pPr>
            <a:r>
              <a:rPr lang="en-US" altLang="en-US"/>
              <a:t>• 	TL does not protect against STIs, including HIV/AIDS and hepatitis B. </a:t>
            </a:r>
            <a:endParaRPr lang="en-US" altLang="en-US" sz="3600"/>
          </a:p>
          <a:p>
            <a:pPr eaLnBrk="1" hangingPunct="1"/>
            <a:br>
              <a:rPr lang="en-US" altLang="en-US" sz="2800"/>
            </a:br>
            <a:r>
              <a:rPr lang="en-US" altLang="en-US"/>
              <a:t> </a:t>
            </a:r>
          </a:p>
        </p:txBody>
      </p:sp>
      <p:sp>
        <p:nvSpPr>
          <p:cNvPr id="121860" name="Date Placeholder 6">
            <a:extLst>
              <a:ext uri="{FF2B5EF4-FFF2-40B4-BE49-F238E27FC236}">
                <a16:creationId xmlns:a16="http://schemas.microsoft.com/office/drawing/2014/main" id="{A0753133-316F-4417-9F64-551E1F1CAC66}"/>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3BB24410-D61B-409E-902E-3D65289C32DF}"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21861" name="Slide Number Placeholder 7">
            <a:extLst>
              <a:ext uri="{FF2B5EF4-FFF2-40B4-BE49-F238E27FC236}">
                <a16:creationId xmlns:a16="http://schemas.microsoft.com/office/drawing/2014/main" id="{2C12081D-F426-4480-B87C-0491A1FF970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B59615F3-9115-4A9B-B75A-58B608967BA9}" type="slidenum">
              <a:rPr lang="en-US" altLang="en-US">
                <a:solidFill>
                  <a:srgbClr val="FFFFFF"/>
                </a:solidFill>
              </a:rPr>
              <a:pPr eaLnBrk="1" fontAlgn="base" hangingPunct="1">
                <a:spcBef>
                  <a:spcPct val="0"/>
                </a:spcBef>
                <a:spcAft>
                  <a:spcPct val="0"/>
                </a:spcAft>
              </a:pPr>
              <a:t>89</a:t>
            </a:fld>
            <a:endParaRPr lang="en-US" altLang="en-US">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EDA412AC-5850-4D26-BCB5-621BFC55AAF0}"/>
              </a:ext>
            </a:extLst>
          </p:cNvPr>
          <p:cNvSpPr>
            <a:spLocks noGrp="1"/>
          </p:cNvSpPr>
          <p:nvPr>
            <p:ph type="title"/>
          </p:nvPr>
        </p:nvSpPr>
        <p:spPr/>
        <p:txBody>
          <a:bodyPr/>
          <a:lstStyle/>
          <a:p>
            <a:pPr eaLnBrk="1" fontAlgn="auto" hangingPunct="1">
              <a:spcAft>
                <a:spcPts val="0"/>
              </a:spcAft>
              <a:defRPr/>
            </a:pPr>
            <a:r>
              <a:rPr lang="en-US"/>
              <a:t>Principles cont.</a:t>
            </a:r>
          </a:p>
        </p:txBody>
      </p:sp>
      <p:sp>
        <p:nvSpPr>
          <p:cNvPr id="30723" name="Content Placeholder 2">
            <a:extLst>
              <a:ext uri="{FF2B5EF4-FFF2-40B4-BE49-F238E27FC236}">
                <a16:creationId xmlns:a16="http://schemas.microsoft.com/office/drawing/2014/main" id="{0EE49324-85BB-4835-AE84-C0F2BAF92022}"/>
              </a:ext>
            </a:extLst>
          </p:cNvPr>
          <p:cNvSpPr>
            <a:spLocks noGrp="1"/>
          </p:cNvSpPr>
          <p:nvPr>
            <p:ph idx="1"/>
          </p:nvPr>
        </p:nvSpPr>
        <p:spPr>
          <a:xfrm>
            <a:off x="1524000" y="1600201"/>
            <a:ext cx="9296400" cy="4525963"/>
          </a:xfrm>
        </p:spPr>
        <p:txBody>
          <a:bodyPr/>
          <a:lstStyle/>
          <a:p>
            <a:pPr eaLnBrk="1" hangingPunct="1"/>
            <a:r>
              <a:rPr lang="en-US" altLang="en-US"/>
              <a:t>Interact with the client</a:t>
            </a:r>
          </a:p>
          <a:p>
            <a:pPr eaLnBrk="1" hangingPunct="1">
              <a:buFontTx/>
              <a:buAutoNum type="arabicPeriod"/>
            </a:pPr>
            <a:r>
              <a:rPr lang="en-US" altLang="en-US"/>
              <a:t>Be a good listener, respond to client’s concerns</a:t>
            </a:r>
          </a:p>
          <a:p>
            <a:pPr eaLnBrk="1" hangingPunct="1">
              <a:buFontTx/>
              <a:buAutoNum type="arabicPeriod"/>
            </a:pPr>
            <a:r>
              <a:rPr lang="en-US" altLang="en-US"/>
              <a:t>Be ready to help</a:t>
            </a:r>
          </a:p>
          <a:p>
            <a:pPr eaLnBrk="1" hangingPunct="1">
              <a:buFontTx/>
              <a:buAutoNum type="arabicPeriod"/>
            </a:pPr>
            <a:r>
              <a:rPr lang="en-US" altLang="en-US"/>
              <a:t>Encourage the client to talk and ask questions</a:t>
            </a:r>
          </a:p>
          <a:p>
            <a:pPr eaLnBrk="1" hangingPunct="1">
              <a:buFontTx/>
              <a:buAutoNum type="arabicPeriod"/>
            </a:pPr>
            <a:r>
              <a:rPr lang="en-US" altLang="en-US"/>
              <a:t>Ask and answer client’s questions</a:t>
            </a:r>
          </a:p>
        </p:txBody>
      </p:sp>
      <p:sp>
        <p:nvSpPr>
          <p:cNvPr id="30724" name="Date Placeholder 6">
            <a:extLst>
              <a:ext uri="{FF2B5EF4-FFF2-40B4-BE49-F238E27FC236}">
                <a16:creationId xmlns:a16="http://schemas.microsoft.com/office/drawing/2014/main" id="{0DD2F3B2-4CDD-467C-85D4-A2D073AA8510}"/>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D8DE111-351D-4513-A2E2-67D8AFA0E968}"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30725" name="Slide Number Placeholder 7">
            <a:extLst>
              <a:ext uri="{FF2B5EF4-FFF2-40B4-BE49-F238E27FC236}">
                <a16:creationId xmlns:a16="http://schemas.microsoft.com/office/drawing/2014/main" id="{6F6EC036-6DDE-4F09-B123-850D8C169F5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23E19E1F-76F5-4C0D-9CDB-5F4BC8AC92C0}" type="slidenum">
              <a:rPr lang="en-US" altLang="en-US">
                <a:solidFill>
                  <a:srgbClr val="FFFFFF"/>
                </a:solidFill>
              </a:rPr>
              <a:pPr eaLnBrk="1" fontAlgn="base" hangingPunct="1">
                <a:spcBef>
                  <a:spcPct val="0"/>
                </a:spcBef>
                <a:spcAft>
                  <a:spcPct val="0"/>
                </a:spcAft>
              </a:pPr>
              <a:t>9</a:t>
            </a:fld>
            <a:endParaRPr lang="en-US" altLang="en-US">
              <a:solidFill>
                <a:srgbClr val="FFFFFF"/>
              </a:solidFill>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a:extLst>
              <a:ext uri="{FF2B5EF4-FFF2-40B4-BE49-F238E27FC236}">
                <a16:creationId xmlns:a16="http://schemas.microsoft.com/office/drawing/2014/main" id="{8127C9AC-4B90-4128-B57A-4F96003A1935}"/>
              </a:ext>
            </a:extLst>
          </p:cNvPr>
          <p:cNvSpPr>
            <a:spLocks noGrp="1"/>
          </p:cNvSpPr>
          <p:nvPr>
            <p:ph type="title"/>
          </p:nvPr>
        </p:nvSpPr>
        <p:spPr>
          <a:xfrm>
            <a:off x="990600" y="274638"/>
            <a:ext cx="10363200" cy="1143000"/>
          </a:xfrm>
        </p:spPr>
        <p:txBody>
          <a:bodyPr>
            <a:normAutofit/>
          </a:bodyPr>
          <a:lstStyle/>
          <a:p>
            <a:pPr eaLnBrk="1" fontAlgn="auto" hangingPunct="1">
              <a:spcAft>
                <a:spcPts val="0"/>
              </a:spcAft>
              <a:defRPr/>
            </a:pPr>
            <a:r>
              <a:rPr lang="en-US" sz="3600" b="1" dirty="0"/>
              <a:t>Women Who Can Use TL (MEC Cat. 1) </a:t>
            </a:r>
            <a:br>
              <a:rPr lang="en-US" sz="3600" dirty="0"/>
            </a:br>
            <a:endParaRPr lang="en-US" sz="3600" dirty="0"/>
          </a:p>
        </p:txBody>
      </p:sp>
      <p:sp>
        <p:nvSpPr>
          <p:cNvPr id="122883" name="Content Placeholder 2">
            <a:extLst>
              <a:ext uri="{FF2B5EF4-FFF2-40B4-BE49-F238E27FC236}">
                <a16:creationId xmlns:a16="http://schemas.microsoft.com/office/drawing/2014/main" id="{1F5E8F9E-44CD-4577-A881-E041F47654D7}"/>
              </a:ext>
            </a:extLst>
          </p:cNvPr>
          <p:cNvSpPr>
            <a:spLocks noGrp="1"/>
          </p:cNvSpPr>
          <p:nvPr>
            <p:ph idx="1"/>
          </p:nvPr>
        </p:nvSpPr>
        <p:spPr>
          <a:xfrm>
            <a:off x="1524000" y="992187"/>
            <a:ext cx="9144000" cy="5364163"/>
          </a:xfrm>
        </p:spPr>
        <p:txBody>
          <a:bodyPr/>
          <a:lstStyle/>
          <a:p>
            <a:pPr eaLnBrk="1" hangingPunct="1"/>
            <a:r>
              <a:rPr lang="en-US" altLang="en-US" dirty="0"/>
              <a:t>Women of reproductive age. </a:t>
            </a:r>
          </a:p>
          <a:p>
            <a:pPr eaLnBrk="1" hangingPunct="1">
              <a:buFontTx/>
              <a:buNone/>
            </a:pPr>
            <a:r>
              <a:rPr lang="en-US" altLang="en-US" dirty="0"/>
              <a:t>• 	Women who are certain that they have achieved the desired family size. </a:t>
            </a:r>
          </a:p>
          <a:p>
            <a:pPr eaLnBrk="1" hangingPunct="1">
              <a:buFontTx/>
              <a:buNone/>
            </a:pPr>
            <a:r>
              <a:rPr lang="en-US" altLang="en-US" dirty="0"/>
              <a:t>• Clients in whom pregnancy would pose a serious health risk. </a:t>
            </a:r>
          </a:p>
          <a:p>
            <a:pPr eaLnBrk="1" hangingPunct="1">
              <a:buFontTx/>
              <a:buNone/>
            </a:pPr>
            <a:r>
              <a:rPr lang="en-US" altLang="en-US" dirty="0"/>
              <a:t>• 	Women who understand and voluntarily consent to the procedure. In certain situations the procedure may be performed on a mentally-challenged person after consultation with a professional colleague, and with the written consent of a responsible parent or guardian. </a:t>
            </a:r>
          </a:p>
          <a:p>
            <a:pPr eaLnBrk="1" hangingPunct="1">
              <a:buFontTx/>
              <a:buNone/>
            </a:pPr>
            <a:r>
              <a:rPr lang="en-US" altLang="en-US" dirty="0"/>
              <a:t>•</a:t>
            </a:r>
          </a:p>
        </p:txBody>
      </p:sp>
      <p:sp>
        <p:nvSpPr>
          <p:cNvPr id="122884" name="Date Placeholder 6">
            <a:extLst>
              <a:ext uri="{FF2B5EF4-FFF2-40B4-BE49-F238E27FC236}">
                <a16:creationId xmlns:a16="http://schemas.microsoft.com/office/drawing/2014/main" id="{27BE1C21-8E6B-4DD3-ACF0-ABCD4E13578B}"/>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17FB642-09EF-43FE-B806-F898D7C047EF}"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22885" name="Slide Number Placeholder 7">
            <a:extLst>
              <a:ext uri="{FF2B5EF4-FFF2-40B4-BE49-F238E27FC236}">
                <a16:creationId xmlns:a16="http://schemas.microsoft.com/office/drawing/2014/main" id="{DA9CCEAE-E2F1-4D7B-A806-06740B94A08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A5FDD43-980F-46A4-B02A-DF3953327539}" type="slidenum">
              <a:rPr lang="en-US" altLang="en-US">
                <a:solidFill>
                  <a:srgbClr val="FFFFFF"/>
                </a:solidFill>
              </a:rPr>
              <a:pPr eaLnBrk="1" fontAlgn="base" hangingPunct="1">
                <a:spcBef>
                  <a:spcPct val="0"/>
                </a:spcBef>
                <a:spcAft>
                  <a:spcPct val="0"/>
                </a:spcAft>
              </a:pPr>
              <a:t>90</a:t>
            </a:fld>
            <a:endParaRPr lang="en-US" altLang="en-US">
              <a:solidFill>
                <a:srgbClr val="FFFFFF"/>
              </a:solidFill>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a:extLst>
              <a:ext uri="{FF2B5EF4-FFF2-40B4-BE49-F238E27FC236}">
                <a16:creationId xmlns:a16="http://schemas.microsoft.com/office/drawing/2014/main" id="{A4AD5F8D-CE02-4C03-888D-167A61E1230D}"/>
              </a:ext>
            </a:extLst>
          </p:cNvPr>
          <p:cNvSpPr>
            <a:spLocks noGrp="1"/>
          </p:cNvSpPr>
          <p:nvPr>
            <p:ph type="title"/>
          </p:nvPr>
        </p:nvSpPr>
        <p:spPr>
          <a:xfrm>
            <a:off x="1981200" y="0"/>
            <a:ext cx="8229600" cy="609600"/>
          </a:xfrm>
        </p:spPr>
        <p:txBody>
          <a:bodyPr>
            <a:normAutofit fontScale="90000"/>
          </a:bodyPr>
          <a:lstStyle/>
          <a:p>
            <a:pPr eaLnBrk="1" fontAlgn="auto" hangingPunct="1">
              <a:spcAft>
                <a:spcPts val="0"/>
              </a:spcAft>
              <a:defRPr/>
            </a:pPr>
            <a:r>
              <a:rPr lang="en-US"/>
              <a:t>TL MEC category A cont.</a:t>
            </a:r>
          </a:p>
        </p:txBody>
      </p:sp>
      <p:sp>
        <p:nvSpPr>
          <p:cNvPr id="123907" name="Content Placeholder 2">
            <a:extLst>
              <a:ext uri="{FF2B5EF4-FFF2-40B4-BE49-F238E27FC236}">
                <a16:creationId xmlns:a16="http://schemas.microsoft.com/office/drawing/2014/main" id="{755DD95E-7B77-40E9-8FA9-4FB69D934531}"/>
              </a:ext>
            </a:extLst>
          </p:cNvPr>
          <p:cNvSpPr>
            <a:spLocks noGrp="1"/>
          </p:cNvSpPr>
          <p:nvPr>
            <p:ph idx="1"/>
          </p:nvPr>
        </p:nvSpPr>
        <p:spPr>
          <a:xfrm>
            <a:off x="1524000" y="685800"/>
            <a:ext cx="9372600" cy="6172200"/>
          </a:xfrm>
        </p:spPr>
        <p:txBody>
          <a:bodyPr/>
          <a:lstStyle/>
          <a:p>
            <a:pPr eaLnBrk="1" hangingPunct="1">
              <a:buFontTx/>
              <a:buNone/>
            </a:pPr>
            <a:r>
              <a:rPr lang="en-US" altLang="en-US"/>
              <a:t>	Women who want a permanent method. </a:t>
            </a:r>
          </a:p>
          <a:p>
            <a:pPr eaLnBrk="1" hangingPunct="1">
              <a:buFontTx/>
              <a:buNone/>
            </a:pPr>
            <a:r>
              <a:rPr lang="en-US" altLang="en-US"/>
              <a:t>• 	Women who are less than seven or more than 42 days postpartum. </a:t>
            </a:r>
          </a:p>
          <a:p>
            <a:pPr eaLnBrk="1" hangingPunct="1">
              <a:buFontTx/>
              <a:buNone/>
            </a:pPr>
            <a:r>
              <a:rPr lang="en-US" altLang="en-US"/>
              <a:t>• 	Women who have had uncomplicated abortions. </a:t>
            </a:r>
          </a:p>
          <a:p>
            <a:pPr eaLnBrk="1" hangingPunct="1">
              <a:buFontTx/>
              <a:buNone/>
            </a:pPr>
            <a:r>
              <a:rPr lang="en-US" altLang="en-US"/>
              <a:t>• 	Women of any reproductive age who are smokers. </a:t>
            </a:r>
          </a:p>
          <a:p>
            <a:pPr eaLnBrk="1" hangingPunct="1">
              <a:buFontTx/>
              <a:buNone/>
            </a:pPr>
            <a:r>
              <a:rPr lang="en-US" altLang="en-US"/>
              <a:t>• 	Women with a history of DVT or PE, a family history of DVT or PE, or who have had major or minor surgery without prolonged immobilization. </a:t>
            </a:r>
          </a:p>
          <a:p>
            <a:pPr eaLnBrk="1" hangingPunct="1">
              <a:buFontTx/>
              <a:buNone/>
            </a:pPr>
            <a:r>
              <a:rPr lang="en-US" altLang="en-US"/>
              <a:t>• 	Women with superﬁcial venous thrombosis. </a:t>
            </a:r>
          </a:p>
          <a:p>
            <a:pPr eaLnBrk="1" hangingPunct="1">
              <a:buFontTx/>
              <a:buNone/>
            </a:pPr>
            <a:r>
              <a:rPr lang="en-US" altLang="en-US"/>
              <a:t>• 	Women with headaches, with or without aura. </a:t>
            </a:r>
          </a:p>
          <a:p>
            <a:pPr eaLnBrk="1" hangingPunct="1">
              <a:buFontTx/>
              <a:buNone/>
            </a:pPr>
            <a:r>
              <a:rPr lang="en-US" altLang="en-US"/>
              <a:t>•</a:t>
            </a:r>
          </a:p>
        </p:txBody>
      </p:sp>
      <p:sp>
        <p:nvSpPr>
          <p:cNvPr id="123908" name="Date Placeholder 6">
            <a:extLst>
              <a:ext uri="{FF2B5EF4-FFF2-40B4-BE49-F238E27FC236}">
                <a16:creationId xmlns:a16="http://schemas.microsoft.com/office/drawing/2014/main" id="{8ECC9E39-887D-4A82-9D9D-A0E2B100C329}"/>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B7E9CC77-11BA-4E67-AB80-D65B8EA21F78}"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23909" name="Slide Number Placeholder 7">
            <a:extLst>
              <a:ext uri="{FF2B5EF4-FFF2-40B4-BE49-F238E27FC236}">
                <a16:creationId xmlns:a16="http://schemas.microsoft.com/office/drawing/2014/main" id="{84E02399-8E20-4186-93AB-3F18F9AD21A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752BD138-7054-4468-B6F2-FCB9FBE7E70D}" type="slidenum">
              <a:rPr lang="en-US" altLang="en-US">
                <a:solidFill>
                  <a:srgbClr val="FFFFFF"/>
                </a:solidFill>
              </a:rPr>
              <a:pPr eaLnBrk="1" fontAlgn="base" hangingPunct="1">
                <a:spcBef>
                  <a:spcPct val="0"/>
                </a:spcBef>
                <a:spcAft>
                  <a:spcPct val="0"/>
                </a:spcAft>
              </a:pPr>
              <a:t>91</a:t>
            </a:fld>
            <a:endParaRPr lang="en-US" altLang="en-US">
              <a:solidFill>
                <a:srgbClr val="FFFFFF"/>
              </a:solidFill>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a:extLst>
              <a:ext uri="{FF2B5EF4-FFF2-40B4-BE49-F238E27FC236}">
                <a16:creationId xmlns:a16="http://schemas.microsoft.com/office/drawing/2014/main" id="{111D7599-D420-4A0A-92CC-BEDD23F2D60A}"/>
              </a:ext>
            </a:extLst>
          </p:cNvPr>
          <p:cNvSpPr>
            <a:spLocks noGrp="1"/>
          </p:cNvSpPr>
          <p:nvPr>
            <p:ph type="title"/>
          </p:nvPr>
        </p:nvSpPr>
        <p:spPr>
          <a:xfrm>
            <a:off x="1981200" y="-228600"/>
            <a:ext cx="8229600" cy="914400"/>
          </a:xfrm>
        </p:spPr>
        <p:txBody>
          <a:bodyPr/>
          <a:lstStyle/>
          <a:p>
            <a:pPr eaLnBrk="1" fontAlgn="auto" hangingPunct="1">
              <a:spcAft>
                <a:spcPts val="0"/>
              </a:spcAft>
              <a:defRPr/>
            </a:pPr>
            <a:r>
              <a:rPr lang="en-US"/>
              <a:t>TL MEC category A cont.</a:t>
            </a:r>
          </a:p>
        </p:txBody>
      </p:sp>
      <p:sp>
        <p:nvSpPr>
          <p:cNvPr id="124931" name="Content Placeholder 2">
            <a:extLst>
              <a:ext uri="{FF2B5EF4-FFF2-40B4-BE49-F238E27FC236}">
                <a16:creationId xmlns:a16="http://schemas.microsoft.com/office/drawing/2014/main" id="{F5251679-4A85-42EB-B71F-64CB28670E85}"/>
              </a:ext>
            </a:extLst>
          </p:cNvPr>
          <p:cNvSpPr>
            <a:spLocks noGrp="1"/>
          </p:cNvSpPr>
          <p:nvPr>
            <p:ph idx="1"/>
          </p:nvPr>
        </p:nvSpPr>
        <p:spPr>
          <a:xfrm>
            <a:off x="1524000" y="533401"/>
            <a:ext cx="9144000" cy="5592763"/>
          </a:xfrm>
        </p:spPr>
        <p:txBody>
          <a:bodyPr/>
          <a:lstStyle/>
          <a:p>
            <a:pPr eaLnBrk="1" hangingPunct="1">
              <a:buFontTx/>
              <a:buNone/>
            </a:pPr>
            <a:r>
              <a:rPr lang="en-US" altLang="en-US"/>
              <a:t>	Women with irregular, heavy, or prolonged bleeding patterns or women with severe dysmenorrhoea. </a:t>
            </a:r>
          </a:p>
          <a:p>
            <a:pPr eaLnBrk="1" hangingPunct="1">
              <a:buFontTx/>
              <a:buNone/>
            </a:pPr>
            <a:r>
              <a:rPr lang="en-US" altLang="en-US"/>
              <a:t>• 	Women with benign ovarian tumours, benign gestational trophoblast disease, cervical ectropion, or cervical intraepitelian neoplasia. </a:t>
            </a:r>
          </a:p>
          <a:p>
            <a:pPr eaLnBrk="1" hangingPunct="1">
              <a:buFontTx/>
              <a:buNone/>
            </a:pPr>
            <a:r>
              <a:rPr lang="en-US" altLang="en-US"/>
              <a:t>• 	Women with an undiagnosed breast lump, benign breast disease, or a history of breast cancer. </a:t>
            </a:r>
          </a:p>
          <a:p>
            <a:pPr eaLnBrk="1" hangingPunct="1">
              <a:buFontTx/>
              <a:buNone/>
            </a:pPr>
            <a:r>
              <a:rPr lang="en-US" altLang="en-US"/>
              <a:t>• 	Women with previous history of PID and STIs who have had a subsequent pregnancy. </a:t>
            </a:r>
          </a:p>
          <a:p>
            <a:pPr eaLnBrk="1" hangingPunct="1">
              <a:buFontTx/>
              <a:buNone/>
            </a:pPr>
            <a:r>
              <a:rPr lang="en-US" altLang="en-US"/>
              <a:t>• 	</a:t>
            </a:r>
          </a:p>
        </p:txBody>
      </p:sp>
      <p:sp>
        <p:nvSpPr>
          <p:cNvPr id="124932" name="Date Placeholder 6">
            <a:extLst>
              <a:ext uri="{FF2B5EF4-FFF2-40B4-BE49-F238E27FC236}">
                <a16:creationId xmlns:a16="http://schemas.microsoft.com/office/drawing/2014/main" id="{06CDA4FD-8A01-495D-8412-C572C0CF84C9}"/>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C2C9C29-67B8-416C-9565-8860FE59F2EE}"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24933" name="Slide Number Placeholder 7">
            <a:extLst>
              <a:ext uri="{FF2B5EF4-FFF2-40B4-BE49-F238E27FC236}">
                <a16:creationId xmlns:a16="http://schemas.microsoft.com/office/drawing/2014/main" id="{4ED49D9A-E7F0-41D7-905F-EC7D048D438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A9F6C0FC-9F7C-439E-AF0D-C771E2207EBA}" type="slidenum">
              <a:rPr lang="en-US" altLang="en-US">
                <a:solidFill>
                  <a:srgbClr val="FFFFFF"/>
                </a:solidFill>
              </a:rPr>
              <a:pPr eaLnBrk="1" fontAlgn="base" hangingPunct="1">
                <a:spcBef>
                  <a:spcPct val="0"/>
                </a:spcBef>
                <a:spcAft>
                  <a:spcPct val="0"/>
                </a:spcAft>
              </a:pPr>
              <a:t>92</a:t>
            </a:fld>
            <a:endParaRPr lang="en-US" altLang="en-US">
              <a:solidFill>
                <a:srgbClr val="FFFFFF"/>
              </a:solidFill>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1">
            <a:extLst>
              <a:ext uri="{FF2B5EF4-FFF2-40B4-BE49-F238E27FC236}">
                <a16:creationId xmlns:a16="http://schemas.microsoft.com/office/drawing/2014/main" id="{3EA80185-DF92-41E6-8B57-04541EDB4317}"/>
              </a:ext>
            </a:extLst>
          </p:cNvPr>
          <p:cNvSpPr>
            <a:spLocks noGrp="1"/>
          </p:cNvSpPr>
          <p:nvPr>
            <p:ph type="title"/>
          </p:nvPr>
        </p:nvSpPr>
        <p:spPr>
          <a:xfrm>
            <a:off x="1981200" y="0"/>
            <a:ext cx="8229600" cy="838200"/>
          </a:xfrm>
        </p:spPr>
        <p:txBody>
          <a:bodyPr/>
          <a:lstStyle/>
          <a:p>
            <a:pPr eaLnBrk="1" fontAlgn="auto" hangingPunct="1">
              <a:spcAft>
                <a:spcPts val="0"/>
              </a:spcAft>
              <a:defRPr/>
            </a:pPr>
            <a:r>
              <a:rPr lang="en-US"/>
              <a:t>TL MEC category A cont.</a:t>
            </a:r>
          </a:p>
        </p:txBody>
      </p:sp>
      <p:sp>
        <p:nvSpPr>
          <p:cNvPr id="125955" name="Content Placeholder 2">
            <a:extLst>
              <a:ext uri="{FF2B5EF4-FFF2-40B4-BE49-F238E27FC236}">
                <a16:creationId xmlns:a16="http://schemas.microsoft.com/office/drawing/2014/main" id="{6D1EC0A9-DAB9-40F3-871C-CFCA91101159}"/>
              </a:ext>
            </a:extLst>
          </p:cNvPr>
          <p:cNvSpPr>
            <a:spLocks noGrp="1"/>
          </p:cNvSpPr>
          <p:nvPr>
            <p:ph idx="1"/>
          </p:nvPr>
        </p:nvSpPr>
        <p:spPr>
          <a:xfrm>
            <a:off x="1524000" y="533400"/>
            <a:ext cx="9144000" cy="6324600"/>
          </a:xfrm>
        </p:spPr>
        <p:txBody>
          <a:bodyPr/>
          <a:lstStyle/>
          <a:p>
            <a:pPr eaLnBrk="1" hangingPunct="1">
              <a:buFontTx/>
              <a:buNone/>
            </a:pPr>
            <a:r>
              <a:rPr lang="en-US" altLang="en-US"/>
              <a:t>Women at high risk of HIV or who are already HIV-positive (use of condoms is strongly recommended following sterilisation). </a:t>
            </a:r>
          </a:p>
          <a:p>
            <a:pPr eaLnBrk="1" hangingPunct="1">
              <a:buFontTx/>
              <a:buNone/>
            </a:pPr>
            <a:r>
              <a:rPr lang="en-US" altLang="en-US"/>
              <a:t>• 	Women with non-pelvic tuberculosis. </a:t>
            </a:r>
          </a:p>
          <a:p>
            <a:pPr eaLnBrk="1" hangingPunct="1">
              <a:buFontTx/>
              <a:buNone/>
            </a:pPr>
            <a:r>
              <a:rPr lang="en-US" altLang="en-US"/>
              <a:t>• 	Women with gall-bladder disease (asymptomatic or symptomatic and treated by either cholecystectomy or by medications). </a:t>
            </a:r>
          </a:p>
          <a:p>
            <a:pPr eaLnBrk="1" hangingPunct="1">
              <a:buFontTx/>
              <a:buNone/>
            </a:pPr>
            <a:r>
              <a:rPr lang="en-US" altLang="en-US"/>
              <a:t>• 	Women who are viral hepatitis carriers. </a:t>
            </a:r>
          </a:p>
          <a:p>
            <a:pPr eaLnBrk="1" hangingPunct="1">
              <a:buFontTx/>
              <a:buNone/>
            </a:pPr>
            <a:r>
              <a:rPr lang="en-US" altLang="en-US"/>
              <a:t>• 	Women with chronic viral hepatitis, benign focal nodular hyperplasia and mild (compensated) cirrhosis.  </a:t>
            </a:r>
          </a:p>
          <a:p>
            <a:pPr eaLnBrk="1" hangingPunct="1">
              <a:buFontTx/>
              <a:buNone/>
            </a:pPr>
            <a:r>
              <a:rPr lang="en-US" altLang="en-US"/>
              <a:t>MEC cat. 2,3 &amp; 4 see a table in word document</a:t>
            </a:r>
          </a:p>
          <a:p>
            <a:pPr eaLnBrk="1" hangingPunct="1">
              <a:buFontTx/>
              <a:buNone/>
            </a:pPr>
            <a:endParaRPr lang="en-US" altLang="en-US"/>
          </a:p>
          <a:p>
            <a:pPr eaLnBrk="1" hangingPunct="1"/>
            <a:endParaRPr lang="en-US" altLang="en-US"/>
          </a:p>
        </p:txBody>
      </p:sp>
      <p:sp>
        <p:nvSpPr>
          <p:cNvPr id="125956" name="Date Placeholder 6">
            <a:extLst>
              <a:ext uri="{FF2B5EF4-FFF2-40B4-BE49-F238E27FC236}">
                <a16:creationId xmlns:a16="http://schemas.microsoft.com/office/drawing/2014/main" id="{2BF310C2-7C30-45D7-AEBE-E4615A631C62}"/>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948F33C-12AE-48A2-819D-4C27F7C2BC1F}"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25957" name="Slide Number Placeholder 7">
            <a:extLst>
              <a:ext uri="{FF2B5EF4-FFF2-40B4-BE49-F238E27FC236}">
                <a16:creationId xmlns:a16="http://schemas.microsoft.com/office/drawing/2014/main" id="{18947D50-1CE6-4C61-916E-E12A32B15C8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9C5B77D-4567-4F32-AE90-059D2B979BC1}" type="slidenum">
              <a:rPr lang="en-US" altLang="en-US">
                <a:solidFill>
                  <a:srgbClr val="FFFFFF"/>
                </a:solidFill>
              </a:rPr>
              <a:pPr eaLnBrk="1" fontAlgn="base" hangingPunct="1">
                <a:spcBef>
                  <a:spcPct val="0"/>
                </a:spcBef>
                <a:spcAft>
                  <a:spcPct val="0"/>
                </a:spcAft>
              </a:pPr>
              <a:t>93</a:t>
            </a:fld>
            <a:endParaRPr lang="en-US" altLang="en-US">
              <a:solidFill>
                <a:srgbClr val="FFFFFF"/>
              </a:solidFill>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a:extLst>
              <a:ext uri="{FF2B5EF4-FFF2-40B4-BE49-F238E27FC236}">
                <a16:creationId xmlns:a16="http://schemas.microsoft.com/office/drawing/2014/main" id="{61E346FA-FEBD-44C2-9842-9A1B3B06011F}"/>
              </a:ext>
            </a:extLst>
          </p:cNvPr>
          <p:cNvSpPr>
            <a:spLocks noGrp="1"/>
          </p:cNvSpPr>
          <p:nvPr>
            <p:ph type="title"/>
          </p:nvPr>
        </p:nvSpPr>
        <p:spPr>
          <a:xfrm>
            <a:off x="1981200" y="274638"/>
            <a:ext cx="8229600" cy="792162"/>
          </a:xfrm>
        </p:spPr>
        <p:txBody>
          <a:bodyPr>
            <a:normAutofit fontScale="90000"/>
          </a:bodyPr>
          <a:lstStyle/>
          <a:p>
            <a:pPr eaLnBrk="1" fontAlgn="auto" hangingPunct="1">
              <a:spcAft>
                <a:spcPts val="0"/>
              </a:spcAft>
              <a:defRPr/>
            </a:pPr>
            <a:br>
              <a:rPr lang="en-US" b="1"/>
            </a:br>
            <a:r>
              <a:rPr lang="en-US" b="1"/>
              <a:t>Women Who Should Not Use TL </a:t>
            </a:r>
            <a:br>
              <a:rPr lang="en-US"/>
            </a:br>
            <a:endParaRPr lang="en-US"/>
          </a:p>
        </p:txBody>
      </p:sp>
      <p:sp>
        <p:nvSpPr>
          <p:cNvPr id="126979" name="Content Placeholder 2">
            <a:extLst>
              <a:ext uri="{FF2B5EF4-FFF2-40B4-BE49-F238E27FC236}">
                <a16:creationId xmlns:a16="http://schemas.microsoft.com/office/drawing/2014/main" id="{3A110D8C-58C7-4AB4-A99F-71159B5F5213}"/>
              </a:ext>
            </a:extLst>
          </p:cNvPr>
          <p:cNvSpPr>
            <a:spLocks noGrp="1"/>
          </p:cNvSpPr>
          <p:nvPr>
            <p:ph idx="1"/>
          </p:nvPr>
        </p:nvSpPr>
        <p:spPr>
          <a:xfrm>
            <a:off x="1981200" y="1219201"/>
            <a:ext cx="8229600" cy="4906963"/>
          </a:xfrm>
        </p:spPr>
        <p:txBody>
          <a:bodyPr/>
          <a:lstStyle/>
          <a:p>
            <a:pPr eaLnBrk="1" hangingPunct="1"/>
            <a:r>
              <a:rPr lang="en-US" altLang="en-US"/>
              <a:t>Providers should not perform TL on certain women: </a:t>
            </a:r>
          </a:p>
          <a:p>
            <a:pPr eaLnBrk="1" hangingPunct="1">
              <a:buFontTx/>
              <a:buNone/>
            </a:pPr>
            <a:r>
              <a:rPr lang="en-US" altLang="en-US"/>
              <a:t>• Women who are uncertain of their desire for future fertility </a:t>
            </a:r>
          </a:p>
          <a:p>
            <a:pPr eaLnBrk="1" hangingPunct="1">
              <a:buFontTx/>
              <a:buNone/>
            </a:pPr>
            <a:r>
              <a:rPr lang="en-US" altLang="en-US"/>
              <a:t>• Women who cannot withstand surgery </a:t>
            </a:r>
          </a:p>
          <a:p>
            <a:pPr eaLnBrk="1" hangingPunct="1">
              <a:buFontTx/>
              <a:buNone/>
            </a:pPr>
            <a:r>
              <a:rPr lang="en-US" altLang="en-US"/>
              <a:t>• Women or girls who do not give voluntary informed consent </a:t>
            </a:r>
          </a:p>
          <a:p>
            <a:pPr eaLnBrk="1" hangingPunct="1">
              <a:buFontTx/>
              <a:buNone/>
            </a:pPr>
            <a:br>
              <a:rPr lang="en-US" altLang="en-US"/>
            </a:br>
            <a:r>
              <a:rPr lang="en-US" altLang="en-US"/>
              <a:t> </a:t>
            </a:r>
          </a:p>
          <a:p>
            <a:pPr eaLnBrk="1" hangingPunct="1"/>
            <a:endParaRPr lang="en-US" altLang="en-US"/>
          </a:p>
        </p:txBody>
      </p:sp>
      <p:sp>
        <p:nvSpPr>
          <p:cNvPr id="126980" name="Date Placeholder 6">
            <a:extLst>
              <a:ext uri="{FF2B5EF4-FFF2-40B4-BE49-F238E27FC236}">
                <a16:creationId xmlns:a16="http://schemas.microsoft.com/office/drawing/2014/main" id="{0474C22A-5A23-450D-BCB7-FE793380313C}"/>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67F1B910-A8C9-444F-A50E-128E3F111464}"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26981" name="Slide Number Placeholder 7">
            <a:extLst>
              <a:ext uri="{FF2B5EF4-FFF2-40B4-BE49-F238E27FC236}">
                <a16:creationId xmlns:a16="http://schemas.microsoft.com/office/drawing/2014/main" id="{CEE0CEEA-C125-497D-9142-C0BA25283D8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C548382D-D503-43F6-A707-584578353A8A}" type="slidenum">
              <a:rPr lang="en-US" altLang="en-US">
                <a:solidFill>
                  <a:srgbClr val="FFFFFF"/>
                </a:solidFill>
              </a:rPr>
              <a:pPr eaLnBrk="1" fontAlgn="base" hangingPunct="1">
                <a:spcBef>
                  <a:spcPct val="0"/>
                </a:spcBef>
                <a:spcAft>
                  <a:spcPct val="0"/>
                </a:spcAft>
              </a:pPr>
              <a:t>94</a:t>
            </a:fld>
            <a:endParaRPr lang="en-US" altLang="en-US">
              <a:solidFill>
                <a:srgbClr val="FFFFFF"/>
              </a:solidFill>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itle 1">
            <a:extLst>
              <a:ext uri="{FF2B5EF4-FFF2-40B4-BE49-F238E27FC236}">
                <a16:creationId xmlns:a16="http://schemas.microsoft.com/office/drawing/2014/main" id="{737A98A2-BA39-458E-9F84-2C280A5D01DD}"/>
              </a:ext>
            </a:extLst>
          </p:cNvPr>
          <p:cNvSpPr>
            <a:spLocks noGrp="1"/>
          </p:cNvSpPr>
          <p:nvPr>
            <p:ph type="title"/>
          </p:nvPr>
        </p:nvSpPr>
        <p:spPr>
          <a:xfrm>
            <a:off x="228600" y="-152400"/>
            <a:ext cx="11277600" cy="914400"/>
          </a:xfrm>
        </p:spPr>
        <p:txBody>
          <a:bodyPr/>
          <a:lstStyle/>
          <a:p>
            <a:pPr eaLnBrk="1" fontAlgn="auto" hangingPunct="1">
              <a:spcAft>
                <a:spcPts val="0"/>
              </a:spcAft>
              <a:defRPr/>
            </a:pPr>
            <a:r>
              <a:rPr lang="en-US" sz="3200" b="1"/>
              <a:t> </a:t>
            </a:r>
            <a:r>
              <a:rPr lang="en-US" sz="2400" b="1"/>
              <a:t>Male Voluntary Surgical Contraception (Vasectomy</a:t>
            </a:r>
            <a:r>
              <a:rPr lang="en-US" sz="3200" b="1"/>
              <a:t>)</a:t>
            </a:r>
          </a:p>
        </p:txBody>
      </p:sp>
      <p:sp>
        <p:nvSpPr>
          <p:cNvPr id="128003" name="Content Placeholder 2">
            <a:extLst>
              <a:ext uri="{FF2B5EF4-FFF2-40B4-BE49-F238E27FC236}">
                <a16:creationId xmlns:a16="http://schemas.microsoft.com/office/drawing/2014/main" id="{DE92C170-3498-4A36-AADA-C95EB155B7C1}"/>
              </a:ext>
            </a:extLst>
          </p:cNvPr>
          <p:cNvSpPr>
            <a:spLocks noGrp="1"/>
          </p:cNvSpPr>
          <p:nvPr>
            <p:ph idx="1"/>
          </p:nvPr>
        </p:nvSpPr>
        <p:spPr>
          <a:xfrm>
            <a:off x="1524000" y="457200"/>
            <a:ext cx="9372600" cy="6400800"/>
          </a:xfrm>
        </p:spPr>
        <p:txBody>
          <a:bodyPr/>
          <a:lstStyle/>
          <a:p>
            <a:pPr eaLnBrk="1" hangingPunct="1"/>
            <a:r>
              <a:rPr lang="en-US" altLang="en-US"/>
              <a:t>Vasectomy is the surgical process of cutting and tying the vas deferens in order to prevent spermatozoa from mixing with semen. </a:t>
            </a:r>
          </a:p>
          <a:p>
            <a:pPr eaLnBrk="1" hangingPunct="1"/>
            <a:r>
              <a:rPr lang="en-US" altLang="en-US"/>
              <a:t>Consequently, when ejaculation occurs, the semen will not have any sperms. </a:t>
            </a:r>
          </a:p>
          <a:p>
            <a:pPr eaLnBrk="1" hangingPunct="1"/>
            <a:r>
              <a:rPr lang="en-US" altLang="en-US"/>
              <a:t>The operation is performed under a local anaesthetic, and it is one of the most effective methods of contraception—it  has a reported failure rate of about 0.1 percent. </a:t>
            </a:r>
          </a:p>
          <a:p>
            <a:pPr eaLnBrk="1" hangingPunct="1"/>
            <a:r>
              <a:rPr lang="en-US" altLang="en-US"/>
              <a:t>vasectomies are not often performed in Kenya.  </a:t>
            </a:r>
            <a:r>
              <a:rPr lang="en-US" altLang="en-US" sz="2800"/>
              <a:t>The option  is a good solution when a woman has medical conditions that hinder use of all female methods. </a:t>
            </a:r>
          </a:p>
          <a:p>
            <a:pPr eaLnBrk="1" hangingPunct="1"/>
            <a:br>
              <a:rPr lang="en-US" altLang="en-US" sz="2800"/>
            </a:br>
            <a:endParaRPr lang="en-US" altLang="en-US" sz="2800"/>
          </a:p>
        </p:txBody>
      </p:sp>
      <p:sp>
        <p:nvSpPr>
          <p:cNvPr id="128004" name="Date Placeholder 6">
            <a:extLst>
              <a:ext uri="{FF2B5EF4-FFF2-40B4-BE49-F238E27FC236}">
                <a16:creationId xmlns:a16="http://schemas.microsoft.com/office/drawing/2014/main" id="{64C462BD-EEB2-4C12-A2F5-51EB9D95BB70}"/>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3CF59F3-C70B-4AFF-A6D2-16B8358FF450}"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28005" name="Slide Number Placeholder 7">
            <a:extLst>
              <a:ext uri="{FF2B5EF4-FFF2-40B4-BE49-F238E27FC236}">
                <a16:creationId xmlns:a16="http://schemas.microsoft.com/office/drawing/2014/main" id="{3BF13BBC-3F1F-45CB-96FE-A4BF75342AB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5A11E4C2-E4B1-4C90-95B5-627CFDA656C9}" type="slidenum">
              <a:rPr lang="en-US" altLang="en-US">
                <a:solidFill>
                  <a:srgbClr val="FFFFFF"/>
                </a:solidFill>
              </a:rPr>
              <a:pPr eaLnBrk="1" fontAlgn="base" hangingPunct="1">
                <a:spcBef>
                  <a:spcPct val="0"/>
                </a:spcBef>
                <a:spcAft>
                  <a:spcPct val="0"/>
                </a:spcAft>
              </a:pPr>
              <a:t>95</a:t>
            </a:fld>
            <a:endParaRPr lang="en-US" altLang="en-US">
              <a:solidFill>
                <a:srgbClr val="FFFFFF"/>
              </a:solidFill>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tle 1">
            <a:extLst>
              <a:ext uri="{FF2B5EF4-FFF2-40B4-BE49-F238E27FC236}">
                <a16:creationId xmlns:a16="http://schemas.microsoft.com/office/drawing/2014/main" id="{B4B8B0EE-2285-46C9-A390-BE813FDB4CD1}"/>
              </a:ext>
            </a:extLst>
          </p:cNvPr>
          <p:cNvSpPr>
            <a:spLocks noGrp="1"/>
          </p:cNvSpPr>
          <p:nvPr>
            <p:ph type="title"/>
          </p:nvPr>
        </p:nvSpPr>
        <p:spPr>
          <a:xfrm>
            <a:off x="1981200" y="0"/>
            <a:ext cx="8686800" cy="1219200"/>
          </a:xfrm>
        </p:spPr>
        <p:txBody>
          <a:bodyPr>
            <a:normAutofit fontScale="90000"/>
          </a:bodyPr>
          <a:lstStyle/>
          <a:p>
            <a:pPr eaLnBrk="1" fontAlgn="auto" hangingPunct="1">
              <a:spcAft>
                <a:spcPts val="0"/>
              </a:spcAft>
              <a:defRPr/>
            </a:pPr>
            <a:br>
              <a:rPr lang="en-US" b="1"/>
            </a:br>
            <a:r>
              <a:rPr lang="en-US" sz="3600" b="1"/>
              <a:t>Correcting Myths and Misconceptions about the Vasectomy </a:t>
            </a:r>
            <a:br>
              <a:rPr lang="en-US"/>
            </a:br>
            <a:endParaRPr lang="en-US"/>
          </a:p>
        </p:txBody>
      </p:sp>
      <p:sp>
        <p:nvSpPr>
          <p:cNvPr id="129027" name="Content Placeholder 2">
            <a:extLst>
              <a:ext uri="{FF2B5EF4-FFF2-40B4-BE49-F238E27FC236}">
                <a16:creationId xmlns:a16="http://schemas.microsoft.com/office/drawing/2014/main" id="{863CB2C3-57E0-40BE-8593-692A32F8621B}"/>
              </a:ext>
            </a:extLst>
          </p:cNvPr>
          <p:cNvSpPr>
            <a:spLocks noGrp="1"/>
          </p:cNvSpPr>
          <p:nvPr>
            <p:ph idx="1"/>
          </p:nvPr>
        </p:nvSpPr>
        <p:spPr>
          <a:xfrm>
            <a:off x="1371600" y="1066800"/>
            <a:ext cx="9448800" cy="5791200"/>
          </a:xfrm>
        </p:spPr>
        <p:txBody>
          <a:bodyPr/>
          <a:lstStyle/>
          <a:p>
            <a:pPr eaLnBrk="1" hangingPunct="1"/>
            <a:r>
              <a:rPr lang="en-US" altLang="en-US"/>
              <a:t>Vasectomy is </a:t>
            </a:r>
            <a:r>
              <a:rPr lang="en-US" altLang="en-US" i="1"/>
              <a:t>not</a:t>
            </a:r>
            <a:r>
              <a:rPr lang="en-US" altLang="en-US"/>
              <a:t> synonymous with castration, and it does not affect a man’s sexual ability or desire. </a:t>
            </a:r>
          </a:p>
          <a:p>
            <a:pPr eaLnBrk="1" hangingPunct="1"/>
            <a:r>
              <a:rPr lang="en-US" altLang="en-US"/>
              <a:t>A vasectomy does </a:t>
            </a:r>
            <a:r>
              <a:rPr lang="en-US" altLang="en-US" i="1"/>
              <a:t>not</a:t>
            </a:r>
            <a:r>
              <a:rPr lang="en-US" altLang="en-US"/>
              <a:t> become effective immediately. The client should be instructed to use condoms or another FP method for three months after the operation to be completely safe. </a:t>
            </a:r>
          </a:p>
          <a:p>
            <a:pPr eaLnBrk="1" hangingPunct="1"/>
            <a:r>
              <a:rPr lang="en-US" altLang="en-US"/>
              <a:t>Reversal surgery </a:t>
            </a:r>
            <a:r>
              <a:rPr lang="en-US" altLang="en-US" i="1"/>
              <a:t>cannot</a:t>
            </a:r>
            <a:r>
              <a:rPr lang="en-US" altLang="en-US"/>
              <a:t> be assured. Thorough and careful counselling is needed before making a decision in order to avoid future regret. The procedure must be considered permanent.   </a:t>
            </a:r>
          </a:p>
          <a:p>
            <a:pPr eaLnBrk="1" hangingPunct="1"/>
            <a:endParaRPr lang="en-US" altLang="en-US"/>
          </a:p>
        </p:txBody>
      </p:sp>
      <p:sp>
        <p:nvSpPr>
          <p:cNvPr id="129028" name="Date Placeholder 6">
            <a:extLst>
              <a:ext uri="{FF2B5EF4-FFF2-40B4-BE49-F238E27FC236}">
                <a16:creationId xmlns:a16="http://schemas.microsoft.com/office/drawing/2014/main" id="{F91BFB6F-DD9F-428B-B0EC-8056FCFFB300}"/>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3993C2CD-9C97-410E-9173-C7C4F9560CA9}"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29029" name="Slide Number Placeholder 7">
            <a:extLst>
              <a:ext uri="{FF2B5EF4-FFF2-40B4-BE49-F238E27FC236}">
                <a16:creationId xmlns:a16="http://schemas.microsoft.com/office/drawing/2014/main" id="{42170E71-8F7A-44F2-83F9-DF2406905DB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D0D9C872-B07E-434D-B82B-3A8129505A65}" type="slidenum">
              <a:rPr lang="en-US" altLang="en-US">
                <a:solidFill>
                  <a:srgbClr val="FFFFFF"/>
                </a:solidFill>
              </a:rPr>
              <a:pPr eaLnBrk="1" fontAlgn="base" hangingPunct="1">
                <a:spcBef>
                  <a:spcPct val="0"/>
                </a:spcBef>
                <a:spcAft>
                  <a:spcPct val="0"/>
                </a:spcAft>
              </a:pPr>
              <a:t>96</a:t>
            </a:fld>
            <a:endParaRPr lang="en-US" altLang="en-US">
              <a:solidFill>
                <a:srgbClr val="FFFFFF"/>
              </a:solidFill>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a:extLst>
              <a:ext uri="{FF2B5EF4-FFF2-40B4-BE49-F238E27FC236}">
                <a16:creationId xmlns:a16="http://schemas.microsoft.com/office/drawing/2014/main" id="{DE78CD76-41B8-44BD-A0CB-9EABDC40F011}"/>
              </a:ext>
            </a:extLst>
          </p:cNvPr>
          <p:cNvSpPr>
            <a:spLocks noGrp="1"/>
          </p:cNvSpPr>
          <p:nvPr>
            <p:ph type="title"/>
          </p:nvPr>
        </p:nvSpPr>
        <p:spPr/>
        <p:txBody>
          <a:bodyPr/>
          <a:lstStyle/>
          <a:p>
            <a:pPr eaLnBrk="1" fontAlgn="auto" hangingPunct="1">
              <a:spcAft>
                <a:spcPts val="0"/>
              </a:spcAft>
              <a:defRPr/>
            </a:pPr>
            <a:r>
              <a:rPr lang="en-US" b="1"/>
              <a:t>Types of Vasectomy </a:t>
            </a:r>
            <a:br>
              <a:rPr lang="en-US"/>
            </a:br>
            <a:endParaRPr lang="en-US"/>
          </a:p>
        </p:txBody>
      </p:sp>
      <p:sp>
        <p:nvSpPr>
          <p:cNvPr id="130051" name="Content Placeholder 2">
            <a:extLst>
              <a:ext uri="{FF2B5EF4-FFF2-40B4-BE49-F238E27FC236}">
                <a16:creationId xmlns:a16="http://schemas.microsoft.com/office/drawing/2014/main" id="{A9D86D93-7441-4397-9901-23B14CDF146F}"/>
              </a:ext>
            </a:extLst>
          </p:cNvPr>
          <p:cNvSpPr>
            <a:spLocks noGrp="1"/>
          </p:cNvSpPr>
          <p:nvPr>
            <p:ph idx="1"/>
          </p:nvPr>
        </p:nvSpPr>
        <p:spPr>
          <a:xfrm>
            <a:off x="1524000" y="762000"/>
            <a:ext cx="9144000" cy="6096000"/>
          </a:xfrm>
        </p:spPr>
        <p:txBody>
          <a:bodyPr/>
          <a:lstStyle/>
          <a:p>
            <a:pPr eaLnBrk="1" hangingPunct="1"/>
            <a:r>
              <a:rPr lang="en-US" altLang="en-US"/>
              <a:t>There are scalpel and non-scalpel vasectomy techniques. </a:t>
            </a:r>
          </a:p>
          <a:p>
            <a:pPr eaLnBrk="1" hangingPunct="1"/>
            <a:r>
              <a:rPr lang="en-US" altLang="en-US" b="1"/>
              <a:t>Advantages and Beneﬁts of Vasectomy </a:t>
            </a:r>
            <a:endParaRPr lang="en-US" altLang="en-US"/>
          </a:p>
          <a:p>
            <a:pPr eaLnBrk="1" hangingPunct="1"/>
            <a:r>
              <a:rPr lang="en-US" altLang="en-US"/>
              <a:t>Contraceptive beneﬁts of vasectomies include the following: </a:t>
            </a:r>
          </a:p>
          <a:p>
            <a:pPr eaLnBrk="1" hangingPunct="1">
              <a:buFontTx/>
              <a:buNone/>
            </a:pPr>
            <a:r>
              <a:rPr lang="en-US" altLang="en-US"/>
              <a:t>• 	The procedure is highly effective and safe. </a:t>
            </a:r>
          </a:p>
          <a:p>
            <a:pPr eaLnBrk="1" hangingPunct="1">
              <a:buFontTx/>
              <a:buNone/>
            </a:pPr>
            <a:r>
              <a:rPr lang="en-US" altLang="en-US"/>
              <a:t>• 	There is no change in sexual function—the procedure does not interfere with sexual intercourse. </a:t>
            </a:r>
          </a:p>
          <a:p>
            <a:pPr eaLnBrk="1" hangingPunct="1">
              <a:buFontTx/>
              <a:buNone/>
            </a:pPr>
            <a:r>
              <a:rPr lang="en-US" altLang="en-US"/>
              <a:t>• 	It is permanent. </a:t>
            </a:r>
          </a:p>
          <a:p>
            <a:pPr eaLnBrk="1" hangingPunct="1"/>
            <a:endParaRPr lang="en-US" altLang="en-US"/>
          </a:p>
        </p:txBody>
      </p:sp>
      <p:sp>
        <p:nvSpPr>
          <p:cNvPr id="130052" name="Date Placeholder 6">
            <a:extLst>
              <a:ext uri="{FF2B5EF4-FFF2-40B4-BE49-F238E27FC236}">
                <a16:creationId xmlns:a16="http://schemas.microsoft.com/office/drawing/2014/main" id="{BE79C26F-DF51-4103-9B71-59F4D0037F34}"/>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0E9A06A4-6F54-4925-ABB7-8B00542C69D2}"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30053" name="Slide Number Placeholder 7">
            <a:extLst>
              <a:ext uri="{FF2B5EF4-FFF2-40B4-BE49-F238E27FC236}">
                <a16:creationId xmlns:a16="http://schemas.microsoft.com/office/drawing/2014/main" id="{87F54998-FDD3-4F3C-9546-184A2AD24E7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5FEBAEFE-120A-471D-A313-5EB494D09F51}" type="slidenum">
              <a:rPr lang="en-US" altLang="en-US">
                <a:solidFill>
                  <a:srgbClr val="FFFFFF"/>
                </a:solidFill>
              </a:rPr>
              <a:pPr eaLnBrk="1" fontAlgn="base" hangingPunct="1">
                <a:spcBef>
                  <a:spcPct val="0"/>
                </a:spcBef>
                <a:spcAft>
                  <a:spcPct val="0"/>
                </a:spcAft>
              </a:pPr>
              <a:t>97</a:t>
            </a:fld>
            <a:endParaRPr lang="en-US" altLang="en-US">
              <a:solidFill>
                <a:srgbClr val="FFFFFF"/>
              </a:solidFill>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itle 1">
            <a:extLst>
              <a:ext uri="{FF2B5EF4-FFF2-40B4-BE49-F238E27FC236}">
                <a16:creationId xmlns:a16="http://schemas.microsoft.com/office/drawing/2014/main" id="{DC498975-6815-4AF2-8F3F-9AD633CBBF7E}"/>
              </a:ext>
            </a:extLst>
          </p:cNvPr>
          <p:cNvSpPr>
            <a:spLocks noGrp="1"/>
          </p:cNvSpPr>
          <p:nvPr>
            <p:ph type="title"/>
          </p:nvPr>
        </p:nvSpPr>
        <p:spPr>
          <a:xfrm>
            <a:off x="838200" y="274638"/>
            <a:ext cx="9829800" cy="563562"/>
          </a:xfrm>
        </p:spPr>
        <p:txBody>
          <a:bodyPr>
            <a:normAutofit fontScale="90000"/>
          </a:bodyPr>
          <a:lstStyle/>
          <a:p>
            <a:pPr eaLnBrk="1" fontAlgn="auto" hangingPunct="1">
              <a:spcAft>
                <a:spcPts val="0"/>
              </a:spcAft>
              <a:defRPr/>
            </a:pPr>
            <a:r>
              <a:rPr lang="en-US" sz="3600" b="1"/>
              <a:t>Limitations and Risks of vasectomy </a:t>
            </a:r>
            <a:br>
              <a:rPr lang="en-US"/>
            </a:br>
            <a:endParaRPr lang="en-US"/>
          </a:p>
        </p:txBody>
      </p:sp>
      <p:sp>
        <p:nvSpPr>
          <p:cNvPr id="131075" name="Content Placeholder 2">
            <a:extLst>
              <a:ext uri="{FF2B5EF4-FFF2-40B4-BE49-F238E27FC236}">
                <a16:creationId xmlns:a16="http://schemas.microsoft.com/office/drawing/2014/main" id="{D126943F-EB52-4A44-88D4-93BBD91E10C0}"/>
              </a:ext>
            </a:extLst>
          </p:cNvPr>
          <p:cNvSpPr>
            <a:spLocks noGrp="1"/>
          </p:cNvSpPr>
          <p:nvPr>
            <p:ph idx="1"/>
          </p:nvPr>
        </p:nvSpPr>
        <p:spPr>
          <a:xfrm>
            <a:off x="1524000" y="457200"/>
            <a:ext cx="9144000" cy="6400800"/>
          </a:xfrm>
        </p:spPr>
        <p:txBody>
          <a:bodyPr/>
          <a:lstStyle/>
          <a:p>
            <a:pPr eaLnBrk="1" hangingPunct="1"/>
            <a:r>
              <a:rPr lang="en-US" altLang="en-US"/>
              <a:t>A vasectomy has some limitations and risks: </a:t>
            </a:r>
          </a:p>
          <a:p>
            <a:pPr eaLnBrk="1" hangingPunct="1">
              <a:buFontTx/>
              <a:buNone/>
            </a:pPr>
            <a:r>
              <a:rPr lang="en-US" altLang="en-US"/>
              <a:t>• 	The procedure is virtually irreversible (i.e., success of reversal surgery cannot be guaranteed). </a:t>
            </a:r>
          </a:p>
          <a:p>
            <a:pPr eaLnBrk="1" hangingPunct="1">
              <a:buFontTx/>
              <a:buNone/>
            </a:pPr>
            <a:r>
              <a:rPr lang="en-US" altLang="en-US"/>
              <a:t>• 	There are minimal risks and side effects of local anaesthesia. </a:t>
            </a:r>
          </a:p>
          <a:p>
            <a:pPr eaLnBrk="1" hangingPunct="1">
              <a:buFontTx/>
              <a:buNone/>
            </a:pPr>
            <a:r>
              <a:rPr lang="en-US" altLang="en-US"/>
              <a:t>• 	The risks associated with surgical procedures. </a:t>
            </a:r>
          </a:p>
          <a:p>
            <a:pPr eaLnBrk="1" hangingPunct="1">
              <a:buFontTx/>
              <a:buNone/>
            </a:pPr>
            <a:r>
              <a:rPr lang="en-US" altLang="en-US"/>
              <a:t>• 	A vasectomy does not protect against STIs, including HIV/ AIDS. </a:t>
            </a:r>
          </a:p>
          <a:p>
            <a:pPr eaLnBrk="1" hangingPunct="1">
              <a:buFontTx/>
              <a:buNone/>
            </a:pPr>
            <a:r>
              <a:rPr lang="en-US" altLang="en-US"/>
              <a:t>• 	Only a trained provider can offer a vasectomy. </a:t>
            </a:r>
          </a:p>
          <a:p>
            <a:pPr eaLnBrk="1" hangingPunct="1">
              <a:buFontTx/>
              <a:buNone/>
            </a:pPr>
            <a:r>
              <a:rPr lang="en-US" altLang="en-US"/>
              <a:t>• 	</a:t>
            </a:r>
            <a:r>
              <a:rPr lang="en-US" altLang="en-US" sz="2800"/>
              <a:t>There is a delay in effectiveness after the procedure has been performed. </a:t>
            </a:r>
          </a:p>
          <a:p>
            <a:pPr eaLnBrk="1" hangingPunct="1"/>
            <a:endParaRPr lang="en-US" altLang="en-US"/>
          </a:p>
        </p:txBody>
      </p:sp>
      <p:sp>
        <p:nvSpPr>
          <p:cNvPr id="131076" name="Date Placeholder 6">
            <a:extLst>
              <a:ext uri="{FF2B5EF4-FFF2-40B4-BE49-F238E27FC236}">
                <a16:creationId xmlns:a16="http://schemas.microsoft.com/office/drawing/2014/main" id="{800BF2D5-D684-4148-9501-38C292C20C3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27D4E985-3169-4F8D-9342-8825863012CC}"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31077" name="Slide Number Placeholder 7">
            <a:extLst>
              <a:ext uri="{FF2B5EF4-FFF2-40B4-BE49-F238E27FC236}">
                <a16:creationId xmlns:a16="http://schemas.microsoft.com/office/drawing/2014/main" id="{72A2E569-EDA1-4F77-9ABD-2B203A55231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FF1F5DB1-132F-4AE8-8FEE-226117976C8D}" type="slidenum">
              <a:rPr lang="en-US" altLang="en-US">
                <a:solidFill>
                  <a:srgbClr val="FFFFFF"/>
                </a:solidFill>
              </a:rPr>
              <a:pPr eaLnBrk="1" fontAlgn="base" hangingPunct="1">
                <a:spcBef>
                  <a:spcPct val="0"/>
                </a:spcBef>
                <a:spcAft>
                  <a:spcPct val="0"/>
                </a:spcAft>
              </a:pPr>
              <a:t>98</a:t>
            </a:fld>
            <a:endParaRPr lang="en-US" altLang="en-US">
              <a:solidFill>
                <a:srgbClr val="FFFFFF"/>
              </a:solidFill>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itle 1">
            <a:extLst>
              <a:ext uri="{FF2B5EF4-FFF2-40B4-BE49-F238E27FC236}">
                <a16:creationId xmlns:a16="http://schemas.microsoft.com/office/drawing/2014/main" id="{2309CF0A-3A43-4444-8A17-60BD39B07542}"/>
              </a:ext>
            </a:extLst>
          </p:cNvPr>
          <p:cNvSpPr>
            <a:spLocks noGrp="1"/>
          </p:cNvSpPr>
          <p:nvPr>
            <p:ph type="title"/>
          </p:nvPr>
        </p:nvSpPr>
        <p:spPr/>
        <p:txBody>
          <a:bodyPr>
            <a:normAutofit/>
          </a:bodyPr>
          <a:lstStyle/>
          <a:p>
            <a:pPr eaLnBrk="1" fontAlgn="auto" hangingPunct="1">
              <a:spcAft>
                <a:spcPts val="0"/>
              </a:spcAft>
              <a:defRPr/>
            </a:pPr>
            <a:r>
              <a:rPr lang="en-US" b="1"/>
              <a:t>Men Who Should Not Have Vasectomies </a:t>
            </a:r>
            <a:br>
              <a:rPr lang="en-US"/>
            </a:br>
            <a:endParaRPr lang="en-US"/>
          </a:p>
        </p:txBody>
      </p:sp>
      <p:sp>
        <p:nvSpPr>
          <p:cNvPr id="132099" name="Content Placeholder 2">
            <a:extLst>
              <a:ext uri="{FF2B5EF4-FFF2-40B4-BE49-F238E27FC236}">
                <a16:creationId xmlns:a16="http://schemas.microsoft.com/office/drawing/2014/main" id="{74FE7C43-E21C-48EC-89F9-B8D8228625A1}"/>
              </a:ext>
            </a:extLst>
          </p:cNvPr>
          <p:cNvSpPr>
            <a:spLocks noGrp="1"/>
          </p:cNvSpPr>
          <p:nvPr>
            <p:ph idx="1"/>
          </p:nvPr>
        </p:nvSpPr>
        <p:spPr>
          <a:xfrm>
            <a:off x="1981200" y="1600201"/>
            <a:ext cx="7467600" cy="4873625"/>
          </a:xfrm>
        </p:spPr>
        <p:txBody>
          <a:bodyPr/>
          <a:lstStyle/>
          <a:p>
            <a:pPr eaLnBrk="1" hangingPunct="1"/>
            <a:r>
              <a:rPr lang="en-US" altLang="en-US"/>
              <a:t>Vasectomies are not the appropriate choice for every man. Men who should not have vasectomies include the following: </a:t>
            </a:r>
          </a:p>
          <a:p>
            <a:pPr eaLnBrk="1" hangingPunct="1">
              <a:buFontTx/>
              <a:buNone/>
            </a:pPr>
            <a:r>
              <a:rPr lang="en-US" altLang="en-US"/>
              <a:t>• Clients who are uncertain of their desire for future fertility </a:t>
            </a:r>
          </a:p>
          <a:p>
            <a:pPr eaLnBrk="1" hangingPunct="1">
              <a:buFontTx/>
              <a:buNone/>
            </a:pPr>
            <a:r>
              <a:rPr lang="en-US" altLang="en-US"/>
              <a:t>• Clients who cannot withstand surgery </a:t>
            </a:r>
          </a:p>
          <a:p>
            <a:pPr eaLnBrk="1" hangingPunct="1">
              <a:buFontTx/>
              <a:buNone/>
            </a:pPr>
            <a:r>
              <a:rPr lang="en-US" altLang="en-US"/>
              <a:t>• Clients who do not or cannot give voluntary informed consent </a:t>
            </a:r>
          </a:p>
          <a:p>
            <a:pPr eaLnBrk="1" hangingPunct="1"/>
            <a:endParaRPr lang="en-US" altLang="en-US"/>
          </a:p>
        </p:txBody>
      </p:sp>
      <p:sp>
        <p:nvSpPr>
          <p:cNvPr id="132100" name="Date Placeholder 6">
            <a:extLst>
              <a:ext uri="{FF2B5EF4-FFF2-40B4-BE49-F238E27FC236}">
                <a16:creationId xmlns:a16="http://schemas.microsoft.com/office/drawing/2014/main" id="{30C8A8D5-9B1E-46C7-9B4C-5C691996255A}"/>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08C2CEB9-95AC-472C-92E6-17920E79B4FC}" type="datetime1">
              <a:rPr lang="en-US" altLang="en-US">
                <a:solidFill>
                  <a:srgbClr val="575F6D"/>
                </a:solidFill>
              </a:rPr>
              <a:pPr eaLnBrk="1" fontAlgn="base" hangingPunct="1">
                <a:spcBef>
                  <a:spcPct val="0"/>
                </a:spcBef>
                <a:spcAft>
                  <a:spcPct val="0"/>
                </a:spcAft>
              </a:pPr>
              <a:t>6/3/2021</a:t>
            </a:fld>
            <a:endParaRPr lang="en-US" altLang="en-US">
              <a:solidFill>
                <a:srgbClr val="575F6D"/>
              </a:solidFill>
            </a:endParaRPr>
          </a:p>
        </p:txBody>
      </p:sp>
      <p:sp>
        <p:nvSpPr>
          <p:cNvPr id="132101" name="Slide Number Placeholder 7">
            <a:extLst>
              <a:ext uri="{FF2B5EF4-FFF2-40B4-BE49-F238E27FC236}">
                <a16:creationId xmlns:a16="http://schemas.microsoft.com/office/drawing/2014/main" id="{14EC22AD-6178-4B37-856B-1643074F869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fld id="{1ABF2BD7-AEF4-47CF-B7D4-18D8552A36E4}" type="slidenum">
              <a:rPr lang="en-US" altLang="en-US">
                <a:solidFill>
                  <a:srgbClr val="FFFFFF"/>
                </a:solidFill>
              </a:rPr>
              <a:pPr eaLnBrk="1" fontAlgn="base" hangingPunct="1">
                <a:spcBef>
                  <a:spcPct val="0"/>
                </a:spcBef>
                <a:spcAft>
                  <a:spcPct val="0"/>
                </a:spcAft>
              </a:pPr>
              <a:t>99</a:t>
            </a:fld>
            <a:endParaRPr lang="en-US" altLang="en-US">
              <a:solidFill>
                <a:srgbClr val="FFFFFF"/>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183</TotalTime>
  <Words>11192</Words>
  <Application>Microsoft Office PowerPoint</Application>
  <PresentationFormat>Widescreen</PresentationFormat>
  <Paragraphs>1191</Paragraphs>
  <Slides>145</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145</vt:i4>
      </vt:variant>
    </vt:vector>
  </HeadingPairs>
  <TitlesOfParts>
    <vt:vector size="151" baseType="lpstr">
      <vt:lpstr>Arial</vt:lpstr>
      <vt:lpstr>Calibri</vt:lpstr>
      <vt:lpstr>Calibri Light</vt:lpstr>
      <vt:lpstr>Optima</vt:lpstr>
      <vt:lpstr>Wingdings</vt:lpstr>
      <vt:lpstr>Office Theme</vt:lpstr>
      <vt:lpstr>FAMILY PLANNING</vt:lpstr>
      <vt:lpstr>OBJECTIVES</vt:lpstr>
      <vt:lpstr>Family planning</vt:lpstr>
      <vt:lpstr>Benefits of family planning</vt:lpstr>
      <vt:lpstr>Benefits of FP cont.</vt:lpstr>
      <vt:lpstr>Benefits of FP cont.</vt:lpstr>
      <vt:lpstr>Factors promoting/hindering FP practice</vt:lpstr>
      <vt:lpstr>PRICIPLES OF COUNSELLING IN FP.</vt:lpstr>
      <vt:lpstr>Principles cont.</vt:lpstr>
      <vt:lpstr>Principles cont.</vt:lpstr>
      <vt:lpstr>Principles cont.</vt:lpstr>
      <vt:lpstr>Counseling cont.</vt:lpstr>
      <vt:lpstr>The 6 steps GATHER</vt:lpstr>
      <vt:lpstr>FP Administration process</vt:lpstr>
      <vt:lpstr>Informed choice</vt:lpstr>
      <vt:lpstr>Physical examination</vt:lpstr>
      <vt:lpstr>Pelvic examination</vt:lpstr>
      <vt:lpstr>PELVIC EXAM</vt:lpstr>
      <vt:lpstr>MEDICAL ELIGIBILITY CRITERIA [MEC]</vt:lpstr>
      <vt:lpstr>MEC classification</vt:lpstr>
      <vt:lpstr>The specific methods</vt:lpstr>
      <vt:lpstr>Barrier methods</vt:lpstr>
      <vt:lpstr>Disadvantages of male condom</vt:lpstr>
      <vt:lpstr>Female condom</vt:lpstr>
      <vt:lpstr>Other barrier methods</vt:lpstr>
      <vt:lpstr>Hormonal contraceptives</vt:lpstr>
      <vt:lpstr>The combined oral pill (COC)</vt:lpstr>
      <vt:lpstr>Contraceptive benefits of COC</vt:lpstr>
      <vt:lpstr>Other benefits of COC Pills</vt:lpstr>
      <vt:lpstr>Non contraceptive benefits of COCs</vt:lpstr>
      <vt:lpstr>  Limitations and Side Effects of COCs  </vt:lpstr>
      <vt:lpstr>Minor side effects of COCs</vt:lpstr>
      <vt:lpstr>Major complications of COC</vt:lpstr>
      <vt:lpstr>Eligibility for Using COCs  </vt:lpstr>
      <vt:lpstr>MEC1 No restrictions or conditions</vt:lpstr>
      <vt:lpstr>PowerPoint Presentation</vt:lpstr>
      <vt:lpstr> Women Who Can Use This Method with Extra Care (Includes MEC Category 2)  </vt:lpstr>
      <vt:lpstr>MEC category 3 [avoid COCs].</vt:lpstr>
      <vt:lpstr>MEC category 4[Do not use COCs]</vt:lpstr>
      <vt:lpstr>Common Types of COCs  </vt:lpstr>
      <vt:lpstr>Types of COCs cont.</vt:lpstr>
      <vt:lpstr> Danger signs which fp clients should report immediately to H/worker</vt:lpstr>
      <vt:lpstr>Management of Common Side Effects of COCs  </vt:lpstr>
      <vt:lpstr> What to Do in the Case of Missed Pill(s)  </vt:lpstr>
      <vt:lpstr>Progestin-Only Pills (POPs)  </vt:lpstr>
      <vt:lpstr>Types of POPs  </vt:lpstr>
      <vt:lpstr> Advantages of POPs  </vt:lpstr>
      <vt:lpstr> Limitations and Side Effects of POPs  </vt:lpstr>
      <vt:lpstr>Limitations of POCs cont.</vt:lpstr>
      <vt:lpstr>Eligibility for Using POPs  </vt:lpstr>
      <vt:lpstr>cont…</vt:lpstr>
      <vt:lpstr>PowerPoint Presentation</vt:lpstr>
      <vt:lpstr>Injectable contraceptives</vt:lpstr>
      <vt:lpstr> Progestin-Only Injectable Contraceptives (POICs)  </vt:lpstr>
      <vt:lpstr>Progesterone only injectables</vt:lpstr>
      <vt:lpstr>Dosage of injectable contraceptives</vt:lpstr>
      <vt:lpstr>Emergency Hormonal Contraceptive Pills (ECPs)  </vt:lpstr>
      <vt:lpstr>PowerPoint Presentation</vt:lpstr>
      <vt:lpstr>Types of ECPs and Dosage   </vt:lpstr>
      <vt:lpstr>Progestin-only Oral Contraceptives </vt:lpstr>
      <vt:lpstr>Ecp progestin only pills</vt:lpstr>
      <vt:lpstr>Contraceptive Implants  </vt:lpstr>
      <vt:lpstr>Mode of action</vt:lpstr>
      <vt:lpstr>Types of Contraceptive Implants  </vt:lpstr>
      <vt:lpstr>Advantages and Beneﬁts of Using Contraceptive Implants  </vt:lpstr>
      <vt:lpstr>Non-contraceptive Health Beneﬁts  </vt:lpstr>
      <vt:lpstr>Eligibility for Using Contraceptive Implants </vt:lpstr>
      <vt:lpstr> INTRAUTERINE CONTRACEPTIVE DEVICES (IUCDs)  </vt:lpstr>
      <vt:lpstr>Copper-based IUCD</vt:lpstr>
      <vt:lpstr>Hormone-Releasing IUCDs  </vt:lpstr>
      <vt:lpstr>IUCD cont.</vt:lpstr>
      <vt:lpstr>Advantages and Beneﬁts of IUCDs  </vt:lpstr>
      <vt:lpstr>Other Beneﬁts of IUCDs</vt:lpstr>
      <vt:lpstr> When Can an IUCD Be Inserted?  </vt:lpstr>
      <vt:lpstr>When to insert IUCD cont.</vt:lpstr>
      <vt:lpstr>MEC for IUCD</vt:lpstr>
      <vt:lpstr>NOTE:  </vt:lpstr>
      <vt:lpstr> Post-insertion Follow-Up  </vt:lpstr>
      <vt:lpstr>Limitations, Problems, and Side Effects with the Use of IUCDs</vt:lpstr>
      <vt:lpstr>Authorized service providers</vt:lpstr>
      <vt:lpstr>Management of common side effects </vt:lpstr>
      <vt:lpstr>VOLUNTARY SURGICAL CONTRACEPTION</vt:lpstr>
      <vt:lpstr>Caution in voluntary surgical contraception</vt:lpstr>
      <vt:lpstr> Female Voluntary Surgical Contraception  </vt:lpstr>
      <vt:lpstr> Female Voluntary Surgical Contraception  </vt:lpstr>
      <vt:lpstr>BTL cont.</vt:lpstr>
      <vt:lpstr>Advantages of TL  </vt:lpstr>
      <vt:lpstr>Limitations and Side Effects of TL  </vt:lpstr>
      <vt:lpstr>Limitations of TL cont.</vt:lpstr>
      <vt:lpstr>Women Who Can Use TL (MEC Cat. 1)  </vt:lpstr>
      <vt:lpstr>TL MEC category A cont.</vt:lpstr>
      <vt:lpstr>TL MEC category A cont.</vt:lpstr>
      <vt:lpstr>TL MEC category A cont.</vt:lpstr>
      <vt:lpstr> Women Who Should Not Use TL  </vt:lpstr>
      <vt:lpstr> Male Voluntary Surgical Contraception (Vasectomy)</vt:lpstr>
      <vt:lpstr> Correcting Myths and Misconceptions about the Vasectomy  </vt:lpstr>
      <vt:lpstr>Types of Vasectomy  </vt:lpstr>
      <vt:lpstr>Limitations and Risks of vasectomy  </vt:lpstr>
      <vt:lpstr>Men Who Should Not Have Vasectomies  </vt:lpstr>
      <vt:lpstr>Obtaining This Method  </vt:lpstr>
      <vt:lpstr>NATURAL METHODS</vt:lpstr>
      <vt:lpstr>Natural methods cont.</vt:lpstr>
      <vt:lpstr>  LACTATIONAL AMENORRHOEA METHOD (LAM) </vt:lpstr>
      <vt:lpstr>Advantages and Beneﬁts of LAM  </vt:lpstr>
      <vt:lpstr>Benefits of LAM cont.</vt:lpstr>
      <vt:lpstr>Limitations of LAM  </vt:lpstr>
      <vt:lpstr>Limitations cont.</vt:lpstr>
      <vt:lpstr>Women Who Can Use LAM without Restrictions</vt:lpstr>
      <vt:lpstr> Women Who Should Not Rely on LAM  </vt:lpstr>
      <vt:lpstr>Fertility awareness methods</vt:lpstr>
      <vt:lpstr>Fertility awareness methods</vt:lpstr>
      <vt:lpstr>FAM cont.</vt:lpstr>
      <vt:lpstr>Calendar-Based Methods  </vt:lpstr>
      <vt:lpstr>SDM cont.</vt:lpstr>
      <vt:lpstr>SDM cont.</vt:lpstr>
      <vt:lpstr>SDM cont.</vt:lpstr>
      <vt:lpstr>Sdm cont.</vt:lpstr>
      <vt:lpstr>Symptoms-Based Methods  </vt:lpstr>
      <vt:lpstr>TwoDay Method® (TDM)  </vt:lpstr>
      <vt:lpstr>TDM cont.</vt:lpstr>
      <vt:lpstr>TDM cont.</vt:lpstr>
      <vt:lpstr>Cervical Mucus, or Billings Ovulation Method </vt:lpstr>
      <vt:lpstr>Billings ovulation method cont.</vt:lpstr>
      <vt:lpstr>Billings ovulation method cont.</vt:lpstr>
      <vt:lpstr>Basal body temperature method</vt:lpstr>
      <vt:lpstr>BBT method cont.</vt:lpstr>
      <vt:lpstr>Sympto-thermal Method (Cervical Mucus + BBT)  </vt:lpstr>
      <vt:lpstr>  Sympto-thermal+billings method cont.</vt:lpstr>
      <vt:lpstr> New Approaches  </vt:lpstr>
      <vt:lpstr>Advantages of FAMs Methods </vt:lpstr>
      <vt:lpstr>Advantages of FAM cont.</vt:lpstr>
      <vt:lpstr>Limitations of These Methods </vt:lpstr>
      <vt:lpstr>Limitations of FAM cont.</vt:lpstr>
      <vt:lpstr> Women Who Can Use FAMs  </vt:lpstr>
      <vt:lpstr>  Women Who Can Use This Method, with Extra Care (Includes MEC Category 2)  </vt:lpstr>
      <vt:lpstr>Mec cat.2 cont.</vt:lpstr>
      <vt:lpstr>Women Who Should Delay Starting This Method  </vt:lpstr>
      <vt:lpstr>Women Who Should Not Use This Method  </vt:lpstr>
      <vt:lpstr>Obtaining These Methods  </vt:lpstr>
      <vt:lpstr>       Withdrawal (Coitus Interruptus) Method  </vt:lpstr>
      <vt:lpstr>Coitus interruptus cont.</vt:lpstr>
      <vt:lpstr>Coitus interruptus cont.</vt:lpstr>
      <vt:lpstr>Advantages of CI  </vt:lpstr>
      <vt:lpstr>Limitations of CI  </vt:lpstr>
      <vt:lpstr>Limitations of CI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PLANNING</dc:title>
  <dc:creator>user</dc:creator>
  <cp:lastModifiedBy>user</cp:lastModifiedBy>
  <cp:revision>25</cp:revision>
  <dcterms:created xsi:type="dcterms:W3CDTF">2021-06-03T11:49:44Z</dcterms:created>
  <dcterms:modified xsi:type="dcterms:W3CDTF">2021-06-04T05:22:14Z</dcterms:modified>
</cp:coreProperties>
</file>