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Slides/notesSlide1.xml" ContentType="application/vnd.openxmlformats-officedocument.presentationml.notes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Slides/notesSlide2.xml" ContentType="application/vnd.openxmlformats-officedocument.presentationml.notes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000" autoAdjust="0"/>
    <p:restoredTop sz="94660"/>
  </p:normalViewPr>
  <p:slideViewPr>
    <p:cSldViewPr snapToGrid="0">
      <p:cViewPr varScale="1">
        <p:scale>
          <a:sx n="87" d="100"/>
          <a:sy n="87" d="100"/>
        </p:scale>
        <p:origin x="60" y="15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tableStyles" Target="tableStyles.xml"/><Relationship Id="rId150" Type="http://schemas.openxmlformats.org/officeDocument/2006/relationships/presProps" Target="presProps.xml"/><Relationship Id="rId1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317" name=""/>
        <p:cNvGrpSpPr/>
        <p:nvPr/>
      </p:nvGrpSpPr>
      <p:grpSpPr>
        <a:xfrm>
          <a:off x="0" y="0"/>
          <a:ext cx="0" cy="0"/>
          <a:chOff x="0" y="0"/>
          <a:chExt cx="0" cy="0"/>
        </a:xfrm>
      </p:grpSpPr>
      <p:sp>
        <p:nvSpPr>
          <p:cNvPr id="1048918"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919"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920"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921"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922"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923"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04.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1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924" name=""/>
          <p:cNvSpPr>
            <a:spLocks noGrp="1"/>
          </p:cNvSpPr>
          <p:nvPr>
            <p:ph type="body"/>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925" name=""/>
          <p:cNvSpPr>
            <a:spLocks noGrp="1"/>
          </p:cNvSpPr>
          <p:nvPr>
            <p:ph type="body"/>
          </p:nvPr>
        </p:nvSpPr>
        <p:spPr/>
        <p:txBody>
          <a:bodyPr/>
          <a:p>
            <a:endParaRPr altLang="en-US" 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312" name=""/>
        <p:cNvGrpSpPr/>
        <p:nvPr/>
      </p:nvGrpSpPr>
      <p:grpSpPr>
        <a:xfrm>
          <a:off x="0" y="0"/>
          <a:ext cx="0" cy="0"/>
          <a:chOff x="0" y="0"/>
          <a:chExt cx="0" cy="0"/>
        </a:xfrm>
      </p:grpSpPr>
      <p:sp>
        <p:nvSpPr>
          <p:cNvPr id="1048893"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894"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895" name="Date Placeholder 3"/>
          <p:cNvSpPr>
            <a:spLocks noGrp="1"/>
          </p:cNvSpPr>
          <p:nvPr>
            <p:ph type="dt" sz="half" idx="10"/>
          </p:nvPr>
        </p:nvSpPr>
        <p:spPr/>
        <p:txBody>
          <a:bodyPr/>
          <a:p>
            <a:fld id="{0E226D48-453C-46AE-9AED-0BB1E8770D6E}" type="datetimeFigureOut">
              <a:rPr lang="en-US" smtClean="0"/>
            </a:fld>
            <a:endParaRPr lang="en-US"/>
          </a:p>
        </p:txBody>
      </p:sp>
      <p:sp>
        <p:nvSpPr>
          <p:cNvPr id="1048896" name="Footer Placeholder 4"/>
          <p:cNvSpPr>
            <a:spLocks noGrp="1"/>
          </p:cNvSpPr>
          <p:nvPr>
            <p:ph type="ftr" sz="quarter" idx="11"/>
          </p:nvPr>
        </p:nvSpPr>
        <p:spPr/>
        <p:txBody>
          <a:bodyPr/>
          <a:p>
            <a:endParaRPr lang="en-US"/>
          </a:p>
        </p:txBody>
      </p:sp>
      <p:sp>
        <p:nvSpPr>
          <p:cNvPr id="1048897" name="Slide Number Placeholder 5"/>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10" name=""/>
        <p:cNvGrpSpPr/>
        <p:nvPr/>
      </p:nvGrpSpPr>
      <p:grpSpPr>
        <a:xfrm>
          <a:off x="0" y="0"/>
          <a:ext cx="0" cy="0"/>
          <a:chOff x="0" y="0"/>
          <a:chExt cx="0" cy="0"/>
        </a:xfrm>
      </p:grpSpPr>
      <p:sp>
        <p:nvSpPr>
          <p:cNvPr id="1048884" name="Title 1"/>
          <p:cNvSpPr>
            <a:spLocks noGrp="1"/>
          </p:cNvSpPr>
          <p:nvPr>
            <p:ph type="title"/>
          </p:nvPr>
        </p:nvSpPr>
        <p:spPr/>
        <p:txBody>
          <a:bodyPr/>
          <a:p>
            <a:r>
              <a:rPr lang="en-US" smtClean="0"/>
              <a:t>Click to edit Master title style</a:t>
            </a:r>
            <a:endParaRPr lang="en-US"/>
          </a:p>
        </p:txBody>
      </p:sp>
      <p:sp>
        <p:nvSpPr>
          <p:cNvPr id="1048885"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86" name="Date Placeholder 3"/>
          <p:cNvSpPr>
            <a:spLocks noGrp="1"/>
          </p:cNvSpPr>
          <p:nvPr>
            <p:ph type="dt" sz="half" idx="10"/>
          </p:nvPr>
        </p:nvSpPr>
        <p:spPr/>
        <p:txBody>
          <a:bodyPr/>
          <a:p>
            <a:fld id="{0E226D48-453C-46AE-9AED-0BB1E8770D6E}" type="datetimeFigureOut">
              <a:rPr lang="en-US" smtClean="0"/>
            </a:fld>
            <a:endParaRPr lang="en-US"/>
          </a:p>
        </p:txBody>
      </p:sp>
      <p:sp>
        <p:nvSpPr>
          <p:cNvPr id="1048887" name="Footer Placeholder 4"/>
          <p:cNvSpPr>
            <a:spLocks noGrp="1"/>
          </p:cNvSpPr>
          <p:nvPr>
            <p:ph type="ftr" sz="quarter" idx="11"/>
          </p:nvPr>
        </p:nvSpPr>
        <p:spPr/>
        <p:txBody>
          <a:bodyPr/>
          <a:p>
            <a:endParaRPr lang="en-US"/>
          </a:p>
        </p:txBody>
      </p:sp>
      <p:sp>
        <p:nvSpPr>
          <p:cNvPr id="1048888" name="Slide Number Placeholder 5"/>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09" name=""/>
        <p:cNvGrpSpPr/>
        <p:nvPr/>
      </p:nvGrpSpPr>
      <p:grpSpPr>
        <a:xfrm>
          <a:off x="0" y="0"/>
          <a:ext cx="0" cy="0"/>
          <a:chOff x="0" y="0"/>
          <a:chExt cx="0" cy="0"/>
        </a:xfrm>
      </p:grpSpPr>
      <p:sp>
        <p:nvSpPr>
          <p:cNvPr id="1048879"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8880"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81" name="Date Placeholder 3"/>
          <p:cNvSpPr>
            <a:spLocks noGrp="1"/>
          </p:cNvSpPr>
          <p:nvPr>
            <p:ph type="dt" sz="half" idx="10"/>
          </p:nvPr>
        </p:nvSpPr>
        <p:spPr/>
        <p:txBody>
          <a:bodyPr/>
          <a:p>
            <a:fld id="{0E226D48-453C-46AE-9AED-0BB1E8770D6E}" type="datetimeFigureOut">
              <a:rPr lang="en-US" smtClean="0"/>
            </a:fld>
            <a:endParaRPr lang="en-US"/>
          </a:p>
        </p:txBody>
      </p:sp>
      <p:sp>
        <p:nvSpPr>
          <p:cNvPr id="1048882" name="Footer Placeholder 4"/>
          <p:cNvSpPr>
            <a:spLocks noGrp="1"/>
          </p:cNvSpPr>
          <p:nvPr>
            <p:ph type="ftr" sz="quarter" idx="11"/>
          </p:nvPr>
        </p:nvSpPr>
        <p:spPr/>
        <p:txBody>
          <a:bodyPr/>
          <a:p>
            <a:endParaRPr lang="en-US"/>
          </a:p>
        </p:txBody>
      </p:sp>
      <p:sp>
        <p:nvSpPr>
          <p:cNvPr id="1048883" name="Slide Number Placeholder 5"/>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3"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0E226D48-453C-46AE-9AED-0BB1E8770D6E}" type="datetimeFigureOut">
              <a:rPr lang="en-US" smtClean="0"/>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07" name=""/>
        <p:cNvGrpSpPr/>
        <p:nvPr/>
      </p:nvGrpSpPr>
      <p:grpSpPr>
        <a:xfrm>
          <a:off x="0" y="0"/>
          <a:ext cx="0" cy="0"/>
          <a:chOff x="0" y="0"/>
          <a:chExt cx="0" cy="0"/>
        </a:xfrm>
      </p:grpSpPr>
      <p:sp>
        <p:nvSpPr>
          <p:cNvPr id="1048871"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872"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8873" name="Date Placeholder 3"/>
          <p:cNvSpPr>
            <a:spLocks noGrp="1"/>
          </p:cNvSpPr>
          <p:nvPr>
            <p:ph type="dt" sz="half" idx="10"/>
          </p:nvPr>
        </p:nvSpPr>
        <p:spPr/>
        <p:txBody>
          <a:bodyPr/>
          <a:p>
            <a:fld id="{0E226D48-453C-46AE-9AED-0BB1E8770D6E}" type="datetimeFigureOut">
              <a:rPr lang="en-US" smtClean="0"/>
            </a:fld>
            <a:endParaRPr lang="en-US"/>
          </a:p>
        </p:txBody>
      </p:sp>
      <p:sp>
        <p:nvSpPr>
          <p:cNvPr id="1048874" name="Footer Placeholder 4"/>
          <p:cNvSpPr>
            <a:spLocks noGrp="1"/>
          </p:cNvSpPr>
          <p:nvPr>
            <p:ph type="ftr" sz="quarter" idx="11"/>
          </p:nvPr>
        </p:nvSpPr>
        <p:spPr/>
        <p:txBody>
          <a:bodyPr/>
          <a:p>
            <a:endParaRPr lang="en-US"/>
          </a:p>
        </p:txBody>
      </p:sp>
      <p:sp>
        <p:nvSpPr>
          <p:cNvPr id="1048875" name="Slide Number Placeholder 5"/>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06" name=""/>
        <p:cNvGrpSpPr/>
        <p:nvPr/>
      </p:nvGrpSpPr>
      <p:grpSpPr>
        <a:xfrm>
          <a:off x="0" y="0"/>
          <a:ext cx="0" cy="0"/>
          <a:chOff x="0" y="0"/>
          <a:chExt cx="0" cy="0"/>
        </a:xfrm>
      </p:grpSpPr>
      <p:sp>
        <p:nvSpPr>
          <p:cNvPr id="1048865" name="Title 1"/>
          <p:cNvSpPr>
            <a:spLocks noGrp="1"/>
          </p:cNvSpPr>
          <p:nvPr>
            <p:ph type="title"/>
          </p:nvPr>
        </p:nvSpPr>
        <p:spPr/>
        <p:txBody>
          <a:bodyPr/>
          <a:p>
            <a:r>
              <a:rPr lang="en-US" smtClean="0"/>
              <a:t>Click to edit Master title style</a:t>
            </a:r>
            <a:endParaRPr lang="en-US"/>
          </a:p>
        </p:txBody>
      </p:sp>
      <p:sp>
        <p:nvSpPr>
          <p:cNvPr id="1048866"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67"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68" name="Date Placeholder 4"/>
          <p:cNvSpPr>
            <a:spLocks noGrp="1"/>
          </p:cNvSpPr>
          <p:nvPr>
            <p:ph type="dt" sz="half" idx="10"/>
          </p:nvPr>
        </p:nvSpPr>
        <p:spPr/>
        <p:txBody>
          <a:bodyPr/>
          <a:p>
            <a:fld id="{0E226D48-453C-46AE-9AED-0BB1E8770D6E}" type="datetimeFigureOut">
              <a:rPr lang="en-US" smtClean="0"/>
            </a:fld>
            <a:endParaRPr lang="en-US"/>
          </a:p>
        </p:txBody>
      </p:sp>
      <p:sp>
        <p:nvSpPr>
          <p:cNvPr id="1048869" name="Footer Placeholder 5"/>
          <p:cNvSpPr>
            <a:spLocks noGrp="1"/>
          </p:cNvSpPr>
          <p:nvPr>
            <p:ph type="ftr" sz="quarter" idx="11"/>
          </p:nvPr>
        </p:nvSpPr>
        <p:spPr/>
        <p:txBody>
          <a:bodyPr/>
          <a:p>
            <a:endParaRPr lang="en-US"/>
          </a:p>
        </p:txBody>
      </p:sp>
      <p:sp>
        <p:nvSpPr>
          <p:cNvPr id="1048870" name="Slide Number Placeholder 6"/>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15" name=""/>
        <p:cNvGrpSpPr/>
        <p:nvPr/>
      </p:nvGrpSpPr>
      <p:grpSpPr>
        <a:xfrm>
          <a:off x="0" y="0"/>
          <a:ext cx="0" cy="0"/>
          <a:chOff x="0" y="0"/>
          <a:chExt cx="0" cy="0"/>
        </a:xfrm>
      </p:grpSpPr>
      <p:sp>
        <p:nvSpPr>
          <p:cNvPr id="1048910"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8911"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912"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3"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914"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5" name="Date Placeholder 6"/>
          <p:cNvSpPr>
            <a:spLocks noGrp="1"/>
          </p:cNvSpPr>
          <p:nvPr>
            <p:ph type="dt" sz="half" idx="10"/>
          </p:nvPr>
        </p:nvSpPr>
        <p:spPr/>
        <p:txBody>
          <a:bodyPr/>
          <a:p>
            <a:fld id="{0E226D48-453C-46AE-9AED-0BB1E8770D6E}" type="datetimeFigureOut">
              <a:rPr lang="en-US" smtClean="0"/>
            </a:fld>
            <a:endParaRPr lang="en-US"/>
          </a:p>
        </p:txBody>
      </p:sp>
      <p:sp>
        <p:nvSpPr>
          <p:cNvPr id="1048916" name="Footer Placeholder 7"/>
          <p:cNvSpPr>
            <a:spLocks noGrp="1"/>
          </p:cNvSpPr>
          <p:nvPr>
            <p:ph type="ftr" sz="quarter" idx="11"/>
          </p:nvPr>
        </p:nvSpPr>
        <p:spPr/>
        <p:txBody>
          <a:bodyPr/>
          <a:p>
            <a:endParaRPr lang="en-US"/>
          </a:p>
        </p:txBody>
      </p:sp>
      <p:sp>
        <p:nvSpPr>
          <p:cNvPr id="1048917" name="Slide Number Placeholder 8"/>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11" name=""/>
        <p:cNvGrpSpPr/>
        <p:nvPr/>
      </p:nvGrpSpPr>
      <p:grpSpPr>
        <a:xfrm>
          <a:off x="0" y="0"/>
          <a:ext cx="0" cy="0"/>
          <a:chOff x="0" y="0"/>
          <a:chExt cx="0" cy="0"/>
        </a:xfrm>
      </p:grpSpPr>
      <p:sp>
        <p:nvSpPr>
          <p:cNvPr id="1048889" name="Title 1"/>
          <p:cNvSpPr>
            <a:spLocks noGrp="1"/>
          </p:cNvSpPr>
          <p:nvPr>
            <p:ph type="title"/>
          </p:nvPr>
        </p:nvSpPr>
        <p:spPr/>
        <p:txBody>
          <a:bodyPr/>
          <a:p>
            <a:r>
              <a:rPr lang="en-US" smtClean="0"/>
              <a:t>Click to edit Master title style</a:t>
            </a:r>
            <a:endParaRPr lang="en-US"/>
          </a:p>
        </p:txBody>
      </p:sp>
      <p:sp>
        <p:nvSpPr>
          <p:cNvPr id="1048890" name="Date Placeholder 2"/>
          <p:cNvSpPr>
            <a:spLocks noGrp="1"/>
          </p:cNvSpPr>
          <p:nvPr>
            <p:ph type="dt" sz="half" idx="10"/>
          </p:nvPr>
        </p:nvSpPr>
        <p:spPr/>
        <p:txBody>
          <a:bodyPr/>
          <a:p>
            <a:fld id="{0E226D48-453C-46AE-9AED-0BB1E8770D6E}" type="datetimeFigureOut">
              <a:rPr lang="en-US" smtClean="0"/>
            </a:fld>
            <a:endParaRPr lang="en-US"/>
          </a:p>
        </p:txBody>
      </p:sp>
      <p:sp>
        <p:nvSpPr>
          <p:cNvPr id="1048891" name="Footer Placeholder 3"/>
          <p:cNvSpPr>
            <a:spLocks noGrp="1"/>
          </p:cNvSpPr>
          <p:nvPr>
            <p:ph type="ftr" sz="quarter" idx="11"/>
          </p:nvPr>
        </p:nvSpPr>
        <p:spPr/>
        <p:txBody>
          <a:bodyPr/>
          <a:p>
            <a:endParaRPr lang="en-US"/>
          </a:p>
        </p:txBody>
      </p:sp>
      <p:sp>
        <p:nvSpPr>
          <p:cNvPr id="1048892" name="Slide Number Placeholder 4"/>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08" name=""/>
        <p:cNvGrpSpPr/>
        <p:nvPr/>
      </p:nvGrpSpPr>
      <p:grpSpPr>
        <a:xfrm>
          <a:off x="0" y="0"/>
          <a:ext cx="0" cy="0"/>
          <a:chOff x="0" y="0"/>
          <a:chExt cx="0" cy="0"/>
        </a:xfrm>
      </p:grpSpPr>
      <p:sp>
        <p:nvSpPr>
          <p:cNvPr id="1048876" name="Date Placeholder 1"/>
          <p:cNvSpPr>
            <a:spLocks noGrp="1"/>
          </p:cNvSpPr>
          <p:nvPr>
            <p:ph type="dt" sz="half" idx="10"/>
          </p:nvPr>
        </p:nvSpPr>
        <p:spPr/>
        <p:txBody>
          <a:bodyPr/>
          <a:p>
            <a:fld id="{0E226D48-453C-46AE-9AED-0BB1E8770D6E}" type="datetimeFigureOut">
              <a:rPr lang="en-US" smtClean="0"/>
            </a:fld>
            <a:endParaRPr lang="en-US"/>
          </a:p>
        </p:txBody>
      </p:sp>
      <p:sp>
        <p:nvSpPr>
          <p:cNvPr id="1048877" name="Footer Placeholder 2"/>
          <p:cNvSpPr>
            <a:spLocks noGrp="1"/>
          </p:cNvSpPr>
          <p:nvPr>
            <p:ph type="ftr" sz="quarter" idx="11"/>
          </p:nvPr>
        </p:nvSpPr>
        <p:spPr/>
        <p:txBody>
          <a:bodyPr/>
          <a:p>
            <a:endParaRPr lang="en-US"/>
          </a:p>
        </p:txBody>
      </p:sp>
      <p:sp>
        <p:nvSpPr>
          <p:cNvPr id="1048878" name="Slide Number Placeholder 3"/>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14" name=""/>
        <p:cNvGrpSpPr/>
        <p:nvPr/>
      </p:nvGrpSpPr>
      <p:grpSpPr>
        <a:xfrm>
          <a:off x="0" y="0"/>
          <a:ext cx="0" cy="0"/>
          <a:chOff x="0" y="0"/>
          <a:chExt cx="0" cy="0"/>
        </a:xfrm>
      </p:grpSpPr>
      <p:sp>
        <p:nvSpPr>
          <p:cNvPr id="1048904"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905"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06"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907" name="Date Placeholder 4"/>
          <p:cNvSpPr>
            <a:spLocks noGrp="1"/>
          </p:cNvSpPr>
          <p:nvPr>
            <p:ph type="dt" sz="half" idx="10"/>
          </p:nvPr>
        </p:nvSpPr>
        <p:spPr/>
        <p:txBody>
          <a:bodyPr/>
          <a:p>
            <a:fld id="{0E226D48-453C-46AE-9AED-0BB1E8770D6E}" type="datetimeFigureOut">
              <a:rPr lang="en-US" smtClean="0"/>
            </a:fld>
            <a:endParaRPr lang="en-US"/>
          </a:p>
        </p:txBody>
      </p:sp>
      <p:sp>
        <p:nvSpPr>
          <p:cNvPr id="1048908" name="Footer Placeholder 5"/>
          <p:cNvSpPr>
            <a:spLocks noGrp="1"/>
          </p:cNvSpPr>
          <p:nvPr>
            <p:ph type="ftr" sz="quarter" idx="11"/>
          </p:nvPr>
        </p:nvSpPr>
        <p:spPr/>
        <p:txBody>
          <a:bodyPr/>
          <a:p>
            <a:endParaRPr lang="en-US"/>
          </a:p>
        </p:txBody>
      </p:sp>
      <p:sp>
        <p:nvSpPr>
          <p:cNvPr id="1048909" name="Slide Number Placeholder 6"/>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13" name=""/>
        <p:cNvGrpSpPr/>
        <p:nvPr/>
      </p:nvGrpSpPr>
      <p:grpSpPr>
        <a:xfrm>
          <a:off x="0" y="0"/>
          <a:ext cx="0" cy="0"/>
          <a:chOff x="0" y="0"/>
          <a:chExt cx="0" cy="0"/>
        </a:xfrm>
      </p:grpSpPr>
      <p:sp>
        <p:nvSpPr>
          <p:cNvPr id="1048898"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899"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90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901" name="Date Placeholder 4"/>
          <p:cNvSpPr>
            <a:spLocks noGrp="1"/>
          </p:cNvSpPr>
          <p:nvPr>
            <p:ph type="dt" sz="half" idx="10"/>
          </p:nvPr>
        </p:nvSpPr>
        <p:spPr/>
        <p:txBody>
          <a:bodyPr/>
          <a:p>
            <a:fld id="{0E226D48-453C-46AE-9AED-0BB1E8770D6E}" type="datetimeFigureOut">
              <a:rPr lang="en-US" smtClean="0"/>
            </a:fld>
            <a:endParaRPr lang="en-US"/>
          </a:p>
        </p:txBody>
      </p:sp>
      <p:sp>
        <p:nvSpPr>
          <p:cNvPr id="1048902" name="Footer Placeholder 5"/>
          <p:cNvSpPr>
            <a:spLocks noGrp="1"/>
          </p:cNvSpPr>
          <p:nvPr>
            <p:ph type="ftr" sz="quarter" idx="11"/>
          </p:nvPr>
        </p:nvSpPr>
        <p:spPr/>
        <p:txBody>
          <a:bodyPr/>
          <a:p>
            <a:endParaRPr lang="en-US"/>
          </a:p>
        </p:txBody>
      </p:sp>
      <p:sp>
        <p:nvSpPr>
          <p:cNvPr id="1048903" name="Slide Number Placeholder 6"/>
          <p:cNvSpPr>
            <a:spLocks noGrp="1"/>
          </p:cNvSpPr>
          <p:nvPr>
            <p:ph type="sldNum" sz="quarter" idx="12"/>
          </p:nvPr>
        </p:nvSpPr>
        <p:spPr/>
        <p:txBody>
          <a:bodyPr/>
          <a:p>
            <a:fld id="{C9B1D3A3-5ECE-4706-A071-4F111E459367}"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0E226D48-453C-46AE-9AED-0BB1E8770D6E}" type="datetimeFigureOut">
              <a:rPr lang="en-US" smtClean="0"/>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C9B1D3A3-5ECE-4706-A071-4F111E459367}"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hyperlink" Target="http://www.blogger.com/blogger.g?blogID=2816969979331985242" TargetMode="Externa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hyperlink" Target="http://www.blogger.com/goog_1985353238" TargetMode="External"/><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590" name="Title 1"/>
          <p:cNvSpPr>
            <a:spLocks noGrp="1"/>
          </p:cNvSpPr>
          <p:nvPr>
            <p:ph type="title"/>
          </p:nvPr>
        </p:nvSpPr>
        <p:spPr/>
        <p:txBody>
          <a:bodyPr/>
          <a:p>
            <a:endParaRPr lang="en-US"/>
          </a:p>
        </p:txBody>
      </p:sp>
      <p:sp>
        <p:nvSpPr>
          <p:cNvPr id="1048591" name="Content Placeholder 2"/>
          <p:cNvSpPr>
            <a:spLocks noGrp="1"/>
          </p:cNvSpPr>
          <p:nvPr>
            <p:ph idx="1"/>
          </p:nvPr>
        </p:nvSpPr>
        <p:spPr/>
        <p:txBody>
          <a:bodyPr>
            <a:normAutofit/>
          </a:bodyPr>
          <a:p>
            <a:pPr algn="ctr">
              <a:buNone/>
            </a:pPr>
            <a:r>
              <a:rPr b="1" dirty="0" sz="9600" lang="en-US"/>
              <a:t>FAMILY PLANNING</a:t>
            </a: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604" name="Title 1"/>
          <p:cNvSpPr>
            <a:spLocks noGrp="1"/>
          </p:cNvSpPr>
          <p:nvPr>
            <p:ph type="title"/>
          </p:nvPr>
        </p:nvSpPr>
        <p:spPr/>
        <p:txBody>
          <a:bodyPr/>
          <a:p>
            <a:endParaRPr lang="en-US"/>
          </a:p>
        </p:txBody>
      </p:sp>
      <p:sp>
        <p:nvSpPr>
          <p:cNvPr id="1048605" name="Content Placeholder 2"/>
          <p:cNvSpPr>
            <a:spLocks noGrp="1"/>
          </p:cNvSpPr>
          <p:nvPr>
            <p:ph idx="1"/>
          </p:nvPr>
        </p:nvSpPr>
        <p:spPr/>
        <p:txBody>
          <a:bodyPr>
            <a:normAutofit fontScale="96429" lnSpcReduction="20000"/>
          </a:bodyPr>
          <a:p>
            <a:r>
              <a:rPr b="1" dirty="0" lang="en-US" smtClean="0"/>
              <a:t>LOGISTICS</a:t>
            </a:r>
          </a:p>
          <a:p>
            <a:r>
              <a:rPr dirty="0" lang="en-US" smtClean="0"/>
              <a:t>Service providers are expected to have a consistent supply of methods available in order to offer a choice to clients.</a:t>
            </a:r>
          </a:p>
          <a:p>
            <a:r>
              <a:rPr dirty="0" lang="en-US" smtClean="0"/>
              <a:t>KEMSA is responsible for the procurement, storage and distribution of commodities through warehouses located at the district level.</a:t>
            </a:r>
          </a:p>
          <a:p>
            <a:r>
              <a:rPr dirty="0" lang="en-US" smtClean="0"/>
              <a:t>Service providers are therefore expected to have monthly returns to KEMSA with details of number of methods used and the remaining to avoid under and overstocking. In return the records help KEMSA in planning.</a:t>
            </a:r>
          </a:p>
          <a:p>
            <a:endParaRPr dirty="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783" name="Title 1"/>
          <p:cNvSpPr>
            <a:spLocks noGrp="1"/>
          </p:cNvSpPr>
          <p:nvPr>
            <p:ph type="title"/>
          </p:nvPr>
        </p:nvSpPr>
        <p:spPr/>
        <p:txBody>
          <a:bodyPr/>
          <a:p>
            <a:endParaRPr lang="en-US"/>
          </a:p>
        </p:txBody>
      </p:sp>
      <p:graphicFrame>
        <p:nvGraphicFramePr>
          <p:cNvPr id="4194305" name="Content Placeholder 3"/>
          <p:cNvGraphicFramePr>
            <a:graphicFrameLocks noGrp="1"/>
          </p:cNvGraphicFramePr>
          <p:nvPr>
            <p:ph idx="1"/>
          </p:nvPr>
        </p:nvGraphicFramePr>
        <p:xfrm>
          <a:off x="1981200" y="1600200"/>
          <a:ext cx="8229600" cy="4939030"/>
        </p:xfrm>
        <a:graphic>
          <a:graphicData uri="http://schemas.openxmlformats.org/drawingml/2006/table">
            <a:tbl>
              <a:tblPr firstRow="1" bandRow="1">
                <a:tableStyleId>{5C22544A-7EE6-4342-B048-85BDC9FD1C3A}</a:tableStyleId>
              </a:tblPr>
              <a:tblGrid>
                <a:gridCol w="4114800"/>
                <a:gridCol w="4114800"/>
              </a:tblGrid>
              <a:tr h="749300">
                <a:tc>
                  <a:txBody>
                    <a:bodyPr/>
                    <a:p>
                      <a:r>
                        <a:rPr b="1" dirty="0" sz="3600" lang="en-US" smtClean="0"/>
                        <a:t>Types</a:t>
                      </a:r>
                      <a:endParaRPr dirty="0" sz="3600" lang="en-US"/>
                    </a:p>
                  </a:txBody>
                  <a:tcPr marL="47625" marR="47625" marT="47625" marB="47625"/>
                </a:tc>
                <a:tc>
                  <a:txBody>
                    <a:bodyPr/>
                    <a:p>
                      <a:r>
                        <a:rPr b="1" sz="3600" lang="en-US"/>
                        <a:t>Duration of effectiveness</a:t>
                      </a:r>
                      <a:endParaRPr sz="3600" lang="en-US"/>
                    </a:p>
                  </a:txBody>
                  <a:tcPr marL="47625" marR="47625" marT="47625" marB="47625"/>
                </a:tc>
              </a:tr>
              <a:tr h="749300">
                <a:tc>
                  <a:txBody>
                    <a:bodyPr/>
                    <a:p>
                      <a:r>
                        <a:rPr dirty="0" sz="3600" lang="en-US"/>
                        <a:t>Copper T 380A</a:t>
                      </a:r>
                    </a:p>
                  </a:txBody>
                  <a:tcPr marL="47625" marR="47625" marT="47625" marB="47625"/>
                </a:tc>
                <a:tc>
                  <a:txBody>
                    <a:bodyPr/>
                    <a:p>
                      <a:r>
                        <a:rPr sz="3600" lang="en-US"/>
                        <a:t>10 yrs</a:t>
                      </a:r>
                    </a:p>
                  </a:txBody>
                  <a:tcPr marL="47625" marR="47625" marT="47625" marB="47625"/>
                </a:tc>
              </a:tr>
              <a:tr h="749300">
                <a:tc>
                  <a:txBody>
                    <a:bodyPr/>
                    <a:p>
                      <a:r>
                        <a:rPr sz="3600" lang="en-US"/>
                        <a:t>Nova T</a:t>
                      </a:r>
                    </a:p>
                  </a:txBody>
                  <a:tcPr marL="47625" marR="47625" marT="47625" marB="47625"/>
                </a:tc>
                <a:tc>
                  <a:txBody>
                    <a:bodyPr/>
                    <a:p>
                      <a:r>
                        <a:rPr dirty="0" sz="3600" lang="en-US"/>
                        <a:t>5 yrs</a:t>
                      </a:r>
                    </a:p>
                  </a:txBody>
                  <a:tcPr marL="47625" marR="47625" marT="47625" marB="47625"/>
                </a:tc>
              </a:tr>
              <a:tr h="749300">
                <a:tc>
                  <a:txBody>
                    <a:bodyPr/>
                    <a:p>
                      <a:r>
                        <a:rPr sz="3600" lang="en-US"/>
                        <a:t>Multiload-375</a:t>
                      </a:r>
                    </a:p>
                  </a:txBody>
                  <a:tcPr marL="47625" marR="47625" marT="47625" marB="47625"/>
                </a:tc>
                <a:tc>
                  <a:txBody>
                    <a:bodyPr/>
                    <a:p>
                      <a:r>
                        <a:rPr dirty="0" sz="3600" lang="en-US"/>
                        <a:t>5 yrs</a:t>
                      </a:r>
                    </a:p>
                  </a:txBody>
                  <a:tcPr marL="47625" marR="47625" marT="47625" marB="47625"/>
                </a:tc>
              </a:tr>
              <a:tr h="749300">
                <a:tc>
                  <a:txBody>
                    <a:bodyPr/>
                    <a:p>
                      <a:r>
                        <a:rPr sz="3600" lang="en-US"/>
                        <a:t>Multiload-250</a:t>
                      </a:r>
                    </a:p>
                  </a:txBody>
                  <a:tcPr marL="47625" marR="47625" marT="47625" marB="47625"/>
                </a:tc>
                <a:tc>
                  <a:txBody>
                    <a:bodyPr/>
                    <a:p>
                      <a:r>
                        <a:rPr dirty="0" sz="3600" lang="en-US"/>
                        <a:t>3 yrs</a:t>
                      </a:r>
                    </a:p>
                  </a:txBody>
                  <a:tcPr marL="47625" marR="47625" marT="47625" marB="47625"/>
                </a:tc>
              </a:tr>
              <a:tr h="749300">
                <a:tc>
                  <a:txBody>
                    <a:bodyPr/>
                    <a:p>
                      <a:r>
                        <a:rPr dirty="0" sz="3600" lang="en-US"/>
                        <a:t>Copper T 220</a:t>
                      </a:r>
                    </a:p>
                  </a:txBody>
                  <a:tcPr marL="47625" marR="47625" marT="47625" marB="47625"/>
                </a:tc>
                <a:tc>
                  <a:txBody>
                    <a:bodyPr/>
                    <a:p>
                      <a:r>
                        <a:rPr dirty="0" sz="3600" lang="en-US"/>
                        <a:t>3 yrs</a:t>
                      </a:r>
                    </a:p>
                  </a:txBody>
                  <a:tcPr marL="47625" marR="47625" marT="47625" marB="47625"/>
                </a:tc>
              </a:tr>
            </a:tbl>
          </a:graphicData>
        </a:graphic>
      </p:graphicFrame>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784" name="Title 1"/>
          <p:cNvSpPr>
            <a:spLocks noGrp="1"/>
          </p:cNvSpPr>
          <p:nvPr>
            <p:ph type="title"/>
          </p:nvPr>
        </p:nvSpPr>
        <p:spPr/>
        <p:txBody>
          <a:bodyPr/>
          <a:p>
            <a:r>
              <a:rPr dirty="0" lang="en-US" smtClean="0"/>
              <a:t>HORMONE RELEASING IUCDs</a:t>
            </a:r>
            <a:endParaRPr dirty="0" lang="en-US"/>
          </a:p>
        </p:txBody>
      </p:sp>
      <p:sp>
        <p:nvSpPr>
          <p:cNvPr id="1048785" name="Content Placeholder 2"/>
          <p:cNvSpPr>
            <a:spLocks noGrp="1"/>
          </p:cNvSpPr>
          <p:nvPr>
            <p:ph idx="1"/>
          </p:nvPr>
        </p:nvSpPr>
        <p:spPr/>
        <p:txBody>
          <a:bodyPr>
            <a:normAutofit/>
          </a:bodyPr>
          <a:p>
            <a:pPr lvl="0">
              <a:buNone/>
            </a:pPr>
            <a:r>
              <a:rPr dirty="0" lang="en-US" smtClean="0"/>
              <a:t>They are less widely used in Kenya, made of plastic and work by releasing progestin during a period of 5 years</a:t>
            </a:r>
          </a:p>
          <a:p>
            <a:pPr lvl="0">
              <a:buNone/>
            </a:pPr>
            <a:r>
              <a:rPr dirty="0" lang="en-US" smtClean="0"/>
              <a:t>Works </a:t>
            </a:r>
            <a:r>
              <a:rPr dirty="0" lang="en-US" err="1" smtClean="0"/>
              <a:t>by:suppressing</a:t>
            </a:r>
            <a:r>
              <a:rPr dirty="0" lang="en-US" smtClean="0"/>
              <a:t> ovulation, thickening cervical mucus and thinning endometrial wall. The are also called intrauterine system(</a:t>
            </a:r>
            <a:r>
              <a:rPr dirty="0" lang="en-US" err="1" smtClean="0"/>
              <a:t>mirena</a:t>
            </a:r>
            <a:r>
              <a:rPr dirty="0" lang="en-US" smtClean="0"/>
              <a:t> and </a:t>
            </a:r>
            <a:r>
              <a:rPr dirty="0" lang="en-US" err="1" smtClean="0"/>
              <a:t>lingus</a:t>
            </a:r>
            <a:r>
              <a:rPr dirty="0" lang="en-US" smtClean="0"/>
              <a:t>)</a:t>
            </a:r>
          </a:p>
          <a:p>
            <a:pPr lvl="0">
              <a:buNone/>
            </a:pPr>
            <a:r>
              <a:rPr dirty="0" lang="en-US" smtClean="0"/>
              <a:t>· The IUCDs are however contraindicated in clients with:  Irregular vaginal bleeding of unknown cause,  Heavy or painful menstruation, Cancer of uterus, Infection of the vaginal or uterus until it has completely been cured, patients at risk of STIS</a:t>
            </a:r>
          </a:p>
          <a:p>
            <a:pPr>
              <a:buNone/>
            </a:pPr>
            <a:endParaRPr dirty="0" lang="en-US" smtClean="0"/>
          </a:p>
          <a:p>
            <a:endParaRPr dirty="0" lang="en-US"/>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786" name="Title 1"/>
          <p:cNvSpPr>
            <a:spLocks noGrp="1"/>
          </p:cNvSpPr>
          <p:nvPr>
            <p:ph type="title"/>
          </p:nvPr>
        </p:nvSpPr>
        <p:spPr/>
        <p:txBody>
          <a:bodyPr/>
          <a:p>
            <a:endParaRPr lang="en-US"/>
          </a:p>
        </p:txBody>
      </p:sp>
      <p:sp>
        <p:nvSpPr>
          <p:cNvPr id="1048787" name="Content Placeholder 2"/>
          <p:cNvSpPr>
            <a:spLocks noGrp="1"/>
          </p:cNvSpPr>
          <p:nvPr>
            <p:ph idx="1"/>
          </p:nvPr>
        </p:nvSpPr>
        <p:spPr/>
        <p:txBody>
          <a:bodyPr>
            <a:normAutofit/>
          </a:bodyPr>
          <a:p>
            <a:pPr>
              <a:buNone/>
            </a:pPr>
            <a:r>
              <a:rPr b="1" dirty="0" lang="en-US" smtClean="0"/>
              <a:t>Advantages</a:t>
            </a:r>
            <a:endParaRPr dirty="0" lang="en-US" smtClean="0"/>
          </a:p>
          <a:p>
            <a:pPr>
              <a:buNone/>
            </a:pPr>
            <a:r>
              <a:rPr dirty="0" lang="en-US" smtClean="0"/>
              <a:t>• Highly effective, it is immediately effective following insertion</a:t>
            </a:r>
          </a:p>
          <a:p>
            <a:pPr>
              <a:buNone/>
            </a:pPr>
            <a:r>
              <a:rPr dirty="0" lang="en-US" smtClean="0"/>
              <a:t>• Long-term protection against pregnancy </a:t>
            </a:r>
            <a:endParaRPr dirty="0" lang="en-US"/>
          </a:p>
          <a:p>
            <a:pPr>
              <a:buNone/>
            </a:pPr>
            <a:r>
              <a:rPr dirty="0" lang="en-US" smtClean="0"/>
              <a:t>• </a:t>
            </a:r>
            <a:r>
              <a:rPr dirty="0" lang="en-US"/>
              <a:t>T</a:t>
            </a:r>
            <a:r>
              <a:rPr dirty="0" lang="en-US" smtClean="0"/>
              <a:t>here </a:t>
            </a:r>
            <a:r>
              <a:rPr dirty="0" lang="en-US"/>
              <a:t>is immediate return to fertility upon removal</a:t>
            </a:r>
          </a:p>
          <a:p>
            <a:pPr>
              <a:buNone/>
            </a:pPr>
            <a:r>
              <a:rPr dirty="0" lang="en-US" smtClean="0"/>
              <a:t>• Can be used in women who are breastfeeding</a:t>
            </a:r>
          </a:p>
          <a:p>
            <a:r>
              <a:rPr dirty="0" lang="en-US" smtClean="0"/>
              <a:t>They do not interfere with intercourse</a:t>
            </a:r>
          </a:p>
          <a:p>
            <a:pPr lvl="0"/>
            <a:endParaRPr dirty="0" lang="en-US" smtClean="0"/>
          </a:p>
          <a:p>
            <a:endParaRPr dirty="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788" name="Title 1"/>
          <p:cNvSpPr>
            <a:spLocks noGrp="1"/>
          </p:cNvSpPr>
          <p:nvPr>
            <p:ph type="title"/>
          </p:nvPr>
        </p:nvSpPr>
        <p:spPr/>
        <p:txBody>
          <a:bodyPr/>
          <a:p>
            <a:endParaRPr lang="en-US"/>
          </a:p>
        </p:txBody>
      </p:sp>
      <p:sp>
        <p:nvSpPr>
          <p:cNvPr id="1048789" name="Content Placeholder 2"/>
          <p:cNvSpPr>
            <a:spLocks noGrp="1"/>
          </p:cNvSpPr>
          <p:nvPr>
            <p:ph idx="1"/>
          </p:nvPr>
        </p:nvSpPr>
        <p:spPr/>
        <p:txBody>
          <a:bodyPr>
            <a:normAutofit fontScale="92857" lnSpcReduction="20000"/>
          </a:bodyPr>
          <a:p>
            <a:pPr>
              <a:buNone/>
            </a:pPr>
            <a:r>
              <a:rPr b="1" dirty="0" lang="en-US" smtClean="0"/>
              <a:t>Limitations</a:t>
            </a:r>
          </a:p>
          <a:p>
            <a:pPr lvl="0"/>
            <a:r>
              <a:rPr dirty="0" lang="en-US" smtClean="0"/>
              <a:t>Inserted by a trained worker at the MCH clinic in hospital.</a:t>
            </a:r>
          </a:p>
          <a:p>
            <a:pPr lvl="0"/>
            <a:r>
              <a:rPr dirty="0" lang="en-US" smtClean="0"/>
              <a:t>Requires appropriate infection prevention practices during insertion and removal</a:t>
            </a:r>
          </a:p>
          <a:p>
            <a:pPr lvl="0"/>
            <a:r>
              <a:rPr dirty="0" lang="en-US" smtClean="0"/>
              <a:t>May be trans located or expelled hence client is no longer protected</a:t>
            </a:r>
          </a:p>
          <a:p>
            <a:pPr lvl="0"/>
            <a:r>
              <a:rPr dirty="0" lang="en-US" smtClean="0"/>
              <a:t>Perforation of the uterus may occur during insertion especially if the provider is unskilled</a:t>
            </a:r>
          </a:p>
          <a:p>
            <a:pPr lvl="0"/>
            <a:r>
              <a:rPr dirty="0" lang="en-US" smtClean="0"/>
              <a:t>Pelvic examination is very important to determine the depth, presences of infection</a:t>
            </a:r>
          </a:p>
          <a:p>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790" name="Title 1"/>
          <p:cNvSpPr>
            <a:spLocks noGrp="1"/>
          </p:cNvSpPr>
          <p:nvPr>
            <p:ph type="title"/>
          </p:nvPr>
        </p:nvSpPr>
        <p:spPr/>
        <p:txBody>
          <a:bodyPr/>
          <a:p>
            <a:endParaRPr lang="en-US"/>
          </a:p>
        </p:txBody>
      </p:sp>
      <p:sp>
        <p:nvSpPr>
          <p:cNvPr id="1048791" name="Content Placeholder 2"/>
          <p:cNvSpPr>
            <a:spLocks noGrp="1"/>
          </p:cNvSpPr>
          <p:nvPr>
            <p:ph idx="1"/>
          </p:nvPr>
        </p:nvSpPr>
        <p:spPr/>
        <p:txBody>
          <a:bodyPr>
            <a:normAutofit/>
          </a:bodyPr>
          <a:p>
            <a:pPr>
              <a:buNone/>
            </a:pPr>
            <a:r>
              <a:rPr b="1" dirty="0" lang="en-US" smtClean="0"/>
              <a:t>Side effects</a:t>
            </a:r>
            <a:endParaRPr dirty="0" lang="en-US" smtClean="0"/>
          </a:p>
          <a:p>
            <a:pPr lvl="0"/>
            <a:r>
              <a:rPr dirty="0" lang="en-US" smtClean="0"/>
              <a:t>Users may experience pain on insertion and increased menstrual bleeding and abdominal cramps. </a:t>
            </a:r>
          </a:p>
          <a:p>
            <a:pPr lvl="0"/>
            <a:r>
              <a:rPr dirty="0" lang="en-US" smtClean="0"/>
              <a:t>spotting may occur.</a:t>
            </a:r>
          </a:p>
          <a:p>
            <a:pPr lvl="0"/>
            <a:r>
              <a:rPr dirty="0" lang="en-US" smtClean="0"/>
              <a:t> uterine perforations may occur during insertion</a:t>
            </a:r>
          </a:p>
          <a:p>
            <a:pPr lvl="0"/>
            <a:r>
              <a:rPr dirty="0" lang="en-US" smtClean="0"/>
              <a:t>There is risk of infection especially pelvic inflammatory disease</a:t>
            </a:r>
          </a:p>
          <a:p>
            <a:pPr lvl="0"/>
            <a:r>
              <a:rPr dirty="0" lang="en-US" smtClean="0"/>
              <a:t>Expulsion of the device especially during menstrual flow</a:t>
            </a:r>
          </a:p>
          <a:p>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792" name="Title 1"/>
          <p:cNvSpPr>
            <a:spLocks noGrp="1"/>
          </p:cNvSpPr>
          <p:nvPr>
            <p:ph type="title"/>
          </p:nvPr>
        </p:nvSpPr>
        <p:spPr/>
        <p:txBody>
          <a:bodyPr/>
          <a:p>
            <a:endParaRPr lang="en-US"/>
          </a:p>
        </p:txBody>
      </p:sp>
      <p:sp>
        <p:nvSpPr>
          <p:cNvPr id="1048793" name="Content Placeholder 2"/>
          <p:cNvSpPr>
            <a:spLocks noGrp="1"/>
          </p:cNvSpPr>
          <p:nvPr>
            <p:ph idx="1"/>
          </p:nvPr>
        </p:nvSpPr>
        <p:spPr/>
        <p:txBody>
          <a:bodyPr>
            <a:normAutofit lnSpcReduction="10000"/>
          </a:bodyPr>
          <a:p>
            <a:pPr>
              <a:buNone/>
            </a:pPr>
            <a:r>
              <a:rPr b="1" dirty="0" lang="en-US" smtClean="0"/>
              <a:t>Client Education</a:t>
            </a:r>
            <a:endParaRPr dirty="0" lang="en-US" smtClean="0"/>
          </a:p>
          <a:p>
            <a:pPr>
              <a:buNone/>
            </a:pPr>
            <a:r>
              <a:rPr dirty="0" lang="en-US" smtClean="0"/>
              <a:t>• Check regularly to ensure IUCD is in place especially during menses and checking of the sanitary towel before disposal</a:t>
            </a:r>
          </a:p>
          <a:p>
            <a:pPr>
              <a:buNone/>
            </a:pPr>
            <a:r>
              <a:rPr dirty="0" lang="en-US" smtClean="0"/>
              <a:t>• Return for removal any time they wish to get pregnant</a:t>
            </a:r>
          </a:p>
          <a:p>
            <a:pPr>
              <a:buNone/>
            </a:pPr>
            <a:r>
              <a:rPr dirty="0" lang="en-US" smtClean="0"/>
              <a:t>• advice to ensure high standards of personal hygiene</a:t>
            </a:r>
          </a:p>
          <a:p>
            <a:pPr>
              <a:buNone/>
            </a:pPr>
            <a:r>
              <a:rPr dirty="0" lang="en-US" smtClean="0"/>
              <a:t>• Return to the clinic if client experiences:</a:t>
            </a:r>
          </a:p>
          <a:p>
            <a:pPr>
              <a:buNone/>
            </a:pPr>
            <a:r>
              <a:rPr dirty="0" lang="en-US" smtClean="0"/>
              <a:t>- signs of pregnancy, heavy bleeding or spotting</a:t>
            </a:r>
            <a:br>
              <a:rPr dirty="0" lang="en-US" smtClean="0"/>
            </a:br>
            <a:r>
              <a:rPr dirty="0" lang="en-US" smtClean="0"/>
              <a:t>- abnormal sexual pain or vaginal discharge</a:t>
            </a:r>
            <a:br>
              <a:rPr dirty="0" lang="en-US" smtClean="0"/>
            </a:br>
            <a:r>
              <a:rPr dirty="0" lang="en-US" smtClean="0"/>
              <a:t>- chills or fever.</a:t>
            </a:r>
            <a:br>
              <a:rPr dirty="0" lang="en-US" smtClean="0"/>
            </a:br>
            <a:endParaRPr dirty="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794" name="Title 1"/>
          <p:cNvSpPr>
            <a:spLocks noGrp="1"/>
          </p:cNvSpPr>
          <p:nvPr>
            <p:ph type="title"/>
          </p:nvPr>
        </p:nvSpPr>
        <p:spPr/>
        <p:txBody>
          <a:bodyPr/>
          <a:p>
            <a:r>
              <a:rPr dirty="0" lang="en-US" smtClean="0"/>
              <a:t>BARRIER METHODS OF CONTRACEPTIVES</a:t>
            </a:r>
            <a:endParaRPr dirty="0" lang="en-US"/>
          </a:p>
        </p:txBody>
      </p:sp>
      <p:sp>
        <p:nvSpPr>
          <p:cNvPr id="1048795" name="Content Placeholder 2"/>
          <p:cNvSpPr>
            <a:spLocks noGrp="1"/>
          </p:cNvSpPr>
          <p:nvPr>
            <p:ph idx="1"/>
          </p:nvPr>
        </p:nvSpPr>
        <p:spPr/>
        <p:txBody>
          <a:bodyPr>
            <a:normAutofit fontScale="89286" lnSpcReduction="10000"/>
          </a:bodyPr>
          <a:p>
            <a:r>
              <a:rPr dirty="0" lang="en-US" smtClean="0"/>
              <a:t>They work by creating a physical barrier between sperm and </a:t>
            </a:r>
            <a:r>
              <a:rPr lang="en-US" smtClean="0"/>
              <a:t>ovum, prevent </a:t>
            </a:r>
            <a:r>
              <a:rPr dirty="0" lang="en-US" smtClean="0"/>
              <a:t>sperm from gaining access to the upper reproductive tract and making contact with the ovum.</a:t>
            </a:r>
          </a:p>
          <a:p>
            <a:r>
              <a:rPr dirty="0" lang="en-US" smtClean="0"/>
              <a:t>Types:</a:t>
            </a:r>
          </a:p>
          <a:p>
            <a:pPr>
              <a:buFont typeface="Wingdings" panose="05000000000000000000" pitchFamily="2" charset="2"/>
              <a:buChar char="Ø"/>
            </a:pPr>
            <a:r>
              <a:rPr dirty="0" lang="en-US"/>
              <a:t> </a:t>
            </a:r>
            <a:r>
              <a:rPr dirty="0" lang="en-US" smtClean="0"/>
              <a:t> mechanical barriers: condoms, diaphragm and cervical cap</a:t>
            </a:r>
            <a:endParaRPr dirty="0" lang="en-US"/>
          </a:p>
          <a:p>
            <a:pPr>
              <a:buFont typeface="Wingdings" panose="05000000000000000000" pitchFamily="2" charset="2"/>
              <a:buChar char="Ø"/>
            </a:pPr>
            <a:r>
              <a:rPr dirty="0" lang="en-US" smtClean="0"/>
              <a:t> chemical barriers: spermicides</a:t>
            </a:r>
          </a:p>
          <a:p>
            <a:pPr indent="0" marL="0">
              <a:buNone/>
            </a:pPr>
            <a:r>
              <a:rPr dirty="0" lang="en-US" smtClean="0"/>
              <a:t>The use of diaphragms, cervical cap and spermicides in Kenya is negligible, scientific evidences have shown that repeated use and high dose of spermicide </a:t>
            </a:r>
            <a:r>
              <a:rPr dirty="0" lang="en-US" err="1" smtClean="0"/>
              <a:t>nonoxynol</a:t>
            </a:r>
            <a:r>
              <a:rPr dirty="0" lang="en-US" smtClean="0"/>
              <a:t> might cause cervical and vaginal irritation and abrasions which could increase risk for infection with HIV</a:t>
            </a:r>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796" name="Title 1"/>
          <p:cNvSpPr>
            <a:spLocks noGrp="1"/>
          </p:cNvSpPr>
          <p:nvPr>
            <p:ph type="title"/>
          </p:nvPr>
        </p:nvSpPr>
        <p:spPr/>
        <p:txBody>
          <a:bodyPr>
            <a:normAutofit fontScale="90000"/>
          </a:bodyPr>
          <a:p>
            <a:r>
              <a:rPr b="1" dirty="0" i="1" lang="en-US" smtClean="0"/>
              <a:t/>
            </a:r>
            <a:br>
              <a:rPr b="1" dirty="0" i="1" lang="en-US" smtClean="0"/>
            </a:br>
            <a:r>
              <a:rPr b="1" dirty="0" i="1" lang="en-US" smtClean="0"/>
              <a:t>THE MALE CONDOM</a:t>
            </a:r>
            <a:r>
              <a:rPr dirty="0" lang="en-US" smtClean="0"/>
              <a:t/>
            </a:r>
            <a:br>
              <a:rPr dirty="0" lang="en-US" smtClean="0"/>
            </a:br>
            <a:endParaRPr dirty="0" lang="en-US"/>
          </a:p>
        </p:txBody>
      </p:sp>
      <p:sp>
        <p:nvSpPr>
          <p:cNvPr id="1048797" name="Content Placeholder 2"/>
          <p:cNvSpPr>
            <a:spLocks noGrp="1"/>
          </p:cNvSpPr>
          <p:nvPr>
            <p:ph idx="1"/>
          </p:nvPr>
        </p:nvSpPr>
        <p:spPr/>
        <p:txBody>
          <a:bodyPr>
            <a:normAutofit fontScale="92857" lnSpcReduction="20000"/>
          </a:bodyPr>
          <a:p>
            <a:r>
              <a:rPr dirty="0" lang="en-US" smtClean="0"/>
              <a:t>It is a thin, latex rubber sheath made to fit a mans erect penis, some are coated with lubricants or spermicides. They come in different sizes, colors and textures. They  </a:t>
            </a:r>
            <a:r>
              <a:rPr dirty="0" lang="en-US"/>
              <a:t>o</a:t>
            </a:r>
            <a:r>
              <a:rPr dirty="0" lang="en-US" smtClean="0"/>
              <a:t>ffer physical barrier to sperm deposition into the vagina. </a:t>
            </a:r>
          </a:p>
          <a:p>
            <a:r>
              <a:rPr dirty="0" lang="en-US" smtClean="0"/>
              <a:t>Condoms also offer some protection against STIs including HIV/AIDS, HBV and carcinoma of the cervix.</a:t>
            </a:r>
          </a:p>
          <a:p>
            <a:r>
              <a:rPr dirty="0" lang="en-US" smtClean="0"/>
              <a:t>Effectively prevent pregnancy if used every time of intercourse, its effectiveness can be increased if used in conjunction with spermicidal jelly inserted into vagina before intercourse. It serves as an additional protection in the unlikely event that the condom should slip off or tear.</a:t>
            </a:r>
          </a:p>
          <a:p>
            <a:endParaRPr dirty="0" lang="en-US" smtClean="0"/>
          </a:p>
          <a:p>
            <a:pPr>
              <a:buNone/>
            </a:pPr>
            <a:r>
              <a:rPr dirty="0" lang="en-US" smtClean="0"/>
              <a:t/>
            </a:r>
            <a:br>
              <a:rPr dirty="0" lang="en-US" smtClean="0"/>
            </a:b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798" name="Title 1"/>
          <p:cNvSpPr>
            <a:spLocks noGrp="1"/>
          </p:cNvSpPr>
          <p:nvPr>
            <p:ph type="title"/>
          </p:nvPr>
        </p:nvSpPr>
        <p:spPr/>
        <p:txBody>
          <a:bodyPr>
            <a:normAutofit/>
          </a:bodyPr>
          <a:p>
            <a:r>
              <a:rPr b="1" dirty="0" lang="en-US" smtClean="0"/>
              <a:t>Advantages of male condom</a:t>
            </a:r>
            <a:r>
              <a:rPr dirty="0" lang="en-US" smtClean="0"/>
              <a:t/>
            </a:r>
            <a:br>
              <a:rPr dirty="0" lang="en-US" smtClean="0"/>
            </a:br>
            <a:endParaRPr dirty="0" lang="en-US"/>
          </a:p>
        </p:txBody>
      </p:sp>
      <p:sp>
        <p:nvSpPr>
          <p:cNvPr id="1048799" name="Content Placeholder 2"/>
          <p:cNvSpPr>
            <a:spLocks noGrp="1"/>
          </p:cNvSpPr>
          <p:nvPr>
            <p:ph idx="1"/>
          </p:nvPr>
        </p:nvSpPr>
        <p:spPr/>
        <p:txBody>
          <a:bodyPr>
            <a:normAutofit fontScale="89286" lnSpcReduction="10000"/>
          </a:bodyPr>
          <a:p>
            <a:pPr>
              <a:buFont typeface="Wingdings" panose="05000000000000000000" pitchFamily="2" charset="2"/>
              <a:buChar char="Ø"/>
            </a:pPr>
            <a:r>
              <a:rPr dirty="0" lang="en-US"/>
              <a:t>Fairly effective if used </a:t>
            </a:r>
            <a:r>
              <a:rPr dirty="0" lang="en-US" smtClean="0"/>
              <a:t>properly</a:t>
            </a:r>
          </a:p>
          <a:p>
            <a:pPr>
              <a:buFont typeface="Wingdings" panose="05000000000000000000" pitchFamily="2" charset="2"/>
              <a:buChar char="Ø"/>
            </a:pPr>
            <a:r>
              <a:rPr dirty="0" lang="en-US" smtClean="0"/>
              <a:t> </a:t>
            </a:r>
            <a:r>
              <a:rPr dirty="0" lang="en-US"/>
              <a:t>Immediately </a:t>
            </a:r>
            <a:r>
              <a:rPr dirty="0" lang="en-US" smtClean="0"/>
              <a:t>effective and does not interfere with act of intercourse</a:t>
            </a:r>
          </a:p>
          <a:p>
            <a:pPr>
              <a:buFont typeface="Wingdings" panose="05000000000000000000" pitchFamily="2" charset="2"/>
              <a:buChar char="Ø"/>
            </a:pPr>
            <a:r>
              <a:rPr dirty="0" lang="en-US" smtClean="0"/>
              <a:t>Highly </a:t>
            </a:r>
            <a:r>
              <a:rPr dirty="0" lang="en-US"/>
              <a:t>effective protection against </a:t>
            </a:r>
            <a:r>
              <a:rPr dirty="0" lang="en-US" smtClean="0"/>
              <a:t>STIs/HIV/AIDS</a:t>
            </a:r>
          </a:p>
          <a:p>
            <a:pPr>
              <a:buFont typeface="Wingdings" panose="05000000000000000000" pitchFamily="2" charset="2"/>
              <a:buChar char="Ø"/>
            </a:pPr>
            <a:r>
              <a:rPr dirty="0" lang="en-US" smtClean="0"/>
              <a:t>May </a:t>
            </a:r>
            <a:r>
              <a:rPr dirty="0" lang="en-US"/>
              <a:t>prevent premature </a:t>
            </a:r>
            <a:r>
              <a:rPr dirty="0" lang="en-US" smtClean="0"/>
              <a:t>ejaculation</a:t>
            </a:r>
          </a:p>
          <a:p>
            <a:pPr>
              <a:buFont typeface="Wingdings" panose="05000000000000000000" pitchFamily="2" charset="2"/>
              <a:buChar char="Ø"/>
            </a:pPr>
            <a:r>
              <a:rPr dirty="0" lang="en-US" smtClean="0"/>
              <a:t>They are easy to obtain and can be used without seeing a health care provider</a:t>
            </a:r>
          </a:p>
          <a:p>
            <a:pPr>
              <a:buFont typeface="Wingdings" panose="05000000000000000000" pitchFamily="2" charset="2"/>
              <a:buChar char="Ø"/>
            </a:pPr>
            <a:r>
              <a:rPr dirty="0" lang="en-US" smtClean="0"/>
              <a:t>Almost every man is eligible to use a condom</a:t>
            </a:r>
          </a:p>
          <a:p>
            <a:pPr>
              <a:buFont typeface="Wingdings" panose="05000000000000000000" pitchFamily="2" charset="2"/>
              <a:buChar char="Ø"/>
            </a:pPr>
            <a:r>
              <a:rPr dirty="0" lang="en-US" smtClean="0"/>
              <a:t>There is no health risk associated with condoms </a:t>
            </a:r>
          </a:p>
          <a:p>
            <a:pPr>
              <a:buFont typeface="Wingdings" panose="05000000000000000000" pitchFamily="2" charset="2"/>
              <a:buChar char="Ø"/>
            </a:pPr>
            <a:r>
              <a:rPr dirty="0" lang="en-US" smtClean="0"/>
              <a:t>They offer contraception only when needed</a:t>
            </a:r>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800" name="Title 1"/>
          <p:cNvSpPr>
            <a:spLocks noGrp="1"/>
          </p:cNvSpPr>
          <p:nvPr>
            <p:ph type="title"/>
          </p:nvPr>
        </p:nvSpPr>
        <p:spPr/>
        <p:txBody>
          <a:bodyPr/>
          <a:p>
            <a:r>
              <a:rPr b="1" dirty="0" i="1" lang="en-US" smtClean="0"/>
              <a:t>THE MALE CONDOM</a:t>
            </a:r>
            <a:endParaRPr dirty="0" lang="en-US"/>
          </a:p>
        </p:txBody>
      </p:sp>
      <p:sp>
        <p:nvSpPr>
          <p:cNvPr id="1048801" name="Content Placeholder 2"/>
          <p:cNvSpPr>
            <a:spLocks noGrp="1"/>
          </p:cNvSpPr>
          <p:nvPr>
            <p:ph idx="1"/>
          </p:nvPr>
        </p:nvSpPr>
        <p:spPr/>
        <p:txBody>
          <a:bodyPr>
            <a:normAutofit fontScale="82143" lnSpcReduction="20000"/>
          </a:bodyPr>
          <a:p>
            <a:pPr>
              <a:buNone/>
            </a:pPr>
            <a:r>
              <a:rPr b="1" dirty="0" lang="en-US" smtClean="0"/>
              <a:t>Client Education</a:t>
            </a:r>
            <a:endParaRPr dirty="0" lang="en-US" smtClean="0"/>
          </a:p>
          <a:p>
            <a:pPr>
              <a:buNone/>
            </a:pPr>
            <a:r>
              <a:rPr dirty="0" lang="en-US" smtClean="0"/>
              <a:t>• Before every intercourse, place condom on erect penis, leaving tip empty to collect semen</a:t>
            </a:r>
          </a:p>
          <a:p>
            <a:pPr>
              <a:buNone/>
            </a:pPr>
            <a:r>
              <a:rPr dirty="0" lang="en-US" smtClean="0"/>
              <a:t>• Withdraw the penis from the vagina after each ejaculation while the penis is still erect</a:t>
            </a:r>
          </a:p>
          <a:p>
            <a:pPr>
              <a:buNone/>
            </a:pPr>
            <a:r>
              <a:rPr dirty="0" lang="en-US" smtClean="0"/>
              <a:t>• Remove condom after use</a:t>
            </a:r>
          </a:p>
          <a:p>
            <a:pPr>
              <a:buNone/>
            </a:pPr>
            <a:r>
              <a:rPr dirty="0" lang="en-US" smtClean="0"/>
              <a:t>• Do not re-use condoms</a:t>
            </a:r>
          </a:p>
          <a:p>
            <a:pPr>
              <a:buNone/>
            </a:pPr>
            <a:r>
              <a:rPr dirty="0" lang="en-US" smtClean="0"/>
              <a:t>• Discard used condom immediately in toilet or pit latrine</a:t>
            </a:r>
          </a:p>
          <a:p>
            <a:pPr>
              <a:buNone/>
            </a:pPr>
            <a:r>
              <a:rPr dirty="0" lang="en-US" smtClean="0"/>
              <a:t>• Using </a:t>
            </a:r>
            <a:r>
              <a:rPr dirty="0" lang="en-US" err="1" smtClean="0"/>
              <a:t>spermicides</a:t>
            </a:r>
            <a:r>
              <a:rPr dirty="0" lang="en-US" smtClean="0"/>
              <a:t> with condoms increases the effectiveness</a:t>
            </a:r>
          </a:p>
          <a:p>
            <a:pPr>
              <a:buNone/>
            </a:pPr>
            <a:r>
              <a:rPr dirty="0" lang="en-US" smtClean="0"/>
              <a:t>• Complications may include local irritation if allergic to latex/lubricants</a:t>
            </a:r>
          </a:p>
          <a:p>
            <a:pPr>
              <a:buNone/>
            </a:pPr>
            <a:r>
              <a:rPr dirty="0" lang="en-US" smtClean="0"/>
              <a:t>• May interfere with sexual pleasure for some people.</a:t>
            </a:r>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606" name="Title 1"/>
          <p:cNvSpPr>
            <a:spLocks noGrp="1"/>
          </p:cNvSpPr>
          <p:nvPr>
            <p:ph type="title"/>
          </p:nvPr>
        </p:nvSpPr>
        <p:spPr/>
        <p:txBody>
          <a:bodyPr/>
          <a:p>
            <a:endParaRPr lang="en-US"/>
          </a:p>
        </p:txBody>
      </p:sp>
      <p:sp>
        <p:nvSpPr>
          <p:cNvPr id="1048607" name="Content Placeholder 2"/>
          <p:cNvSpPr>
            <a:spLocks noGrp="1"/>
          </p:cNvSpPr>
          <p:nvPr>
            <p:ph idx="1"/>
          </p:nvPr>
        </p:nvSpPr>
        <p:spPr/>
        <p:txBody>
          <a:bodyPr/>
          <a:p>
            <a:r>
              <a:rPr b="1" dirty="0" lang="en-US" smtClean="0"/>
              <a:t>COST CONSIDERATION FOR CLIENTS</a:t>
            </a:r>
          </a:p>
          <a:p>
            <a:r>
              <a:rPr dirty="0" lang="en-US" smtClean="0"/>
              <a:t>The service providers must keep in mind that provision of </a:t>
            </a:r>
            <a:r>
              <a:rPr dirty="0" lang="en-US" err="1" smtClean="0"/>
              <a:t>fp</a:t>
            </a:r>
            <a:r>
              <a:rPr dirty="0" lang="en-US" smtClean="0"/>
              <a:t> services include financial and opportunity costs. The cost on the client involves time taken off work to visit service delivery points, transport costs, and the direct cost of services which include the cost of the contraceptive commodity and professional service that are required to obtain it. If the cost of a method will impose a major hardship on the client then the provider should discuss alternative contraceptive or a means of obtaining the desired contraceptive less expensively.</a:t>
            </a:r>
          </a:p>
          <a:p>
            <a:endParaRPr dirty="0"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802" name="Title 1"/>
          <p:cNvSpPr>
            <a:spLocks noGrp="1"/>
          </p:cNvSpPr>
          <p:nvPr>
            <p:ph type="title"/>
          </p:nvPr>
        </p:nvSpPr>
        <p:spPr/>
        <p:txBody>
          <a:bodyPr/>
          <a:p>
            <a:r>
              <a:rPr b="1" dirty="0" i="1" lang="en-US" smtClean="0"/>
              <a:t>Limitations of male condom</a:t>
            </a:r>
            <a:endParaRPr dirty="0" lang="en-US"/>
          </a:p>
        </p:txBody>
      </p:sp>
      <p:sp>
        <p:nvSpPr>
          <p:cNvPr id="1048803" name="Content Placeholder 2"/>
          <p:cNvSpPr>
            <a:spLocks noGrp="1"/>
          </p:cNvSpPr>
          <p:nvPr>
            <p:ph idx="1"/>
          </p:nvPr>
        </p:nvSpPr>
        <p:spPr/>
        <p:txBody>
          <a:bodyPr>
            <a:normAutofit/>
          </a:bodyPr>
          <a:p>
            <a:r>
              <a:rPr dirty="0" lang="en-US" smtClean="0"/>
              <a:t>A new condom must worn for each act of sexual intercourse</a:t>
            </a:r>
          </a:p>
          <a:p>
            <a:r>
              <a:rPr dirty="0" lang="en-US" smtClean="0"/>
              <a:t>Condoms have a higher failure rate if used inconsistently or incorrectly</a:t>
            </a:r>
          </a:p>
          <a:p>
            <a:r>
              <a:rPr dirty="0" lang="en-US" smtClean="0"/>
              <a:t>They may cause itching for individuals who are allergic to latex</a:t>
            </a:r>
          </a:p>
          <a:p>
            <a:r>
              <a:rPr dirty="0" lang="en-US" smtClean="0"/>
              <a:t>They are used-dependent</a:t>
            </a:r>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804" name="Title 1"/>
          <p:cNvSpPr>
            <a:spLocks noGrp="1"/>
          </p:cNvSpPr>
          <p:nvPr>
            <p:ph type="title"/>
          </p:nvPr>
        </p:nvSpPr>
        <p:spPr/>
        <p:txBody>
          <a:bodyPr>
            <a:normAutofit fontScale="90000"/>
          </a:bodyPr>
          <a:p>
            <a:r>
              <a:rPr b="1" dirty="0" i="1" lang="en-US" smtClean="0"/>
              <a:t/>
            </a:r>
            <a:br>
              <a:rPr b="1" dirty="0" i="1" lang="en-US" smtClean="0"/>
            </a:br>
            <a:r>
              <a:rPr b="1" dirty="0" i="1" lang="en-US" smtClean="0"/>
              <a:t>THE FEMALE CONDOM</a:t>
            </a:r>
            <a:r>
              <a:rPr dirty="0" lang="en-US" smtClean="0"/>
              <a:t/>
            </a:r>
            <a:br>
              <a:rPr dirty="0" lang="en-US" smtClean="0"/>
            </a:br>
            <a:endParaRPr dirty="0" lang="en-US"/>
          </a:p>
        </p:txBody>
      </p:sp>
      <p:sp>
        <p:nvSpPr>
          <p:cNvPr id="1048805" name="Content Placeholder 2"/>
          <p:cNvSpPr>
            <a:spLocks noGrp="1"/>
          </p:cNvSpPr>
          <p:nvPr>
            <p:ph idx="1"/>
          </p:nvPr>
        </p:nvSpPr>
        <p:spPr/>
        <p:txBody>
          <a:bodyPr>
            <a:normAutofit/>
          </a:bodyPr>
          <a:p>
            <a:r>
              <a:rPr dirty="0" lang="en-US" smtClean="0"/>
              <a:t>The female condom is a </a:t>
            </a:r>
            <a:r>
              <a:rPr dirty="0" lang="en-US" smtClean="0"/>
              <a:t>thin, transparent soft plastic(polyurethane ). </a:t>
            </a:r>
            <a:r>
              <a:rPr dirty="0" lang="en-US" smtClean="0"/>
              <a:t>It is soft, loose fitting and has two flexible rings. One ring is inserted into the vagina and acts as an internal anchor. The </a:t>
            </a:r>
            <a:r>
              <a:rPr dirty="0" lang="en-US" smtClean="0"/>
              <a:t>closed end covers the cervix and the open end is positioned at </a:t>
            </a:r>
            <a:r>
              <a:rPr dirty="0" lang="en-US" smtClean="0"/>
              <a:t>the entrance of the vagina.</a:t>
            </a:r>
            <a:r>
              <a:rPr dirty="0" lang="en-US"/>
              <a:t> </a:t>
            </a:r>
            <a:r>
              <a:rPr dirty="0" lang="en-US" smtClean="0"/>
              <a:t>When used correctly and every time, they are 90% effective in preventing pregnancy and also against STIS</a:t>
            </a:r>
          </a:p>
          <a:p>
            <a:r>
              <a:rPr dirty="0" lang="en-US" smtClean="0"/>
              <a:t>The </a:t>
            </a:r>
            <a:r>
              <a:rPr dirty="0" lang="en-US" smtClean="0"/>
              <a:t>female condom provides protection for one act of intercourse. It can be inserted (up to 8 hours) before intercourse but must be removed immediately after.</a:t>
            </a:r>
          </a:p>
          <a:p>
            <a:endParaRPr dirty="0" lang="en-US" smtClean="0"/>
          </a:p>
          <a:p>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806" name="Title 1"/>
          <p:cNvSpPr>
            <a:spLocks noGrp="1"/>
          </p:cNvSpPr>
          <p:nvPr>
            <p:ph type="title"/>
          </p:nvPr>
        </p:nvSpPr>
        <p:spPr/>
        <p:txBody>
          <a:bodyPr/>
          <a:p>
            <a:r>
              <a:rPr b="1" dirty="0" i="1" lang="en-US" smtClean="0"/>
              <a:t>Female condom</a:t>
            </a:r>
            <a:endParaRPr dirty="0" lang="en-US" smtClean="0"/>
          </a:p>
        </p:txBody>
      </p:sp>
      <p:sp>
        <p:nvSpPr>
          <p:cNvPr id="1048807" name="Content Placeholder 2"/>
          <p:cNvSpPr>
            <a:spLocks noGrp="1"/>
          </p:cNvSpPr>
          <p:nvPr>
            <p:ph idx="1"/>
          </p:nvPr>
        </p:nvSpPr>
        <p:spPr>
          <a:xfrm>
            <a:off x="1981200" y="1600200"/>
            <a:ext cx="8229600" cy="4876800"/>
          </a:xfrm>
        </p:spPr>
        <p:txBody>
          <a:bodyPr>
            <a:normAutofit/>
          </a:bodyPr>
          <a:p>
            <a:pPr indent="-571500" marL="571500">
              <a:buFont typeface="+mj-lt"/>
              <a:buAutoNum type="romanUcPeriod"/>
            </a:pPr>
            <a:r>
              <a:rPr dirty="0" lang="en-US" smtClean="0"/>
              <a:t>effective if used consistently and correctly</a:t>
            </a:r>
          </a:p>
          <a:p>
            <a:pPr indent="-571500" marL="571500">
              <a:buFont typeface="+mj-lt"/>
              <a:buAutoNum type="romanUcPeriod"/>
            </a:pPr>
            <a:r>
              <a:rPr dirty="0" lang="en-US" smtClean="0"/>
              <a:t>Offer contraception only when needed</a:t>
            </a:r>
          </a:p>
          <a:p>
            <a:pPr indent="-571500" marL="571500">
              <a:buFont typeface="+mj-lt"/>
              <a:buAutoNum type="romanUcPeriod"/>
            </a:pPr>
            <a:r>
              <a:rPr dirty="0" lang="en-US" smtClean="0"/>
              <a:t>Easy use, can be used without seeing a health care provider</a:t>
            </a:r>
          </a:p>
          <a:p>
            <a:pPr indent="-571500" marL="571500">
              <a:buFont typeface="+mj-lt"/>
              <a:buAutoNum type="romanUcPeriod"/>
            </a:pPr>
            <a:r>
              <a:rPr dirty="0" lang="en-US" smtClean="0"/>
              <a:t>Almost every woman is eligible to use</a:t>
            </a:r>
          </a:p>
          <a:p>
            <a:pPr indent="-571500" marL="571500">
              <a:buFont typeface="+mj-lt"/>
              <a:buAutoNum type="romanUcPeriod"/>
            </a:pPr>
            <a:r>
              <a:rPr dirty="0" lang="en-US" smtClean="0"/>
              <a:t>No health risk is associated with this method</a:t>
            </a:r>
          </a:p>
          <a:p>
            <a:pPr indent="-571500" marL="571500">
              <a:buFont typeface="+mj-lt"/>
              <a:buAutoNum type="romanUcPeriod"/>
            </a:pPr>
            <a:r>
              <a:rPr dirty="0" lang="en-US" smtClean="0"/>
              <a:t>Can be inserted 8 hours before an anticipated sexual act</a:t>
            </a:r>
            <a:r>
              <a:rPr dirty="0" lang="en-US" smtClean="0"/>
              <a:t> </a:t>
            </a:r>
          </a:p>
          <a:p>
            <a:pPr>
              <a:buFont typeface="Wingdings" panose="05000000000000000000" pitchFamily="2" charset="2"/>
              <a:buChar char="Ø"/>
            </a:pPr>
            <a:r>
              <a:rPr dirty="0" lang="en-US" smtClean="0"/>
              <a:t>Limitations: expensive, </a:t>
            </a:r>
            <a:r>
              <a:rPr dirty="0" lang="en-US" err="1" smtClean="0"/>
              <a:t>cannt</a:t>
            </a:r>
            <a:r>
              <a:rPr dirty="0" lang="en-US" smtClean="0"/>
              <a:t> be reused and must be inserted prior to sexual intercourse</a:t>
            </a:r>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808" name="Title 1"/>
          <p:cNvSpPr>
            <a:spLocks noGrp="1"/>
          </p:cNvSpPr>
          <p:nvPr>
            <p:ph type="title"/>
          </p:nvPr>
        </p:nvSpPr>
        <p:spPr/>
        <p:txBody>
          <a:bodyPr/>
          <a:p>
            <a:r>
              <a:rPr b="1" dirty="0" lang="en-US" smtClean="0"/>
              <a:t>spermicides</a:t>
            </a:r>
            <a:endParaRPr b="1" dirty="0" lang="en-US"/>
          </a:p>
        </p:txBody>
      </p:sp>
      <p:sp>
        <p:nvSpPr>
          <p:cNvPr id="1048809" name="Content Placeholder 2"/>
          <p:cNvSpPr>
            <a:spLocks noGrp="1"/>
          </p:cNvSpPr>
          <p:nvPr>
            <p:ph idx="1"/>
          </p:nvPr>
        </p:nvSpPr>
        <p:spPr/>
        <p:txBody>
          <a:bodyPr>
            <a:normAutofit fontScale="89286" lnSpcReduction="10000"/>
          </a:bodyPr>
          <a:p>
            <a:r>
              <a:rPr dirty="0" lang="en-US"/>
              <a:t>Spermicidal creams, jellies and/or foaming tablets are inserted into vagina before sexual intercourse and act by inactivating the spermatozoa and physically preventing entry into uterus. </a:t>
            </a:r>
          </a:p>
          <a:p>
            <a:r>
              <a:rPr dirty="0" lang="en-US"/>
              <a:t>Best used with condoms.</a:t>
            </a:r>
          </a:p>
          <a:p>
            <a:pPr>
              <a:buNone/>
            </a:pPr>
            <a:r>
              <a:rPr b="1" dirty="0" lang="en-US"/>
              <a:t>Client Education</a:t>
            </a:r>
            <a:endParaRPr dirty="0" lang="en-US"/>
          </a:p>
          <a:p>
            <a:r>
              <a:rPr dirty="0" lang="en-US"/>
              <a:t>• Interferes with natural spontaneity of sexual act</a:t>
            </a:r>
          </a:p>
          <a:p>
            <a:r>
              <a:rPr dirty="0" lang="en-US"/>
              <a:t>• May cause local irritation</a:t>
            </a:r>
          </a:p>
          <a:p>
            <a:r>
              <a:rPr dirty="0" lang="en-US"/>
              <a:t>• May be difficult to insert by client</a:t>
            </a:r>
          </a:p>
          <a:p>
            <a:r>
              <a:rPr dirty="0" lang="en-US"/>
              <a:t>• Low effectiveness as a contraceptive.</a:t>
            </a:r>
          </a:p>
          <a:p>
            <a:pPr>
              <a:buNone/>
            </a:pPr>
            <a:r>
              <a:rPr b="1" dirty="0" lang="en-US"/>
              <a:t>Side effects:</a:t>
            </a:r>
            <a:r>
              <a:rPr dirty="0" lang="en-US"/>
              <a:t> Some users experience sensitivity to spermicide</a:t>
            </a:r>
            <a:endParaRPr dirty="0"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810" name="Title 1"/>
          <p:cNvSpPr>
            <a:spLocks noGrp="1"/>
          </p:cNvSpPr>
          <p:nvPr>
            <p:ph type="title"/>
          </p:nvPr>
        </p:nvSpPr>
        <p:spPr/>
        <p:txBody>
          <a:bodyPr/>
          <a:p>
            <a:r>
              <a:rPr b="1" dirty="0" lang="en-US" err="1" smtClean="0"/>
              <a:t>Diaphram</a:t>
            </a:r>
            <a:endParaRPr dirty="0" lang="en-US"/>
          </a:p>
        </p:txBody>
      </p:sp>
      <p:sp>
        <p:nvSpPr>
          <p:cNvPr id="1048811" name="Content Placeholder 2"/>
          <p:cNvSpPr>
            <a:spLocks noGrp="1"/>
          </p:cNvSpPr>
          <p:nvPr>
            <p:ph idx="1"/>
          </p:nvPr>
        </p:nvSpPr>
        <p:spPr/>
        <p:txBody>
          <a:bodyPr>
            <a:normAutofit/>
          </a:bodyPr>
          <a:p>
            <a:pPr lvl="0"/>
            <a:r>
              <a:rPr dirty="0" lang="en-GB"/>
              <a:t>This is a dome shaped rubber device with a flexible rim inserted into the vagina prior to sexual </a:t>
            </a:r>
            <a:r>
              <a:rPr dirty="0" lang="en-GB" smtClean="0"/>
              <a:t>intercourse,</a:t>
            </a:r>
            <a:r>
              <a:rPr dirty="0" lang="en-US" smtClean="0"/>
              <a:t> acts </a:t>
            </a:r>
            <a:r>
              <a:rPr dirty="0" lang="en-US"/>
              <a:t>by creating a barrier of sperm at entrance of the cervix. After intercourse diaphragm is left 6-8 hours sometime up to 16 hours before removal should intercourse be desired again. Additional spermicidal cream may be added with the diaphragm</a:t>
            </a:r>
            <a:r>
              <a:rPr dirty="0" lang="en-US" smtClean="0"/>
              <a:t>.</a:t>
            </a:r>
          </a:p>
          <a:p>
            <a:r>
              <a:rPr b="1" dirty="0" lang="en-US"/>
              <a:t>Side effects:</a:t>
            </a:r>
            <a:r>
              <a:rPr dirty="0" lang="en-US"/>
              <a:t> Some users experience sensitivity to rubber or lubricants/spermicides; some diaphragm users experience increased frequency of urinary tract infection.</a:t>
            </a:r>
          </a:p>
          <a:p>
            <a:pPr lvl="0"/>
            <a:endParaRPr dirty="0" lang="en-US" smtClean="0"/>
          </a:p>
          <a:p>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812" name="Title 1"/>
          <p:cNvSpPr>
            <a:spLocks noGrp="1"/>
          </p:cNvSpPr>
          <p:nvPr>
            <p:ph type="title"/>
          </p:nvPr>
        </p:nvSpPr>
        <p:spPr/>
        <p:txBody>
          <a:bodyPr/>
          <a:p>
            <a:r>
              <a:rPr b="1" dirty="0" lang="en-US" err="1" smtClean="0"/>
              <a:t>Diaphram</a:t>
            </a:r>
            <a:endParaRPr dirty="0" lang="en-US"/>
          </a:p>
        </p:txBody>
      </p:sp>
      <p:sp>
        <p:nvSpPr>
          <p:cNvPr id="1048813" name="Content Placeholder 2"/>
          <p:cNvSpPr>
            <a:spLocks noGrp="1"/>
          </p:cNvSpPr>
          <p:nvPr>
            <p:ph idx="1"/>
          </p:nvPr>
        </p:nvSpPr>
        <p:spPr/>
        <p:txBody>
          <a:bodyPr>
            <a:normAutofit/>
          </a:bodyPr>
          <a:p>
            <a:pPr lvl="0"/>
            <a:r>
              <a:rPr dirty="0" lang="en-US" smtClean="0"/>
              <a:t>Diaphragm because of its reduced effectiveness , </a:t>
            </a:r>
            <a:r>
              <a:rPr dirty="0" lang="en-US" smtClean="0"/>
              <a:t>difficult technique of application, </a:t>
            </a:r>
            <a:r>
              <a:rPr dirty="0" lang="en-US" smtClean="0"/>
              <a:t>infection( especially cystitis), high cost </a:t>
            </a:r>
            <a:r>
              <a:rPr dirty="0" lang="en-US" smtClean="0"/>
              <a:t>and dislodging is not widely </a:t>
            </a:r>
            <a:r>
              <a:rPr dirty="0" lang="en-US" smtClean="0"/>
              <a:t>used</a:t>
            </a:r>
            <a:r>
              <a:rPr dirty="0" lang="en-US" smtClean="0"/>
              <a:t> </a:t>
            </a:r>
            <a:r>
              <a:rPr dirty="0" lang="en-US" smtClean="0"/>
              <a:t> in </a:t>
            </a:r>
            <a:r>
              <a:rPr lang="en-US" err="1" smtClean="0"/>
              <a:t>Kenya</a:t>
            </a:r>
            <a:r>
              <a:rPr lang="en-US" smtClean="0"/>
              <a:t>. </a:t>
            </a:r>
            <a:r>
              <a:rPr dirty="0" lang="en-US" smtClean="0"/>
              <a:t>On </a:t>
            </a:r>
            <a:r>
              <a:rPr dirty="0" lang="en-US" smtClean="0"/>
              <a:t>side effect rarely allergy to rubber</a:t>
            </a:r>
          </a:p>
          <a:p>
            <a:pPr lvl="0"/>
            <a:r>
              <a:rPr dirty="0" lang="en-US" smtClean="0"/>
              <a:t>Diaphragm does not protect from sexually transmitted diseases</a:t>
            </a:r>
          </a:p>
          <a:p>
            <a:pPr lvl="0"/>
            <a:r>
              <a:rPr dirty="0" lang="en-US" smtClean="0"/>
              <a:t>Once the woman has stopped using the diaphragm she has equal chance of conceiving like any ordinary normal woman</a:t>
            </a:r>
          </a:p>
          <a:p>
            <a:pPr lvl="0"/>
            <a:r>
              <a:rPr dirty="0" lang="en-US" smtClean="0"/>
              <a:t>There is risk of infection</a:t>
            </a:r>
          </a:p>
          <a:p>
            <a:endParaRPr dirty="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814" name="Title 1"/>
          <p:cNvSpPr>
            <a:spLocks noGrp="1"/>
          </p:cNvSpPr>
          <p:nvPr>
            <p:ph type="title"/>
          </p:nvPr>
        </p:nvSpPr>
        <p:spPr/>
        <p:txBody>
          <a:bodyPr/>
          <a:p>
            <a:r>
              <a:rPr b="1" dirty="0" lang="en-US" err="1" smtClean="0"/>
              <a:t>Diaphram</a:t>
            </a:r>
            <a:endParaRPr dirty="0" lang="en-US"/>
          </a:p>
        </p:txBody>
      </p:sp>
      <p:sp>
        <p:nvSpPr>
          <p:cNvPr id="1048815" name="Content Placeholder 2"/>
          <p:cNvSpPr>
            <a:spLocks noGrp="1"/>
          </p:cNvSpPr>
          <p:nvPr>
            <p:ph idx="1"/>
          </p:nvPr>
        </p:nvSpPr>
        <p:spPr/>
        <p:txBody>
          <a:bodyPr>
            <a:normAutofit/>
          </a:bodyPr>
          <a:p>
            <a:pPr>
              <a:buNone/>
            </a:pPr>
            <a:r>
              <a:rPr b="1" dirty="0" lang="en-US" smtClean="0"/>
              <a:t>Client Education</a:t>
            </a:r>
            <a:endParaRPr dirty="0" lang="en-US" smtClean="0"/>
          </a:p>
          <a:p>
            <a:pPr>
              <a:buNone/>
            </a:pPr>
            <a:r>
              <a:rPr dirty="0" lang="en-US" smtClean="0"/>
              <a:t>- by a provider and refitted after marked weight change (5kg gained or lost, or after child birth)</a:t>
            </a:r>
          </a:p>
          <a:p>
            <a:pPr>
              <a:buNone/>
            </a:pPr>
            <a:r>
              <a:rPr dirty="0" lang="en-US" smtClean="0"/>
              <a:t>- must be kept clean and stored properly</a:t>
            </a:r>
          </a:p>
          <a:p>
            <a:pPr>
              <a:buNone/>
            </a:pPr>
            <a:r>
              <a:rPr dirty="0" lang="en-US" smtClean="0"/>
              <a:t>- must be used with </a:t>
            </a:r>
            <a:r>
              <a:rPr dirty="0" lang="en-US" err="1" smtClean="0"/>
              <a:t>spermicide</a:t>
            </a:r>
            <a:endParaRPr dirty="0" lang="en-US" smtClean="0"/>
          </a:p>
          <a:p>
            <a:pPr>
              <a:buNone/>
            </a:pPr>
            <a:r>
              <a:rPr dirty="0" lang="en-US" smtClean="0"/>
              <a:t>- can be inserted up to 6 hours before intercourse</a:t>
            </a:r>
          </a:p>
          <a:p>
            <a:pPr>
              <a:buNone/>
            </a:pPr>
            <a:r>
              <a:rPr dirty="0" lang="en-US" smtClean="0"/>
              <a:t>- can remain in place for 6 hours (not longer than 24 hours)</a:t>
            </a:r>
          </a:p>
          <a:p>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816" name="Title 1"/>
          <p:cNvSpPr>
            <a:spLocks noGrp="1"/>
          </p:cNvSpPr>
          <p:nvPr>
            <p:ph type="title"/>
          </p:nvPr>
        </p:nvSpPr>
        <p:spPr/>
        <p:txBody>
          <a:bodyPr/>
          <a:p>
            <a:r>
              <a:rPr b="1" dirty="0" lang="en-US" smtClean="0"/>
              <a:t>Cervical cap</a:t>
            </a:r>
            <a:endParaRPr dirty="0" lang="en-US"/>
          </a:p>
        </p:txBody>
      </p:sp>
      <p:sp>
        <p:nvSpPr>
          <p:cNvPr id="1048817" name="Content Placeholder 2"/>
          <p:cNvSpPr>
            <a:spLocks noGrp="1"/>
          </p:cNvSpPr>
          <p:nvPr>
            <p:ph idx="1"/>
          </p:nvPr>
        </p:nvSpPr>
        <p:spPr/>
        <p:txBody>
          <a:bodyPr>
            <a:normAutofit/>
          </a:bodyPr>
          <a:p>
            <a:r>
              <a:rPr dirty="0" lang="en-US" smtClean="0"/>
              <a:t>It is a small dome shaped device that fits tightly over the cervix and stays in place by suction. Acts as a barrier by preventing sperms from entering the uterus. Should be used with spermicides, health care </a:t>
            </a:r>
            <a:r>
              <a:rPr dirty="0" lang="en-US" err="1" smtClean="0"/>
              <a:t>providedr</a:t>
            </a:r>
            <a:r>
              <a:rPr dirty="0" lang="en-US" smtClean="0"/>
              <a:t> must fit and prescribe the method, should be left in place for 6hours after intercourse</a:t>
            </a:r>
            <a:endParaRPr dirty="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818" name="Title 1"/>
          <p:cNvSpPr>
            <a:spLocks noGrp="1"/>
          </p:cNvSpPr>
          <p:nvPr>
            <p:ph type="title"/>
          </p:nvPr>
        </p:nvSpPr>
        <p:spPr/>
        <p:txBody>
          <a:bodyPr>
            <a:normAutofit fontScale="90000"/>
          </a:bodyPr>
          <a:p>
            <a:r>
              <a:rPr b="1" dirty="0" lang="en-US" smtClean="0"/>
              <a:t/>
            </a:r>
            <a:br>
              <a:rPr b="1" dirty="0" lang="en-US" smtClean="0"/>
            </a:br>
            <a:r>
              <a:rPr b="1" dirty="0" lang="en-US" smtClean="0"/>
              <a:t>voluntary Surgical Contraception</a:t>
            </a:r>
            <a:br>
              <a:rPr b="1" dirty="0" lang="en-US" smtClean="0"/>
            </a:br>
            <a:endParaRPr dirty="0" lang="en-US"/>
          </a:p>
        </p:txBody>
      </p:sp>
      <p:sp>
        <p:nvSpPr>
          <p:cNvPr id="1048819" name="Content Placeholder 2"/>
          <p:cNvSpPr>
            <a:spLocks noGrp="1"/>
          </p:cNvSpPr>
          <p:nvPr>
            <p:ph idx="1"/>
          </p:nvPr>
        </p:nvSpPr>
        <p:spPr/>
        <p:txBody>
          <a:bodyPr>
            <a:normAutofit fontScale="82143" lnSpcReduction="20000"/>
          </a:bodyPr>
          <a:p>
            <a:r>
              <a:rPr dirty="0" lang="en-US" smtClean="0"/>
              <a:t>They are permanent methods of contraceptive, as such , special care must be taken to ensure that every client who chooses this method does so voluntarily and is fully informed of permanence of this method and the available alternative, long acting and highly effective methods, therefore thorough and careful counselling is important before they choose this method</a:t>
            </a:r>
            <a:endParaRPr b="1" dirty="0" i="1" lang="en-US" smtClean="0"/>
          </a:p>
          <a:p>
            <a:pPr>
              <a:buNone/>
            </a:pPr>
            <a:r>
              <a:rPr b="1" dirty="0" i="1" lang="en-US" smtClean="0"/>
              <a:t>TUBAL LIGATION</a:t>
            </a:r>
            <a:endParaRPr dirty="0" lang="en-US" smtClean="0"/>
          </a:p>
          <a:p>
            <a:r>
              <a:rPr dirty="0" lang="en-US" smtClean="0"/>
              <a:t>Also female sterilization, it is a minor surgical procedure involving cutting and tying the fallopian tubes to prevent the sperm from fertilizing the ovum that was released from the ovaries and reaching the uterine cavity.it is  done under general or local anesthesia. Types include minilaparotomy, laparoscopic and in conjunction with a caesarian section or other abdominal surgeries</a:t>
            </a:r>
            <a:br>
              <a:rPr dirty="0" lang="en-US" smtClean="0"/>
            </a:br>
            <a:endParaRPr dirty="0" lang="en-US" smtClean="0"/>
          </a:p>
          <a:p>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820" name="Title 1"/>
          <p:cNvSpPr>
            <a:spLocks noGrp="1"/>
          </p:cNvSpPr>
          <p:nvPr>
            <p:ph type="title"/>
          </p:nvPr>
        </p:nvSpPr>
        <p:spPr/>
        <p:txBody>
          <a:bodyPr>
            <a:normAutofit fontScale="90000"/>
          </a:bodyPr>
          <a:p>
            <a:r>
              <a:rPr b="1" dirty="0" lang="en-US" smtClean="0"/>
              <a:t/>
            </a:r>
            <a:br>
              <a:rPr b="1" dirty="0" lang="en-US" smtClean="0"/>
            </a:br>
            <a:r>
              <a:rPr b="1" dirty="0" lang="en-US" smtClean="0"/>
              <a:t>Surgical Contraception</a:t>
            </a:r>
            <a:br>
              <a:rPr b="1" dirty="0" lang="en-US" smtClean="0"/>
            </a:br>
            <a:endParaRPr dirty="0" lang="en-US"/>
          </a:p>
        </p:txBody>
      </p:sp>
      <p:sp>
        <p:nvSpPr>
          <p:cNvPr id="1048821" name="Content Placeholder 2"/>
          <p:cNvSpPr>
            <a:spLocks noGrp="1"/>
          </p:cNvSpPr>
          <p:nvPr>
            <p:ph idx="1"/>
          </p:nvPr>
        </p:nvSpPr>
        <p:spPr/>
        <p:txBody>
          <a:bodyPr>
            <a:normAutofit fontScale="85714" lnSpcReduction="10000"/>
          </a:bodyPr>
          <a:p>
            <a:pPr>
              <a:buNone/>
            </a:pPr>
            <a:r>
              <a:rPr b="1" dirty="0" lang="en-US" smtClean="0"/>
              <a:t>Client Education</a:t>
            </a:r>
            <a:endParaRPr dirty="0" lang="en-US" smtClean="0"/>
          </a:p>
          <a:p>
            <a:pPr>
              <a:buNone/>
            </a:pPr>
            <a:r>
              <a:rPr dirty="0" lang="en-US" smtClean="0"/>
              <a:t>• IRREVERSIBLE (permanent)</a:t>
            </a:r>
          </a:p>
          <a:p>
            <a:pPr>
              <a:buNone/>
            </a:pPr>
            <a:r>
              <a:rPr dirty="0" lang="en-US" smtClean="0"/>
              <a:t>• Failure </a:t>
            </a:r>
            <a:r>
              <a:rPr b="1" dirty="0" lang="en-US" smtClean="0"/>
              <a:t>very</a:t>
            </a:r>
            <a:r>
              <a:rPr dirty="0" lang="en-US" smtClean="0"/>
              <a:t> rare when done by trained professional</a:t>
            </a:r>
          </a:p>
          <a:p>
            <a:pPr>
              <a:buNone/>
            </a:pPr>
            <a:r>
              <a:rPr dirty="0" lang="en-US" smtClean="0"/>
              <a:t>• </a:t>
            </a:r>
            <a:r>
              <a:rPr dirty="0" lang="en-US" err="1" smtClean="0"/>
              <a:t>Counselling</a:t>
            </a:r>
            <a:r>
              <a:rPr dirty="0" lang="en-US" smtClean="0"/>
              <a:t> </a:t>
            </a:r>
            <a:r>
              <a:rPr b="1" dirty="0" lang="en-US" smtClean="0"/>
              <a:t>absolutely</a:t>
            </a:r>
            <a:r>
              <a:rPr dirty="0" lang="en-US" smtClean="0"/>
              <a:t> necessary</a:t>
            </a:r>
          </a:p>
          <a:p>
            <a:pPr>
              <a:buNone/>
            </a:pPr>
            <a:r>
              <a:rPr dirty="0" lang="en-US" smtClean="0"/>
              <a:t>• No loss of libido or </a:t>
            </a:r>
            <a:r>
              <a:rPr dirty="0" lang="en-US" err="1" smtClean="0"/>
              <a:t>vigour</a:t>
            </a:r>
            <a:r>
              <a:rPr dirty="0" lang="en-US" smtClean="0"/>
              <a:t> or health</a:t>
            </a:r>
            <a:br>
              <a:rPr dirty="0" lang="en-US" smtClean="0"/>
            </a:br>
            <a:endParaRPr dirty="0" lang="en-US" smtClean="0"/>
          </a:p>
          <a:p>
            <a:pPr>
              <a:buNone/>
            </a:pPr>
            <a:r>
              <a:rPr b="1" dirty="0" lang="en-US" smtClean="0"/>
              <a:t>Return to the clinic if</a:t>
            </a:r>
            <a:r>
              <a:rPr dirty="0" lang="en-US" smtClean="0"/>
              <a:t>:</a:t>
            </a:r>
          </a:p>
          <a:p>
            <a:pPr>
              <a:buNone/>
            </a:pPr>
            <a:r>
              <a:rPr dirty="0" lang="en-US" smtClean="0"/>
              <a:t>- post-operative fever, pus or pain at the surgical site</a:t>
            </a:r>
          </a:p>
          <a:p>
            <a:pPr>
              <a:buNone/>
            </a:pPr>
            <a:r>
              <a:rPr dirty="0" lang="en-US" smtClean="0"/>
              <a:t>- weakness or rapid pulse</a:t>
            </a:r>
          </a:p>
          <a:p>
            <a:pPr>
              <a:buNone/>
            </a:pPr>
            <a:r>
              <a:rPr dirty="0" lang="en-US" smtClean="0"/>
              <a:t>- vomiting or persistent abdominal pain.</a:t>
            </a:r>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608" name="Title 1"/>
          <p:cNvSpPr>
            <a:spLocks noGrp="1"/>
          </p:cNvSpPr>
          <p:nvPr>
            <p:ph type="title"/>
          </p:nvPr>
        </p:nvSpPr>
        <p:spPr/>
        <p:txBody>
          <a:bodyPr/>
          <a:p>
            <a:endParaRPr lang="en-US"/>
          </a:p>
        </p:txBody>
      </p:sp>
      <p:sp>
        <p:nvSpPr>
          <p:cNvPr id="1048609" name="Content Placeholder 2"/>
          <p:cNvSpPr>
            <a:spLocks noGrp="1"/>
          </p:cNvSpPr>
          <p:nvPr>
            <p:ph idx="1"/>
          </p:nvPr>
        </p:nvSpPr>
        <p:spPr/>
        <p:txBody>
          <a:bodyPr/>
          <a:p>
            <a:r>
              <a:rPr b="1" dirty="0" lang="en-US" smtClean="0"/>
              <a:t>VALUES AND ATTITUDES</a:t>
            </a:r>
          </a:p>
          <a:p>
            <a:r>
              <a:rPr dirty="0" lang="en-US" smtClean="0"/>
              <a:t>Attitude values and beliefs including misconceptions among health care providers can affect the interaction between the provider and the client. Everyone has a right to their beliefs but health care providers have a professional obligation to provide care in a respective and a nonjudgmental manner.</a:t>
            </a:r>
          </a:p>
          <a:p>
            <a:r>
              <a:rPr dirty="0" lang="en-US" smtClean="0"/>
              <a:t> Every interaction between the client the health care provider and the client from the </a:t>
            </a:r>
            <a:r>
              <a:rPr dirty="0" lang="en-US" err="1" smtClean="0"/>
              <a:t>tme</a:t>
            </a:r>
            <a:r>
              <a:rPr dirty="0" lang="en-US" smtClean="0"/>
              <a:t> they come in to the time they leave affects the clients on their;</a:t>
            </a:r>
          </a:p>
          <a:p>
            <a:endParaRPr dirty="0"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822" name="Title 1"/>
          <p:cNvSpPr>
            <a:spLocks noGrp="1"/>
          </p:cNvSpPr>
          <p:nvPr>
            <p:ph type="title"/>
          </p:nvPr>
        </p:nvSpPr>
        <p:spPr/>
        <p:txBody>
          <a:bodyPr>
            <a:normAutofit fontScale="90000"/>
          </a:bodyPr>
          <a:p>
            <a:r>
              <a:rPr b="1" dirty="0" lang="en-US" smtClean="0"/>
              <a:t/>
            </a:r>
            <a:br>
              <a:rPr b="1" dirty="0" lang="en-US" smtClean="0"/>
            </a:br>
            <a:r>
              <a:rPr b="1" dirty="0" lang="en-US" smtClean="0"/>
              <a:t>Surgical Contraception</a:t>
            </a:r>
            <a:br>
              <a:rPr b="1" dirty="0" lang="en-US" smtClean="0"/>
            </a:br>
            <a:endParaRPr dirty="0" lang="en-US"/>
          </a:p>
        </p:txBody>
      </p:sp>
      <p:sp>
        <p:nvSpPr>
          <p:cNvPr id="1048823" name="Content Placeholder 2"/>
          <p:cNvSpPr>
            <a:spLocks noGrp="1"/>
          </p:cNvSpPr>
          <p:nvPr>
            <p:ph idx="1"/>
          </p:nvPr>
        </p:nvSpPr>
        <p:spPr/>
        <p:txBody>
          <a:bodyPr>
            <a:normAutofit fontScale="89286" lnSpcReduction="10000"/>
          </a:bodyPr>
          <a:p>
            <a:pPr>
              <a:buNone/>
            </a:pPr>
            <a:r>
              <a:rPr b="1" dirty="0" lang="en-US" smtClean="0"/>
              <a:t>Benefits</a:t>
            </a:r>
            <a:endParaRPr dirty="0" lang="en-US" smtClean="0"/>
          </a:p>
          <a:p>
            <a:pPr>
              <a:buNone/>
            </a:pPr>
            <a:r>
              <a:rPr dirty="0" lang="en-US" smtClean="0"/>
              <a:t>• Permanent, highly and immediately effective</a:t>
            </a:r>
          </a:p>
          <a:p>
            <a:pPr>
              <a:buNone/>
            </a:pPr>
            <a:r>
              <a:rPr dirty="0" lang="en-US" smtClean="0"/>
              <a:t>• No change in sexual function</a:t>
            </a:r>
          </a:p>
          <a:p>
            <a:pPr>
              <a:buNone/>
            </a:pPr>
            <a:r>
              <a:rPr dirty="0" lang="en-US" smtClean="0"/>
              <a:t>• Good for client if pregnancy would be a serious health risk</a:t>
            </a:r>
          </a:p>
          <a:p>
            <a:pPr>
              <a:buNone/>
            </a:pPr>
            <a:r>
              <a:rPr dirty="0" lang="en-US" smtClean="0"/>
              <a:t>• Does not affect lactation</a:t>
            </a:r>
          </a:p>
          <a:p>
            <a:pPr>
              <a:buNone/>
            </a:pPr>
            <a:r>
              <a:rPr b="1" dirty="0" lang="en-US" smtClean="0"/>
              <a:t>Side effects:</a:t>
            </a:r>
            <a:r>
              <a:rPr dirty="0" lang="en-US" smtClean="0"/>
              <a:t> Some users experience minor pain and bleeding and wound infection following procedure.</a:t>
            </a:r>
          </a:p>
          <a:p>
            <a:pPr>
              <a:buNone/>
            </a:pPr>
            <a:r>
              <a:rPr b="1" dirty="0" lang="en-US" smtClean="0"/>
              <a:t>Complications</a:t>
            </a:r>
            <a:endParaRPr dirty="0" lang="en-US" smtClean="0"/>
          </a:p>
          <a:p>
            <a:pPr>
              <a:buNone/>
            </a:pPr>
            <a:r>
              <a:rPr dirty="0" lang="en-US" smtClean="0"/>
              <a:t>Injury to other organs (e.g. gut, bladder) and rarely death; risk of complications increased if general </a:t>
            </a:r>
            <a:r>
              <a:rPr dirty="0" lang="en-US" err="1" smtClean="0"/>
              <a:t>anaesthesia</a:t>
            </a:r>
            <a:r>
              <a:rPr dirty="0" lang="en-US" smtClean="0"/>
              <a:t> is used. </a:t>
            </a:r>
            <a:r>
              <a:rPr dirty="0" lang="en-US" err="1" smtClean="0"/>
              <a:t>Haemorrhage</a:t>
            </a:r>
            <a:r>
              <a:rPr dirty="0" lang="en-US" smtClean="0"/>
              <a:t>.</a:t>
            </a:r>
          </a:p>
          <a:p>
            <a:endParaRPr dirty="0"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824" name="Title 1"/>
          <p:cNvSpPr>
            <a:spLocks noGrp="1"/>
          </p:cNvSpPr>
          <p:nvPr>
            <p:ph type="title"/>
          </p:nvPr>
        </p:nvSpPr>
        <p:spPr/>
        <p:txBody>
          <a:bodyPr>
            <a:normAutofit fontScale="90000"/>
          </a:bodyPr>
          <a:p>
            <a:r>
              <a:rPr b="1" dirty="0" lang="en-US" smtClean="0"/>
              <a:t/>
            </a:r>
            <a:br>
              <a:rPr b="1" dirty="0" lang="en-US" smtClean="0"/>
            </a:br>
            <a:r>
              <a:rPr b="1" dirty="0" lang="en-US" smtClean="0"/>
              <a:t>Surgical Contraception</a:t>
            </a:r>
            <a:br>
              <a:rPr b="1" dirty="0" lang="en-US" smtClean="0"/>
            </a:br>
            <a:endParaRPr dirty="0" lang="en-US"/>
          </a:p>
        </p:txBody>
      </p:sp>
      <p:sp>
        <p:nvSpPr>
          <p:cNvPr id="1048825" name="Content Placeholder 2"/>
          <p:cNvSpPr>
            <a:spLocks noGrp="1"/>
          </p:cNvSpPr>
          <p:nvPr>
            <p:ph idx="1"/>
          </p:nvPr>
        </p:nvSpPr>
        <p:spPr/>
        <p:txBody>
          <a:bodyPr>
            <a:normAutofit fontScale="96429" lnSpcReduction="20000"/>
          </a:bodyPr>
          <a:p>
            <a:r>
              <a:rPr b="1" dirty="0" i="1" lang="en-US" smtClean="0"/>
              <a:t>VASECTOMY</a:t>
            </a:r>
            <a:endParaRPr dirty="0" lang="en-US" smtClean="0"/>
          </a:p>
          <a:p>
            <a:r>
              <a:rPr dirty="0" lang="en-US" smtClean="0"/>
              <a:t>A voluntary surgical procedure done by cutting and tying the vas deferens so that spermatozoa doesn’t mix with the semen. When ejaculation occurs therefore it will not have any sperms. Done under local anesthesia. </a:t>
            </a:r>
          </a:p>
          <a:p>
            <a:r>
              <a:rPr dirty="0" lang="en-US" smtClean="0"/>
              <a:t>Vasectomy does not become effective immediately. The client should be instructed to use condom or another family planning method for three months after the operation to be completely safe.</a:t>
            </a:r>
          </a:p>
          <a:p>
            <a:r>
              <a:rPr dirty="0" lang="en-US" smtClean="0"/>
              <a:t>Types: scalpel and the non-scalpel vasectomies techniques</a:t>
            </a:r>
            <a:endParaRPr dirty="0"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826" name="Title 1"/>
          <p:cNvSpPr>
            <a:spLocks noGrp="1"/>
          </p:cNvSpPr>
          <p:nvPr>
            <p:ph type="title"/>
          </p:nvPr>
        </p:nvSpPr>
        <p:spPr/>
        <p:txBody>
          <a:bodyPr/>
          <a:p>
            <a:endParaRPr lang="en-US"/>
          </a:p>
        </p:txBody>
      </p:sp>
      <p:sp>
        <p:nvSpPr>
          <p:cNvPr id="1048827" name="Content Placeholder 2"/>
          <p:cNvSpPr>
            <a:spLocks noGrp="1"/>
          </p:cNvSpPr>
          <p:nvPr>
            <p:ph idx="1"/>
          </p:nvPr>
        </p:nvSpPr>
        <p:spPr/>
        <p:txBody>
          <a:bodyPr>
            <a:normAutofit fontScale="82143" lnSpcReduction="20000"/>
          </a:bodyPr>
          <a:p>
            <a:pPr>
              <a:buNone/>
            </a:pPr>
            <a:r>
              <a:rPr b="1" dirty="0" lang="en-US" smtClean="0"/>
              <a:t>Client Education</a:t>
            </a:r>
            <a:endParaRPr dirty="0" lang="en-US" smtClean="0"/>
          </a:p>
          <a:p>
            <a:pPr>
              <a:buNone/>
            </a:pPr>
            <a:r>
              <a:rPr dirty="0" lang="en-US" smtClean="0"/>
              <a:t>• </a:t>
            </a:r>
            <a:r>
              <a:rPr dirty="0" lang="en-US" err="1" smtClean="0"/>
              <a:t>Counselling</a:t>
            </a:r>
            <a:r>
              <a:rPr dirty="0" lang="en-US" smtClean="0"/>
              <a:t> necessary, permanent and irreversible</a:t>
            </a:r>
          </a:p>
          <a:p>
            <a:pPr>
              <a:buNone/>
            </a:pPr>
            <a:r>
              <a:rPr dirty="0" lang="en-US" smtClean="0"/>
              <a:t>• Use condom for at least 15 ejaculations</a:t>
            </a:r>
          </a:p>
          <a:p>
            <a:pPr>
              <a:buNone/>
            </a:pPr>
            <a:r>
              <a:rPr dirty="0" lang="en-US" smtClean="0"/>
              <a:t>• Return to the clinic if you experience:</a:t>
            </a:r>
          </a:p>
          <a:p>
            <a:pPr>
              <a:buNone/>
            </a:pPr>
            <a:r>
              <a:rPr dirty="0" lang="en-US" smtClean="0"/>
              <a:t>- post-operative fever</a:t>
            </a:r>
          </a:p>
          <a:p>
            <a:pPr>
              <a:buNone/>
            </a:pPr>
            <a:r>
              <a:rPr dirty="0" lang="en-US" smtClean="0"/>
              <a:t>- excessive swelling, pus or pain at the surgical site.</a:t>
            </a:r>
          </a:p>
          <a:p>
            <a:pPr>
              <a:buNone/>
            </a:pPr>
            <a:r>
              <a:rPr dirty="0" lang="en-US" smtClean="0"/>
              <a:t/>
            </a:r>
            <a:br>
              <a:rPr dirty="0" lang="en-US" smtClean="0"/>
            </a:br>
            <a:r>
              <a:rPr b="1" dirty="0" lang="en-US" smtClean="0"/>
              <a:t>Side effects:</a:t>
            </a:r>
            <a:r>
              <a:rPr dirty="0" lang="en-US" smtClean="0"/>
              <a:t> Some users experience minor swelling, pain, infection, and bruising following procedure.</a:t>
            </a:r>
          </a:p>
          <a:p>
            <a:r>
              <a:rPr b="1" dirty="0" lang="en-US" smtClean="0"/>
              <a:t>Complications</a:t>
            </a:r>
            <a:endParaRPr dirty="0" lang="en-US" smtClean="0"/>
          </a:p>
          <a:p>
            <a:r>
              <a:rPr dirty="0" lang="en-US" smtClean="0"/>
              <a:t>Risk of serious complications or death extremely low.</a:t>
            </a:r>
          </a:p>
          <a:p>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828" name="Title 1"/>
          <p:cNvSpPr>
            <a:spLocks noGrp="1"/>
          </p:cNvSpPr>
          <p:nvPr>
            <p:ph type="title"/>
          </p:nvPr>
        </p:nvSpPr>
        <p:spPr/>
        <p:txBody>
          <a:bodyPr>
            <a:normAutofit fontScale="90000"/>
          </a:bodyPr>
          <a:p>
            <a:r>
              <a:rPr b="1" dirty="0" lang="en-US" smtClean="0"/>
              <a:t/>
            </a:r>
            <a:br>
              <a:rPr b="1" dirty="0" lang="en-US" smtClean="0"/>
            </a:br>
            <a:r>
              <a:rPr b="1" dirty="0" lang="en-US" smtClean="0"/>
              <a:t>Periodic Abstinence (Natural Family Planning)</a:t>
            </a:r>
            <a:br>
              <a:rPr b="1" dirty="0" lang="en-US" smtClean="0"/>
            </a:br>
            <a:endParaRPr dirty="0" lang="en-US"/>
          </a:p>
        </p:txBody>
      </p:sp>
      <p:sp>
        <p:nvSpPr>
          <p:cNvPr id="1048829" name="Content Placeholder 2"/>
          <p:cNvSpPr>
            <a:spLocks noGrp="1"/>
          </p:cNvSpPr>
          <p:nvPr>
            <p:ph idx="1"/>
          </p:nvPr>
        </p:nvSpPr>
        <p:spPr/>
        <p:txBody>
          <a:bodyPr>
            <a:normAutofit fontScale="96429" lnSpcReduction="10000"/>
          </a:bodyPr>
          <a:p>
            <a:r>
              <a:rPr dirty="0" lang="en-US" smtClean="0"/>
              <a:t>Avoidance of sexual intercourse during ovulation and for a safety margin before and after ovulation. Various methods may be used to determine the fertile period: cervical mucus, basal body temperature, rhythm.</a:t>
            </a:r>
          </a:p>
          <a:p>
            <a:pPr>
              <a:buNone/>
            </a:pPr>
            <a:r>
              <a:rPr b="1" dirty="0" lang="en-US" smtClean="0"/>
              <a:t>Benefits</a:t>
            </a:r>
            <a:r>
              <a:rPr dirty="0" lang="en-US" smtClean="0"/>
              <a:t/>
            </a:r>
            <a:br>
              <a:rPr dirty="0" lang="en-US" smtClean="0"/>
            </a:br>
            <a:endParaRPr dirty="0" lang="en-US" smtClean="0"/>
          </a:p>
          <a:p>
            <a:pPr>
              <a:buNone/>
            </a:pPr>
            <a:r>
              <a:rPr dirty="0" lang="en-US" smtClean="0"/>
              <a:t>• No physical side effects it is cheap</a:t>
            </a:r>
          </a:p>
          <a:p>
            <a:pPr>
              <a:buNone/>
            </a:pPr>
            <a:r>
              <a:rPr dirty="0" lang="en-US" smtClean="0"/>
              <a:t>• No need for prescriptions by medical person</a:t>
            </a:r>
          </a:p>
          <a:p>
            <a:pPr>
              <a:buNone/>
            </a:pPr>
            <a:r>
              <a:rPr dirty="0" lang="en-US" smtClean="0"/>
              <a:t>• Improved knowledge of reproductive system and possible closer relationship between couples.</a:t>
            </a:r>
          </a:p>
          <a:p>
            <a:pPr>
              <a:buNone/>
            </a:pPr>
            <a:r>
              <a:rPr dirty="0" lang="en-US" smtClean="0"/>
              <a:t/>
            </a:r>
            <a:br>
              <a:rPr dirty="0" lang="en-US" smtClean="0"/>
            </a:br>
            <a:endParaRPr dirty="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830" name="Title 1"/>
          <p:cNvSpPr>
            <a:spLocks noGrp="1"/>
          </p:cNvSpPr>
          <p:nvPr>
            <p:ph type="title"/>
          </p:nvPr>
        </p:nvSpPr>
        <p:spPr/>
        <p:txBody>
          <a:bodyPr>
            <a:normAutofit/>
          </a:bodyPr>
          <a:p>
            <a:r>
              <a:rPr b="1" dirty="0" lang="en-US" smtClean="0"/>
              <a:t>Periodic Abstinence (Natural Family Planning)</a:t>
            </a:r>
            <a:endParaRPr dirty="0" lang="en-US"/>
          </a:p>
        </p:txBody>
      </p:sp>
      <p:sp>
        <p:nvSpPr>
          <p:cNvPr id="1048831" name="Content Placeholder 2"/>
          <p:cNvSpPr>
            <a:spLocks noGrp="1"/>
          </p:cNvSpPr>
          <p:nvPr>
            <p:ph idx="1"/>
          </p:nvPr>
        </p:nvSpPr>
        <p:spPr/>
        <p:txBody>
          <a:bodyPr>
            <a:normAutofit fontScale="82143" lnSpcReduction="20000"/>
          </a:bodyPr>
          <a:p>
            <a:pPr>
              <a:buNone/>
            </a:pPr>
            <a:r>
              <a:rPr b="1" dirty="0" lang="en-US" smtClean="0"/>
              <a:t>Client Education</a:t>
            </a:r>
            <a:r>
              <a:rPr dirty="0" lang="en-US" smtClean="0"/>
              <a:t/>
            </a:r>
            <a:br>
              <a:rPr dirty="0" lang="en-US" smtClean="0"/>
            </a:br>
            <a:endParaRPr dirty="0" lang="en-US" smtClean="0"/>
          </a:p>
          <a:p>
            <a:pPr>
              <a:buNone/>
            </a:pPr>
            <a:r>
              <a:rPr dirty="0" lang="en-US" smtClean="0"/>
              <a:t>• Requires high motivation</a:t>
            </a:r>
          </a:p>
          <a:p>
            <a:pPr>
              <a:buNone/>
            </a:pPr>
            <a:r>
              <a:rPr dirty="0" lang="en-US" smtClean="0"/>
              <a:t>• Has a high failure rate</a:t>
            </a:r>
          </a:p>
          <a:p>
            <a:pPr>
              <a:buNone/>
            </a:pPr>
            <a:r>
              <a:rPr dirty="0" lang="en-US" smtClean="0"/>
              <a:t>• Assumes a regular, perfect menstrual cycle</a:t>
            </a:r>
          </a:p>
          <a:p>
            <a:pPr>
              <a:buNone/>
            </a:pPr>
            <a:r>
              <a:rPr dirty="0" lang="en-US" smtClean="0"/>
              <a:t>• Requires proper record-keeping</a:t>
            </a:r>
          </a:p>
          <a:p>
            <a:pPr>
              <a:buNone/>
            </a:pPr>
            <a:r>
              <a:rPr dirty="0" lang="en-US" smtClean="0"/>
              <a:t>• Has no health risks, except for pregnancy.</a:t>
            </a:r>
          </a:p>
          <a:p>
            <a:pPr>
              <a:buNone/>
            </a:pPr>
            <a:r>
              <a:rPr dirty="0" lang="en-US" smtClean="0"/>
              <a:t/>
            </a:r>
            <a:br>
              <a:rPr dirty="0" lang="en-US" smtClean="0"/>
            </a:br>
            <a:r>
              <a:rPr b="1" dirty="0" lang="en-US" smtClean="0"/>
              <a:t>Side effects:</a:t>
            </a:r>
            <a:r>
              <a:rPr dirty="0" lang="en-US" smtClean="0"/>
              <a:t> None.</a:t>
            </a:r>
          </a:p>
          <a:p>
            <a:pPr>
              <a:buNone/>
            </a:pPr>
            <a:r>
              <a:rPr b="1" dirty="0" lang="en-US" smtClean="0"/>
              <a:t>Complications</a:t>
            </a:r>
            <a:endParaRPr dirty="0" lang="en-US" smtClean="0"/>
          </a:p>
          <a:p>
            <a:pPr>
              <a:buNone/>
            </a:pPr>
            <a:r>
              <a:rPr dirty="0" lang="en-US" smtClean="0"/>
              <a:t>None.</a:t>
            </a:r>
          </a:p>
          <a:p>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832" name="Title 1"/>
          <p:cNvSpPr>
            <a:spLocks noGrp="1"/>
          </p:cNvSpPr>
          <p:nvPr>
            <p:ph type="title"/>
          </p:nvPr>
        </p:nvSpPr>
        <p:spPr/>
        <p:txBody>
          <a:bodyPr>
            <a:normAutofit fontScale="90000"/>
          </a:bodyPr>
          <a:p>
            <a:r>
              <a:rPr b="1" dirty="0" lang="en-US" smtClean="0"/>
              <a:t/>
            </a:r>
            <a:br>
              <a:rPr b="1" dirty="0" lang="en-US" smtClean="0"/>
            </a:br>
            <a:r>
              <a:rPr b="1" dirty="0" lang="en-US" smtClean="0"/>
              <a:t>Calendar-Based Methods</a:t>
            </a:r>
            <a:br>
              <a:rPr b="1" dirty="0" lang="en-US" smtClean="0"/>
            </a:br>
            <a:endParaRPr dirty="0" lang="en-US"/>
          </a:p>
        </p:txBody>
      </p:sp>
      <p:sp>
        <p:nvSpPr>
          <p:cNvPr id="1048833" name="Content Placeholder 2"/>
          <p:cNvSpPr>
            <a:spLocks noGrp="1"/>
          </p:cNvSpPr>
          <p:nvPr>
            <p:ph idx="1"/>
          </p:nvPr>
        </p:nvSpPr>
        <p:spPr/>
        <p:txBody>
          <a:bodyPr>
            <a:normAutofit/>
          </a:bodyPr>
          <a:p>
            <a:r>
              <a:rPr dirty="0" lang="en-US" smtClean="0"/>
              <a:t>In the calendar-based methods, the couple keeps track of the days in the menstrual cycle to identify the start and end of the fertile time.</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834" name="Title 1"/>
          <p:cNvSpPr>
            <a:spLocks noGrp="1"/>
          </p:cNvSpPr>
          <p:nvPr>
            <p:ph type="title"/>
          </p:nvPr>
        </p:nvSpPr>
        <p:spPr/>
        <p:txBody>
          <a:bodyPr>
            <a:normAutofit fontScale="90000"/>
          </a:bodyPr>
          <a:p>
            <a:r>
              <a:rPr b="1" dirty="0" lang="en-US" smtClean="0"/>
              <a:t/>
            </a:r>
            <a:br>
              <a:rPr b="1" dirty="0" lang="en-US" smtClean="0"/>
            </a:br>
            <a:r>
              <a:rPr b="1" dirty="0" lang="en-US" smtClean="0"/>
              <a:t>Standard Days Method® (SDM) </a:t>
            </a:r>
            <a:br>
              <a:rPr b="1" dirty="0" lang="en-US" smtClean="0"/>
            </a:br>
            <a:endParaRPr dirty="0" lang="en-US"/>
          </a:p>
        </p:txBody>
      </p:sp>
      <p:sp>
        <p:nvSpPr>
          <p:cNvPr id="1048835" name="Content Placeholder 2"/>
          <p:cNvSpPr>
            <a:spLocks noGrp="1"/>
          </p:cNvSpPr>
          <p:nvPr>
            <p:ph idx="1"/>
          </p:nvPr>
        </p:nvSpPr>
        <p:spPr/>
        <p:txBody>
          <a:bodyPr>
            <a:normAutofit/>
          </a:bodyPr>
          <a:p>
            <a:r>
              <a:rPr dirty="0" lang="en-US" smtClean="0"/>
              <a:t>The SDM is based on the fact that there is a fertile window during the woman’s menstrual cycle when she can become pregnant. </a:t>
            </a:r>
          </a:p>
          <a:p>
            <a:r>
              <a:rPr dirty="0" lang="en-US" smtClean="0"/>
              <a:t>Typically, this window occurs several days before ovulation and a few hours after. To prevent pregnancy, couples avoid unprotected sex or abstain between days 8-19 of the menstrual cycle.</a:t>
            </a:r>
          </a:p>
          <a:p>
            <a:endParaRPr dirty="0"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836" name="Title 1"/>
          <p:cNvSpPr>
            <a:spLocks noGrp="1"/>
          </p:cNvSpPr>
          <p:nvPr>
            <p:ph type="title"/>
          </p:nvPr>
        </p:nvSpPr>
        <p:spPr/>
        <p:txBody>
          <a:bodyPr>
            <a:normAutofit fontScale="90000"/>
          </a:bodyPr>
          <a:p>
            <a:r>
              <a:rPr b="1" dirty="0" lang="en-US" smtClean="0"/>
              <a:t/>
            </a:r>
            <a:br>
              <a:rPr b="1" dirty="0" lang="en-US" smtClean="0"/>
            </a:br>
            <a:r>
              <a:rPr b="1" dirty="0" lang="en-US" smtClean="0"/>
              <a:t>Standard Days Method® (SDM) </a:t>
            </a:r>
            <a:br>
              <a:rPr b="1" dirty="0" lang="en-US" smtClean="0"/>
            </a:br>
            <a:endParaRPr dirty="0" lang="en-US"/>
          </a:p>
        </p:txBody>
      </p:sp>
      <p:sp>
        <p:nvSpPr>
          <p:cNvPr id="1048837" name="Content Placeholder 2"/>
          <p:cNvSpPr>
            <a:spLocks noGrp="1"/>
          </p:cNvSpPr>
          <p:nvPr>
            <p:ph idx="1"/>
          </p:nvPr>
        </p:nvSpPr>
        <p:spPr/>
        <p:txBody>
          <a:bodyPr>
            <a:normAutofit/>
          </a:bodyPr>
          <a:p>
            <a:r>
              <a:rPr dirty="0" lang="en-US" smtClean="0"/>
              <a:t>The SDM makes use of </a:t>
            </a:r>
            <a:r>
              <a:rPr dirty="0" lang="en-US" err="1" smtClean="0"/>
              <a:t>CycleBeads</a:t>
            </a:r>
            <a:r>
              <a:rPr dirty="0" lang="en-US" smtClean="0"/>
              <a:t>, a color-coded string of beads used with the SDM that represent the days of a woman’s fertility cycle. </a:t>
            </a:r>
          </a:p>
          <a:p>
            <a:r>
              <a:rPr dirty="0" lang="en-US" err="1" smtClean="0"/>
              <a:t>CycleBeads</a:t>
            </a:r>
            <a:r>
              <a:rPr dirty="0" lang="en-US" smtClean="0"/>
              <a:t> help the woman track her cycle days, know on which days she is fertile, and monitor her cycle length. </a:t>
            </a:r>
          </a:p>
          <a:p>
            <a:r>
              <a:rPr dirty="0" lang="en-US" smtClean="0"/>
              <a:t>The woman and her partner must avoid unprotected intercourse or abstain on the 12 fertile days </a:t>
            </a:r>
            <a:r>
              <a:rPr dirty="0" lang="en-US" err="1" smtClean="0"/>
              <a:t>identiﬁed</a:t>
            </a:r>
            <a:r>
              <a:rPr dirty="0" lang="en-US" smtClean="0"/>
              <a:t> by the white </a:t>
            </a:r>
            <a:r>
              <a:rPr dirty="0" lang="en-US" err="1" smtClean="0"/>
              <a:t>colour</a:t>
            </a:r>
            <a:r>
              <a:rPr dirty="0" lang="en-US" smtClean="0"/>
              <a:t> beads.</a:t>
            </a:r>
            <a:endParaRPr dirty="0"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838" name="Title 1"/>
          <p:cNvSpPr>
            <a:spLocks noGrp="1"/>
          </p:cNvSpPr>
          <p:nvPr>
            <p:ph type="title"/>
          </p:nvPr>
        </p:nvSpPr>
        <p:spPr/>
        <p:txBody>
          <a:bodyPr>
            <a:normAutofit fontScale="90000"/>
          </a:bodyPr>
          <a:p>
            <a:r>
              <a:rPr b="1" dirty="0" lang="en-US" smtClean="0"/>
              <a:t/>
            </a:r>
            <a:br>
              <a:rPr b="1" dirty="0" lang="en-US" smtClean="0"/>
            </a:br>
            <a:r>
              <a:rPr b="1" dirty="0" lang="en-US" smtClean="0"/>
              <a:t>Symptoms-Based Methods</a:t>
            </a:r>
            <a:br>
              <a:rPr b="1" dirty="0" lang="en-US" smtClean="0"/>
            </a:br>
            <a:endParaRPr dirty="0" lang="en-US"/>
          </a:p>
        </p:txBody>
      </p:sp>
      <p:sp>
        <p:nvSpPr>
          <p:cNvPr id="1048839" name="Content Placeholder 2"/>
          <p:cNvSpPr>
            <a:spLocks noGrp="1"/>
          </p:cNvSpPr>
          <p:nvPr>
            <p:ph idx="1"/>
          </p:nvPr>
        </p:nvSpPr>
        <p:spPr/>
        <p:txBody>
          <a:bodyPr>
            <a:normAutofit/>
          </a:bodyPr>
          <a:p>
            <a:r>
              <a:rPr dirty="0" lang="en-US" smtClean="0"/>
              <a:t>Symptoms-based methods depend on observation of signs of fertility, such as the presence or absence of cervical mucus, changes in the amounts and characteristics of the cervical mucus, changes in body temperature, a combination of the latter two, or use of </a:t>
            </a:r>
            <a:r>
              <a:rPr dirty="0" lang="en-US" err="1" smtClean="0"/>
              <a:t>speciﬁc</a:t>
            </a:r>
            <a:r>
              <a:rPr dirty="0" lang="en-US" smtClean="0"/>
              <a:t> ovulation detection kits.</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840" name="Title 1"/>
          <p:cNvSpPr>
            <a:spLocks noGrp="1"/>
          </p:cNvSpPr>
          <p:nvPr>
            <p:ph type="title"/>
          </p:nvPr>
        </p:nvSpPr>
        <p:spPr/>
        <p:txBody>
          <a:bodyPr>
            <a:normAutofit fontScale="90000"/>
          </a:bodyPr>
          <a:p>
            <a:r>
              <a:rPr b="1" dirty="0" lang="en-US" smtClean="0"/>
              <a:t/>
            </a:r>
            <a:br>
              <a:rPr b="1" dirty="0" lang="en-US" smtClean="0"/>
            </a:br>
            <a:r>
              <a:rPr b="1" dirty="0" lang="en-US" err="1" smtClean="0"/>
              <a:t>TwoDay</a:t>
            </a:r>
            <a:r>
              <a:rPr b="1" dirty="0" lang="en-US" smtClean="0"/>
              <a:t> Method® (TDM)</a:t>
            </a:r>
            <a:br>
              <a:rPr b="1" dirty="0" lang="en-US" smtClean="0"/>
            </a:br>
            <a:endParaRPr dirty="0" lang="en-US"/>
          </a:p>
        </p:txBody>
      </p:sp>
      <p:sp>
        <p:nvSpPr>
          <p:cNvPr id="1048841" name="Content Placeholder 2"/>
          <p:cNvSpPr>
            <a:spLocks noGrp="1"/>
          </p:cNvSpPr>
          <p:nvPr>
            <p:ph idx="1"/>
          </p:nvPr>
        </p:nvSpPr>
        <p:spPr/>
        <p:txBody>
          <a:bodyPr>
            <a:normAutofit fontScale="92857" lnSpcReduction="10000"/>
          </a:bodyPr>
          <a:p>
            <a:r>
              <a:rPr dirty="0" lang="en-US" smtClean="0"/>
              <a:t>The </a:t>
            </a:r>
            <a:r>
              <a:rPr dirty="0" lang="en-US" err="1" smtClean="0"/>
              <a:t>TwoDay</a:t>
            </a:r>
            <a:r>
              <a:rPr dirty="0" lang="en-US" smtClean="0"/>
              <a:t> method® (TDM) is a simple, symptom-based method by which women check for the presence or absence of cervical secretions as the sign of fertility. </a:t>
            </a:r>
          </a:p>
          <a:p>
            <a:r>
              <a:rPr dirty="0" lang="en-US" smtClean="0"/>
              <a:t>The TDM does not require interpretation of the quality or quantity of secretions. </a:t>
            </a:r>
          </a:p>
          <a:p>
            <a:r>
              <a:rPr dirty="0" lang="en-US" smtClean="0"/>
              <a:t>A woman who uses the TDM asks herself two questions: (1) “Did I note secretions today?” and (2) “Did I note secretions yesterday?” She should consider herself fertile today if she notices cervical secretions of any type today, or if she noticed them yesterday. Women who use the TDM are instructed to avoid unprotected intercourse on these days to prevent pregnancy. </a:t>
            </a:r>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610" name="Title 1"/>
          <p:cNvSpPr>
            <a:spLocks noGrp="1"/>
          </p:cNvSpPr>
          <p:nvPr>
            <p:ph type="title"/>
          </p:nvPr>
        </p:nvSpPr>
        <p:spPr/>
        <p:txBody>
          <a:bodyPr/>
          <a:p>
            <a:endParaRPr lang="en-US"/>
          </a:p>
        </p:txBody>
      </p:sp>
      <p:sp>
        <p:nvSpPr>
          <p:cNvPr id="1048611" name="Content Placeholder 2"/>
          <p:cNvSpPr>
            <a:spLocks noGrp="1"/>
          </p:cNvSpPr>
          <p:nvPr>
            <p:ph idx="1"/>
          </p:nvPr>
        </p:nvSpPr>
        <p:spPr/>
        <p:txBody>
          <a:bodyPr/>
          <a:p>
            <a:pPr lvl="0"/>
            <a:r>
              <a:rPr dirty="0" lang="en-US" smtClean="0"/>
              <a:t>Willingness to trust and share information and concerns</a:t>
            </a:r>
          </a:p>
          <a:p>
            <a:pPr lvl="0"/>
            <a:r>
              <a:rPr dirty="0" lang="en-US" smtClean="0"/>
              <a:t>Ability to listen and </a:t>
            </a:r>
            <a:r>
              <a:rPr dirty="0" lang="en-US" err="1" smtClean="0"/>
              <a:t>tetain</a:t>
            </a:r>
            <a:r>
              <a:rPr dirty="0" lang="en-US" smtClean="0"/>
              <a:t> important information.</a:t>
            </a:r>
          </a:p>
          <a:p>
            <a:pPr lvl="0"/>
            <a:r>
              <a:rPr dirty="0" lang="en-US" smtClean="0"/>
              <a:t>Capacity to make decisions that accurately reflect their situation needs and concerns.</a:t>
            </a:r>
          </a:p>
          <a:p>
            <a:pPr lvl="0"/>
            <a:r>
              <a:rPr dirty="0" lang="en-US" smtClean="0"/>
              <a:t>Commitment to adopt new health related behaviors.</a:t>
            </a:r>
          </a:p>
          <a:p>
            <a:pPr lvl="0"/>
            <a:r>
              <a:rPr dirty="0" lang="en-US" smtClean="0"/>
              <a:t>Willingness to continue using the facility.</a:t>
            </a:r>
          </a:p>
          <a:p>
            <a:pPr lvl="0"/>
            <a:r>
              <a:rPr dirty="0" lang="en-US" smtClean="0"/>
              <a:t>Ability to be agents of change in the community.</a:t>
            </a:r>
          </a:p>
          <a:p>
            <a:endParaRPr dirty="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842" name="Title 1"/>
          <p:cNvSpPr>
            <a:spLocks noGrp="1"/>
          </p:cNvSpPr>
          <p:nvPr>
            <p:ph type="title"/>
          </p:nvPr>
        </p:nvSpPr>
        <p:spPr/>
        <p:txBody>
          <a:bodyPr>
            <a:normAutofit fontScale="90000"/>
          </a:bodyPr>
          <a:p>
            <a:r>
              <a:rPr b="1" dirty="0" lang="en-US" smtClean="0"/>
              <a:t/>
            </a:r>
            <a:br>
              <a:rPr b="1" dirty="0" lang="en-US" smtClean="0"/>
            </a:br>
            <a:r>
              <a:rPr b="1" dirty="0" lang="en-US" smtClean="0"/>
              <a:t>Cervical Mucus, or Billings Ovulation Method</a:t>
            </a:r>
            <a:br>
              <a:rPr b="1" dirty="0" lang="en-US" smtClean="0"/>
            </a:br>
            <a:endParaRPr dirty="0" lang="en-US"/>
          </a:p>
        </p:txBody>
      </p:sp>
      <p:sp>
        <p:nvSpPr>
          <p:cNvPr id="1048843" name="Content Placeholder 2"/>
          <p:cNvSpPr>
            <a:spLocks noGrp="1"/>
          </p:cNvSpPr>
          <p:nvPr>
            <p:ph idx="1"/>
          </p:nvPr>
        </p:nvSpPr>
        <p:spPr/>
        <p:txBody>
          <a:bodyPr>
            <a:normAutofit/>
          </a:bodyPr>
          <a:p>
            <a:r>
              <a:rPr dirty="0" lang="en-US" smtClean="0"/>
              <a:t>In this method, the days of infertility, possible fertility, and maximum fertility of the menstrual cycle are </a:t>
            </a:r>
            <a:r>
              <a:rPr dirty="0" lang="en-US" err="1" smtClean="0"/>
              <a:t>deﬁned</a:t>
            </a:r>
            <a:r>
              <a:rPr dirty="0" lang="en-US" smtClean="0"/>
              <a:t> by observation of changes in the cervical mucus. The woman </a:t>
            </a:r>
            <a:r>
              <a:rPr dirty="0" lang="en-US" err="1" smtClean="0"/>
              <a:t>identiﬁes</a:t>
            </a:r>
            <a:r>
              <a:rPr dirty="0" lang="en-US" smtClean="0"/>
              <a:t> the fertile time by observing the characteristics of the cervical mucus. </a:t>
            </a:r>
            <a:endParaRPr dirty="0"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844" name="Title 1"/>
          <p:cNvSpPr>
            <a:spLocks noGrp="1"/>
          </p:cNvSpPr>
          <p:nvPr>
            <p:ph type="title"/>
          </p:nvPr>
        </p:nvSpPr>
        <p:spPr/>
        <p:txBody>
          <a:bodyPr>
            <a:normAutofit/>
          </a:bodyPr>
          <a:p>
            <a:r>
              <a:rPr b="1" dirty="0" lang="en-US" smtClean="0"/>
              <a:t>Cervical Mucus, or Billings Ovulation Method</a:t>
            </a:r>
            <a:endParaRPr dirty="0" lang="en-US"/>
          </a:p>
        </p:txBody>
      </p:sp>
      <p:sp>
        <p:nvSpPr>
          <p:cNvPr id="1048845" name="Content Placeholder 2"/>
          <p:cNvSpPr>
            <a:spLocks noGrp="1"/>
          </p:cNvSpPr>
          <p:nvPr>
            <p:ph idx="1"/>
          </p:nvPr>
        </p:nvSpPr>
        <p:spPr/>
        <p:txBody>
          <a:bodyPr>
            <a:normAutofit fontScale="85714" lnSpcReduction="20000"/>
          </a:bodyPr>
          <a:p>
            <a:pPr>
              <a:buNone/>
            </a:pPr>
            <a:r>
              <a:rPr dirty="0" lang="en-US" smtClean="0"/>
              <a:t>To use this method correctly, the woman should:</a:t>
            </a:r>
          </a:p>
          <a:p>
            <a:r>
              <a:rPr dirty="0" lang="en-US" smtClean="0"/>
              <a:t>•  Avoid sex on days of monthly bleeding. In cases when ovulation occurs early in the cycle, bleeding could make it hard to observe cervical mucus </a:t>
            </a:r>
          </a:p>
          <a:p>
            <a:r>
              <a:rPr dirty="0" lang="en-US" smtClean="0"/>
              <a:t>• Avoid sex as soon as she notices any secretions. The fertile phase of the menstrual cycle begins with the appearance of a mucus secretion, which changes as the days go by, becoming more stretchy and slippery.</a:t>
            </a:r>
          </a:p>
          <a:p>
            <a:r>
              <a:rPr dirty="0" lang="en-US" smtClean="0"/>
              <a:t>• </a:t>
            </a:r>
            <a:r>
              <a:rPr dirty="0" lang="en-US" err="1" smtClean="0"/>
              <a:t>Recognise</a:t>
            </a:r>
            <a:r>
              <a:rPr dirty="0" lang="en-US" smtClean="0"/>
              <a:t> evidence of ovulation (peak day), when the mucus is </a:t>
            </a:r>
          </a:p>
          <a:p>
            <a:r>
              <a:rPr dirty="0" lang="en-US" smtClean="0"/>
              <a:t>very clear, stretchy (</a:t>
            </a:r>
            <a:r>
              <a:rPr dirty="0" lang="en-US" err="1" smtClean="0"/>
              <a:t>Spinnberkeit’s</a:t>
            </a:r>
            <a:r>
              <a:rPr dirty="0" lang="en-US" smtClean="0"/>
              <a:t> sign), and slippery.</a:t>
            </a:r>
          </a:p>
          <a:p>
            <a:r>
              <a:rPr dirty="0" lang="en-US" smtClean="0"/>
              <a:t>• Continue to avoid sex for three more days after peak day, even if secretions completely disappear before three days have expired.</a:t>
            </a:r>
          </a:p>
          <a:p>
            <a:pPr>
              <a:buNone/>
            </a:pPr>
            <a:endParaRPr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846" name="Title 1"/>
          <p:cNvSpPr>
            <a:spLocks noGrp="1"/>
          </p:cNvSpPr>
          <p:nvPr>
            <p:ph type="title"/>
          </p:nvPr>
        </p:nvSpPr>
        <p:spPr/>
        <p:txBody>
          <a:bodyPr>
            <a:normAutofit fontScale="90000"/>
          </a:bodyPr>
          <a:p>
            <a:r>
              <a:rPr b="1" dirty="0" lang="en-US" smtClean="0"/>
              <a:t/>
            </a:r>
            <a:br>
              <a:rPr b="1" dirty="0" lang="en-US" smtClean="0"/>
            </a:br>
            <a:r>
              <a:rPr b="1" dirty="0" lang="en-US" smtClean="0"/>
              <a:t>Basal Body Temperature (BBT)</a:t>
            </a:r>
            <a:br>
              <a:rPr b="1" dirty="0" lang="en-US" smtClean="0"/>
            </a:br>
            <a:endParaRPr dirty="0" lang="en-US"/>
          </a:p>
        </p:txBody>
      </p:sp>
      <p:sp>
        <p:nvSpPr>
          <p:cNvPr id="1048847" name="Content Placeholder 2"/>
          <p:cNvSpPr>
            <a:spLocks noGrp="1"/>
          </p:cNvSpPr>
          <p:nvPr>
            <p:ph idx="1"/>
          </p:nvPr>
        </p:nvSpPr>
        <p:spPr/>
        <p:txBody>
          <a:bodyPr>
            <a:normAutofit/>
          </a:bodyPr>
          <a:p>
            <a:r>
              <a:rPr dirty="0" lang="en-US" smtClean="0"/>
              <a:t>With this method, the woman is instructed to take her body temperature either orally, rectally, or vaginally at the same time each morning before getting out of bed and before eating anything. </a:t>
            </a:r>
          </a:p>
          <a:p>
            <a:r>
              <a:rPr dirty="0" lang="en-US" smtClean="0"/>
              <a:t>The routine for taking the temperature must be the same for the entire cycle.</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848" name="Title 1"/>
          <p:cNvSpPr>
            <a:spLocks noGrp="1"/>
          </p:cNvSpPr>
          <p:nvPr>
            <p:ph type="title"/>
          </p:nvPr>
        </p:nvSpPr>
        <p:spPr/>
        <p:txBody>
          <a:bodyPr>
            <a:normAutofit/>
          </a:bodyPr>
          <a:p>
            <a:r>
              <a:rPr b="1" dirty="0" lang="en-US" smtClean="0"/>
              <a:t>Basal Body Temperature (BBT)</a:t>
            </a:r>
            <a:endParaRPr dirty="0" lang="en-US"/>
          </a:p>
        </p:txBody>
      </p:sp>
      <p:sp>
        <p:nvSpPr>
          <p:cNvPr id="1048849" name="Content Placeholder 2"/>
          <p:cNvSpPr>
            <a:spLocks noGrp="1"/>
          </p:cNvSpPr>
          <p:nvPr>
            <p:ph idx="1"/>
          </p:nvPr>
        </p:nvSpPr>
        <p:spPr/>
        <p:txBody>
          <a:bodyPr>
            <a:normAutofit/>
          </a:bodyPr>
          <a:p>
            <a:r>
              <a:rPr dirty="0" lang="en-US" smtClean="0"/>
              <a:t>The temperature readings are recorded on a special graph paper, which makes it easy to identify small changes in temperature readings. </a:t>
            </a:r>
          </a:p>
          <a:p>
            <a:r>
              <a:rPr dirty="0" lang="en-US" smtClean="0"/>
              <a:t>The woman’s temperature rises by 0.20C - 0.50 C, around the time of ovulation (about midway through the menstrual cycle for many women). The couple avoids sex from the  </a:t>
            </a:r>
            <a:r>
              <a:rPr dirty="0" lang="en-US" err="1" smtClean="0"/>
              <a:t>ﬁrst</a:t>
            </a:r>
            <a:r>
              <a:rPr dirty="0" lang="en-US" smtClean="0"/>
              <a:t> day of monthly bleeding until three days after the woman’s temperature has risen above her regular temperature.</a:t>
            </a:r>
          </a:p>
          <a:p>
            <a:endParaRPr dirty="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850" name="Title 1"/>
          <p:cNvSpPr>
            <a:spLocks noGrp="1"/>
          </p:cNvSpPr>
          <p:nvPr>
            <p:ph type="title"/>
          </p:nvPr>
        </p:nvSpPr>
        <p:spPr/>
        <p:txBody>
          <a:bodyPr>
            <a:normAutofit fontScale="90000"/>
          </a:bodyPr>
          <a:p>
            <a:r>
              <a:rPr b="1" dirty="0" lang="en-US" smtClean="0"/>
              <a:t/>
            </a:r>
            <a:br>
              <a:rPr b="1" dirty="0" lang="en-US" smtClean="0"/>
            </a:br>
            <a:r>
              <a:rPr b="1" dirty="0" lang="en-US" err="1" smtClean="0"/>
              <a:t>Sympto</a:t>
            </a:r>
            <a:r>
              <a:rPr b="1" dirty="0" lang="en-US" smtClean="0"/>
              <a:t>-thermal Method (Cervical Mucus + BBT)</a:t>
            </a:r>
            <a:br>
              <a:rPr b="1" dirty="0" lang="en-US" smtClean="0"/>
            </a:br>
            <a:endParaRPr dirty="0" lang="en-US"/>
          </a:p>
        </p:txBody>
      </p:sp>
      <p:sp>
        <p:nvSpPr>
          <p:cNvPr id="1048851" name="Content Placeholder 2"/>
          <p:cNvSpPr>
            <a:spLocks noGrp="1"/>
          </p:cNvSpPr>
          <p:nvPr>
            <p:ph idx="1"/>
          </p:nvPr>
        </p:nvSpPr>
        <p:spPr/>
        <p:txBody>
          <a:bodyPr>
            <a:normAutofit/>
          </a:bodyPr>
          <a:p>
            <a:r>
              <a:rPr dirty="0" lang="en-US" smtClean="0"/>
              <a:t>In this method, the pre-</a:t>
            </a:r>
            <a:r>
              <a:rPr dirty="0" lang="en-US" err="1" smtClean="0"/>
              <a:t>ovulatory</a:t>
            </a:r>
            <a:r>
              <a:rPr dirty="0" lang="en-US" smtClean="0"/>
              <a:t> and post-</a:t>
            </a:r>
            <a:r>
              <a:rPr dirty="0" lang="en-US" err="1" smtClean="0"/>
              <a:t>ovulatory</a:t>
            </a:r>
            <a:r>
              <a:rPr dirty="0" lang="en-US" smtClean="0"/>
              <a:t> infertile phases of the menstrual cycle are </a:t>
            </a:r>
            <a:r>
              <a:rPr dirty="0" lang="en-US" err="1" smtClean="0"/>
              <a:t>identiﬁed</a:t>
            </a:r>
            <a:r>
              <a:rPr dirty="0" lang="en-US" smtClean="0"/>
              <a:t> by a combination of the above two techniques (the cervical mucus and BBT shift), as well as other signs and symptoms around ovulation. </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852" name="Title 1"/>
          <p:cNvSpPr>
            <a:spLocks noGrp="1"/>
          </p:cNvSpPr>
          <p:nvPr>
            <p:ph type="title"/>
          </p:nvPr>
        </p:nvSpPr>
        <p:spPr/>
        <p:txBody>
          <a:bodyPr>
            <a:normAutofit/>
          </a:bodyPr>
          <a:p>
            <a:r>
              <a:rPr b="1" dirty="0" lang="en-US" err="1" smtClean="0"/>
              <a:t>Sympto</a:t>
            </a:r>
            <a:r>
              <a:rPr b="1" dirty="0" lang="en-US" smtClean="0"/>
              <a:t>-thermal Method (Cervical Mucus + BBT)</a:t>
            </a:r>
            <a:endParaRPr dirty="0" lang="en-US"/>
          </a:p>
        </p:txBody>
      </p:sp>
      <p:sp>
        <p:nvSpPr>
          <p:cNvPr id="1048853" name="Content Placeholder 2"/>
          <p:cNvSpPr>
            <a:spLocks noGrp="1"/>
          </p:cNvSpPr>
          <p:nvPr>
            <p:ph idx="1"/>
          </p:nvPr>
        </p:nvSpPr>
        <p:spPr/>
        <p:txBody>
          <a:bodyPr>
            <a:normAutofit/>
          </a:bodyPr>
          <a:p>
            <a:pPr>
              <a:buNone/>
            </a:pPr>
            <a:r>
              <a:rPr dirty="0" lang="en-US" smtClean="0"/>
              <a:t>The signs and symptoms used in the </a:t>
            </a:r>
            <a:r>
              <a:rPr dirty="0" lang="en-US" err="1" smtClean="0"/>
              <a:t>sympto</a:t>
            </a:r>
            <a:r>
              <a:rPr dirty="0" lang="en-US" smtClean="0"/>
              <a:t>-thermal method include:</a:t>
            </a:r>
          </a:p>
          <a:p>
            <a:pPr>
              <a:buNone/>
            </a:pPr>
            <a:r>
              <a:rPr dirty="0" lang="en-US" smtClean="0"/>
              <a:t>• Thermal shift (BBT)</a:t>
            </a:r>
          </a:p>
          <a:p>
            <a:pPr>
              <a:buNone/>
            </a:pPr>
            <a:r>
              <a:rPr dirty="0" lang="en-US" smtClean="0"/>
              <a:t>• Cervical mucus changes (BILLINGS)</a:t>
            </a:r>
          </a:p>
          <a:p>
            <a:pPr>
              <a:buNone/>
            </a:pPr>
            <a:r>
              <a:rPr dirty="0" lang="en-US" smtClean="0"/>
              <a:t>• Cervical changes (consistency, position, openness, or closure)</a:t>
            </a:r>
          </a:p>
          <a:p>
            <a:pPr>
              <a:buNone/>
            </a:pPr>
            <a:r>
              <a:rPr dirty="0" lang="en-US" smtClean="0"/>
              <a:t>• Other appropriate signs and symptoms, such as sharp lower abdominal pain (</a:t>
            </a:r>
            <a:r>
              <a:rPr dirty="0" lang="en-US" err="1" smtClean="0"/>
              <a:t>mittelschmerz</a:t>
            </a:r>
            <a:r>
              <a:rPr dirty="0" lang="en-US" smtClean="0"/>
              <a:t>), breast tenderness, increased libido, or </a:t>
            </a:r>
            <a:r>
              <a:rPr dirty="0" lang="en-US" err="1" smtClean="0"/>
              <a:t>intermenstrual</a:t>
            </a:r>
            <a:r>
              <a:rPr dirty="0" lang="en-US" smtClean="0"/>
              <a:t> bleeding</a:t>
            </a:r>
          </a:p>
          <a:p>
            <a:endParaRPr dirty="0"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854" name="Title 1"/>
          <p:cNvSpPr>
            <a:spLocks noGrp="1"/>
          </p:cNvSpPr>
          <p:nvPr>
            <p:ph type="title"/>
          </p:nvPr>
        </p:nvSpPr>
        <p:spPr/>
        <p:txBody>
          <a:bodyPr/>
          <a:p>
            <a:r>
              <a:rPr b="1" dirty="0" lang="en-US" smtClean="0"/>
              <a:t>Summary </a:t>
            </a:r>
            <a:endParaRPr b="1" dirty="0" lang="en-US"/>
          </a:p>
        </p:txBody>
      </p:sp>
      <p:graphicFrame>
        <p:nvGraphicFramePr>
          <p:cNvPr id="4194306" name="Content Placeholder 3"/>
          <p:cNvGraphicFramePr>
            <a:graphicFrameLocks noGrp="1"/>
          </p:cNvGraphicFramePr>
          <p:nvPr>
            <p:ph idx="1"/>
          </p:nvPr>
        </p:nvGraphicFramePr>
        <p:xfrm>
          <a:off x="3271378" y="961374"/>
          <a:ext cx="8229600" cy="5690870"/>
        </p:xfrm>
        <a:graphic>
          <a:graphicData uri="http://schemas.openxmlformats.org/drawingml/2006/table">
            <a:tbl>
              <a:tblPr firstRow="1" bandRow="1">
                <a:tableStyleId>{5C22544A-7EE6-4342-B048-85BDC9FD1C3A}</a:tableStyleId>
              </a:tblPr>
              <a:tblGrid>
                <a:gridCol w="4114800"/>
                <a:gridCol w="4114800"/>
              </a:tblGrid>
              <a:tr h="370840">
                <a:tc>
                  <a:txBody>
                    <a:bodyPr/>
                    <a:p>
                      <a:r>
                        <a:rPr b="1" dirty="0" lang="en-US"/>
                        <a:t>METHOD RECOMMENDED FOR:</a:t>
                      </a:r>
                      <a:endParaRPr dirty="0" lang="en-US"/>
                    </a:p>
                  </a:txBody>
                  <a:tcPr marL="47625" marR="47625" marT="47625" marB="47625"/>
                </a:tc>
                <a:tc>
                  <a:txBody>
                    <a:bodyPr/>
                    <a:p>
                      <a:r>
                        <a:rPr b="1" dirty="0" lang="en-US"/>
                        <a:t>NOT RECOMMENDED FOR WOMEN/COUPLES:</a:t>
                      </a:r>
                      <a:endParaRPr dirty="0" lang="en-US"/>
                    </a:p>
                  </a:txBody>
                  <a:tcPr marL="47625" marR="47625" marT="47625" marB="47625"/>
                </a:tc>
              </a:tr>
              <a:tr h="370840">
                <a:tc>
                  <a:txBody>
                    <a:bodyPr/>
                    <a:p>
                      <a:r>
                        <a:rPr b="1" lang="en-US"/>
                        <a:t>Combined Pill</a:t>
                      </a:r>
                      <a:endParaRPr lang="en-US"/>
                    </a:p>
                  </a:txBody>
                  <a:tcPr marL="47625" marR="47625" marT="47625" marB="47625"/>
                </a:tc>
                <a:tc>
                  <a:txBody>
                    <a:bodyPr/>
                    <a:p>
                      <a:endParaRPr dirty="0" lang="en-US"/>
                    </a:p>
                  </a:txBody>
                  <a:tcPr marL="47625" marR="47625" marT="47625" marB="47625"/>
                </a:tc>
              </a:tr>
              <a:tr h="370840">
                <a:tc>
                  <a:txBody>
                    <a:bodyPr/>
                    <a:p>
                      <a:r>
                        <a:rPr lang="en-US"/>
                        <a:t>• Women under 40 years, of any parity</a:t>
                      </a:r>
                      <a:br>
                        <a:rPr lang="en-US"/>
                      </a:br>
                      <a:r>
                        <a:rPr lang="en-US"/>
                        <a:t>• Women who want highly effective contraception</a:t>
                      </a:r>
                      <a:br>
                        <a:rPr lang="en-US"/>
                      </a:br>
                      <a:r>
                        <a:rPr lang="en-US"/>
                        <a:t>• Breast-feeding mothers after 6 months post-partum</a:t>
                      </a:r>
                      <a:br>
                        <a:rPr lang="en-US"/>
                      </a:br>
                      <a:r>
                        <a:rPr lang="en-US"/>
                        <a:t>• Younger women/adolescents who are sexually active and have been adequately counselled</a:t>
                      </a:r>
                    </a:p>
                  </a:txBody>
                  <a:tcPr marL="47625" marR="47625" marT="47625" marB="47625"/>
                </a:tc>
                <a:tc>
                  <a:txBody>
                    <a:bodyPr/>
                    <a:p>
                      <a:r>
                        <a:rPr lang="en-US"/>
                        <a:t>• with suspected pregnancy</a:t>
                      </a:r>
                      <a:br>
                        <a:rPr lang="en-US"/>
                      </a:br>
                      <a:r>
                        <a:rPr lang="en-US"/>
                        <a:t>• who are over 35 years and a smoker</a:t>
                      </a:r>
                      <a:br>
                        <a:rPr lang="en-US"/>
                      </a:br>
                      <a:r>
                        <a:rPr lang="en-US"/>
                        <a:t>• with history of blood clotting disorders or heart disease</a:t>
                      </a:r>
                      <a:br>
                        <a:rPr lang="en-US"/>
                      </a:br>
                      <a:r>
                        <a:rPr lang="en-US"/>
                        <a:t>• with lump in either breast, liver disease</a:t>
                      </a:r>
                      <a:br>
                        <a:rPr lang="en-US"/>
                      </a:br>
                      <a:r>
                        <a:rPr lang="en-US"/>
                        <a:t>• with unexplained abnormal vaginal bleeding</a:t>
                      </a:r>
                      <a:br>
                        <a:rPr lang="en-US"/>
                      </a:br>
                      <a:r>
                        <a:rPr lang="en-US"/>
                        <a:t>• win BP over 140/90 mm/Hg confirmed on revisit</a:t>
                      </a:r>
                    </a:p>
                  </a:txBody>
                  <a:tcPr marL="47625" marR="47625" marT="47625" marB="47625"/>
                </a:tc>
              </a:tr>
              <a:tr h="370840">
                <a:tc>
                  <a:txBody>
                    <a:bodyPr/>
                    <a:p>
                      <a:r>
                        <a:rPr b="1" lang="en-US"/>
                        <a:t>Progestin Only Pill</a:t>
                      </a:r>
                      <a:endParaRPr lang="en-US"/>
                    </a:p>
                  </a:txBody>
                  <a:tcPr marL="47625" marR="47625" marT="47625" marB="47625"/>
                </a:tc>
                <a:tc>
                  <a:txBody>
                    <a:bodyPr/>
                    <a:p>
                      <a:endParaRPr lang="en-US"/>
                    </a:p>
                  </a:txBody>
                  <a:tcPr marL="47625" marR="47625" marT="47625" marB="47625"/>
                </a:tc>
              </a:tr>
              <a:tr h="370840">
                <a:tc>
                  <a:txBody>
                    <a:bodyPr/>
                    <a:p>
                      <a:r>
                        <a:rPr lang="en-US"/>
                        <a:t>• Women of reproductive age, of any parity</a:t>
                      </a:r>
                      <a:br>
                        <a:rPr lang="en-US"/>
                      </a:br>
                      <a:r>
                        <a:rPr lang="en-US"/>
                        <a:t>• Breast-feeding mothers after 4-6 weeks post-partum</a:t>
                      </a:r>
                    </a:p>
                  </a:txBody>
                  <a:tcPr marL="47625" marR="47625" marT="47625" marB="47625"/>
                </a:tc>
                <a:tc>
                  <a:txBody>
                    <a:bodyPr/>
                    <a:p>
                      <a:r>
                        <a:rPr dirty="0" lang="en-US"/>
                        <a:t>• with suspected pregnancy</a:t>
                      </a:r>
                      <a:br>
                        <a:rPr dirty="0" lang="en-US"/>
                      </a:br>
                      <a:r>
                        <a:rPr dirty="0" lang="en-US"/>
                        <a:t>• with history of blood clotting disorders or heart disease</a:t>
                      </a:r>
                      <a:br>
                        <a:rPr dirty="0" lang="en-US"/>
                      </a:br>
                      <a:r>
                        <a:rPr dirty="0" lang="en-US"/>
                        <a:t>• with lump in either breast, liver disease</a:t>
                      </a:r>
                      <a:br>
                        <a:rPr dirty="0" lang="en-US"/>
                      </a:br>
                      <a:r>
                        <a:rPr dirty="0" lang="en-US"/>
                        <a:t>• with unexplained abnormal vaginal bleeding</a:t>
                      </a:r>
                    </a:p>
                  </a:txBody>
                  <a:tcPr marL="47625" marR="47625" marT="47625" marB="47625"/>
                </a:tc>
              </a:tr>
            </a:tbl>
          </a:graphicData>
        </a:graphic>
      </p:graphicFrame>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855" name="Title 1"/>
          <p:cNvSpPr>
            <a:spLocks noGrp="1"/>
          </p:cNvSpPr>
          <p:nvPr>
            <p:ph type="title"/>
          </p:nvPr>
        </p:nvSpPr>
        <p:spPr/>
        <p:txBody>
          <a:bodyPr/>
          <a:p>
            <a:r>
              <a:rPr b="1" dirty="0" lang="en-US" smtClean="0"/>
              <a:t>Summary </a:t>
            </a:r>
            <a:endParaRPr dirty="0" lang="en-US"/>
          </a:p>
        </p:txBody>
      </p:sp>
      <p:graphicFrame>
        <p:nvGraphicFramePr>
          <p:cNvPr id="4194307" name="Content Placeholder 3"/>
          <p:cNvGraphicFramePr>
            <a:graphicFrameLocks noGrp="1"/>
          </p:cNvGraphicFramePr>
          <p:nvPr>
            <p:ph idx="1"/>
          </p:nvPr>
        </p:nvGraphicFramePr>
        <p:xfrm>
          <a:off x="1981200" y="1600200"/>
          <a:ext cx="8229600" cy="5321300"/>
        </p:xfrm>
        <a:graphic>
          <a:graphicData uri="http://schemas.openxmlformats.org/drawingml/2006/table">
            <a:tbl>
              <a:tblPr firstRow="1" bandRow="1">
                <a:tableStyleId>{5C22544A-7EE6-4342-B048-85BDC9FD1C3A}</a:tableStyleId>
              </a:tblPr>
              <a:tblGrid>
                <a:gridCol w="4114800"/>
                <a:gridCol w="4114800"/>
              </a:tblGrid>
              <a:tr h="370840">
                <a:tc>
                  <a:txBody>
                    <a:bodyPr/>
                    <a:p>
                      <a:r>
                        <a:rPr b="1" dirty="0" lang="en-US" err="1"/>
                        <a:t>Injectable</a:t>
                      </a:r>
                      <a:r>
                        <a:rPr b="1" dirty="0" lang="en-US"/>
                        <a:t> Methods</a:t>
                      </a:r>
                      <a:endParaRPr dirty="0" lang="en-US"/>
                    </a:p>
                  </a:txBody>
                  <a:tcPr marL="47625" marR="47625" marT="47625" marB="47625"/>
                </a:tc>
                <a:tc>
                  <a:txBody>
                    <a:bodyPr/>
                    <a:p>
                      <a:r>
                        <a:rPr lang="en-US"/>
                        <a:t> </a:t>
                      </a:r>
                    </a:p>
                  </a:txBody>
                  <a:tcPr marL="47625" marR="47625" marT="47625" marB="47625"/>
                </a:tc>
              </a:tr>
              <a:tr h="370840">
                <a:tc>
                  <a:txBody>
                    <a:bodyPr/>
                    <a:p>
                      <a:r>
                        <a:rPr dirty="0" lang="en-US"/>
                        <a:t>• Women of proven fertility</a:t>
                      </a:r>
                      <a:br>
                        <a:rPr dirty="0" lang="en-US"/>
                      </a:br>
                      <a:r>
                        <a:rPr dirty="0" lang="en-US"/>
                        <a:t>• Breast-feeding mothers after 6 weeks post partum</a:t>
                      </a:r>
                      <a:br>
                        <a:rPr dirty="0" lang="en-US"/>
                      </a:br>
                      <a:r>
                        <a:rPr dirty="0" lang="en-US"/>
                        <a:t>• Women who want long-term contraception</a:t>
                      </a:r>
                      <a:br>
                        <a:rPr dirty="0" lang="en-US"/>
                      </a:br>
                      <a:r>
                        <a:rPr dirty="0" lang="en-US"/>
                        <a:t>• Women who want at least 2 years between pregnancies</a:t>
                      </a:r>
                    </a:p>
                  </a:txBody>
                  <a:tcPr marL="47625" marR="47625" marT="47625" marB="47625"/>
                </a:tc>
                <a:tc>
                  <a:txBody>
                    <a:bodyPr/>
                    <a:p>
                      <a:r>
                        <a:rPr dirty="0" lang="en-US"/>
                        <a:t>(SAME AS PROGESTIN ONLY PILL)</a:t>
                      </a:r>
                    </a:p>
                  </a:txBody>
                  <a:tcPr marL="47625" marR="47625" marT="47625" marB="47625"/>
                </a:tc>
              </a:tr>
              <a:tr h="370840">
                <a:tc>
                  <a:txBody>
                    <a:bodyPr/>
                    <a:p>
                      <a:r>
                        <a:rPr b="1" lang="en-US"/>
                        <a:t>Implants</a:t>
                      </a:r>
                      <a:endParaRPr lang="en-US"/>
                    </a:p>
                  </a:txBody>
                  <a:tcPr marL="47625" marR="47625" marT="47625" marB="47625"/>
                </a:tc>
                <a:tc>
                  <a:txBody>
                    <a:bodyPr/>
                    <a:p>
                      <a:r>
                        <a:rPr dirty="0" lang="en-US"/>
                        <a:t> </a:t>
                      </a:r>
                    </a:p>
                  </a:txBody>
                  <a:tcPr marL="47625" marR="47625" marT="47625" marB="47625"/>
                </a:tc>
              </a:tr>
              <a:tr h="370840">
                <a:tc>
                  <a:txBody>
                    <a:bodyPr/>
                    <a:p>
                      <a:r>
                        <a:rPr lang="en-US"/>
                        <a:t>• Women with 2+ children needing long-term protection</a:t>
                      </a:r>
                      <a:br>
                        <a:rPr lang="en-US"/>
                      </a:br>
                      <a:r>
                        <a:rPr lang="en-US"/>
                        <a:t>• Breast-feeding mothers after 6 weeks post partum</a:t>
                      </a:r>
                      <a:br>
                        <a:rPr lang="en-US"/>
                      </a:br>
                      <a:r>
                        <a:rPr lang="en-US"/>
                        <a:t>• (Long term highly effective contraception)</a:t>
                      </a:r>
                      <a:br>
                        <a:rPr lang="en-US"/>
                      </a:br>
                      <a:r>
                        <a:rPr lang="en-US"/>
                        <a:t>• Women who have their desired family size but do not want permanent surgical contraception</a:t>
                      </a:r>
                    </a:p>
                  </a:txBody>
                  <a:tcPr marL="47625" marR="47625" marT="47625" marB="47625"/>
                </a:tc>
                <a:tc>
                  <a:txBody>
                    <a:bodyPr/>
                    <a:p>
                      <a:r>
                        <a:rPr dirty="0" lang="en-US"/>
                        <a:t>(SAME AS PROGESTIN ONLY PILL)</a:t>
                      </a:r>
                    </a:p>
                  </a:txBody>
                  <a:tcPr marL="47625" marR="47625" marT="47625" marB="47625"/>
                </a:tc>
              </a:tr>
            </a:tbl>
          </a:graphicData>
        </a:graphic>
      </p:graphicFrame>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856" name="Title 1"/>
          <p:cNvSpPr>
            <a:spLocks noGrp="1"/>
          </p:cNvSpPr>
          <p:nvPr>
            <p:ph type="title"/>
          </p:nvPr>
        </p:nvSpPr>
        <p:spPr/>
        <p:txBody>
          <a:bodyPr/>
          <a:p>
            <a:r>
              <a:rPr b="1" dirty="0" lang="en-US" smtClean="0"/>
              <a:t>Summary </a:t>
            </a:r>
            <a:endParaRPr dirty="0" lang="en-US"/>
          </a:p>
        </p:txBody>
      </p:sp>
      <p:graphicFrame>
        <p:nvGraphicFramePr>
          <p:cNvPr id="4194308" name="Content Placeholder 3"/>
          <p:cNvGraphicFramePr>
            <a:graphicFrameLocks noGrp="1"/>
          </p:cNvGraphicFramePr>
          <p:nvPr>
            <p:ph idx="1"/>
          </p:nvPr>
        </p:nvGraphicFramePr>
        <p:xfrm>
          <a:off x="1981200" y="1600200"/>
          <a:ext cx="8229600" cy="3757930"/>
        </p:xfrm>
        <a:graphic>
          <a:graphicData uri="http://schemas.openxmlformats.org/drawingml/2006/table">
            <a:tbl>
              <a:tblPr firstRow="1" bandRow="1">
                <a:tableStyleId>{5C22544A-7EE6-4342-B048-85BDC9FD1C3A}</a:tableStyleId>
              </a:tblPr>
              <a:tblGrid>
                <a:gridCol w="4114800"/>
                <a:gridCol w="4114800"/>
              </a:tblGrid>
              <a:tr h="370840">
                <a:tc>
                  <a:txBody>
                    <a:bodyPr/>
                    <a:p>
                      <a:r>
                        <a:rPr b="1" dirty="0" lang="en-US"/>
                        <a:t>Intrauterine Devices</a:t>
                      </a:r>
                      <a:endParaRPr dirty="0" lang="en-US"/>
                    </a:p>
                  </a:txBody>
                  <a:tcPr marL="47625" marR="47625" marT="47625" marB="47625"/>
                </a:tc>
                <a:tc>
                  <a:txBody>
                    <a:bodyPr/>
                    <a:p>
                      <a:endParaRPr lang="en-US"/>
                    </a:p>
                  </a:txBody>
                  <a:tcPr marL="47625" marR="47625" marT="47625" marB="47625"/>
                </a:tc>
              </a:tr>
              <a:tr h="370840">
                <a:tc>
                  <a:txBody>
                    <a:bodyPr/>
                    <a:p>
                      <a:r>
                        <a:rPr dirty="0" lang="en-US"/>
                        <a:t>• Women who have delivered 1 or more times</a:t>
                      </a:r>
                      <a:br>
                        <a:rPr dirty="0" lang="en-US"/>
                      </a:br>
                      <a:r>
                        <a:rPr dirty="0" lang="en-US"/>
                        <a:t>• Breast-feeding mothers</a:t>
                      </a:r>
                      <a:br>
                        <a:rPr dirty="0" lang="en-US"/>
                      </a:br>
                      <a:r>
                        <a:rPr dirty="0" lang="en-US"/>
                        <a:t>• Women who want long-term contraception</a:t>
                      </a:r>
                      <a:br>
                        <a:rPr dirty="0" lang="en-US"/>
                      </a:br>
                      <a:r>
                        <a:rPr dirty="0" lang="en-US"/>
                        <a:t>• Women in a stable monogamous sexual relationship</a:t>
                      </a:r>
                      <a:br>
                        <a:rPr dirty="0" lang="en-US"/>
                      </a:br>
                      <a:r>
                        <a:rPr dirty="0" lang="en-US"/>
                        <a:t>• Women after 6 weeks post-partum; before 6 weeks if provider has </a:t>
                      </a:r>
                      <a:r>
                        <a:rPr dirty="0" lang="en-US" err="1"/>
                        <a:t>specialised</a:t>
                      </a:r>
                      <a:r>
                        <a:rPr dirty="0" lang="en-US"/>
                        <a:t> IUD insertion training.</a:t>
                      </a:r>
                    </a:p>
                  </a:txBody>
                  <a:tcPr marL="47625" marR="47625" marT="47625" marB="47625"/>
                </a:tc>
                <a:tc>
                  <a:txBody>
                    <a:bodyPr/>
                    <a:p>
                      <a:r>
                        <a:rPr dirty="0" lang="en-US"/>
                        <a:t>• with suspected pregnancy, history of PID or ectopic pregnancy</a:t>
                      </a:r>
                      <a:br>
                        <a:rPr dirty="0" lang="en-US"/>
                      </a:br>
                      <a:r>
                        <a:rPr dirty="0" lang="en-US"/>
                        <a:t>• with </a:t>
                      </a:r>
                      <a:r>
                        <a:rPr dirty="0" lang="en-US" err="1"/>
                        <a:t>anaemia</a:t>
                      </a:r>
                      <a:r>
                        <a:rPr dirty="0" lang="en-US"/>
                        <a:t> or heavy menstrual bleeding</a:t>
                      </a:r>
                      <a:br>
                        <a:rPr dirty="0" lang="en-US"/>
                      </a:br>
                      <a:r>
                        <a:rPr dirty="0" lang="en-US"/>
                        <a:t>• having no menses after 6 weeks post-partum</a:t>
                      </a:r>
                      <a:br>
                        <a:rPr dirty="0" lang="en-US"/>
                      </a:br>
                      <a:r>
                        <a:rPr dirty="0" lang="en-US"/>
                        <a:t>• with history of heart disease</a:t>
                      </a:r>
                      <a:br>
                        <a:rPr dirty="0" lang="en-US"/>
                      </a:br>
                      <a:r>
                        <a:rPr dirty="0" lang="en-US"/>
                        <a:t>• with abnormalities or cancer of pelvic organs</a:t>
                      </a:r>
                      <a:br>
                        <a:rPr dirty="0" lang="en-US"/>
                      </a:br>
                      <a:r>
                        <a:rPr dirty="0" lang="en-US"/>
                        <a:t>• having unexplained vaginal bleeding or severe menstrual pains</a:t>
                      </a:r>
                      <a:br>
                        <a:rPr dirty="0" lang="en-US"/>
                      </a:br>
                      <a:r>
                        <a:rPr dirty="0" lang="en-US"/>
                        <a:t>• at risk of exposure to STDs</a:t>
                      </a:r>
                    </a:p>
                  </a:txBody>
                  <a:tcPr marL="47625" marR="47625" marT="47625" marB="47625"/>
                </a:tc>
              </a:tr>
            </a:tbl>
          </a:graphicData>
        </a:graphic>
      </p:graphicFrame>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857" name="Title 1"/>
          <p:cNvSpPr>
            <a:spLocks noGrp="1"/>
          </p:cNvSpPr>
          <p:nvPr>
            <p:ph type="title"/>
          </p:nvPr>
        </p:nvSpPr>
        <p:spPr/>
        <p:txBody>
          <a:bodyPr/>
          <a:p>
            <a:r>
              <a:rPr b="1" dirty="0" lang="en-US" smtClean="0"/>
              <a:t>Summary </a:t>
            </a:r>
            <a:endParaRPr dirty="0" lang="en-US"/>
          </a:p>
        </p:txBody>
      </p:sp>
      <p:graphicFrame>
        <p:nvGraphicFramePr>
          <p:cNvPr id="4194309" name="Content Placeholder 3"/>
          <p:cNvGraphicFramePr>
            <a:graphicFrameLocks noGrp="1"/>
          </p:cNvGraphicFramePr>
          <p:nvPr>
            <p:ph idx="1"/>
          </p:nvPr>
        </p:nvGraphicFramePr>
        <p:xfrm>
          <a:off x="1981200" y="1600200"/>
          <a:ext cx="8229600" cy="3756660"/>
        </p:xfrm>
        <a:graphic>
          <a:graphicData uri="http://schemas.openxmlformats.org/drawingml/2006/table">
            <a:tbl>
              <a:tblPr firstRow="1" bandRow="1">
                <a:tableStyleId>{5C22544A-7EE6-4342-B048-85BDC9FD1C3A}</a:tableStyleId>
              </a:tblPr>
              <a:tblGrid>
                <a:gridCol w="4114800"/>
                <a:gridCol w="4114800"/>
              </a:tblGrid>
              <a:tr h="370840">
                <a:tc>
                  <a:txBody>
                    <a:bodyPr/>
                    <a:p>
                      <a:r>
                        <a:rPr b="1" dirty="0" lang="fr-FR" err="1"/>
                        <a:t>Diaphragm</a:t>
                      </a:r>
                      <a:r>
                        <a:rPr b="1" dirty="0" lang="fr-FR"/>
                        <a:t>, Cervical Cap, Spermicides, </a:t>
                      </a:r>
                      <a:r>
                        <a:rPr b="1" dirty="0" lang="fr-FR" err="1"/>
                        <a:t>Sponge</a:t>
                      </a:r>
                      <a:endParaRPr dirty="0" lang="fr-FR"/>
                    </a:p>
                  </a:txBody>
                  <a:tcPr marL="47625" marR="47625" marT="47625" marB="47625"/>
                </a:tc>
                <a:tc>
                  <a:txBody>
                    <a:bodyPr/>
                    <a:p>
                      <a:r>
                        <a:rPr dirty="0" lang="en-US"/>
                        <a:t>NOT RECOMMENDED FOR WOMEN/COUPLES:</a:t>
                      </a:r>
                    </a:p>
                  </a:txBody>
                  <a:tcPr marL="47625" marR="47625" marT="47625" marB="47625"/>
                </a:tc>
              </a:tr>
              <a:tr h="370840">
                <a:tc>
                  <a:txBody>
                    <a:bodyPr/>
                    <a:p>
                      <a:r>
                        <a:rPr lang="en-US"/>
                        <a:t>• Women needing an immediately effective method</a:t>
                      </a:r>
                      <a:br>
                        <a:rPr lang="en-US"/>
                      </a:br>
                      <a:r>
                        <a:rPr lang="en-US"/>
                        <a:t>• Breast-feeding mothers</a:t>
                      </a:r>
                      <a:br>
                        <a:rPr lang="en-US"/>
                      </a:br>
                      <a:r>
                        <a:rPr lang="en-US"/>
                        <a:t>• Women who do not want hormonal methods or IUCDs</a:t>
                      </a:r>
                      <a:br>
                        <a:rPr lang="en-US"/>
                      </a:br>
                      <a:r>
                        <a:rPr lang="en-US"/>
                        <a:t>• Women waiting to rule out a suspected pregnancy</a:t>
                      </a:r>
                      <a:br>
                        <a:rPr lang="en-US"/>
                      </a:br>
                      <a:r>
                        <a:rPr lang="en-US"/>
                        <a:t>• Women needing a back-up method (forgotten pill)</a:t>
                      </a:r>
                      <a:br>
                        <a:rPr lang="en-US"/>
                      </a:br>
                      <a:r>
                        <a:rPr lang="en-US"/>
                        <a:t>• Women desiring some protection against AIDS, STDs</a:t>
                      </a:r>
                    </a:p>
                  </a:txBody>
                  <a:tcPr marL="47625" marR="47625" marT="47625" marB="47625"/>
                </a:tc>
                <a:tc>
                  <a:txBody>
                    <a:bodyPr/>
                    <a:p>
                      <a:r>
                        <a:rPr dirty="0" lang="en-US"/>
                        <a:t>• who are unable or unwilling to feel their own cervix</a:t>
                      </a:r>
                      <a:br>
                        <a:rPr dirty="0" lang="en-US"/>
                      </a:br>
                      <a:r>
                        <a:rPr dirty="0" lang="en-US"/>
                        <a:t>• who desire more effective contraception</a:t>
                      </a:r>
                      <a:br>
                        <a:rPr dirty="0" lang="en-US"/>
                      </a:br>
                      <a:r>
                        <a:rPr dirty="0" lang="en-US"/>
                        <a:t>• who do not want the inconvenience of the method</a:t>
                      </a:r>
                      <a:br>
                        <a:rPr dirty="0" lang="en-US"/>
                      </a:br>
                      <a:r>
                        <a:rPr dirty="0" lang="en-US"/>
                        <a:t>• who themselves or their partners are either allergic to the </a:t>
                      </a:r>
                      <a:r>
                        <a:rPr dirty="0" lang="en-US" err="1"/>
                        <a:t>spermicide</a:t>
                      </a:r>
                      <a:r>
                        <a:rPr dirty="0" lang="en-US"/>
                        <a:t> or device</a:t>
                      </a:r>
                      <a:br>
                        <a:rPr dirty="0" lang="en-US"/>
                      </a:br>
                      <a:r>
                        <a:rPr dirty="0" lang="en-US"/>
                        <a:t>• with frequent urinary tract infections, vaginal abnormalities</a:t>
                      </a:r>
                      <a:br>
                        <a:rPr dirty="0" lang="en-US"/>
                      </a:br>
                      <a:r>
                        <a:rPr dirty="0" lang="en-US"/>
                        <a:t>• with poor vaginal muscle tone (for diaphragm only)</a:t>
                      </a:r>
                    </a:p>
                  </a:txBody>
                  <a:tcPr marL="47625" marR="47625" marT="47625" marB="47625"/>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612" name="Title 1"/>
          <p:cNvSpPr>
            <a:spLocks noGrp="1"/>
          </p:cNvSpPr>
          <p:nvPr>
            <p:ph type="title"/>
          </p:nvPr>
        </p:nvSpPr>
        <p:spPr/>
        <p:txBody>
          <a:bodyPr/>
          <a:p>
            <a:r>
              <a:rPr b="1" dirty="0" lang="en-US" smtClean="0"/>
              <a:t>QUALITY OF CARE</a:t>
            </a:r>
            <a:r>
              <a:rPr dirty="0" lang="en-US" smtClean="0"/>
              <a:t/>
            </a:r>
            <a:br>
              <a:rPr dirty="0" lang="en-US" smtClean="0"/>
            </a:br>
            <a:endParaRPr dirty="0" lang="en-US"/>
          </a:p>
        </p:txBody>
      </p:sp>
      <p:sp>
        <p:nvSpPr>
          <p:cNvPr id="1048613" name="Content Placeholder 2"/>
          <p:cNvSpPr>
            <a:spLocks noGrp="1"/>
          </p:cNvSpPr>
          <p:nvPr>
            <p:ph idx="1"/>
          </p:nvPr>
        </p:nvSpPr>
        <p:spPr/>
        <p:txBody>
          <a:bodyPr/>
          <a:p>
            <a:r>
              <a:rPr b="1" dirty="0" lang="en-US" smtClean="0"/>
              <a:t>CLIENT RIGHTS</a:t>
            </a:r>
            <a:endParaRPr dirty="0" lang="en-US" smtClean="0"/>
          </a:p>
          <a:p>
            <a:r>
              <a:rPr b="1" dirty="0" lang="en-US" smtClean="0"/>
              <a:t>INFORMATION</a:t>
            </a:r>
          </a:p>
          <a:p>
            <a:r>
              <a:rPr dirty="0" lang="en-US" smtClean="0"/>
              <a:t>Service providers should ensure that clients receive adequate information on service provided which includes; service delivery point working hours and cost if any, how the method works with the side effects, and how to obtain it and follow up information</a:t>
            </a:r>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858" name="Title 1"/>
          <p:cNvSpPr>
            <a:spLocks noGrp="1"/>
          </p:cNvSpPr>
          <p:nvPr>
            <p:ph type="title"/>
          </p:nvPr>
        </p:nvSpPr>
        <p:spPr/>
        <p:txBody>
          <a:bodyPr/>
          <a:p>
            <a:r>
              <a:rPr b="1" dirty="0" lang="en-US" smtClean="0"/>
              <a:t>Summary </a:t>
            </a:r>
            <a:endParaRPr dirty="0" lang="en-US"/>
          </a:p>
        </p:txBody>
      </p:sp>
      <p:graphicFrame>
        <p:nvGraphicFramePr>
          <p:cNvPr id="4194310" name="Content Placeholder 3"/>
          <p:cNvGraphicFramePr>
            <a:graphicFrameLocks noGrp="1"/>
          </p:cNvGraphicFramePr>
          <p:nvPr>
            <p:ph idx="1"/>
          </p:nvPr>
        </p:nvGraphicFramePr>
        <p:xfrm>
          <a:off x="1981200" y="1600200"/>
          <a:ext cx="8229600" cy="4114800"/>
        </p:xfrm>
        <a:graphic>
          <a:graphicData uri="http://schemas.openxmlformats.org/drawingml/2006/table">
            <a:tbl>
              <a:tblPr firstRow="1" bandRow="1">
                <a:tableStyleId>{5C22544A-7EE6-4342-B048-85BDC9FD1C3A}</a:tableStyleId>
              </a:tblPr>
              <a:tblGrid>
                <a:gridCol w="4114800"/>
                <a:gridCol w="4114800"/>
              </a:tblGrid>
              <a:tr h="639447">
                <a:tc>
                  <a:txBody>
                    <a:bodyPr/>
                    <a:p>
                      <a:r>
                        <a:rPr b="1" dirty="0" sz="2400" lang="en-US"/>
                        <a:t>Condom</a:t>
                      </a:r>
                      <a:endParaRPr dirty="0" sz="2400" lang="en-US"/>
                    </a:p>
                  </a:txBody>
                  <a:tcPr marL="47625" marR="47625" marT="47625" marB="47625"/>
                </a:tc>
                <a:tc>
                  <a:txBody>
                    <a:bodyPr/>
                    <a:p>
                      <a:endParaRPr dirty="0" sz="2400" lang="en-US"/>
                    </a:p>
                  </a:txBody>
                  <a:tcPr marL="47625" marR="47625" marT="47625" marB="47625"/>
                </a:tc>
              </a:tr>
              <a:tr h="3475353">
                <a:tc>
                  <a:txBody>
                    <a:bodyPr/>
                    <a:p>
                      <a:r>
                        <a:rPr dirty="0" sz="2400" lang="en-US"/>
                        <a:t>• Men who desire to take contraceptive initiative</a:t>
                      </a:r>
                      <a:br>
                        <a:rPr dirty="0" sz="2400" lang="en-US"/>
                      </a:br>
                      <a:r>
                        <a:rPr dirty="0" sz="2400" lang="en-US"/>
                        <a:t>• Couples needing an immediately effective method</a:t>
                      </a:r>
                      <a:br>
                        <a:rPr dirty="0" sz="2400" lang="en-US"/>
                      </a:br>
                      <a:r>
                        <a:rPr dirty="0" sz="2400" lang="en-US"/>
                        <a:t>• Couples waiting to rule out a suspected pregnancy</a:t>
                      </a:r>
                      <a:br>
                        <a:rPr dirty="0" sz="2400" lang="en-US"/>
                      </a:br>
                      <a:r>
                        <a:rPr dirty="0" sz="2400" lang="en-US"/>
                        <a:t>• Couples at risk of exposure to AIDS, STDs</a:t>
                      </a:r>
                    </a:p>
                  </a:txBody>
                  <a:tcPr marL="47625" marR="47625" marT="47625" marB="47625"/>
                </a:tc>
                <a:tc>
                  <a:txBody>
                    <a:bodyPr/>
                    <a:p>
                      <a:r>
                        <a:rPr dirty="0" sz="2400" lang="en-US"/>
                        <a:t>• who desire or require highly effective protection against pregnancy</a:t>
                      </a:r>
                    </a:p>
                  </a:txBody>
                  <a:tcPr marL="47625" marR="47625" marT="47625" marB="47625"/>
                </a:tc>
              </a:tr>
            </a:tbl>
          </a:graphicData>
        </a:graphic>
      </p:graphicFrame>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859" name="Title 1"/>
          <p:cNvSpPr>
            <a:spLocks noGrp="1"/>
          </p:cNvSpPr>
          <p:nvPr>
            <p:ph type="title"/>
          </p:nvPr>
        </p:nvSpPr>
        <p:spPr/>
        <p:txBody>
          <a:bodyPr/>
          <a:p>
            <a:r>
              <a:rPr b="1" dirty="0" lang="en-US" smtClean="0"/>
              <a:t>Summary </a:t>
            </a:r>
            <a:endParaRPr dirty="0" lang="en-US"/>
          </a:p>
        </p:txBody>
      </p:sp>
      <p:graphicFrame>
        <p:nvGraphicFramePr>
          <p:cNvPr id="4194311" name="Content Placeholder 3"/>
          <p:cNvGraphicFramePr>
            <a:graphicFrameLocks noGrp="1"/>
          </p:cNvGraphicFramePr>
          <p:nvPr>
            <p:ph idx="1"/>
          </p:nvPr>
        </p:nvGraphicFramePr>
        <p:xfrm>
          <a:off x="1905000" y="1600200"/>
          <a:ext cx="8229600" cy="4800600"/>
        </p:xfrm>
        <a:graphic>
          <a:graphicData uri="http://schemas.openxmlformats.org/drawingml/2006/table">
            <a:tbl>
              <a:tblPr firstRow="1" bandRow="1">
                <a:tableStyleId>{5C22544A-7EE6-4342-B048-85BDC9FD1C3A}</a:tableStyleId>
              </a:tblPr>
              <a:tblGrid>
                <a:gridCol w="4114800"/>
                <a:gridCol w="4114800"/>
              </a:tblGrid>
              <a:tr h="669105">
                <a:tc>
                  <a:txBody>
                    <a:bodyPr/>
                    <a:p>
                      <a:r>
                        <a:rPr b="1" dirty="0" sz="2400" lang="en-US"/>
                        <a:t>Natural Family Planning</a:t>
                      </a:r>
                      <a:endParaRPr dirty="0" sz="2400" lang="en-US"/>
                    </a:p>
                  </a:txBody>
                  <a:tcPr marL="47625" marR="47625" marT="47625" marB="47625"/>
                </a:tc>
                <a:tc>
                  <a:txBody>
                    <a:bodyPr/>
                    <a:p>
                      <a:endParaRPr dirty="0" sz="2400" lang="en-US"/>
                    </a:p>
                  </a:txBody>
                  <a:tcPr marL="47625" marR="47625" marT="47625" marB="47625"/>
                </a:tc>
              </a:tr>
              <a:tr h="4131495">
                <a:tc>
                  <a:txBody>
                    <a:bodyPr/>
                    <a:p>
                      <a:r>
                        <a:rPr dirty="0" sz="2400" lang="en-US"/>
                        <a:t>• Couples willing to learn about the woman's cycle and to </a:t>
                      </a:r>
                      <a:r>
                        <a:rPr dirty="0" sz="2400" lang="en-US" err="1"/>
                        <a:t>practise</a:t>
                      </a:r>
                      <a:r>
                        <a:rPr dirty="0" sz="2400" lang="en-US"/>
                        <a:t> abstinence from 1-2 weeks each cycle</a:t>
                      </a:r>
                      <a:br>
                        <a:rPr dirty="0" sz="2400" lang="en-US"/>
                      </a:br>
                      <a:r>
                        <a:rPr dirty="0" sz="2400" lang="en-US"/>
                        <a:t>• Couples who, for religious or any other reasons, desire to </a:t>
                      </a:r>
                      <a:r>
                        <a:rPr dirty="0" sz="2400" lang="en-US" err="1"/>
                        <a:t>practise</a:t>
                      </a:r>
                      <a:r>
                        <a:rPr dirty="0" sz="2400" lang="en-US"/>
                        <a:t> periodic abstinence</a:t>
                      </a:r>
                    </a:p>
                  </a:txBody>
                  <a:tcPr marL="47625" marR="47625" marT="47625" marB="47625"/>
                </a:tc>
                <a:tc>
                  <a:txBody>
                    <a:bodyPr/>
                    <a:p>
                      <a:r>
                        <a:rPr dirty="0" sz="2400" lang="en-US"/>
                        <a:t>• who need/want more effective contraception</a:t>
                      </a:r>
                      <a:br>
                        <a:rPr dirty="0" sz="2400" lang="en-US"/>
                      </a:br>
                      <a:r>
                        <a:rPr dirty="0" sz="2400" lang="en-US"/>
                        <a:t>• with irregular menstrual cycle is irregular</a:t>
                      </a:r>
                      <a:br>
                        <a:rPr dirty="0" sz="2400" lang="en-US"/>
                      </a:br>
                      <a:r>
                        <a:rPr dirty="0" sz="2400" lang="en-US"/>
                        <a:t>• who are breast-feeding</a:t>
                      </a:r>
                      <a:br>
                        <a:rPr dirty="0" sz="2400" lang="en-US"/>
                      </a:br>
                      <a:r>
                        <a:rPr dirty="0" sz="2400" lang="en-US"/>
                        <a:t>• who must not become pregnant for health or any other reasons</a:t>
                      </a:r>
                      <a:br>
                        <a:rPr dirty="0" sz="2400" lang="en-US"/>
                      </a:br>
                      <a:r>
                        <a:rPr dirty="0" sz="2400" lang="en-US"/>
                        <a:t>• who are unwilling to abstain during fertile period</a:t>
                      </a:r>
                    </a:p>
                  </a:txBody>
                  <a:tcPr marL="47625" marR="47625" marT="47625" marB="47625"/>
                </a:tc>
              </a:tr>
            </a:tbl>
          </a:graphicData>
        </a:graphic>
      </p:graphicFrame>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860" name="Title 1"/>
          <p:cNvSpPr>
            <a:spLocks noGrp="1"/>
          </p:cNvSpPr>
          <p:nvPr>
            <p:ph type="title"/>
          </p:nvPr>
        </p:nvSpPr>
        <p:spPr/>
        <p:txBody>
          <a:bodyPr/>
          <a:p>
            <a:r>
              <a:rPr b="1" dirty="0" lang="en-US" smtClean="0"/>
              <a:t>Summary </a:t>
            </a:r>
            <a:endParaRPr dirty="0" lang="en-US"/>
          </a:p>
        </p:txBody>
      </p:sp>
      <p:graphicFrame>
        <p:nvGraphicFramePr>
          <p:cNvPr id="4194312" name="Content Placeholder 3"/>
          <p:cNvGraphicFramePr>
            <a:graphicFrameLocks noGrp="1"/>
          </p:cNvGraphicFramePr>
          <p:nvPr>
            <p:ph idx="1"/>
          </p:nvPr>
        </p:nvGraphicFramePr>
        <p:xfrm>
          <a:off x="1905000" y="1219200"/>
          <a:ext cx="8229600" cy="5431264"/>
        </p:xfrm>
        <a:graphic>
          <a:graphicData uri="http://schemas.openxmlformats.org/drawingml/2006/table">
            <a:tbl>
              <a:tblPr firstRow="1" bandRow="1">
                <a:tableStyleId>{5C22544A-7EE6-4342-B048-85BDC9FD1C3A}</a:tableStyleId>
              </a:tblPr>
              <a:tblGrid>
                <a:gridCol w="4114800"/>
                <a:gridCol w="4114800"/>
              </a:tblGrid>
              <a:tr h="581134">
                <a:tc>
                  <a:txBody>
                    <a:bodyPr/>
                    <a:p>
                      <a:r>
                        <a:rPr b="1" dirty="0" sz="2400" lang="en-US"/>
                        <a:t>Tubal Ligation or Vasectomy</a:t>
                      </a:r>
                      <a:endParaRPr dirty="0" sz="2400" lang="en-US"/>
                    </a:p>
                  </a:txBody>
                  <a:tcPr marL="47625" marR="47625" marT="47625" marB="47625"/>
                </a:tc>
                <a:tc>
                  <a:txBody>
                    <a:bodyPr/>
                    <a:p>
                      <a:r>
                        <a:rPr dirty="0" sz="2400" lang="en-US"/>
                        <a:t> </a:t>
                      </a:r>
                    </a:p>
                  </a:txBody>
                  <a:tcPr marL="47625" marR="47625" marT="47625" marB="47625"/>
                </a:tc>
              </a:tr>
              <a:tr h="4448066">
                <a:tc>
                  <a:txBody>
                    <a:bodyPr/>
                    <a:p>
                      <a:r>
                        <a:rPr dirty="0" sz="2400" lang="en-US"/>
                        <a:t>• Couples or individuals who have been fully </a:t>
                      </a:r>
                      <a:r>
                        <a:rPr dirty="0" sz="2400" lang="en-US" err="1"/>
                        <a:t>counselled</a:t>
                      </a:r>
                      <a:r>
                        <a:rPr dirty="0" sz="2400" lang="en-US"/>
                        <a:t>, understand and have voluntarily signed consent form.</a:t>
                      </a:r>
                    </a:p>
                    <a:p>
                      <a:r>
                        <a:rPr dirty="0" sz="2400" lang="en-US"/>
                        <a:t>• Couples with desired family size?</a:t>
                      </a:r>
                    </a:p>
                    <a:p>
                      <a:r>
                        <a:rPr dirty="0" sz="2400" lang="en-US"/>
                        <a:t>• Women for whom age or health problems might cause an unsafe pregnancy?</a:t>
                      </a:r>
                    </a:p>
                    <a:p>
                      <a:r>
                        <a:rPr dirty="0" sz="2400" lang="en-US"/>
                        <a:t>• Couples certain they want no more children regardless of accidental death of a child or children</a:t>
                      </a:r>
                    </a:p>
                  </a:txBody>
                  <a:tcPr marL="47625" marR="47625" marT="47625" marB="47625"/>
                </a:tc>
                <a:tc>
                  <a:txBody>
                    <a:bodyPr/>
                    <a:p>
                      <a:r>
                        <a:rPr dirty="0" sz="2400" lang="en-US"/>
                        <a:t>• who do not fully understand VSC or are unwilling to agree to items on the consent form</a:t>
                      </a:r>
                    </a:p>
                    <a:p>
                      <a:r>
                        <a:rPr dirty="0" sz="2400" lang="en-US"/>
                        <a:t>NOTE: Men or women whose spouses oppose VSC should be considered on a case by case basis for the procedure.</a:t>
                      </a:r>
                    </a:p>
                  </a:txBody>
                  <a:tcPr marL="47625" marR="47625" marT="47625" marB="47625"/>
                </a:tc>
              </a:tr>
            </a:tbl>
          </a:graphicData>
        </a:graphic>
      </p:graphicFrame>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861" name="Title 1"/>
          <p:cNvSpPr>
            <a:spLocks noGrp="1"/>
          </p:cNvSpPr>
          <p:nvPr>
            <p:ph type="title"/>
          </p:nvPr>
        </p:nvSpPr>
        <p:spPr/>
        <p:txBody>
          <a:bodyPr>
            <a:normAutofit/>
          </a:bodyPr>
          <a:p>
            <a:r>
              <a:rPr b="1" dirty="0" sz="2000" lang="en-US"/>
              <a:t>Guide to Family Planning Methods Pregnancy Rate = percentage accidental pregnancies in first year, typical rate and (rate when used perfectly).</a:t>
            </a:r>
            <a:endParaRPr dirty="0" sz="2000" lang="en-US"/>
          </a:p>
        </p:txBody>
      </p:sp>
      <p:graphicFrame>
        <p:nvGraphicFramePr>
          <p:cNvPr id="4194313" name="Content Placeholder 3"/>
          <p:cNvGraphicFramePr>
            <a:graphicFrameLocks noGrp="1"/>
          </p:cNvGraphicFramePr>
          <p:nvPr>
            <p:ph idx="1"/>
          </p:nvPr>
        </p:nvGraphicFramePr>
        <p:xfrm>
          <a:off x="1981200" y="1600200"/>
          <a:ext cx="8229600" cy="394716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p>
                      <a:r>
                        <a:rPr b="1" dirty="0" lang="en-US"/>
                        <a:t>METHOD</a:t>
                      </a:r>
                      <a:endParaRPr dirty="0" lang="en-US"/>
                    </a:p>
                  </a:txBody>
                  <a:tcPr marL="47625" marR="47625" marT="47625" marB="47625"/>
                </a:tc>
                <a:tc>
                  <a:txBody>
                    <a:bodyPr/>
                    <a:p>
                      <a:r>
                        <a:rPr b="1" lang="en-US"/>
                        <a:t>PREGNANCY RATE?</a:t>
                      </a:r>
                      <a:endParaRPr lang="en-US"/>
                    </a:p>
                  </a:txBody>
                  <a:tcPr marL="47625" marR="47625" marT="47625" marB="47625"/>
                </a:tc>
                <a:tc>
                  <a:txBody>
                    <a:bodyPr/>
                    <a:p>
                      <a:r>
                        <a:rPr b="1" lang="en-US"/>
                        <a:t>USED AT INTERCOURSE?</a:t>
                      </a:r>
                      <a:endParaRPr lang="en-US"/>
                    </a:p>
                  </a:txBody>
                  <a:tcPr marL="47625" marR="47625" marT="47625" marB="47625"/>
                </a:tc>
                <a:tc>
                  <a:txBody>
                    <a:bodyPr/>
                    <a:p>
                      <a:r>
                        <a:rPr b="1" lang="en-US"/>
                        <a:t>EFFECT ON STD RISK?</a:t>
                      </a:r>
                      <a:endParaRPr lang="en-US"/>
                    </a:p>
                  </a:txBody>
                  <a:tcPr marL="47625" marR="47625" marT="47625" marB="47625"/>
                </a:tc>
                <a:tc>
                  <a:txBody>
                    <a:bodyPr/>
                    <a:p>
                      <a:r>
                        <a:rPr b="1" lang="en-US"/>
                        <a:t>COMPATIBLE WITH BREASTFEEDING?</a:t>
                      </a:r>
                      <a:endParaRPr lang="en-US"/>
                    </a:p>
                  </a:txBody>
                  <a:tcPr marL="47625" marR="47625" marT="47625" marB="47625"/>
                </a:tc>
                <a:tc>
                  <a:txBody>
                    <a:bodyPr/>
                    <a:p>
                      <a:r>
                        <a:rPr b="1" lang="en-US"/>
                        <a:t>RETURN TO FERTILITY AFTER STOPPING?</a:t>
                      </a:r>
                      <a:endParaRPr lang="en-US"/>
                    </a:p>
                  </a:txBody>
                  <a:tcPr marL="47625" marR="47625" marT="47625" marB="47625"/>
                </a:tc>
              </a:tr>
              <a:tr h="370840">
                <a:tc>
                  <a:txBody>
                    <a:bodyPr/>
                    <a:p>
                      <a:r>
                        <a:rPr lang="en-US"/>
                        <a:t>Male sterilization</a:t>
                      </a:r>
                    </a:p>
                  </a:txBody>
                  <a:tcPr marL="47625" marR="47625" marT="47625" marB="47625"/>
                </a:tc>
                <a:tc>
                  <a:txBody>
                    <a:bodyPr/>
                    <a:p>
                      <a:r>
                        <a:rPr lang="en-US"/>
                        <a:t>0.15</a:t>
                      </a:r>
                      <a:br>
                        <a:rPr lang="en-US"/>
                      </a:br>
                      <a:r>
                        <a:rPr lang="en-US"/>
                        <a:t>(0.1)</a:t>
                      </a:r>
                    </a:p>
                  </a:txBody>
                  <a:tcPr marL="47625" marR="47625" marT="47625" marB="47625"/>
                </a:tc>
                <a:tc>
                  <a:txBody>
                    <a:bodyPr/>
                    <a:p>
                      <a:pPr algn="ctr"/>
                      <a:r>
                        <a:rPr lang="en-US"/>
                        <a:t>No</a:t>
                      </a:r>
                    </a:p>
                  </a:txBody>
                  <a:tcPr marL="47625" marR="47625" marT="47625" marB="47625"/>
                </a:tc>
                <a:tc>
                  <a:txBody>
                    <a:bodyPr/>
                    <a:p>
                      <a:pPr algn="ctr"/>
                      <a:r>
                        <a:rPr lang="en-US"/>
                        <a:t>None</a:t>
                      </a:r>
                    </a:p>
                  </a:txBody>
                  <a:tcPr marL="47625" marR="47625" marT="47625" marB="47625"/>
                </a:tc>
                <a:tc>
                  <a:txBody>
                    <a:bodyPr/>
                    <a:p>
                      <a:pPr algn="ctr"/>
                      <a:r>
                        <a:rPr lang="en-US"/>
                        <a:t>Yes</a:t>
                      </a:r>
                    </a:p>
                  </a:txBody>
                  <a:tcPr marL="47625" marR="47625" marT="47625" marB="47625"/>
                </a:tc>
                <a:tc>
                  <a:txBody>
                    <a:bodyPr/>
                    <a:p>
                      <a:r>
                        <a:rPr lang="en-US"/>
                        <a:t>Permanent method</a:t>
                      </a:r>
                    </a:p>
                  </a:txBody>
                  <a:tcPr marL="47625" marR="47625" marT="47625" marB="47625"/>
                </a:tc>
              </a:tr>
              <a:tr h="370840">
                <a:tc>
                  <a:txBody>
                    <a:bodyPr/>
                    <a:p>
                      <a:r>
                        <a:rPr lang="en-US"/>
                        <a:t>Female sterilization</a:t>
                      </a:r>
                    </a:p>
                  </a:txBody>
                  <a:tcPr marL="47625" marR="47625" marT="47625" marB="47625"/>
                </a:tc>
                <a:tc>
                  <a:txBody>
                    <a:bodyPr/>
                    <a:p>
                      <a:r>
                        <a:rPr lang="en-US"/>
                        <a:t>0.4</a:t>
                      </a:r>
                      <a:br>
                        <a:rPr lang="en-US"/>
                      </a:br>
                      <a:r>
                        <a:rPr lang="en-US"/>
                        <a:t>(0.2)</a:t>
                      </a:r>
                    </a:p>
                  </a:txBody>
                  <a:tcPr marL="47625" marR="47625" marT="47625" marB="47625"/>
                </a:tc>
                <a:tc>
                  <a:txBody>
                    <a:bodyPr/>
                    <a:p>
                      <a:pPr algn="ctr"/>
                      <a:r>
                        <a:rPr lang="en-US"/>
                        <a:t>No</a:t>
                      </a:r>
                    </a:p>
                  </a:txBody>
                  <a:tcPr marL="47625" marR="47625" marT="47625" marB="47625"/>
                </a:tc>
                <a:tc>
                  <a:txBody>
                    <a:bodyPr/>
                    <a:p>
                      <a:pPr algn="ctr"/>
                      <a:r>
                        <a:rPr lang="en-US"/>
                        <a:t>None</a:t>
                      </a:r>
                    </a:p>
                  </a:txBody>
                  <a:tcPr marL="47625" marR="47625" marT="47625" marB="47625"/>
                </a:tc>
                <a:tc>
                  <a:txBody>
                    <a:bodyPr/>
                    <a:p>
                      <a:pPr algn="ctr"/>
                      <a:r>
                        <a:rPr lang="en-US"/>
                        <a:t>Yes</a:t>
                      </a:r>
                    </a:p>
                  </a:txBody>
                  <a:tcPr marL="47625" marR="47625" marT="47625" marB="47625"/>
                </a:tc>
                <a:tc>
                  <a:txBody>
                    <a:bodyPr/>
                    <a:p>
                      <a:r>
                        <a:rPr lang="en-US"/>
                        <a:t>Permanent method</a:t>
                      </a:r>
                    </a:p>
                  </a:txBody>
                  <a:tcPr marL="47625" marR="47625" marT="47625" marB="47625"/>
                </a:tc>
              </a:tr>
              <a:tr h="370840">
                <a:tc>
                  <a:txBody>
                    <a:bodyPr/>
                    <a:p>
                      <a:r>
                        <a:rPr lang="en-US"/>
                        <a:t>Implants</a:t>
                      </a:r>
                    </a:p>
                  </a:txBody>
                  <a:tcPr marL="47625" marR="47625" marT="47625" marB="47625"/>
                </a:tc>
                <a:tc>
                  <a:txBody>
                    <a:bodyPr/>
                    <a:p>
                      <a:r>
                        <a:rPr lang="en-US"/>
                        <a:t>0.2</a:t>
                      </a:r>
                      <a:br>
                        <a:rPr lang="en-US"/>
                      </a:br>
                      <a:r>
                        <a:rPr lang="en-US"/>
                        <a:t>(0.04)</a:t>
                      </a:r>
                    </a:p>
                  </a:txBody>
                  <a:tcPr marL="47625" marR="47625" marT="47625" marB="47625"/>
                </a:tc>
                <a:tc>
                  <a:txBody>
                    <a:bodyPr/>
                    <a:p>
                      <a:pPr algn="ctr"/>
                      <a:r>
                        <a:rPr lang="en-US"/>
                        <a:t>No</a:t>
                      </a:r>
                    </a:p>
                  </a:txBody>
                  <a:tcPr marL="47625" marR="47625" marT="47625" marB="47625"/>
                </a:tc>
                <a:tc>
                  <a:txBody>
                    <a:bodyPr/>
                    <a:p>
                      <a:pPr algn="ctr"/>
                      <a:r>
                        <a:rPr lang="en-US"/>
                        <a:t>Probably none</a:t>
                      </a:r>
                    </a:p>
                  </a:txBody>
                  <a:tcPr marL="47625" marR="47625" marT="47625" marB="47625"/>
                </a:tc>
                <a:tc>
                  <a:txBody>
                    <a:bodyPr/>
                    <a:p>
                      <a:pPr algn="ctr"/>
                      <a:r>
                        <a:rPr lang="en-US"/>
                        <a:t>Yes, but not preferred method. Wait 6 weeks post-partum</a:t>
                      </a:r>
                    </a:p>
                  </a:txBody>
                  <a:tcPr marL="47625" marR="47625" marT="47625" marB="47625"/>
                </a:tc>
                <a:tc>
                  <a:txBody>
                    <a:bodyPr/>
                    <a:p>
                      <a:r>
                        <a:rPr dirty="0" lang="en-US"/>
                        <a:t>Immediate on removal</a:t>
                      </a:r>
                    </a:p>
                  </a:txBody>
                  <a:tcPr marL="47625" marR="47625" marT="47625" marB="47625"/>
                </a:tc>
              </a:tr>
            </a:tbl>
          </a:graphicData>
        </a:graphic>
      </p:graphicFrame>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862" name="Title 1"/>
          <p:cNvSpPr>
            <a:spLocks noGrp="1"/>
          </p:cNvSpPr>
          <p:nvPr>
            <p:ph type="title"/>
          </p:nvPr>
        </p:nvSpPr>
        <p:spPr/>
        <p:txBody>
          <a:bodyPr>
            <a:normAutofit/>
          </a:bodyPr>
          <a:p>
            <a:r>
              <a:rPr b="1" dirty="0" sz="2000" lang="en-US"/>
              <a:t>Guide to Family Planning Methods Pregnancy Rate = percentage accidental pregnancies in first year, typical rate and (rate when used perfectly).</a:t>
            </a:r>
            <a:endParaRPr dirty="0" sz="2000" lang="en-US"/>
          </a:p>
        </p:txBody>
      </p:sp>
      <p:graphicFrame>
        <p:nvGraphicFramePr>
          <p:cNvPr id="4194314" name="Content Placeholder 3"/>
          <p:cNvGraphicFramePr>
            <a:graphicFrameLocks noGrp="1"/>
          </p:cNvGraphicFramePr>
          <p:nvPr>
            <p:ph idx="1"/>
          </p:nvPr>
        </p:nvGraphicFramePr>
        <p:xfrm>
          <a:off x="1981200" y="1600200"/>
          <a:ext cx="8229600" cy="412623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p>
                      <a:r>
                        <a:rPr dirty="0" lang="en-US"/>
                        <a:t>Progestin-only </a:t>
                      </a:r>
                      <a:r>
                        <a:rPr dirty="0" lang="en-US" err="1"/>
                        <a:t>minipill</a:t>
                      </a:r>
                      <a:endParaRPr dirty="0" lang="en-US"/>
                    </a:p>
                  </a:txBody>
                  <a:tcPr marL="47625" marR="47625" marT="47625" marB="47625"/>
                </a:tc>
                <a:tc>
                  <a:txBody>
                    <a:bodyPr/>
                    <a:p>
                      <a:r>
                        <a:rPr dirty="0" lang="en-US"/>
                        <a:t>3-10</a:t>
                      </a:r>
                      <a:br>
                        <a:rPr dirty="0" lang="en-US"/>
                      </a:br>
                      <a:r>
                        <a:rPr dirty="0" lang="en-US"/>
                        <a:t>(0.5-3)</a:t>
                      </a:r>
                    </a:p>
                  </a:txBody>
                  <a:tcPr marL="47625" marR="47625" marT="47625" marB="47625"/>
                </a:tc>
                <a:tc>
                  <a:txBody>
                    <a:bodyPr/>
                    <a:p>
                      <a:pPr algn="ctr"/>
                      <a:r>
                        <a:rPr dirty="0" lang="en-US"/>
                        <a:t>No</a:t>
                      </a:r>
                    </a:p>
                  </a:txBody>
                  <a:tcPr marL="47625" marR="47625" marT="47625" marB="47625"/>
                </a:tc>
                <a:tc>
                  <a:txBody>
                    <a:bodyPr/>
                    <a:p>
                      <a:pPr algn="ctr"/>
                      <a:r>
                        <a:rPr dirty="0" lang="en-US"/>
                        <a:t>None</a:t>
                      </a:r>
                    </a:p>
                  </a:txBody>
                  <a:tcPr marL="47625" marR="47625" marT="47625" marB="47625"/>
                </a:tc>
                <a:tc>
                  <a:txBody>
                    <a:bodyPr/>
                    <a:p>
                      <a:pPr algn="ctr"/>
                      <a:r>
                        <a:rPr dirty="0" lang="en-US"/>
                        <a:t>Yes, but not preferred method. Wait 6 weeks post-partum</a:t>
                      </a:r>
                    </a:p>
                  </a:txBody>
                  <a:tcPr marL="47625" marR="47625" marT="47625" marB="47625"/>
                </a:tc>
                <a:tc>
                  <a:txBody>
                    <a:bodyPr/>
                    <a:p>
                      <a:r>
                        <a:rPr dirty="0" lang="en-US"/>
                        <a:t>Immediate to short delay</a:t>
                      </a:r>
                    </a:p>
                  </a:txBody>
                  <a:tcPr marL="47625" marR="47625" marT="47625" marB="47625"/>
                </a:tc>
              </a:tr>
              <a:tr h="370840">
                <a:tc>
                  <a:txBody>
                    <a:bodyPr/>
                    <a:p>
                      <a:r>
                        <a:rPr lang="en-US"/>
                        <a:t>Injectables</a:t>
                      </a:r>
                    </a:p>
                  </a:txBody>
                  <a:tcPr marL="47625" marR="47625" marT="47625" marB="47625"/>
                </a:tc>
                <a:tc>
                  <a:txBody>
                    <a:bodyPr/>
                    <a:p>
                      <a:r>
                        <a:rPr lang="en-US"/>
                        <a:t>0.3-0.4</a:t>
                      </a:r>
                    </a:p>
                  </a:txBody>
                  <a:tcPr marL="47625" marR="47625" marT="47625" marB="47625"/>
                </a:tc>
                <a:tc>
                  <a:txBody>
                    <a:bodyPr/>
                    <a:p>
                      <a:pPr algn="ctr"/>
                      <a:r>
                        <a:rPr lang="en-US"/>
                        <a:t>No</a:t>
                      </a:r>
                    </a:p>
                  </a:txBody>
                  <a:tcPr marL="47625" marR="47625" marT="47625" marB="47625"/>
                </a:tc>
                <a:tc>
                  <a:txBody>
                    <a:bodyPr/>
                    <a:p>
                      <a:pPr algn="ctr"/>
                      <a:r>
                        <a:rPr lang="en-US"/>
                        <a:t>Unknown</a:t>
                      </a:r>
                    </a:p>
                  </a:txBody>
                  <a:tcPr marL="47625" marR="47625" marT="47625" marB="47625"/>
                </a:tc>
                <a:tc>
                  <a:txBody>
                    <a:bodyPr/>
                    <a:p>
                      <a:pPr algn="ctr"/>
                      <a:r>
                        <a:rPr lang="en-US"/>
                        <a:t>Yes, but not preferred method. Wait 6 weeks post-partum</a:t>
                      </a:r>
                    </a:p>
                  </a:txBody>
                  <a:tcPr marL="47625" marR="47625" marT="47625" marB="47625"/>
                </a:tc>
                <a:tc>
                  <a:txBody>
                    <a:bodyPr/>
                    <a:p>
                      <a:r>
                        <a:rPr dirty="0" lang="en-US"/>
                        <a:t>Delayed 4 to 12 months</a:t>
                      </a:r>
                    </a:p>
                  </a:txBody>
                  <a:tcPr marL="47625" marR="47625" marT="47625" marB="47625"/>
                </a:tc>
              </a:tr>
              <a:tr h="370840">
                <a:tc>
                  <a:txBody>
                    <a:bodyPr/>
                    <a:p>
                      <a:r>
                        <a:rPr lang="en-US"/>
                        <a:t>Intrauterine devices (IUCD)</a:t>
                      </a:r>
                    </a:p>
                  </a:txBody>
                  <a:tcPr marL="47625" marR="47625" marT="47625" marB="47625"/>
                </a:tc>
                <a:tc>
                  <a:txBody>
                    <a:bodyPr/>
                    <a:p>
                      <a:r>
                        <a:rPr lang="en-US"/>
                        <a:t>3</a:t>
                      </a:r>
                      <a:br>
                        <a:rPr lang="en-US"/>
                      </a:br>
                      <a:r>
                        <a:rPr lang="en-US"/>
                        <a:t>(0.3-2)</a:t>
                      </a:r>
                    </a:p>
                  </a:txBody>
                  <a:tcPr marL="47625" marR="47625" marT="47625" marB="47625"/>
                </a:tc>
                <a:tc>
                  <a:txBody>
                    <a:bodyPr/>
                    <a:p>
                      <a:pPr algn="ctr"/>
                      <a:r>
                        <a:rPr lang="en-US"/>
                        <a:t>No</a:t>
                      </a:r>
                    </a:p>
                  </a:txBody>
                  <a:tcPr marL="47625" marR="47625" marT="47625" marB="47625"/>
                </a:tc>
                <a:tc>
                  <a:txBody>
                    <a:bodyPr/>
                    <a:p>
                      <a:pPr algn="ctr"/>
                      <a:r>
                        <a:rPr lang="en-US"/>
                        <a:t>Increase risk of PID in women at risk of STDs</a:t>
                      </a:r>
                    </a:p>
                  </a:txBody>
                  <a:tcPr marL="47625" marR="47625" marT="47625" marB="47625"/>
                </a:tc>
                <a:tc>
                  <a:txBody>
                    <a:bodyPr/>
                    <a:p>
                      <a:pPr algn="ctr"/>
                      <a:r>
                        <a:rPr lang="en-US"/>
                        <a:t>Yes</a:t>
                      </a:r>
                    </a:p>
                  </a:txBody>
                  <a:tcPr marL="47625" marR="47625" marT="47625" marB="47625"/>
                </a:tc>
                <a:tc>
                  <a:txBody>
                    <a:bodyPr/>
                    <a:p>
                      <a:r>
                        <a:rPr dirty="0" lang="en-US"/>
                        <a:t>Immediate after removal by trained provider</a:t>
                      </a:r>
                    </a:p>
                  </a:txBody>
                  <a:tcPr marL="47625" marR="47625" marT="47625" marB="47625"/>
                </a:tc>
              </a:tr>
            </a:tbl>
          </a:graphicData>
        </a:graphic>
      </p:graphicFrame>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863" name="Title 1"/>
          <p:cNvSpPr>
            <a:spLocks noGrp="1"/>
          </p:cNvSpPr>
          <p:nvPr>
            <p:ph type="title"/>
          </p:nvPr>
        </p:nvSpPr>
        <p:spPr/>
        <p:txBody>
          <a:bodyPr>
            <a:normAutofit/>
          </a:bodyPr>
          <a:p>
            <a:r>
              <a:rPr b="1" dirty="0" sz="2200" lang="en-US"/>
              <a:t>Guide to Family Planning Methods Pregnancy Rate = percentage accidental pregnancies in first year, typical rate and (rate when used perfectly).</a:t>
            </a:r>
            <a:endParaRPr dirty="0" sz="2200" lang="en-US"/>
          </a:p>
        </p:txBody>
      </p:sp>
      <p:graphicFrame>
        <p:nvGraphicFramePr>
          <p:cNvPr id="4194315" name="Content Placeholder 3"/>
          <p:cNvGraphicFramePr>
            <a:graphicFrameLocks noGrp="1"/>
          </p:cNvGraphicFramePr>
          <p:nvPr>
            <p:ph idx="1"/>
          </p:nvPr>
        </p:nvGraphicFramePr>
        <p:xfrm>
          <a:off x="1981200" y="1600200"/>
          <a:ext cx="8229600" cy="320802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p>
                      <a:r>
                        <a:rPr dirty="0" lang="en-US"/>
                        <a:t>Combined oral contraceptives</a:t>
                      </a:r>
                    </a:p>
                  </a:txBody>
                  <a:tcPr marL="47625" marR="47625" marT="47625" marB="47625"/>
                </a:tc>
                <a:tc>
                  <a:txBody>
                    <a:bodyPr/>
                    <a:p>
                      <a:r>
                        <a:rPr dirty="0" lang="en-US"/>
                        <a:t>1-8</a:t>
                      </a:r>
                      <a:br>
                        <a:rPr dirty="0" lang="en-US"/>
                      </a:br>
                      <a:r>
                        <a:rPr dirty="0" lang="en-US"/>
                        <a:t>(0.1-3)</a:t>
                      </a:r>
                    </a:p>
                  </a:txBody>
                  <a:tcPr marL="47625" marR="47625" marT="47625" marB="47625"/>
                </a:tc>
                <a:tc>
                  <a:txBody>
                    <a:bodyPr/>
                    <a:p>
                      <a:pPr algn="ctr"/>
                      <a:r>
                        <a:rPr dirty="0" lang="en-US"/>
                        <a:t>No</a:t>
                      </a:r>
                    </a:p>
                  </a:txBody>
                  <a:tcPr marL="47625" marR="47625" marT="47625" marB="47625"/>
                </a:tc>
                <a:tc>
                  <a:txBody>
                    <a:bodyPr/>
                    <a:p>
                      <a:pPr algn="ctr"/>
                      <a:r>
                        <a:rPr dirty="0" lang="en-US"/>
                        <a:t>May protect against some forms of PID, but increase risk of infection with some STDs</a:t>
                      </a:r>
                    </a:p>
                  </a:txBody>
                  <a:tcPr marL="47625" marR="47625" marT="47625" marB="47625"/>
                </a:tc>
                <a:tc>
                  <a:txBody>
                    <a:bodyPr/>
                    <a:p>
                      <a:pPr algn="ctr"/>
                      <a:r>
                        <a:rPr dirty="0" lang="en-US"/>
                        <a:t>After 6 months post-partum, but not preferred method if breastfeeding</a:t>
                      </a:r>
                    </a:p>
                  </a:txBody>
                  <a:tcPr marL="47625" marR="47625" marT="47625" marB="47625"/>
                </a:tc>
                <a:tc>
                  <a:txBody>
                    <a:bodyPr/>
                    <a:p>
                      <a:r>
                        <a:rPr dirty="0" lang="en-US"/>
                        <a:t>Immediate to short delay (average 2-3 months)</a:t>
                      </a:r>
                    </a:p>
                  </a:txBody>
                  <a:tcPr marL="47625" marR="47625" marT="47625" marB="47625"/>
                </a:tc>
              </a:tr>
              <a:tr h="370840">
                <a:tc>
                  <a:txBody>
                    <a:bodyPr/>
                    <a:p>
                      <a:r>
                        <a:rPr dirty="0" lang="en-US"/>
                        <a:t>Condoms</a:t>
                      </a:r>
                    </a:p>
                  </a:txBody>
                  <a:tcPr marL="47625" marR="47625" marT="47625" marB="47625"/>
                </a:tc>
                <a:tc>
                  <a:txBody>
                    <a:bodyPr/>
                    <a:p>
                      <a:r>
                        <a:rPr lang="en-US"/>
                        <a:t>12</a:t>
                      </a:r>
                      <a:br>
                        <a:rPr lang="en-US"/>
                      </a:br>
                      <a:r>
                        <a:rPr lang="en-US"/>
                        <a:t>(2)</a:t>
                      </a:r>
                    </a:p>
                  </a:txBody>
                  <a:tcPr marL="47625" marR="47625" marT="47625" marB="47625"/>
                </a:tc>
                <a:tc>
                  <a:txBody>
                    <a:bodyPr/>
                    <a:p>
                      <a:pPr algn="ctr"/>
                      <a:r>
                        <a:rPr lang="en-US"/>
                        <a:t>Yes</a:t>
                      </a:r>
                    </a:p>
                  </a:txBody>
                  <a:tcPr marL="47625" marR="47625" marT="47625" marB="47625"/>
                </a:tc>
                <a:tc>
                  <a:txBody>
                    <a:bodyPr/>
                    <a:p>
                      <a:pPr algn="ctr"/>
                      <a:r>
                        <a:rPr lang="en-US"/>
                        <a:t>Protective (70% against AIDS)</a:t>
                      </a:r>
                    </a:p>
                  </a:txBody>
                  <a:tcPr marL="47625" marR="47625" marT="47625" marB="47625"/>
                </a:tc>
                <a:tc>
                  <a:txBody>
                    <a:bodyPr/>
                    <a:p>
                      <a:pPr algn="ctr"/>
                      <a:r>
                        <a:rPr lang="en-US"/>
                        <a:t>Yes</a:t>
                      </a:r>
                    </a:p>
                  </a:txBody>
                  <a:tcPr marL="47625" marR="47625" marT="47625" marB="47625"/>
                </a:tc>
                <a:tc>
                  <a:txBody>
                    <a:bodyPr/>
                    <a:p>
                      <a:r>
                        <a:rPr dirty="0" lang="en-US"/>
                        <a:t>Immediate</a:t>
                      </a:r>
                    </a:p>
                  </a:txBody>
                  <a:tcPr marL="47625" marR="47625" marT="47625" marB="47625"/>
                </a:tc>
              </a:tr>
            </a:tbl>
          </a:graphicData>
        </a:graphic>
      </p:graphicFrame>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864" name="Title 1"/>
          <p:cNvSpPr>
            <a:spLocks noGrp="1"/>
          </p:cNvSpPr>
          <p:nvPr>
            <p:ph type="title"/>
          </p:nvPr>
        </p:nvSpPr>
        <p:spPr/>
        <p:txBody>
          <a:bodyPr>
            <a:normAutofit/>
          </a:bodyPr>
          <a:p>
            <a:r>
              <a:rPr b="1" dirty="0" sz="2200" lang="en-US"/>
              <a:t>Guide to Family Planning Methods Pregnancy Rate = percentage accidental pregnancies in first year, typical rate and (rate when used perfectly).</a:t>
            </a:r>
            <a:endParaRPr dirty="0" sz="2200" lang="en-US"/>
          </a:p>
        </p:txBody>
      </p:sp>
      <p:graphicFrame>
        <p:nvGraphicFramePr>
          <p:cNvPr id="4194316" name="Content Placeholder 3"/>
          <p:cNvGraphicFramePr>
            <a:graphicFrameLocks noGrp="1"/>
          </p:cNvGraphicFramePr>
          <p:nvPr>
            <p:ph idx="1"/>
          </p:nvPr>
        </p:nvGraphicFramePr>
        <p:xfrm>
          <a:off x="1981200" y="1600200"/>
          <a:ext cx="8229600" cy="357759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p>
                      <a:r>
                        <a:rPr dirty="0" lang="en-US"/>
                        <a:t>Vaginal </a:t>
                      </a:r>
                      <a:r>
                        <a:rPr dirty="0" lang="en-US" err="1"/>
                        <a:t>spermicides</a:t>
                      </a:r>
                      <a:endParaRPr dirty="0" lang="en-US"/>
                    </a:p>
                  </a:txBody>
                  <a:tcPr marL="47625" marR="47625" marT="47625" marB="47625"/>
                </a:tc>
                <a:tc>
                  <a:txBody>
                    <a:bodyPr/>
                    <a:p>
                      <a:r>
                        <a:rPr dirty="0" lang="en-US"/>
                        <a:t>21</a:t>
                      </a:r>
                      <a:br>
                        <a:rPr dirty="0" lang="en-US"/>
                      </a:br>
                      <a:r>
                        <a:rPr dirty="0" lang="en-US"/>
                        <a:t>(3)</a:t>
                      </a:r>
                    </a:p>
                  </a:txBody>
                  <a:tcPr marL="47625" marR="47625" marT="47625" marB="47625"/>
                </a:tc>
                <a:tc>
                  <a:txBody>
                    <a:bodyPr/>
                    <a:p>
                      <a:pPr algn="ctr"/>
                      <a:r>
                        <a:rPr dirty="0" lang="en-US"/>
                        <a:t>Yes</a:t>
                      </a:r>
                    </a:p>
                  </a:txBody>
                  <a:tcPr marL="47625" marR="47625" marT="47625" marB="47625"/>
                </a:tc>
                <a:tc>
                  <a:txBody>
                    <a:bodyPr/>
                    <a:p>
                      <a:pPr algn="ctr"/>
                      <a:r>
                        <a:rPr dirty="0" lang="en-US"/>
                        <a:t>May have some protective effect</a:t>
                      </a:r>
                    </a:p>
                  </a:txBody>
                  <a:tcPr marL="47625" marR="47625" marT="47625" marB="47625"/>
                </a:tc>
                <a:tc>
                  <a:txBody>
                    <a:bodyPr/>
                    <a:p>
                      <a:pPr algn="ctr"/>
                      <a:r>
                        <a:rPr dirty="0" lang="en-US"/>
                        <a:t>Yes</a:t>
                      </a:r>
                    </a:p>
                  </a:txBody>
                  <a:tcPr marL="47625" marR="47625" marT="47625" marB="47625"/>
                </a:tc>
                <a:tc>
                  <a:txBody>
                    <a:bodyPr/>
                    <a:p>
                      <a:r>
                        <a:rPr lang="en-US"/>
                        <a:t>Immediate</a:t>
                      </a:r>
                    </a:p>
                  </a:txBody>
                  <a:tcPr marL="47625" marR="47625" marT="47625" marB="47625"/>
                </a:tc>
              </a:tr>
              <a:tr h="370840">
                <a:tc>
                  <a:txBody>
                    <a:bodyPr/>
                    <a:p>
                      <a:r>
                        <a:rPr lang="en-US"/>
                        <a:t>Diaphragm, cervical cap, other vaginal barrier methods</a:t>
                      </a:r>
                    </a:p>
                  </a:txBody>
                  <a:tcPr marL="47625" marR="47625" marT="47625" marB="47625"/>
                </a:tc>
                <a:tc>
                  <a:txBody>
                    <a:bodyPr/>
                    <a:p>
                      <a:r>
                        <a:rPr lang="en-US"/>
                        <a:t>18-28</a:t>
                      </a:r>
                      <a:br>
                        <a:rPr lang="en-US"/>
                      </a:br>
                      <a:r>
                        <a:rPr lang="en-US"/>
                        <a:t>(6-9)</a:t>
                      </a:r>
                    </a:p>
                  </a:txBody>
                  <a:tcPr marL="47625" marR="47625" marT="47625" marB="47625"/>
                </a:tc>
                <a:tc>
                  <a:txBody>
                    <a:bodyPr/>
                    <a:p>
                      <a:pPr algn="ctr"/>
                      <a:r>
                        <a:rPr lang="en-US"/>
                        <a:t>Yes</a:t>
                      </a:r>
                    </a:p>
                  </a:txBody>
                  <a:tcPr marL="47625" marR="47625" marT="47625" marB="47625"/>
                </a:tc>
                <a:tc>
                  <a:txBody>
                    <a:bodyPr/>
                    <a:p>
                      <a:pPr algn="ctr"/>
                      <a:r>
                        <a:rPr lang="en-US"/>
                        <a:t>May have some protective effect</a:t>
                      </a:r>
                    </a:p>
                  </a:txBody>
                  <a:tcPr marL="47625" marR="47625" marT="47625" marB="47625"/>
                </a:tc>
                <a:tc>
                  <a:txBody>
                    <a:bodyPr/>
                    <a:p>
                      <a:pPr algn="ctr"/>
                      <a:r>
                        <a:rPr dirty="0" lang="en-US"/>
                        <a:t>Yes</a:t>
                      </a:r>
                    </a:p>
                  </a:txBody>
                  <a:tcPr marL="47625" marR="47625" marT="47625" marB="47625"/>
                </a:tc>
                <a:tc>
                  <a:txBody>
                    <a:bodyPr/>
                    <a:p>
                      <a:r>
                        <a:rPr dirty="0" lang="en-US"/>
                        <a:t>Immediate</a:t>
                      </a:r>
                    </a:p>
                  </a:txBody>
                  <a:tcPr marL="47625" marR="47625" marT="47625" marB="47625"/>
                </a:tc>
              </a:tr>
              <a:tr h="370840">
                <a:tc>
                  <a:txBody>
                    <a:bodyPr/>
                    <a:p>
                      <a:r>
                        <a:rPr lang="en-US"/>
                        <a:t>Natural family planning</a:t>
                      </a:r>
                    </a:p>
                  </a:txBody>
                  <a:tcPr marL="47625" marR="47625" marT="47625" marB="47625"/>
                </a:tc>
                <a:tc>
                  <a:txBody>
                    <a:bodyPr/>
                    <a:p>
                      <a:r>
                        <a:rPr lang="en-US"/>
                        <a:t>20</a:t>
                      </a:r>
                      <a:br>
                        <a:rPr lang="en-US"/>
                      </a:br>
                      <a:r>
                        <a:rPr lang="en-US"/>
                        <a:t>(1-9)</a:t>
                      </a:r>
                    </a:p>
                  </a:txBody>
                  <a:tcPr marL="47625" marR="47625" marT="47625" marB="47625"/>
                </a:tc>
                <a:tc>
                  <a:txBody>
                    <a:bodyPr/>
                    <a:p>
                      <a:pPr algn="ctr"/>
                      <a:r>
                        <a:rPr lang="en-US"/>
                        <a:t>No</a:t>
                      </a:r>
                    </a:p>
                  </a:txBody>
                  <a:tcPr marL="47625" marR="47625" marT="47625" marB="47625"/>
                </a:tc>
                <a:tc>
                  <a:txBody>
                    <a:bodyPr/>
                    <a:p>
                      <a:pPr algn="ctr"/>
                      <a:r>
                        <a:rPr lang="en-US"/>
                        <a:t>None</a:t>
                      </a:r>
                    </a:p>
                  </a:txBody>
                  <a:tcPr marL="47625" marR="47625" marT="47625" marB="47625"/>
                </a:tc>
                <a:tc>
                  <a:txBody>
                    <a:bodyPr/>
                    <a:p>
                      <a:pPr algn="ctr"/>
                      <a:r>
                        <a:rPr lang="en-US"/>
                        <a:t>No, method not reliable</a:t>
                      </a:r>
                    </a:p>
                  </a:txBody>
                  <a:tcPr marL="47625" marR="47625" marT="47625" marB="47625"/>
                </a:tc>
                <a:tc>
                  <a:txBody>
                    <a:bodyPr/>
                    <a:p>
                      <a:r>
                        <a:rPr dirty="0" lang="en-US"/>
                        <a:t>Immediate</a:t>
                      </a:r>
                    </a:p>
                  </a:txBody>
                  <a:tcPr marL="47625" marR="47625" marT="47625" marB="47625"/>
                </a:tc>
              </a:tr>
            </a:tbl>
          </a:graphicData>
        </a:graphic>
      </p:graphicFrame>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614" name="Title 1"/>
          <p:cNvSpPr>
            <a:spLocks noGrp="1"/>
          </p:cNvSpPr>
          <p:nvPr>
            <p:ph type="title"/>
          </p:nvPr>
        </p:nvSpPr>
        <p:spPr/>
        <p:txBody>
          <a:bodyPr/>
          <a:p>
            <a:endParaRPr lang="en-US"/>
          </a:p>
        </p:txBody>
      </p:sp>
      <p:sp>
        <p:nvSpPr>
          <p:cNvPr id="1048615" name="Content Placeholder 2"/>
          <p:cNvSpPr>
            <a:spLocks noGrp="1"/>
          </p:cNvSpPr>
          <p:nvPr>
            <p:ph idx="1"/>
          </p:nvPr>
        </p:nvSpPr>
        <p:spPr/>
        <p:txBody>
          <a:bodyPr>
            <a:normAutofit fontScale="92857" lnSpcReduction="10000"/>
          </a:bodyPr>
          <a:p>
            <a:r>
              <a:rPr b="1" dirty="0" lang="en-US" smtClean="0"/>
              <a:t>ACCESS TO THE SERVICE</a:t>
            </a:r>
          </a:p>
          <a:p>
            <a:r>
              <a:rPr dirty="0" lang="en-US" smtClean="0"/>
              <a:t>All the clients including adolescents have a right to receive FP services.</a:t>
            </a:r>
          </a:p>
          <a:p>
            <a:r>
              <a:rPr dirty="0" lang="en-US" smtClean="0"/>
              <a:t>The SDP should be clean, well organized and adequately supplied with contraception methods.</a:t>
            </a:r>
          </a:p>
          <a:p>
            <a:pPr>
              <a:buNone/>
            </a:pPr>
            <a:r>
              <a:rPr dirty="0" lang="en-US" smtClean="0"/>
              <a:t> </a:t>
            </a:r>
          </a:p>
          <a:p>
            <a:r>
              <a:rPr b="1" dirty="0" lang="en-US" smtClean="0"/>
              <a:t>INFORMED CHOICE</a:t>
            </a:r>
          </a:p>
          <a:p>
            <a:r>
              <a:rPr dirty="0" lang="en-US" smtClean="0"/>
              <a:t>The client should given adequate information on the range of contraceptives available and then allowed to choose their most preferred method.</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616" name="Title 1"/>
          <p:cNvSpPr>
            <a:spLocks noGrp="1"/>
          </p:cNvSpPr>
          <p:nvPr>
            <p:ph type="title"/>
          </p:nvPr>
        </p:nvSpPr>
        <p:spPr/>
        <p:txBody>
          <a:bodyPr/>
          <a:p>
            <a:endParaRPr lang="en-US"/>
          </a:p>
        </p:txBody>
      </p:sp>
      <p:sp>
        <p:nvSpPr>
          <p:cNvPr id="1048617" name="Content Placeholder 2"/>
          <p:cNvSpPr>
            <a:spLocks noGrp="1"/>
          </p:cNvSpPr>
          <p:nvPr>
            <p:ph idx="1"/>
          </p:nvPr>
        </p:nvSpPr>
        <p:spPr/>
        <p:txBody>
          <a:bodyPr/>
          <a:p>
            <a:r>
              <a:rPr b="1" dirty="0" lang="en-US" smtClean="0"/>
              <a:t>SAFETY OF SERVICES</a:t>
            </a:r>
          </a:p>
          <a:p>
            <a:r>
              <a:rPr dirty="0" lang="en-US" smtClean="0"/>
              <a:t>Service providers should </a:t>
            </a:r>
            <a:r>
              <a:rPr dirty="0" lang="en-US" err="1" smtClean="0"/>
              <a:t>adher</a:t>
            </a:r>
            <a:r>
              <a:rPr dirty="0" lang="en-US" smtClean="0"/>
              <a:t> to infection prevention and client instruction for effective use of the method.</a:t>
            </a:r>
          </a:p>
          <a:p>
            <a:r>
              <a:rPr b="1" dirty="0" lang="en-US" smtClean="0"/>
              <a:t>PRIVACY AND CONFIDENTIALITY</a:t>
            </a:r>
          </a:p>
          <a:p>
            <a:r>
              <a:rPr dirty="0" lang="en-US" smtClean="0"/>
              <a:t>Care should be individualized and discrete.</a:t>
            </a:r>
          </a:p>
          <a:p>
            <a:r>
              <a:rPr b="1" dirty="0" lang="en-US" smtClean="0"/>
              <a:t>DIGNITY, COMFORT, EXPRESSION OF OPINION</a:t>
            </a:r>
          </a:p>
          <a:p>
            <a:r>
              <a:rPr dirty="0" lang="en-US" smtClean="0"/>
              <a:t>Clients should be treated with dignity and friendliness.</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618" name="Title 1"/>
          <p:cNvSpPr>
            <a:spLocks noGrp="1"/>
          </p:cNvSpPr>
          <p:nvPr>
            <p:ph type="title"/>
          </p:nvPr>
        </p:nvSpPr>
        <p:spPr/>
        <p:txBody>
          <a:bodyPr/>
          <a:p>
            <a:endParaRPr lang="en-US"/>
          </a:p>
        </p:txBody>
      </p:sp>
      <p:sp>
        <p:nvSpPr>
          <p:cNvPr id="1048619" name="Content Placeholder 2"/>
          <p:cNvSpPr>
            <a:spLocks noGrp="1"/>
          </p:cNvSpPr>
          <p:nvPr>
            <p:ph idx="1"/>
          </p:nvPr>
        </p:nvSpPr>
        <p:spPr/>
        <p:txBody>
          <a:bodyPr/>
          <a:p>
            <a:r>
              <a:rPr b="1" dirty="0" lang="en-US" smtClean="0"/>
              <a:t>CONTINUITY OF CARE</a:t>
            </a:r>
          </a:p>
          <a:p>
            <a:r>
              <a:rPr dirty="0" lang="en-US" smtClean="0"/>
              <a:t>CLIENTS` records and follow-ups should be accurately and completely </a:t>
            </a:r>
            <a:r>
              <a:rPr dirty="0" lang="en-US" err="1" smtClean="0"/>
              <a:t>documentedto</a:t>
            </a:r>
            <a:r>
              <a:rPr dirty="0" lang="en-US" smtClean="0"/>
              <a:t> ensure appropriate client management and clinical safety.</a:t>
            </a:r>
          </a:p>
          <a:p>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620" name="Title 1"/>
          <p:cNvSpPr>
            <a:spLocks noGrp="1"/>
          </p:cNvSpPr>
          <p:nvPr>
            <p:ph type="title"/>
          </p:nvPr>
        </p:nvSpPr>
        <p:spPr/>
        <p:txBody>
          <a:bodyPr/>
          <a:p>
            <a:r>
              <a:rPr b="1" dirty="0" lang="en-US" smtClean="0"/>
              <a:t>PROVIDER STAFF`S NEEDS</a:t>
            </a:r>
            <a:r>
              <a:rPr dirty="0" lang="en-US" smtClean="0"/>
              <a:t/>
            </a:r>
            <a:br>
              <a:rPr dirty="0" lang="en-US" smtClean="0"/>
            </a:br>
            <a:endParaRPr dirty="0" lang="en-US"/>
          </a:p>
        </p:txBody>
      </p:sp>
      <p:sp>
        <p:nvSpPr>
          <p:cNvPr id="1048621" name="Content Placeholder 2"/>
          <p:cNvSpPr>
            <a:spLocks noGrp="1"/>
          </p:cNvSpPr>
          <p:nvPr>
            <p:ph idx="1"/>
          </p:nvPr>
        </p:nvSpPr>
        <p:spPr/>
        <p:txBody>
          <a:bodyPr/>
          <a:p>
            <a:r>
              <a:rPr b="1" dirty="0" lang="en-US" smtClean="0"/>
              <a:t>SUPPORTIVE SUPERVISION AND MANAGEMENT</a:t>
            </a:r>
          </a:p>
          <a:p>
            <a:r>
              <a:rPr dirty="0" lang="en-US" smtClean="0"/>
              <a:t>The work environment and facilitative supervisory system should be supportive and emphasize  mentoring and joint problem solving. The system should help staff provide the best possible </a:t>
            </a:r>
            <a:r>
              <a:rPr dirty="0" lang="en-US" err="1" smtClean="0"/>
              <a:t>fp</a:t>
            </a:r>
            <a:r>
              <a:rPr dirty="0" lang="en-US" smtClean="0"/>
              <a:t> services.</a:t>
            </a:r>
          </a:p>
          <a:p>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622" name="Title 1"/>
          <p:cNvSpPr>
            <a:spLocks noGrp="1"/>
          </p:cNvSpPr>
          <p:nvPr>
            <p:ph type="title"/>
          </p:nvPr>
        </p:nvSpPr>
        <p:spPr/>
        <p:txBody>
          <a:bodyPr/>
          <a:p>
            <a:endParaRPr lang="en-US"/>
          </a:p>
        </p:txBody>
      </p:sp>
      <p:sp>
        <p:nvSpPr>
          <p:cNvPr id="1048623" name="Content Placeholder 2"/>
          <p:cNvSpPr>
            <a:spLocks noGrp="1"/>
          </p:cNvSpPr>
          <p:nvPr>
            <p:ph idx="1"/>
          </p:nvPr>
        </p:nvSpPr>
        <p:spPr/>
        <p:txBody>
          <a:bodyPr/>
          <a:p>
            <a:r>
              <a:rPr b="1" dirty="0" lang="en-US" smtClean="0"/>
              <a:t>INFORMATION, TRAINING AND DEVELOPMENT</a:t>
            </a:r>
          </a:p>
          <a:p>
            <a:r>
              <a:rPr dirty="0" lang="en-US" smtClean="0"/>
              <a:t>Staff should be knowledgeable and skilled in providing </a:t>
            </a:r>
            <a:r>
              <a:rPr dirty="0" lang="en-US" err="1" smtClean="0"/>
              <a:t>fp</a:t>
            </a:r>
            <a:r>
              <a:rPr dirty="0" lang="en-US" smtClean="0"/>
              <a:t> and have ongoing opportunities for training to update and maintain a high level of performance.</a:t>
            </a:r>
          </a:p>
          <a:p>
            <a:r>
              <a:rPr b="1" dirty="0" lang="en-US" smtClean="0"/>
              <a:t>SUPPLIES, EQUIPMENT AND INFRASTRUCTURE</a:t>
            </a:r>
          </a:p>
          <a:p>
            <a:r>
              <a:rPr dirty="0" lang="en-US" smtClean="0"/>
              <a:t>Staff should have sufficient and appropriate supplies, instruments and logistics infrastructure to ensure uninterrupted </a:t>
            </a:r>
            <a:r>
              <a:rPr dirty="0" lang="en-US" err="1" smtClean="0"/>
              <a:t>fp</a:t>
            </a:r>
            <a:r>
              <a:rPr dirty="0" lang="en-US" smtClean="0"/>
              <a:t> services and the safety of service providers.</a:t>
            </a:r>
          </a:p>
          <a:p>
            <a:r>
              <a:rPr dirty="0" lang="en-US" smtClean="0"/>
              <a:t>	</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title"/>
          </p:nvPr>
        </p:nvSpPr>
        <p:spPr/>
        <p:txBody>
          <a:bodyPr/>
          <a:p>
            <a:endParaRPr lang="en-US"/>
          </a:p>
        </p:txBody>
      </p:sp>
      <p:sp>
        <p:nvSpPr>
          <p:cNvPr id="1048587" name="Content Placeholder 2"/>
          <p:cNvSpPr>
            <a:spLocks noGrp="1"/>
          </p:cNvSpPr>
          <p:nvPr>
            <p:ph idx="1"/>
          </p:nvPr>
        </p:nvSpPr>
        <p:spPr/>
        <p:txBody>
          <a:bodyPr>
            <a:normAutofit fontScale="89286" lnSpcReduction="10000"/>
          </a:bodyPr>
          <a:p>
            <a:r>
              <a:rPr dirty="0" lang="en-US" smtClean="0"/>
              <a:t>Kenya’s average total fertility in 2010 is between 4-5 children per woman (TFR- 4.6)</a:t>
            </a:r>
          </a:p>
          <a:p>
            <a:r>
              <a:rPr dirty="0" lang="en-US" smtClean="0"/>
              <a:t>Social and cultural beliefs and practices, gender dynamics, lack of male involvement, and weak health management systems continue to impede the demand for and utilization of reproductive health care.  </a:t>
            </a:r>
          </a:p>
          <a:p>
            <a:r>
              <a:rPr dirty="0" lang="en-US" smtClean="0"/>
              <a:t>Contraceptive prevalence rate (CPR) has modestly improved to 46% from 39% in 2003 however it falls far below the national target for CPR of 56% by 2015.  </a:t>
            </a:r>
          </a:p>
          <a:p>
            <a:r>
              <a:rPr dirty="0" lang="en-US" smtClean="0"/>
              <a:t>Meanwhile, Kenya’s maternal mortality rate (MMR) of 414 per 100,000 live births has not improved. </a:t>
            </a:r>
          </a:p>
          <a:p>
            <a:r>
              <a:rPr dirty="0" lang="en-US" smtClean="0"/>
              <a:t>Unmet need for FP is 24%.</a:t>
            </a:r>
            <a:endParaRPr dirty="0" lang="en-US"/>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624" name="Title 1"/>
          <p:cNvSpPr>
            <a:spLocks noGrp="1"/>
          </p:cNvSpPr>
          <p:nvPr>
            <p:ph type="title"/>
          </p:nvPr>
        </p:nvSpPr>
        <p:spPr/>
        <p:txBody>
          <a:bodyPr/>
          <a:p>
            <a:r>
              <a:rPr b="1" dirty="0" lang="en-US" smtClean="0"/>
              <a:t>UNMET NEED OF FP</a:t>
            </a:r>
            <a:endParaRPr b="1" dirty="0" lang="en-US"/>
          </a:p>
        </p:txBody>
      </p:sp>
      <p:sp>
        <p:nvSpPr>
          <p:cNvPr id="1048625" name="Content Placeholder 2"/>
          <p:cNvSpPr>
            <a:spLocks noGrp="1"/>
          </p:cNvSpPr>
          <p:nvPr>
            <p:ph idx="1"/>
          </p:nvPr>
        </p:nvSpPr>
        <p:spPr/>
        <p:txBody>
          <a:bodyPr>
            <a:normAutofit/>
          </a:bodyPr>
          <a:p>
            <a:r>
              <a:rPr dirty="0" lang="en-US" smtClean="0"/>
              <a:t>Women with unmet need are those who </a:t>
            </a:r>
            <a:r>
              <a:rPr lang="en-US" smtClean="0"/>
              <a:t>are fecund (CAPABILITY TO PRODUCEAN ABUNDANCE OF OFFSPRING OR FERTILE) </a:t>
            </a:r>
            <a:r>
              <a:rPr dirty="0" lang="en-US" smtClean="0"/>
              <a:t>and sexually active but are not using any method of contraception, and report not wanting any more children or wanting to delay the birth of their next child. </a:t>
            </a:r>
          </a:p>
          <a:p>
            <a:r>
              <a:rPr dirty="0" lang="en-US" smtClean="0"/>
              <a:t>Unmet need for contraception can lead to unintended pregnancies, which pose risks for women, their families, and societies. </a:t>
            </a:r>
          </a:p>
          <a:p>
            <a:r>
              <a:rPr dirty="0" lang="en-US" smtClean="0"/>
              <a:t>In less developed countries, about one-fourth of pregnancies are unintended—that is, either unwanted or mistimed</a:t>
            </a:r>
            <a:endParaRPr dirty="0" lang="en-US"/>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626" name="Title 1"/>
          <p:cNvSpPr>
            <a:spLocks noGrp="1"/>
          </p:cNvSpPr>
          <p:nvPr>
            <p:ph type="title"/>
          </p:nvPr>
        </p:nvSpPr>
        <p:spPr/>
        <p:txBody>
          <a:bodyPr/>
          <a:p>
            <a:endParaRPr lang="en-US"/>
          </a:p>
        </p:txBody>
      </p:sp>
      <p:sp>
        <p:nvSpPr>
          <p:cNvPr id="1048627" name="Content Placeholder 2"/>
          <p:cNvSpPr>
            <a:spLocks noGrp="1"/>
          </p:cNvSpPr>
          <p:nvPr>
            <p:ph idx="1"/>
          </p:nvPr>
        </p:nvSpPr>
        <p:spPr/>
        <p:txBody>
          <a:bodyPr/>
          <a:p>
            <a:pPr>
              <a:buNone/>
            </a:pPr>
            <a:r>
              <a:rPr b="1" dirty="0" lang="en-US" smtClean="0"/>
              <a:t>Unmet need is especially high among groups such as: </a:t>
            </a:r>
          </a:p>
          <a:p>
            <a:r>
              <a:rPr dirty="0" lang="en-US" smtClean="0"/>
              <a:t>Adolescents</a:t>
            </a:r>
          </a:p>
          <a:p>
            <a:r>
              <a:rPr dirty="0" lang="en-US" smtClean="0"/>
              <a:t>Migrants </a:t>
            </a:r>
          </a:p>
          <a:p>
            <a:r>
              <a:rPr dirty="0" lang="en-US" smtClean="0"/>
              <a:t>Urban slum dwellers</a:t>
            </a:r>
          </a:p>
          <a:p>
            <a:r>
              <a:rPr dirty="0" lang="en-US" smtClean="0"/>
              <a:t>Refugees</a:t>
            </a:r>
          </a:p>
          <a:p>
            <a:r>
              <a:rPr dirty="0" lang="en-US" smtClean="0"/>
              <a:t>Women in the postpartum period</a:t>
            </a:r>
          </a:p>
          <a:p>
            <a:r>
              <a:rPr dirty="0" lang="en-US" smtClean="0"/>
              <a:t>Women near menopause.</a:t>
            </a:r>
            <a:endParaRPr dirty="0"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628" name="Title 1"/>
          <p:cNvSpPr>
            <a:spLocks noGrp="1"/>
          </p:cNvSpPr>
          <p:nvPr>
            <p:ph type="title"/>
          </p:nvPr>
        </p:nvSpPr>
        <p:spPr/>
        <p:txBody>
          <a:bodyPr/>
          <a:p>
            <a:r>
              <a:rPr b="1" dirty="0" lang="en-US" smtClean="0"/>
              <a:t>CLIENT ASSESSMENT</a:t>
            </a:r>
            <a:endParaRPr b="1" dirty="0" lang="en-US"/>
          </a:p>
        </p:txBody>
      </p:sp>
      <p:sp>
        <p:nvSpPr>
          <p:cNvPr id="1048629" name="Content Placeholder 2"/>
          <p:cNvSpPr>
            <a:spLocks noGrp="1"/>
          </p:cNvSpPr>
          <p:nvPr>
            <p:ph idx="1"/>
          </p:nvPr>
        </p:nvSpPr>
        <p:spPr/>
        <p:txBody>
          <a:bodyPr/>
          <a:p>
            <a:r>
              <a:rPr b="1" dirty="0" lang="en-US" smtClean="0"/>
              <a:t>OBJECTIVES OF CLIENT ASSESSMENT</a:t>
            </a:r>
          </a:p>
          <a:p>
            <a:r>
              <a:rPr dirty="0" lang="en-US" smtClean="0"/>
              <a:t>Is the client pregnant?</a:t>
            </a:r>
          </a:p>
          <a:p>
            <a:r>
              <a:rPr dirty="0" lang="en-US" smtClean="0"/>
              <a:t>Does the client have any special problems that require further assessment, treatment, regular follow up or referral?</a:t>
            </a:r>
          </a:p>
          <a:p>
            <a:r>
              <a:rPr dirty="0" lang="en-US" smtClean="0"/>
              <a:t>Does the client have any conditions that require additional evaluation or care or that can make the client ineligible to use a particular method?</a:t>
            </a:r>
          </a:p>
          <a:p>
            <a:endParaRPr dirty="0"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630" name="Title 1"/>
          <p:cNvSpPr>
            <a:spLocks noGrp="1"/>
          </p:cNvSpPr>
          <p:nvPr>
            <p:ph type="title"/>
          </p:nvPr>
        </p:nvSpPr>
        <p:spPr/>
        <p:txBody>
          <a:bodyPr/>
          <a:p>
            <a:r>
              <a:rPr dirty="0" lang="en-US" smtClean="0"/>
              <a:t>CLIENT ASSESSMENT PROCESS</a:t>
            </a:r>
            <a:endParaRPr dirty="0" lang="en-US"/>
          </a:p>
        </p:txBody>
      </p:sp>
      <p:sp>
        <p:nvSpPr>
          <p:cNvPr id="1048631" name="Content Placeholder 2"/>
          <p:cNvSpPr>
            <a:spLocks noGrp="1"/>
          </p:cNvSpPr>
          <p:nvPr>
            <p:ph idx="1"/>
          </p:nvPr>
        </p:nvSpPr>
        <p:spPr/>
        <p:txBody>
          <a:bodyPr/>
          <a:p>
            <a:r>
              <a:rPr dirty="0" lang="en-US" smtClean="0"/>
              <a:t>This process is usually accomplished by </a:t>
            </a:r>
            <a:r>
              <a:rPr dirty="0" lang="en-US" err="1" smtClean="0"/>
              <a:t>afew</a:t>
            </a:r>
            <a:r>
              <a:rPr dirty="0" lang="en-US" smtClean="0"/>
              <a:t> key questions. Unless specific problems are suspected the safe provision of most contraceptive methods except IUCD and STERILISATION/BTL does not require physical or pelvic examination.</a:t>
            </a: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632" name="Title 1"/>
          <p:cNvSpPr>
            <a:spLocks noGrp="1"/>
          </p:cNvSpPr>
          <p:nvPr>
            <p:ph type="title"/>
          </p:nvPr>
        </p:nvSpPr>
        <p:spPr/>
        <p:txBody>
          <a:bodyPr/>
          <a:p>
            <a:r>
              <a:rPr dirty="0" lang="en-US" smtClean="0"/>
              <a:t>SPECIFIC EXAMINATION OR TESTS</a:t>
            </a:r>
            <a:br>
              <a:rPr dirty="0" lang="en-US" smtClean="0"/>
            </a:br>
            <a:endParaRPr dirty="0" lang="en-US"/>
          </a:p>
        </p:txBody>
      </p:sp>
      <p:sp>
        <p:nvSpPr>
          <p:cNvPr id="1048633" name="Content Placeholder 2"/>
          <p:cNvSpPr>
            <a:spLocks noGrp="1"/>
          </p:cNvSpPr>
          <p:nvPr>
            <p:ph idx="1"/>
          </p:nvPr>
        </p:nvSpPr>
        <p:spPr/>
        <p:txBody>
          <a:bodyPr>
            <a:normAutofit fontScale="92857" lnSpcReduction="10000"/>
          </a:bodyPr>
          <a:p>
            <a:r>
              <a:rPr dirty="0" lang="en-US" smtClean="0"/>
              <a:t>These are some of the tests that might be performed in FP;</a:t>
            </a:r>
          </a:p>
          <a:p>
            <a:r>
              <a:rPr dirty="0" lang="en-US" smtClean="0"/>
              <a:t>1. breast examination</a:t>
            </a:r>
          </a:p>
          <a:p>
            <a:r>
              <a:rPr dirty="0" lang="en-US" smtClean="0"/>
              <a:t>2. pelvic and genital examination</a:t>
            </a:r>
          </a:p>
          <a:p>
            <a:r>
              <a:rPr dirty="0" lang="en-US" smtClean="0"/>
              <a:t>3. cervical cancer screening</a:t>
            </a:r>
          </a:p>
          <a:p>
            <a:r>
              <a:rPr dirty="0" lang="en-US" smtClean="0"/>
              <a:t>4. routine lab tests</a:t>
            </a:r>
          </a:p>
          <a:p>
            <a:r>
              <a:rPr dirty="0" lang="en-US" smtClean="0"/>
              <a:t>5. hemoglobin tests</a:t>
            </a:r>
          </a:p>
          <a:p>
            <a:r>
              <a:rPr dirty="0" lang="en-US" smtClean="0"/>
              <a:t>6. STI risk assessment – medical </a:t>
            </a:r>
            <a:r>
              <a:rPr dirty="0" lang="en-US" err="1" smtClean="0"/>
              <a:t>hx</a:t>
            </a:r>
            <a:r>
              <a:rPr dirty="0" lang="en-US" smtClean="0"/>
              <a:t> and physical examination</a:t>
            </a:r>
          </a:p>
          <a:p>
            <a:r>
              <a:rPr dirty="0" lang="en-US" smtClean="0"/>
              <a:t>7. STI/HIV screening: lab tests</a:t>
            </a:r>
          </a:p>
          <a:p>
            <a:r>
              <a:rPr dirty="0" lang="en-US" smtClean="0"/>
              <a:t>8. blood pressure screening</a:t>
            </a:r>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634" name="Title 1"/>
          <p:cNvSpPr>
            <a:spLocks noGrp="1"/>
          </p:cNvSpPr>
          <p:nvPr>
            <p:ph type="title"/>
          </p:nvPr>
        </p:nvSpPr>
        <p:spPr/>
        <p:txBody>
          <a:bodyPr>
            <a:normAutofit fontScale="90000"/>
          </a:bodyPr>
          <a:p>
            <a:r>
              <a:rPr dirty="0" lang="en-US" smtClean="0"/>
              <a:t>How to Be Reasonably Sure a Client Is Not Pregnant</a:t>
            </a:r>
            <a:br>
              <a:rPr dirty="0" lang="en-US" smtClean="0"/>
            </a:br>
            <a:endParaRPr dirty="0" lang="en-US"/>
          </a:p>
        </p:txBody>
      </p:sp>
      <p:sp>
        <p:nvSpPr>
          <p:cNvPr id="1048635" name="Content Placeholder 2"/>
          <p:cNvSpPr>
            <a:spLocks noGrp="1"/>
          </p:cNvSpPr>
          <p:nvPr>
            <p:ph idx="1"/>
          </p:nvPr>
        </p:nvSpPr>
        <p:spPr/>
        <p:txBody>
          <a:bodyPr>
            <a:noAutofit/>
          </a:bodyPr>
          <a:p>
            <a:r>
              <a:rPr dirty="0" sz="3600" lang="en-US" smtClean="0"/>
              <a:t>You can be reasonably sure a client is not pregnant if at least one of the following situations applies:</a:t>
            </a:r>
          </a:p>
          <a:p>
            <a:r>
              <a:rPr dirty="0" sz="3600" lang="en-US" smtClean="0"/>
              <a:t> She has had a baby less than six months ago, is fully or nearly fully breastfeeding, and has had no menstrual period since then.</a:t>
            </a:r>
          </a:p>
          <a:p>
            <a:r>
              <a:rPr dirty="0" sz="3600" lang="en-US" smtClean="0"/>
              <a:t> She has abstained from sexual intercourse since her last menstrual period or delivery.</a:t>
            </a:r>
          </a:p>
          <a:p>
            <a:r>
              <a:rPr dirty="0" sz="3600" lang="en-US" smtClean="0"/>
              <a:t> She has had a baby in the last four weeks.</a:t>
            </a:r>
            <a:endParaRPr dirty="0" sz="360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636" name="Title 1"/>
          <p:cNvSpPr>
            <a:spLocks noGrp="1"/>
          </p:cNvSpPr>
          <p:nvPr>
            <p:ph type="title"/>
          </p:nvPr>
        </p:nvSpPr>
        <p:spPr/>
        <p:txBody>
          <a:bodyPr/>
          <a:p>
            <a:endParaRPr lang="en-US"/>
          </a:p>
        </p:txBody>
      </p:sp>
      <p:sp>
        <p:nvSpPr>
          <p:cNvPr id="1048637" name="Content Placeholder 2"/>
          <p:cNvSpPr>
            <a:spLocks noGrp="1"/>
          </p:cNvSpPr>
          <p:nvPr>
            <p:ph idx="1"/>
          </p:nvPr>
        </p:nvSpPr>
        <p:spPr/>
        <p:txBody>
          <a:bodyPr>
            <a:normAutofit/>
          </a:bodyPr>
          <a:p>
            <a:r>
              <a:rPr dirty="0" sz="3600" lang="en-US" smtClean="0"/>
              <a:t>  Her last menstrual period started within the past seven days (or within the past 12 days if she plans to use an IUCD).29</a:t>
            </a:r>
          </a:p>
          <a:p>
            <a:r>
              <a:rPr dirty="0" sz="3600" lang="en-US" smtClean="0"/>
              <a:t>  She has had a miscarriage or abortion in the past seven days (or within the past 12 days if she plans to use an IUCD).</a:t>
            </a:r>
          </a:p>
          <a:p>
            <a:r>
              <a:rPr dirty="0" sz="3600" lang="en-US" smtClean="0"/>
              <a:t> She has been using a reliable contraceptive method consistently and correctly.</a:t>
            </a:r>
            <a:endParaRPr dirty="0" sz="360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638" name="Title 1"/>
          <p:cNvSpPr>
            <a:spLocks noGrp="1"/>
          </p:cNvSpPr>
          <p:nvPr>
            <p:ph type="title"/>
          </p:nvPr>
        </p:nvSpPr>
        <p:spPr/>
        <p:txBody>
          <a:bodyPr/>
          <a:p>
            <a:r>
              <a:rPr dirty="0" lang="en-US" smtClean="0"/>
              <a:t>HIV AND STI SCREENING</a:t>
            </a:r>
            <a:endParaRPr dirty="0" lang="en-US"/>
          </a:p>
        </p:txBody>
      </p:sp>
      <p:sp>
        <p:nvSpPr>
          <p:cNvPr id="1048639" name="Content Placeholder 2"/>
          <p:cNvSpPr>
            <a:spLocks noGrp="1"/>
          </p:cNvSpPr>
          <p:nvPr>
            <p:ph idx="1"/>
          </p:nvPr>
        </p:nvSpPr>
        <p:spPr/>
        <p:txBody>
          <a:bodyPr>
            <a:normAutofit fontScale="96429" lnSpcReduction="10000"/>
          </a:bodyPr>
          <a:p>
            <a:r>
              <a:rPr dirty="0" lang="en-US" smtClean="0"/>
              <a:t>Service providers should ask clients the following questions to screen for risk of STIs (including HIV and AIDS):</a:t>
            </a:r>
          </a:p>
          <a:p>
            <a:r>
              <a:rPr dirty="0" lang="en-US" smtClean="0"/>
              <a:t>  Do you have a vaginal discharge that is especially unusual for you?</a:t>
            </a:r>
          </a:p>
          <a:p>
            <a:r>
              <a:rPr dirty="0" lang="en-US" smtClean="0"/>
              <a:t> Do you have itching of the vagina or the genital area?</a:t>
            </a:r>
          </a:p>
          <a:p>
            <a:r>
              <a:rPr dirty="0" lang="en-US" smtClean="0"/>
              <a:t>  In the previous year, have you had a genital tract problem, such as an unusual vaginal discharge, ulcers, or skin lesions in your genital area?</a:t>
            </a:r>
          </a:p>
          <a:p>
            <a:r>
              <a:rPr dirty="0" lang="en-US" smtClean="0"/>
              <a:t> In the last three months, has your sex partner been treated for a genital tract problem, such as discharge from the penis or swollen groin glands?</a:t>
            </a: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640" name="Title 1"/>
          <p:cNvSpPr>
            <a:spLocks noGrp="1"/>
          </p:cNvSpPr>
          <p:nvPr>
            <p:ph type="title"/>
          </p:nvPr>
        </p:nvSpPr>
        <p:spPr/>
        <p:txBody>
          <a:bodyPr/>
          <a:p>
            <a:endParaRPr lang="en-US"/>
          </a:p>
        </p:txBody>
      </p:sp>
      <p:sp>
        <p:nvSpPr>
          <p:cNvPr id="1048641" name="Content Placeholder 2"/>
          <p:cNvSpPr>
            <a:spLocks noGrp="1"/>
          </p:cNvSpPr>
          <p:nvPr>
            <p:ph idx="1"/>
          </p:nvPr>
        </p:nvSpPr>
        <p:spPr/>
        <p:txBody>
          <a:bodyPr>
            <a:noAutofit/>
          </a:bodyPr>
          <a:p>
            <a:r>
              <a:rPr dirty="0" sz="3200" lang="en-US" smtClean="0"/>
              <a:t>  Do you know whether (or think that) your sex partner has other sex partners?</a:t>
            </a:r>
          </a:p>
          <a:p>
            <a:r>
              <a:rPr dirty="0" sz="3200" lang="en-US" smtClean="0"/>
              <a:t>  Are you or your partner in a profession that puts you at high risk (e.g., commercial sex worker, long-distance truck driver)?</a:t>
            </a:r>
          </a:p>
          <a:p>
            <a:r>
              <a:rPr dirty="0" sz="3200" lang="en-US" smtClean="0"/>
              <a:t> Have you had more than one sex partner in the last two months?</a:t>
            </a:r>
          </a:p>
          <a:p>
            <a:r>
              <a:rPr dirty="0" sz="3200" lang="en-US" smtClean="0"/>
              <a:t>  Do you think that you might have an STI (including HIV and AIDS)?</a:t>
            </a:r>
            <a:endParaRPr dirty="0" sz="320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642" name="Title 1"/>
          <p:cNvSpPr>
            <a:spLocks noGrp="1"/>
          </p:cNvSpPr>
          <p:nvPr>
            <p:ph type="title"/>
          </p:nvPr>
        </p:nvSpPr>
        <p:spPr/>
        <p:txBody>
          <a:bodyPr/>
          <a:p>
            <a:r>
              <a:rPr b="1" dirty="0" lang="en-US" smtClean="0"/>
              <a:t>WHO categories</a:t>
            </a:r>
            <a:endParaRPr b="1" dirty="0" lang="en-US"/>
          </a:p>
        </p:txBody>
      </p:sp>
      <p:sp>
        <p:nvSpPr>
          <p:cNvPr id="1048643" name="Content Placeholder 2"/>
          <p:cNvSpPr>
            <a:spLocks noGrp="1"/>
          </p:cNvSpPr>
          <p:nvPr>
            <p:ph idx="1"/>
          </p:nvPr>
        </p:nvSpPr>
        <p:spPr>
          <a:xfrm>
            <a:off x="1981200" y="1371600"/>
            <a:ext cx="8382000" cy="5029200"/>
          </a:xfrm>
        </p:spPr>
        <p:txBody>
          <a:bodyPr>
            <a:normAutofit/>
          </a:bodyPr>
          <a:p>
            <a:pPr>
              <a:buNone/>
            </a:pPr>
            <a:r>
              <a:rPr dirty="0" lang="en-US" smtClean="0"/>
              <a:t>The WHO groups medical conditions into these four categories:</a:t>
            </a:r>
          </a:p>
          <a:p>
            <a:pPr>
              <a:buNone/>
            </a:pPr>
            <a:r>
              <a:rPr dirty="0" lang="en-US" smtClean="0"/>
              <a:t>1. Conditions for which there is no restriction on the use of the contraceptive method.</a:t>
            </a:r>
          </a:p>
          <a:p>
            <a:pPr>
              <a:buNone/>
            </a:pPr>
            <a:r>
              <a:rPr dirty="0" lang="en-US" smtClean="0"/>
              <a:t>2. Conditions for which the advantages of using the method generally outweigh the theoretical or proven risks. In most situations, the method can be used freely, but careful follow-up might be required.</a:t>
            </a:r>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588" name="Title 1"/>
          <p:cNvSpPr>
            <a:spLocks noGrp="1"/>
          </p:cNvSpPr>
          <p:nvPr>
            <p:ph type="title"/>
          </p:nvPr>
        </p:nvSpPr>
        <p:spPr/>
        <p:txBody>
          <a:bodyPr/>
          <a:p>
            <a:endParaRPr lang="en-US"/>
          </a:p>
        </p:txBody>
      </p:sp>
      <p:sp>
        <p:nvSpPr>
          <p:cNvPr id="1048589" name="Content Placeholder 2"/>
          <p:cNvSpPr>
            <a:spLocks noGrp="1"/>
          </p:cNvSpPr>
          <p:nvPr>
            <p:ph idx="1"/>
          </p:nvPr>
        </p:nvSpPr>
        <p:spPr/>
        <p:txBody>
          <a:bodyPr>
            <a:normAutofit/>
          </a:bodyPr>
          <a:p>
            <a:r>
              <a:rPr dirty="0" lang="en-US" smtClean="0"/>
              <a:t>Family planning allows individuals and couples to anticipate and attain their desired number of children and the spacing and timing of their births. It is achieved through use of contraceptive methods and the treatment of involuntary infertility. </a:t>
            </a:r>
          </a:p>
          <a:p>
            <a:r>
              <a:rPr dirty="0" lang="en-US" smtClean="0"/>
              <a:t>A woman’s ability to space and limit her pregnancies has a direct impact on her health and well-being as well as on the outcome of each pregnancy. </a:t>
            </a:r>
            <a:endParaRPr dirty="0"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644" name="Title 1"/>
          <p:cNvSpPr>
            <a:spLocks noGrp="1"/>
          </p:cNvSpPr>
          <p:nvPr>
            <p:ph type="title"/>
          </p:nvPr>
        </p:nvSpPr>
        <p:spPr/>
        <p:txBody>
          <a:bodyPr/>
          <a:p>
            <a:r>
              <a:rPr b="1" dirty="0" lang="en-US" smtClean="0"/>
              <a:t>WHO categories</a:t>
            </a:r>
            <a:endParaRPr dirty="0" lang="en-US"/>
          </a:p>
        </p:txBody>
      </p:sp>
      <p:sp>
        <p:nvSpPr>
          <p:cNvPr id="1048645" name="Content Placeholder 2"/>
          <p:cNvSpPr>
            <a:spLocks noGrp="1"/>
          </p:cNvSpPr>
          <p:nvPr>
            <p:ph idx="1"/>
          </p:nvPr>
        </p:nvSpPr>
        <p:spPr/>
        <p:txBody>
          <a:bodyPr>
            <a:normAutofit/>
          </a:bodyPr>
          <a:p>
            <a:pPr>
              <a:buNone/>
            </a:pPr>
            <a:r>
              <a:rPr dirty="0" lang="en-US" smtClean="0"/>
              <a:t>3. Conditions for which the theoretical or proven risks usually outweigh the advantages of using the method. In this case, use of the method is not usually recommended unless other more appropriate alternative methods are not available or acceptable.</a:t>
            </a:r>
          </a:p>
          <a:p>
            <a:pPr>
              <a:buNone/>
            </a:pPr>
            <a:r>
              <a:rPr dirty="0" lang="en-US" smtClean="0"/>
              <a:t>4. Conditions that present an unacceptable health risk if the contraceptive method is used, (i.e., the method should not be used).</a:t>
            </a:r>
          </a:p>
          <a:p>
            <a:endParaRPr dirty="0" lang="en-US"/>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646" name="Title 1"/>
          <p:cNvSpPr>
            <a:spLocks noGrp="1"/>
          </p:cNvSpPr>
          <p:nvPr>
            <p:ph type="title"/>
          </p:nvPr>
        </p:nvSpPr>
        <p:spPr>
          <a:xfrm>
            <a:off x="1828800" y="274638"/>
            <a:ext cx="8382000" cy="1143000"/>
          </a:xfrm>
        </p:spPr>
        <p:txBody>
          <a:bodyPr>
            <a:normAutofit fontScale="90000"/>
          </a:bodyPr>
          <a:p>
            <a:r>
              <a:rPr b="1" dirty="0" lang="en-US" smtClean="0"/>
              <a:t> </a:t>
            </a:r>
            <a:r>
              <a:rPr b="1" dirty="0" sz="4000" lang="en-US"/>
              <a:t>Fertility awareness based (FAM)/Natural Methods of FP and contraceptive</a:t>
            </a:r>
            <a:endParaRPr dirty="0" sz="4000" lang="en-US"/>
          </a:p>
        </p:txBody>
      </p:sp>
      <p:sp>
        <p:nvSpPr>
          <p:cNvPr id="1048647" name="Content Placeholder 2"/>
          <p:cNvSpPr>
            <a:spLocks noGrp="1"/>
          </p:cNvSpPr>
          <p:nvPr>
            <p:ph idx="1"/>
          </p:nvPr>
        </p:nvSpPr>
        <p:spPr/>
        <p:txBody>
          <a:bodyPr>
            <a:normAutofit fontScale="89286" lnSpcReduction="10000"/>
          </a:bodyPr>
          <a:p>
            <a:pPr>
              <a:buNone/>
            </a:pPr>
            <a:r>
              <a:rPr dirty="0" lang="en-US" smtClean="0"/>
              <a:t>It is called natural because it does not involve use of drug or device and it require abstention from sexual intercourse during the fertile time of a woman’s menstrual cycle, thereby avoiding conception. </a:t>
            </a:r>
          </a:p>
          <a:p>
            <a:pPr>
              <a:buNone/>
            </a:pPr>
            <a:r>
              <a:rPr dirty="0" lang="en-US" smtClean="0"/>
              <a:t>The following are the available methods:</a:t>
            </a:r>
          </a:p>
          <a:p>
            <a:r>
              <a:rPr dirty="0" lang="en-US" smtClean="0"/>
              <a:t>·         Withdrawal method (coitus </a:t>
            </a:r>
            <a:r>
              <a:rPr dirty="0" lang="en-US" err="1" smtClean="0"/>
              <a:t>interruptus</a:t>
            </a:r>
            <a:r>
              <a:rPr dirty="0" lang="en-US" smtClean="0"/>
              <a:t>)</a:t>
            </a:r>
          </a:p>
          <a:p>
            <a:r>
              <a:rPr dirty="0" lang="en-US" smtClean="0"/>
              <a:t>·         Safe period (rhythm method)</a:t>
            </a:r>
          </a:p>
          <a:p>
            <a:r>
              <a:rPr dirty="0" lang="en-US" smtClean="0"/>
              <a:t>·         </a:t>
            </a:r>
            <a:r>
              <a:rPr dirty="0" lang="en-US" err="1" smtClean="0"/>
              <a:t>Lactational</a:t>
            </a:r>
            <a:r>
              <a:rPr dirty="0" lang="en-US" smtClean="0"/>
              <a:t>  amenorrhea  method (LAM)</a:t>
            </a:r>
          </a:p>
          <a:p>
            <a:r>
              <a:rPr dirty="0" lang="en-US" smtClean="0"/>
              <a:t>·         Cervical mucus membrane</a:t>
            </a:r>
          </a:p>
          <a:p>
            <a:r>
              <a:rPr dirty="0" lang="en-US" smtClean="0"/>
              <a:t>·         Basal body temperature (BBT) method</a:t>
            </a:r>
          </a:p>
          <a:p>
            <a:r>
              <a:rPr dirty="0" lang="en-US" smtClean="0"/>
              <a:t>·         </a:t>
            </a:r>
            <a:r>
              <a:rPr dirty="0" lang="en-US" err="1" smtClean="0"/>
              <a:t>Sympto</a:t>
            </a:r>
            <a:r>
              <a:rPr dirty="0" lang="en-US" smtClean="0"/>
              <a:t> thermal method</a:t>
            </a:r>
          </a:p>
          <a:p>
            <a:endParaRPr dirty="0" lang="en-US"/>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648" name="Title 1"/>
          <p:cNvSpPr>
            <a:spLocks noGrp="1"/>
          </p:cNvSpPr>
          <p:nvPr>
            <p:ph type="title"/>
          </p:nvPr>
        </p:nvSpPr>
        <p:spPr/>
        <p:txBody>
          <a:bodyPr>
            <a:normAutofit/>
          </a:bodyPr>
          <a:p>
            <a:r>
              <a:rPr b="1" dirty="0" lang="en-US" smtClean="0"/>
              <a:t>Fertility awareness based (Natural) Methods of FP and contraceptive</a:t>
            </a:r>
            <a:endParaRPr dirty="0" lang="en-US"/>
          </a:p>
        </p:txBody>
      </p:sp>
      <p:sp>
        <p:nvSpPr>
          <p:cNvPr id="1048649" name="Content Placeholder 2"/>
          <p:cNvSpPr>
            <a:spLocks noGrp="1"/>
          </p:cNvSpPr>
          <p:nvPr>
            <p:ph idx="1"/>
          </p:nvPr>
        </p:nvSpPr>
        <p:spPr/>
        <p:txBody>
          <a:bodyPr>
            <a:normAutofit/>
          </a:bodyPr>
          <a:p>
            <a:r>
              <a:rPr dirty="0" lang="en-US" smtClean="0"/>
              <a:t>Newer FAM options, such as the Standard Days Method® (SDM) and </a:t>
            </a:r>
            <a:r>
              <a:rPr dirty="0" lang="en-US" err="1" smtClean="0"/>
              <a:t>TwoDay</a:t>
            </a:r>
            <a:r>
              <a:rPr dirty="0" lang="en-US" smtClean="0"/>
              <a:t> Method® (TDM), require less reliance on the provider, as they are offered and learned in one client-provider contact.</a:t>
            </a:r>
          </a:p>
          <a:p>
            <a:r>
              <a:rPr dirty="0" lang="en-US" smtClean="0"/>
              <a:t>Effectiveness of FAMs is enhanced by use of multiple techniques to identify the fertile time.</a:t>
            </a:r>
            <a:endParaRPr dirty="0" lang="en-US"/>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650" name="Title 1"/>
          <p:cNvSpPr>
            <a:spLocks noGrp="1"/>
          </p:cNvSpPr>
          <p:nvPr>
            <p:ph type="title"/>
          </p:nvPr>
        </p:nvSpPr>
        <p:spPr/>
        <p:txBody>
          <a:bodyPr>
            <a:normAutofit/>
          </a:bodyPr>
          <a:p>
            <a:r>
              <a:rPr dirty="0" lang="en-US" smtClean="0"/>
              <a:t> </a:t>
            </a:r>
            <a:r>
              <a:rPr b="1" dirty="0" lang="en-US" smtClean="0"/>
              <a:t>Mechanical methods of family planning and contraceptive</a:t>
            </a:r>
            <a:r>
              <a:rPr b="1" dirty="0" lang="en-US" smtClean="0">
                <a:hlinkClick r:id="rId1"/>
              </a:rPr>
              <a:t> </a:t>
            </a:r>
            <a:r>
              <a:rPr b="1" dirty="0" lang="en-US" smtClean="0"/>
              <a:t> </a:t>
            </a:r>
            <a:endParaRPr dirty="0" lang="en-US"/>
          </a:p>
        </p:txBody>
      </p:sp>
      <p:sp>
        <p:nvSpPr>
          <p:cNvPr id="1048651" name="Content Placeholder 2"/>
          <p:cNvSpPr>
            <a:spLocks noGrp="1"/>
          </p:cNvSpPr>
          <p:nvPr>
            <p:ph idx="1"/>
          </p:nvPr>
        </p:nvSpPr>
        <p:spPr/>
        <p:txBody>
          <a:bodyPr>
            <a:normAutofit/>
          </a:bodyPr>
          <a:p>
            <a:pPr>
              <a:buNone/>
            </a:pPr>
            <a:r>
              <a:rPr dirty="0" lang="en-US" smtClean="0"/>
              <a:t>This  type of family planning method  involves use of  devices which may sometime have some form of drug(hormone ) attached to it ,there mode of function is by placing a barrier  so that sperm does not get into the fallopian tube to fertilize the woman’s egg. The following are the available mechanical methods of family planning</a:t>
            </a:r>
          </a:p>
          <a:p>
            <a:pPr lvl="0"/>
            <a:r>
              <a:rPr dirty="0" lang="en-US" smtClean="0"/>
              <a:t>·         Intrauterine contraceptive Devices(IUCD,LOOP,COIL)</a:t>
            </a:r>
          </a:p>
          <a:p>
            <a:pPr lvl="0"/>
            <a:r>
              <a:rPr dirty="0" lang="en-US" smtClean="0"/>
              <a:t>·         Condoms</a:t>
            </a:r>
          </a:p>
          <a:p>
            <a:pPr lvl="0"/>
            <a:r>
              <a:rPr dirty="0" lang="en-US" smtClean="0"/>
              <a:t>·         Diaphragm</a:t>
            </a:r>
          </a:p>
          <a:p>
            <a:endParaRPr dirty="0" lang="en-US"/>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652" name="Title 1"/>
          <p:cNvSpPr>
            <a:spLocks noGrp="1"/>
          </p:cNvSpPr>
          <p:nvPr>
            <p:ph type="title"/>
          </p:nvPr>
        </p:nvSpPr>
        <p:spPr>
          <a:xfrm>
            <a:off x="812800" y="377825"/>
            <a:ext cx="10515600" cy="1325563"/>
          </a:xfrm>
        </p:spPr>
        <p:txBody>
          <a:bodyPr>
            <a:normAutofit fontScale="90000"/>
          </a:bodyPr>
          <a:p>
            <a:r>
              <a:rPr dirty="0" lang="en-US" smtClean="0"/>
              <a:t/>
            </a:r>
            <a:br>
              <a:rPr dirty="0" lang="en-US" smtClean="0"/>
            </a:br>
            <a:r>
              <a:rPr b="1" dirty="0" lang="en-US" smtClean="0"/>
              <a:t>Hormonal methods of family planning and contraceptive </a:t>
            </a:r>
            <a:r>
              <a:rPr dirty="0" lang="en-US" smtClean="0"/>
              <a:t/>
            </a:r>
            <a:br>
              <a:rPr dirty="0" lang="en-US" smtClean="0"/>
            </a:br>
            <a:endParaRPr dirty="0" lang="en-US"/>
          </a:p>
        </p:txBody>
      </p:sp>
      <p:sp>
        <p:nvSpPr>
          <p:cNvPr id="1048653" name="Content Placeholder 2"/>
          <p:cNvSpPr>
            <a:spLocks noGrp="1"/>
          </p:cNvSpPr>
          <p:nvPr>
            <p:ph idx="1"/>
          </p:nvPr>
        </p:nvSpPr>
        <p:spPr/>
        <p:txBody>
          <a:bodyPr>
            <a:normAutofit fontScale="85714" lnSpcReduction="10000"/>
          </a:bodyPr>
          <a:p>
            <a:r>
              <a:rPr dirty="0" lang="en-US" smtClean="0"/>
              <a:t>This is the most common used method of family planning and contraceptive .</a:t>
            </a:r>
          </a:p>
          <a:p>
            <a:r>
              <a:rPr dirty="0" lang="en-US" smtClean="0"/>
              <a:t>Hormonal contraceptives are highly effective (if used correctly), safe, and convenient. They can be taken in the form of oral pills, </a:t>
            </a:r>
            <a:r>
              <a:rPr dirty="0" lang="en-US" err="1" smtClean="0"/>
              <a:t>injectables</a:t>
            </a:r>
            <a:r>
              <a:rPr dirty="0" lang="en-US" smtClean="0"/>
              <a:t>, implants, skin patches, or hormone-releasing intrauterine systems.</a:t>
            </a:r>
            <a:br>
              <a:rPr dirty="0" lang="en-US" smtClean="0"/>
            </a:br>
            <a:r>
              <a:rPr dirty="0" lang="en-US" smtClean="0"/>
              <a:t>- Combined oral contraceptives</a:t>
            </a:r>
          </a:p>
          <a:p>
            <a:pPr lvl="0"/>
            <a:r>
              <a:rPr dirty="0" lang="en-US" smtClean="0"/>
              <a:t>              ·          Emergency pills</a:t>
            </a:r>
          </a:p>
          <a:p>
            <a:pPr lvl="0"/>
            <a:r>
              <a:rPr dirty="0" lang="en-US" smtClean="0"/>
              <a:t>              ·         Ordinary pills</a:t>
            </a:r>
          </a:p>
          <a:p>
            <a:r>
              <a:rPr dirty="0" lang="en-US" smtClean="0"/>
              <a:t>-Progesterone only contraceptives</a:t>
            </a:r>
          </a:p>
          <a:p>
            <a:pPr lvl="0"/>
            <a:r>
              <a:rPr dirty="0" lang="en-US" smtClean="0"/>
              <a:t>             ·         </a:t>
            </a:r>
            <a:r>
              <a:rPr dirty="0" lang="en-US" err="1" smtClean="0"/>
              <a:t>Injectables</a:t>
            </a:r>
            <a:r>
              <a:rPr dirty="0" lang="en-US" smtClean="0"/>
              <a:t>  </a:t>
            </a:r>
          </a:p>
          <a:p>
            <a:pPr lvl="0"/>
            <a:r>
              <a:rPr dirty="0" lang="en-US" smtClean="0"/>
              <a:t>             ·        </a:t>
            </a:r>
            <a:r>
              <a:rPr dirty="0" lang="en-US" smtClean="0">
                <a:hlinkClick r:id="rId1"/>
              </a:rPr>
              <a:t> </a:t>
            </a:r>
            <a:r>
              <a:rPr dirty="0" lang="en-US" smtClean="0"/>
              <a:t>Implants i.e.  </a:t>
            </a:r>
            <a:r>
              <a:rPr dirty="0" lang="en-US" err="1" smtClean="0"/>
              <a:t>Jadelle</a:t>
            </a:r>
            <a:r>
              <a:rPr dirty="0" lang="en-US" smtClean="0"/>
              <a:t>®, </a:t>
            </a:r>
            <a:r>
              <a:rPr dirty="0" lang="en-US" err="1" smtClean="0"/>
              <a:t>Implanon</a:t>
            </a:r>
            <a:r>
              <a:rPr dirty="0" lang="en-US" smtClean="0"/>
              <a:t>® , Norplant®</a:t>
            </a:r>
          </a:p>
          <a:p>
            <a:endParaRPr dirty="0" lang="en-US"/>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654" name="Title 1"/>
          <p:cNvSpPr>
            <a:spLocks noGrp="1"/>
          </p:cNvSpPr>
          <p:nvPr>
            <p:ph type="title"/>
          </p:nvPr>
        </p:nvSpPr>
        <p:spPr/>
        <p:txBody>
          <a:bodyPr>
            <a:normAutofit fontScale="90000"/>
          </a:bodyPr>
          <a:p>
            <a:r>
              <a:rPr b="1" dirty="0" lang="en-US" smtClean="0"/>
              <a:t/>
            </a:r>
            <a:br>
              <a:rPr b="1" dirty="0" lang="en-US" smtClean="0"/>
            </a:br>
            <a:r>
              <a:rPr b="1" dirty="0" lang="en-US" smtClean="0"/>
              <a:t>Hormonal Contraceptives</a:t>
            </a:r>
            <a:br>
              <a:rPr b="1" dirty="0" lang="en-US" smtClean="0"/>
            </a:br>
            <a:endParaRPr dirty="0" lang="en-US"/>
          </a:p>
        </p:txBody>
      </p:sp>
      <p:sp>
        <p:nvSpPr>
          <p:cNvPr id="1048655" name="Content Placeholder 2"/>
          <p:cNvSpPr>
            <a:spLocks noGrp="1"/>
          </p:cNvSpPr>
          <p:nvPr>
            <p:ph idx="1"/>
          </p:nvPr>
        </p:nvSpPr>
        <p:spPr>
          <a:xfrm>
            <a:off x="1981200" y="1600200"/>
            <a:ext cx="8229600" cy="4800600"/>
          </a:xfrm>
        </p:spPr>
        <p:txBody>
          <a:bodyPr>
            <a:normAutofit fontScale="85714" lnSpcReduction="10000"/>
          </a:bodyPr>
          <a:p>
            <a:pPr>
              <a:buNone/>
            </a:pPr>
            <a:r>
              <a:rPr dirty="0" lang="en-US" smtClean="0"/>
              <a:t>The following are the methods commonly available in Kenya:</a:t>
            </a:r>
          </a:p>
          <a:p>
            <a:pPr>
              <a:buNone/>
            </a:pPr>
            <a:r>
              <a:rPr dirty="0" lang="en-US" smtClean="0"/>
              <a:t>■ Combined oral contraceptive pill (COC)</a:t>
            </a:r>
          </a:p>
          <a:p>
            <a:pPr>
              <a:buNone/>
            </a:pPr>
            <a:r>
              <a:rPr dirty="0" lang="en-US" smtClean="0"/>
              <a:t>■ Progestin-only contraceptive pill (POP)</a:t>
            </a:r>
          </a:p>
          <a:p>
            <a:pPr>
              <a:buNone/>
            </a:pPr>
            <a:r>
              <a:rPr dirty="0" lang="en-US" smtClean="0"/>
              <a:t>■ Progestin-only </a:t>
            </a:r>
            <a:r>
              <a:rPr dirty="0" lang="en-US" err="1" smtClean="0"/>
              <a:t>injectable</a:t>
            </a:r>
            <a:r>
              <a:rPr dirty="0" lang="en-US" smtClean="0"/>
              <a:t> contraceptives (DMPA, NET-EN)</a:t>
            </a:r>
          </a:p>
          <a:p>
            <a:pPr>
              <a:buNone/>
            </a:pPr>
            <a:r>
              <a:rPr dirty="0" lang="en-US" smtClean="0"/>
              <a:t>■ Progestin-only contraceptive implants (Norplant, </a:t>
            </a:r>
            <a:r>
              <a:rPr dirty="0" lang="en-US" err="1" smtClean="0"/>
              <a:t>Jadelle</a:t>
            </a:r>
            <a:r>
              <a:rPr dirty="0" lang="en-US" smtClean="0"/>
              <a:t>)</a:t>
            </a:r>
          </a:p>
          <a:p>
            <a:pPr>
              <a:buNone/>
            </a:pPr>
            <a:r>
              <a:rPr dirty="0" lang="en-US" smtClean="0"/>
              <a:t>Less commonly available methods in Kenya:</a:t>
            </a:r>
          </a:p>
          <a:p>
            <a:pPr>
              <a:buNone/>
            </a:pPr>
            <a:r>
              <a:rPr dirty="0" lang="en-US" smtClean="0"/>
              <a:t>■ Combined </a:t>
            </a:r>
            <a:r>
              <a:rPr dirty="0" lang="en-US" err="1" smtClean="0"/>
              <a:t>injectable</a:t>
            </a:r>
            <a:r>
              <a:rPr dirty="0" lang="en-US" smtClean="0"/>
              <a:t> contraceptives (</a:t>
            </a:r>
            <a:r>
              <a:rPr dirty="0" lang="en-US" err="1" smtClean="0"/>
              <a:t>Cyclofen</a:t>
            </a:r>
            <a:r>
              <a:rPr dirty="0" lang="en-US" smtClean="0"/>
              <a:t>, </a:t>
            </a:r>
            <a:r>
              <a:rPr dirty="0" lang="en-US" err="1" smtClean="0"/>
              <a:t>Cycloprovera</a:t>
            </a:r>
            <a:r>
              <a:rPr dirty="0" lang="en-US" smtClean="0"/>
              <a:t>, </a:t>
            </a:r>
            <a:r>
              <a:rPr dirty="0" lang="en-US" err="1" smtClean="0"/>
              <a:t>Mesigyna</a:t>
            </a:r>
            <a:r>
              <a:rPr dirty="0" lang="en-US" smtClean="0"/>
              <a:t>, </a:t>
            </a:r>
            <a:r>
              <a:rPr dirty="0" lang="en-US" err="1" smtClean="0"/>
              <a:t>Norigynon</a:t>
            </a:r>
            <a:r>
              <a:rPr dirty="0" lang="en-US" smtClean="0"/>
              <a:t>)</a:t>
            </a:r>
          </a:p>
          <a:p>
            <a:pPr>
              <a:buNone/>
            </a:pPr>
            <a:r>
              <a:rPr dirty="0" lang="en-US" smtClean="0"/>
              <a:t>■ Combined vaginal contraceptive ring</a:t>
            </a:r>
          </a:p>
          <a:p>
            <a:pPr>
              <a:buNone/>
            </a:pPr>
            <a:r>
              <a:rPr dirty="0" lang="en-US" smtClean="0"/>
              <a:t>■ Combined contraceptive (skin) patch</a:t>
            </a:r>
            <a:endParaRPr dirty="0" lang="en-US"/>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656" name="Title 1"/>
          <p:cNvSpPr>
            <a:spLocks noGrp="1"/>
          </p:cNvSpPr>
          <p:nvPr>
            <p:ph type="title"/>
          </p:nvPr>
        </p:nvSpPr>
        <p:spPr/>
        <p:txBody>
          <a:bodyPr>
            <a:normAutofit fontScale="90000"/>
          </a:bodyPr>
          <a:p>
            <a:r>
              <a:rPr b="1" dirty="0" lang="en-US" smtClean="0"/>
              <a:t/>
            </a:r>
            <a:br>
              <a:rPr b="1" dirty="0" lang="en-US" smtClean="0"/>
            </a:br>
            <a:r>
              <a:rPr b="1" dirty="0" lang="en-US" smtClean="0"/>
              <a:t>Surgical method</a:t>
            </a:r>
            <a:r>
              <a:rPr dirty="0" lang="en-US" smtClean="0"/>
              <a:t/>
            </a:r>
            <a:br>
              <a:rPr dirty="0" lang="en-US" smtClean="0"/>
            </a:br>
            <a:endParaRPr dirty="0" lang="en-US"/>
          </a:p>
        </p:txBody>
      </p:sp>
      <p:sp>
        <p:nvSpPr>
          <p:cNvPr id="1048657" name="Content Placeholder 2"/>
          <p:cNvSpPr>
            <a:spLocks noGrp="1"/>
          </p:cNvSpPr>
          <p:nvPr>
            <p:ph idx="1"/>
          </p:nvPr>
        </p:nvSpPr>
        <p:spPr/>
        <p:txBody>
          <a:bodyPr/>
          <a:p>
            <a:pPr>
              <a:buNone/>
            </a:pPr>
            <a:r>
              <a:rPr dirty="0" lang="en-US" smtClean="0"/>
              <a:t>The following are the available surgical family planning methods </a:t>
            </a:r>
          </a:p>
          <a:p>
            <a:pPr lvl="0"/>
            <a:r>
              <a:rPr dirty="0" lang="en-US" smtClean="0"/>
              <a:t>·         Tubal ligation commonly called BTL</a:t>
            </a:r>
          </a:p>
          <a:p>
            <a:pPr lvl="0"/>
            <a:r>
              <a:rPr dirty="0" lang="en-US" smtClean="0"/>
              <a:t>·         vasectomy</a:t>
            </a:r>
          </a:p>
          <a:p>
            <a:endParaRPr dirty="0" lang="en-US"/>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658" name="Title 1"/>
          <p:cNvSpPr>
            <a:spLocks noGrp="1"/>
          </p:cNvSpPr>
          <p:nvPr>
            <p:ph type="title"/>
          </p:nvPr>
        </p:nvSpPr>
        <p:spPr/>
        <p:txBody>
          <a:bodyPr/>
          <a:p>
            <a:r>
              <a:rPr b="1" dirty="0" lang="en-US" smtClean="0"/>
              <a:t>Hormonal Contraceptives</a:t>
            </a:r>
            <a:endParaRPr dirty="0" lang="en-US"/>
          </a:p>
        </p:txBody>
      </p:sp>
      <p:sp>
        <p:nvSpPr>
          <p:cNvPr id="1048659" name="Content Placeholder 2"/>
          <p:cNvSpPr>
            <a:spLocks noGrp="1"/>
          </p:cNvSpPr>
          <p:nvPr>
            <p:ph idx="1"/>
          </p:nvPr>
        </p:nvSpPr>
        <p:spPr/>
        <p:txBody>
          <a:bodyPr>
            <a:normAutofit/>
          </a:bodyPr>
          <a:p>
            <a:pPr>
              <a:buNone/>
            </a:pPr>
            <a:r>
              <a:rPr dirty="0" lang="en-US" smtClean="0"/>
              <a:t>COCs are highly effective , they primarily prevent</a:t>
            </a:r>
          </a:p>
          <a:p>
            <a:pPr>
              <a:buNone/>
            </a:pPr>
            <a:r>
              <a:rPr dirty="0" lang="en-US" smtClean="0"/>
              <a:t>pregnancy by:</a:t>
            </a:r>
          </a:p>
          <a:p>
            <a:pPr>
              <a:buNone/>
            </a:pPr>
            <a:r>
              <a:rPr dirty="0" lang="en-US" smtClean="0"/>
              <a:t>■ Suppressing ovulation</a:t>
            </a:r>
          </a:p>
          <a:p>
            <a:pPr>
              <a:buNone/>
            </a:pPr>
            <a:r>
              <a:rPr dirty="0" lang="en-US" smtClean="0"/>
              <a:t>■ Thickening the cervical mucus, thereby preventing penetration of the sperm</a:t>
            </a:r>
          </a:p>
          <a:p>
            <a:pPr>
              <a:buNone/>
            </a:pPr>
            <a:r>
              <a:rPr dirty="0" lang="en-US" smtClean="0"/>
              <a:t>■ Possibly changing the endometrial lining, making implantation less likely</a:t>
            </a:r>
            <a:endParaRPr dirty="0" lang="en-US"/>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660" name="Title 1"/>
          <p:cNvSpPr>
            <a:spLocks noGrp="1"/>
          </p:cNvSpPr>
          <p:nvPr>
            <p:ph type="title"/>
          </p:nvPr>
        </p:nvSpPr>
        <p:spPr/>
        <p:txBody>
          <a:bodyPr>
            <a:normAutofit fontScale="90000"/>
          </a:bodyPr>
          <a:p>
            <a:r>
              <a:rPr b="1" dirty="0" lang="en-US" smtClean="0"/>
              <a:t/>
            </a:r>
            <a:br>
              <a:rPr b="1" dirty="0" lang="en-US" smtClean="0"/>
            </a:br>
            <a:r>
              <a:rPr b="1" dirty="0" lang="en-US" smtClean="0"/>
              <a:t/>
            </a:r>
            <a:br>
              <a:rPr b="1" dirty="0" lang="en-US" smtClean="0"/>
            </a:br>
            <a:r>
              <a:rPr b="1" dirty="0" lang="en-US" smtClean="0"/>
              <a:t>COMBINED ORAL CONTRACEPTIVE PILL</a:t>
            </a:r>
            <a:r>
              <a:rPr dirty="0" lang="en-US" smtClean="0"/>
              <a:t/>
            </a:r>
            <a:br>
              <a:rPr dirty="0" lang="en-US" smtClean="0"/>
            </a:br>
            <a:r>
              <a:rPr b="1" dirty="0" lang="en-US" smtClean="0"/>
              <a:t/>
            </a:r>
            <a:br>
              <a:rPr b="1" dirty="0" lang="en-US" smtClean="0"/>
            </a:br>
            <a:endParaRPr dirty="0" lang="en-US"/>
          </a:p>
        </p:txBody>
      </p:sp>
      <p:sp>
        <p:nvSpPr>
          <p:cNvPr id="1048661" name="Content Placeholder 2"/>
          <p:cNvSpPr>
            <a:spLocks noGrp="1"/>
          </p:cNvSpPr>
          <p:nvPr>
            <p:ph idx="1"/>
          </p:nvPr>
        </p:nvSpPr>
        <p:spPr/>
        <p:txBody>
          <a:bodyPr>
            <a:normAutofit/>
          </a:bodyPr>
          <a:p>
            <a:r>
              <a:rPr dirty="0" lang="en-US" smtClean="0"/>
              <a:t>Contains a combination of PROGESTOGEN and OESTROGEN the quantities of which may vary with the particular preparation. </a:t>
            </a:r>
          </a:p>
          <a:p>
            <a:r>
              <a:rPr dirty="0" lang="en-US" smtClean="0"/>
              <a:t>The pill acts by: inhibiting ovulation and thickening cervical mucus, thus providing a physical barrier to spermatozoa and making the </a:t>
            </a:r>
            <a:r>
              <a:rPr dirty="0" lang="en-US" err="1" smtClean="0"/>
              <a:t>endometrium</a:t>
            </a:r>
            <a:r>
              <a:rPr dirty="0" lang="en-US" smtClean="0"/>
              <a:t> too thin for implantation.</a:t>
            </a:r>
          </a:p>
          <a:p>
            <a:endParaRPr dirty="0" lang="en-US"/>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662" name="Title 1"/>
          <p:cNvSpPr>
            <a:spLocks noGrp="1"/>
          </p:cNvSpPr>
          <p:nvPr>
            <p:ph type="title"/>
          </p:nvPr>
        </p:nvSpPr>
        <p:spPr/>
        <p:txBody>
          <a:bodyPr>
            <a:normAutofit fontScale="90000"/>
          </a:bodyPr>
          <a:p>
            <a:r>
              <a:rPr b="1" dirty="0" lang="en-US" smtClean="0"/>
              <a:t/>
            </a:r>
            <a:br>
              <a:rPr b="1" dirty="0" lang="en-US" smtClean="0"/>
            </a:br>
            <a:r>
              <a:rPr b="1" dirty="0" lang="en-US" smtClean="0"/>
              <a:t>Types</a:t>
            </a:r>
            <a:br>
              <a:rPr b="1" dirty="0" lang="en-US" smtClean="0"/>
            </a:br>
            <a:endParaRPr b="1" dirty="0" lang="en-US"/>
          </a:p>
        </p:txBody>
      </p:sp>
      <p:sp>
        <p:nvSpPr>
          <p:cNvPr id="1048663" name="Content Placeholder 2"/>
          <p:cNvSpPr>
            <a:spLocks noGrp="1"/>
          </p:cNvSpPr>
          <p:nvPr>
            <p:ph idx="1"/>
          </p:nvPr>
        </p:nvSpPr>
        <p:spPr/>
        <p:txBody>
          <a:bodyPr>
            <a:normAutofit fontScale="85714" lnSpcReduction="10000"/>
          </a:bodyPr>
          <a:p>
            <a:pPr>
              <a:buNone/>
            </a:pPr>
            <a:r>
              <a:rPr dirty="0" lang="en-US" smtClean="0"/>
              <a:t>Pills come in packets of 21 or 28 tablets. In the 28-pill packet only the first 21 are active pills (they contain hormones); the remaining 7 are not active and usually contain iron.</a:t>
            </a:r>
          </a:p>
          <a:p>
            <a:pPr>
              <a:buNone/>
            </a:pPr>
            <a:r>
              <a:rPr dirty="0" lang="en-US" smtClean="0"/>
              <a:t>The low-dose pill comes in three types:</a:t>
            </a:r>
          </a:p>
          <a:p>
            <a:pPr>
              <a:buNone/>
            </a:pPr>
            <a:r>
              <a:rPr dirty="0" lang="en-US" smtClean="0"/>
              <a:t>■ </a:t>
            </a:r>
            <a:r>
              <a:rPr dirty="0" lang="en-US" err="1" smtClean="0"/>
              <a:t>Monophasic</a:t>
            </a:r>
            <a:r>
              <a:rPr dirty="0" lang="en-US" smtClean="0"/>
              <a:t>– each active pill contains the same amount of </a:t>
            </a:r>
            <a:r>
              <a:rPr dirty="0" lang="en-US" err="1" smtClean="0"/>
              <a:t>oestrogen</a:t>
            </a:r>
            <a:r>
              <a:rPr dirty="0" lang="en-US" smtClean="0"/>
              <a:t> and progestin(</a:t>
            </a:r>
            <a:r>
              <a:rPr dirty="0" sz="1400" lang="en-US" smtClean="0"/>
              <a:t> i.e. </a:t>
            </a:r>
            <a:r>
              <a:rPr dirty="0" sz="1800" lang="en-US" smtClean="0">
                <a:solidFill>
                  <a:srgbClr val="00B050"/>
                </a:solidFill>
              </a:rPr>
              <a:t>each active pill contains progestin &amp; </a:t>
            </a:r>
            <a:r>
              <a:rPr dirty="0" sz="1800" lang="en-US" err="1" smtClean="0">
                <a:solidFill>
                  <a:srgbClr val="00B050"/>
                </a:solidFill>
              </a:rPr>
              <a:t>oestrogen</a:t>
            </a:r>
            <a:r>
              <a:rPr dirty="0" sz="1800" lang="en-US" smtClean="0">
                <a:solidFill>
                  <a:srgbClr val="00B050"/>
                </a:solidFill>
              </a:rPr>
              <a:t> in the same amounts</a:t>
            </a:r>
            <a:r>
              <a:rPr dirty="0" lang="en-US" smtClean="0"/>
              <a:t>). Examples are </a:t>
            </a:r>
            <a:r>
              <a:rPr dirty="0" lang="en-US" err="1" smtClean="0"/>
              <a:t>Microgynon</a:t>
            </a:r>
            <a:r>
              <a:rPr dirty="0" lang="en-US" smtClean="0"/>
              <a:t>, Lo-</a:t>
            </a:r>
            <a:r>
              <a:rPr dirty="0" lang="en-US" err="1" smtClean="0"/>
              <a:t>Femenal</a:t>
            </a:r>
            <a:r>
              <a:rPr dirty="0" lang="en-US" smtClean="0"/>
              <a:t>, </a:t>
            </a:r>
            <a:r>
              <a:rPr dirty="0" lang="en-US" err="1" smtClean="0"/>
              <a:t>Nordette</a:t>
            </a:r>
            <a:r>
              <a:rPr dirty="0" lang="en-US" smtClean="0"/>
              <a:t>, </a:t>
            </a:r>
            <a:r>
              <a:rPr dirty="0" lang="en-US" err="1" smtClean="0"/>
              <a:t>Marvelon</a:t>
            </a:r>
            <a:r>
              <a:rPr dirty="0" lang="en-US" smtClean="0"/>
              <a:t>.</a:t>
            </a:r>
          </a:p>
          <a:p>
            <a:pPr>
              <a:buNone/>
            </a:pPr>
            <a:r>
              <a:rPr dirty="0" lang="en-US" smtClean="0"/>
              <a:t>■ Biphasic–  the active pills in the packet contain </a:t>
            </a:r>
            <a:r>
              <a:rPr dirty="0" lang="en-US" smtClean="0">
                <a:solidFill>
                  <a:srgbClr val="00B050"/>
                </a:solidFill>
              </a:rPr>
              <a:t>two(</a:t>
            </a:r>
            <a:r>
              <a:rPr dirty="0" sz="1800" lang="en-US" err="1" smtClean="0">
                <a:solidFill>
                  <a:srgbClr val="00B050"/>
                </a:solidFill>
              </a:rPr>
              <a:t>oestrogen</a:t>
            </a:r>
            <a:r>
              <a:rPr dirty="0" sz="1800" lang="en-US" smtClean="0">
                <a:solidFill>
                  <a:srgbClr val="00B050"/>
                </a:solidFill>
              </a:rPr>
              <a:t> and progestin</a:t>
            </a:r>
            <a:r>
              <a:rPr dirty="0" lang="en-US" smtClean="0">
                <a:solidFill>
                  <a:srgbClr val="00B050"/>
                </a:solidFill>
              </a:rPr>
              <a:t>) different dose-combinations</a:t>
            </a:r>
            <a:r>
              <a:rPr dirty="0" lang="en-US" smtClean="0"/>
              <a:t> of </a:t>
            </a:r>
            <a:r>
              <a:rPr dirty="0" lang="en-US" err="1" smtClean="0"/>
              <a:t>oestrogen</a:t>
            </a:r>
            <a:r>
              <a:rPr dirty="0" lang="en-US" smtClean="0"/>
              <a:t> and progestin. For example in a cycle of 21 active pills, 10 may contain one combination(</a:t>
            </a:r>
            <a:r>
              <a:rPr dirty="0" sz="1900" lang="en-US" smtClean="0">
                <a:solidFill>
                  <a:srgbClr val="00B050"/>
                </a:solidFill>
              </a:rPr>
              <a:t>i.e</a:t>
            </a:r>
            <a:r>
              <a:rPr b="1" dirty="0" sz="1900" lang="en-US" smtClean="0">
                <a:solidFill>
                  <a:srgbClr val="00B050"/>
                </a:solidFill>
              </a:rPr>
              <a:t>. </a:t>
            </a:r>
            <a:r>
              <a:rPr dirty="0" sz="1900" lang="en-US" smtClean="0">
                <a:solidFill>
                  <a:srgbClr val="00B050"/>
                </a:solidFill>
              </a:rPr>
              <a:t>ratio</a:t>
            </a:r>
            <a:r>
              <a:rPr b="1" dirty="0" sz="1900" lang="en-US" smtClean="0">
                <a:solidFill>
                  <a:srgbClr val="00B050"/>
                </a:solidFill>
              </a:rPr>
              <a:t> </a:t>
            </a:r>
            <a:r>
              <a:rPr dirty="0" sz="1900" lang="en-US" smtClean="0">
                <a:solidFill>
                  <a:srgbClr val="00B050"/>
                </a:solidFill>
              </a:rPr>
              <a:t>of progestin to estrogen may be 2:1</a:t>
            </a:r>
            <a:r>
              <a:rPr dirty="0" lang="en-US" smtClean="0"/>
              <a:t>) while 11 contain another( </a:t>
            </a:r>
            <a:r>
              <a:rPr dirty="0" sz="1900" lang="en-US" smtClean="0">
                <a:solidFill>
                  <a:srgbClr val="00B050"/>
                </a:solidFill>
              </a:rPr>
              <a:t>ratio of 3:2</a:t>
            </a:r>
            <a:r>
              <a:rPr dirty="0" lang="en-US" smtClean="0"/>
              <a:t>). Examples are </a:t>
            </a:r>
            <a:r>
              <a:rPr dirty="0" lang="en-US" err="1" smtClean="0"/>
              <a:t>Biphasil</a:t>
            </a:r>
            <a:r>
              <a:rPr dirty="0" lang="en-US" smtClean="0"/>
              <a:t>, </a:t>
            </a:r>
            <a:r>
              <a:rPr dirty="0" lang="en-US" err="1" smtClean="0"/>
              <a:t>Ovanon</a:t>
            </a:r>
            <a:r>
              <a:rPr dirty="0" lang="en-US" smtClean="0"/>
              <a:t>, </a:t>
            </a:r>
            <a:r>
              <a:rPr dirty="0" lang="en-US" err="1" smtClean="0"/>
              <a:t>Normovlar</a:t>
            </a:r>
            <a:r>
              <a:rPr dirty="0" lang="en-US" smtClean="0"/>
              <a:t>. (</a:t>
            </a:r>
            <a:r>
              <a:rPr dirty="0" sz="1900" lang="en-US" smtClean="0">
                <a:solidFill>
                  <a:srgbClr val="00B050"/>
                </a:solidFill>
              </a:rPr>
              <a:t> acronym BON</a:t>
            </a:r>
            <a:r>
              <a:rPr dirty="0" lang="en-US" smtClean="0"/>
              <a:t>)</a:t>
            </a:r>
            <a:endParaRPr dirty="0"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592" name="Title 1"/>
          <p:cNvSpPr>
            <a:spLocks noGrp="1"/>
          </p:cNvSpPr>
          <p:nvPr>
            <p:ph type="title"/>
          </p:nvPr>
        </p:nvSpPr>
        <p:spPr/>
        <p:txBody>
          <a:bodyPr>
            <a:normAutofit fontScale="90000"/>
          </a:bodyPr>
          <a:p>
            <a:r>
              <a:rPr b="1" dirty="0" lang="en-US" smtClean="0"/>
              <a:t/>
            </a:r>
            <a:br>
              <a:rPr b="1" dirty="0" lang="en-US" smtClean="0"/>
            </a:br>
            <a:r>
              <a:rPr b="1" dirty="0" lang="en-US" smtClean="0"/>
              <a:t>Birth spacing</a:t>
            </a:r>
            <a:br>
              <a:rPr b="1" dirty="0" lang="en-US" smtClean="0"/>
            </a:br>
            <a:endParaRPr dirty="0" lang="en-US"/>
          </a:p>
        </p:txBody>
      </p:sp>
      <p:sp>
        <p:nvSpPr>
          <p:cNvPr id="1048593" name="Content Placeholder 2"/>
          <p:cNvSpPr>
            <a:spLocks noGrp="1"/>
          </p:cNvSpPr>
          <p:nvPr>
            <p:ph idx="1"/>
          </p:nvPr>
        </p:nvSpPr>
        <p:spPr/>
        <p:txBody>
          <a:bodyPr>
            <a:normAutofit fontScale="92857" lnSpcReduction="10000"/>
          </a:bodyPr>
          <a:p>
            <a:r>
              <a:rPr dirty="0" lang="en-US" smtClean="0"/>
              <a:t>Unintended pregnancies are often associated with  short between-birth intervals, which can have deadly consequences for infants and children. </a:t>
            </a:r>
          </a:p>
          <a:p>
            <a:r>
              <a:rPr dirty="0" lang="en-US" smtClean="0"/>
              <a:t>Short birth intervals (&lt;27 months) are associated with an elevated  risk of infant, neonatal and </a:t>
            </a:r>
            <a:r>
              <a:rPr dirty="0" lang="en-US" err="1" smtClean="0"/>
              <a:t>perinatal</a:t>
            </a:r>
            <a:r>
              <a:rPr dirty="0" lang="en-US" smtClean="0"/>
              <a:t> mortality; low birth weight; small size for gestational age; and preterm delivery.</a:t>
            </a:r>
          </a:p>
          <a:p>
            <a:r>
              <a:rPr dirty="0" lang="en-US" smtClean="0"/>
              <a:t>Women should wait at least two years after giving birth before getting pregnant again. </a:t>
            </a:r>
          </a:p>
          <a:p>
            <a:r>
              <a:rPr dirty="0" lang="en-US" smtClean="0"/>
              <a:t>Family planning education, </a:t>
            </a:r>
            <a:r>
              <a:rPr dirty="0" lang="en-US" err="1" smtClean="0"/>
              <a:t>counselling</a:t>
            </a:r>
            <a:r>
              <a:rPr dirty="0" lang="en-US" smtClean="0"/>
              <a:t>, and </a:t>
            </a:r>
            <a:r>
              <a:rPr lang="en-US" smtClean="0"/>
              <a:t>contraceptive services </a:t>
            </a:r>
            <a:r>
              <a:rPr dirty="0" lang="en-US" smtClean="0"/>
              <a:t>can help in spacing births at </a:t>
            </a:r>
            <a:r>
              <a:rPr lang="en-US" smtClean="0"/>
              <a:t>intervals recommended </a:t>
            </a:r>
            <a:r>
              <a:rPr dirty="0" lang="en-US" smtClean="0"/>
              <a:t>for the health of the mother and the baby. </a:t>
            </a:r>
            <a:endParaRPr dirty="0"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664" name="Title 1"/>
          <p:cNvSpPr>
            <a:spLocks noGrp="1"/>
          </p:cNvSpPr>
          <p:nvPr>
            <p:ph type="title"/>
          </p:nvPr>
        </p:nvSpPr>
        <p:spPr/>
        <p:txBody>
          <a:bodyPr>
            <a:normAutofit fontScale="90000"/>
          </a:bodyPr>
          <a:p>
            <a:r>
              <a:rPr b="1" dirty="0" lang="en-US" smtClean="0"/>
              <a:t/>
            </a:r>
            <a:br>
              <a:rPr b="1" dirty="0" lang="en-US" smtClean="0"/>
            </a:br>
            <a:r>
              <a:rPr b="1" dirty="0" lang="en-US" smtClean="0"/>
              <a:t>Types</a:t>
            </a:r>
            <a:br>
              <a:rPr b="1" dirty="0" lang="en-US" smtClean="0"/>
            </a:br>
            <a:endParaRPr dirty="0" lang="en-US"/>
          </a:p>
        </p:txBody>
      </p:sp>
      <p:sp>
        <p:nvSpPr>
          <p:cNvPr id="1048665" name="Content Placeholder 2"/>
          <p:cNvSpPr>
            <a:spLocks noGrp="1"/>
          </p:cNvSpPr>
          <p:nvPr>
            <p:ph idx="1"/>
          </p:nvPr>
        </p:nvSpPr>
        <p:spPr/>
        <p:txBody>
          <a:bodyPr>
            <a:normAutofit/>
          </a:bodyPr>
          <a:p>
            <a:r>
              <a:rPr dirty="0" lang="en-US" smtClean="0"/>
              <a:t>■ </a:t>
            </a:r>
            <a:r>
              <a:rPr dirty="0" lang="en-US" err="1" smtClean="0"/>
              <a:t>Triphasic</a:t>
            </a:r>
            <a:r>
              <a:rPr dirty="0" lang="en-US" smtClean="0"/>
              <a:t>– the active pills contain three different dose combinations of </a:t>
            </a:r>
            <a:r>
              <a:rPr dirty="0" lang="en-US" err="1" smtClean="0"/>
              <a:t>oestrogen</a:t>
            </a:r>
            <a:r>
              <a:rPr dirty="0" lang="en-US" smtClean="0"/>
              <a:t> and progestin. Out of a cycle of 21 active pills, 6 may contain one combination( </a:t>
            </a:r>
            <a:r>
              <a:rPr dirty="0" sz="1800" lang="en-US" smtClean="0">
                <a:solidFill>
                  <a:srgbClr val="00B050"/>
                </a:solidFill>
              </a:rPr>
              <a:t>i.e. ration 2:1</a:t>
            </a:r>
            <a:r>
              <a:rPr dirty="0" lang="en-US" smtClean="0"/>
              <a:t>), 5 another combination(</a:t>
            </a:r>
            <a:r>
              <a:rPr dirty="0" sz="1800" lang="en-US" smtClean="0">
                <a:solidFill>
                  <a:srgbClr val="00B050"/>
                </a:solidFill>
              </a:rPr>
              <a:t> i.e. ration 3:2</a:t>
            </a:r>
            <a:r>
              <a:rPr dirty="0" lang="en-US" smtClean="0"/>
              <a:t>), while 10 pills contain other combinations of the same two hormones( </a:t>
            </a:r>
            <a:r>
              <a:rPr dirty="0" sz="1800" lang="en-US" smtClean="0">
                <a:solidFill>
                  <a:srgbClr val="00B050"/>
                </a:solidFill>
              </a:rPr>
              <a:t>i.e. ration 5:3</a:t>
            </a:r>
            <a:r>
              <a:rPr dirty="0" lang="en-US" smtClean="0"/>
              <a:t>). Examples are </a:t>
            </a:r>
            <a:r>
              <a:rPr dirty="0" lang="en-US" err="1" smtClean="0"/>
              <a:t>Logynon</a:t>
            </a:r>
            <a:r>
              <a:rPr dirty="0" lang="en-US" smtClean="0"/>
              <a:t> and </a:t>
            </a:r>
            <a:r>
              <a:rPr dirty="0" lang="en-US" err="1" smtClean="0"/>
              <a:t>Trinordial</a:t>
            </a:r>
            <a:r>
              <a:rPr dirty="0" lang="en-US" smtClean="0"/>
              <a:t>.</a:t>
            </a:r>
            <a:endParaRPr dirty="0" lang="en-US"/>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666" name="Title 1"/>
          <p:cNvSpPr>
            <a:spLocks noGrp="1"/>
          </p:cNvSpPr>
          <p:nvPr>
            <p:ph type="title"/>
          </p:nvPr>
        </p:nvSpPr>
        <p:spPr/>
        <p:txBody>
          <a:bodyPr>
            <a:normAutofit fontScale="90000"/>
          </a:bodyPr>
          <a:p>
            <a:r>
              <a:rPr b="1" dirty="0" lang="en-US" smtClean="0"/>
              <a:t/>
            </a:r>
            <a:br>
              <a:rPr b="1" dirty="0" lang="en-US" smtClean="0"/>
            </a:br>
            <a:r>
              <a:rPr b="1" dirty="0" lang="en-US" smtClean="0"/>
              <a:t>Advantages of COCs</a:t>
            </a:r>
            <a:br>
              <a:rPr b="1" dirty="0" lang="en-US" smtClean="0"/>
            </a:br>
            <a:endParaRPr dirty="0" lang="en-US"/>
          </a:p>
        </p:txBody>
      </p:sp>
      <p:sp>
        <p:nvSpPr>
          <p:cNvPr id="1048667" name="Content Placeholder 2"/>
          <p:cNvSpPr>
            <a:spLocks noGrp="1"/>
          </p:cNvSpPr>
          <p:nvPr>
            <p:ph idx="1"/>
          </p:nvPr>
        </p:nvSpPr>
        <p:spPr/>
        <p:txBody>
          <a:bodyPr>
            <a:normAutofit fontScale="96429" lnSpcReduction="10000"/>
          </a:bodyPr>
          <a:p>
            <a:pPr>
              <a:buNone/>
            </a:pPr>
            <a:r>
              <a:rPr b="1" dirty="0" lang="en-US" smtClean="0"/>
              <a:t>Contraceptive </a:t>
            </a:r>
            <a:r>
              <a:rPr b="1" dirty="0" lang="en-US" err="1" smtClean="0"/>
              <a:t>Beneﬁts</a:t>
            </a:r>
            <a:endParaRPr b="1" dirty="0" lang="en-US" smtClean="0"/>
          </a:p>
          <a:p>
            <a:pPr>
              <a:buNone/>
            </a:pPr>
            <a:r>
              <a:rPr dirty="0" lang="en-US" smtClean="0"/>
              <a:t>As a method of contraception, COCs have many </a:t>
            </a:r>
            <a:r>
              <a:rPr dirty="0" lang="en-US" err="1" smtClean="0"/>
              <a:t>beneﬁts</a:t>
            </a:r>
            <a:r>
              <a:rPr dirty="0" lang="en-US" smtClean="0"/>
              <a:t>:</a:t>
            </a:r>
          </a:p>
          <a:p>
            <a:pPr>
              <a:buNone/>
            </a:pPr>
            <a:r>
              <a:rPr dirty="0" lang="en-US" smtClean="0"/>
              <a:t>• COCs are highly effective and are effective immediately when started within the  </a:t>
            </a:r>
            <a:r>
              <a:rPr dirty="0" lang="en-US" err="1" smtClean="0"/>
              <a:t>ﬁrst</a:t>
            </a:r>
            <a:r>
              <a:rPr dirty="0" lang="en-US" smtClean="0"/>
              <a:t> </a:t>
            </a:r>
            <a:r>
              <a:rPr dirty="0" lang="en-US" err="1" smtClean="0"/>
              <a:t>ﬁve</a:t>
            </a:r>
            <a:r>
              <a:rPr dirty="0" lang="en-US" smtClean="0"/>
              <a:t> days of the menstrual cycle.</a:t>
            </a:r>
          </a:p>
          <a:p>
            <a:pPr>
              <a:buNone/>
            </a:pPr>
            <a:r>
              <a:rPr dirty="0" lang="en-US" smtClean="0"/>
              <a:t>• COCs are safe for the majority of women.</a:t>
            </a:r>
          </a:p>
          <a:p>
            <a:pPr>
              <a:buNone/>
            </a:pPr>
            <a:r>
              <a:rPr dirty="0" lang="en-US" smtClean="0"/>
              <a:t>• COCs are easy to use. </a:t>
            </a:r>
          </a:p>
          <a:p>
            <a:pPr>
              <a:buNone/>
            </a:pPr>
            <a:r>
              <a:rPr dirty="0" lang="en-US" smtClean="0"/>
              <a:t>• COCs can be provided by trained non-clinical service </a:t>
            </a:r>
          </a:p>
          <a:p>
            <a:pPr>
              <a:buNone/>
            </a:pPr>
            <a:r>
              <a:rPr dirty="0" lang="en-US" smtClean="0"/>
              <a:t>providers.  </a:t>
            </a:r>
          </a:p>
          <a:p>
            <a:pPr>
              <a:buNone/>
            </a:pPr>
            <a:r>
              <a:rPr dirty="0" lang="en-US" smtClean="0"/>
              <a:t>• A pelvic exam is not required to initiate use if COCs.</a:t>
            </a:r>
            <a:endParaRPr dirty="0" lang="en-US"/>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668" name="Title 1"/>
          <p:cNvSpPr>
            <a:spLocks noGrp="1"/>
          </p:cNvSpPr>
          <p:nvPr>
            <p:ph type="title"/>
          </p:nvPr>
        </p:nvSpPr>
        <p:spPr/>
        <p:txBody>
          <a:bodyPr>
            <a:normAutofit fontScale="90000"/>
          </a:bodyPr>
          <a:p>
            <a:r>
              <a:rPr b="1" dirty="0" i="1" lang="en-US" smtClean="0"/>
              <a:t/>
            </a:r>
            <a:br>
              <a:rPr b="1" dirty="0" i="1" lang="en-US" smtClean="0"/>
            </a:br>
            <a:r>
              <a:rPr b="1" dirty="0" lang="en-US" smtClean="0"/>
              <a:t>Non-contraceptive Benefits</a:t>
            </a:r>
            <a:r>
              <a:rPr dirty="0" lang="en-US" smtClean="0"/>
              <a:t/>
            </a:r>
            <a:br>
              <a:rPr dirty="0" lang="en-US" smtClean="0"/>
            </a:br>
            <a:endParaRPr dirty="0" lang="en-US"/>
          </a:p>
        </p:txBody>
      </p:sp>
      <p:sp>
        <p:nvSpPr>
          <p:cNvPr id="1048669" name="Content Placeholder 2"/>
          <p:cNvSpPr>
            <a:spLocks noGrp="1"/>
          </p:cNvSpPr>
          <p:nvPr>
            <p:ph idx="1"/>
          </p:nvPr>
        </p:nvSpPr>
        <p:spPr/>
        <p:txBody>
          <a:bodyPr>
            <a:normAutofit fontScale="96429" lnSpcReduction="20000"/>
          </a:bodyPr>
          <a:p>
            <a:pPr>
              <a:buNone/>
            </a:pPr>
            <a:r>
              <a:rPr dirty="0" lang="en-US" smtClean="0"/>
              <a:t>• Reduce menstrual flow (lighter, shorter periods)</a:t>
            </a:r>
          </a:p>
          <a:p>
            <a:pPr>
              <a:buNone/>
            </a:pPr>
            <a:r>
              <a:rPr dirty="0" lang="en-US" smtClean="0"/>
              <a:t>• Decrease </a:t>
            </a:r>
            <a:r>
              <a:rPr dirty="0" lang="en-US" err="1" smtClean="0"/>
              <a:t>dysmenorrhoea</a:t>
            </a:r>
            <a:r>
              <a:rPr dirty="0" lang="en-US" smtClean="0"/>
              <a:t>.</a:t>
            </a:r>
          </a:p>
          <a:p>
            <a:pPr>
              <a:buNone/>
            </a:pPr>
            <a:r>
              <a:rPr dirty="0" lang="en-US" smtClean="0"/>
              <a:t>• Protect against ovarian and endometrial cancer</a:t>
            </a:r>
          </a:p>
          <a:p>
            <a:pPr>
              <a:buNone/>
            </a:pPr>
            <a:r>
              <a:rPr dirty="0" lang="en-US" smtClean="0"/>
              <a:t>• Decrease benign breast disease</a:t>
            </a:r>
          </a:p>
          <a:p>
            <a:pPr>
              <a:buNone/>
            </a:pPr>
            <a:r>
              <a:rPr dirty="0" lang="en-US" smtClean="0"/>
              <a:t>• Prevent ectopic pregnancy.</a:t>
            </a:r>
          </a:p>
          <a:p>
            <a:r>
              <a:rPr dirty="0" lang="en-US" smtClean="0"/>
              <a:t>Improvement and prevention of </a:t>
            </a:r>
            <a:r>
              <a:rPr dirty="0" lang="en-US" err="1" smtClean="0"/>
              <a:t>anaemia</a:t>
            </a:r>
            <a:r>
              <a:rPr dirty="0" lang="en-US" smtClean="0"/>
              <a:t> </a:t>
            </a:r>
          </a:p>
          <a:p>
            <a:r>
              <a:rPr dirty="0" lang="en-US" smtClean="0"/>
              <a:t>Possible protection from symptomatic pelvic </a:t>
            </a:r>
            <a:r>
              <a:rPr dirty="0" lang="en-US" err="1" smtClean="0"/>
              <a:t>inﬂammatory</a:t>
            </a:r>
            <a:r>
              <a:rPr dirty="0" lang="en-US" smtClean="0"/>
              <a:t> disease</a:t>
            </a:r>
          </a:p>
          <a:p>
            <a:r>
              <a:rPr dirty="0" lang="en-US" smtClean="0"/>
              <a:t>Treatment for acne and </a:t>
            </a:r>
            <a:r>
              <a:rPr dirty="0" lang="en-US" err="1" smtClean="0"/>
              <a:t>hirsutism</a:t>
            </a:r>
            <a:endParaRPr dirty="0" lang="en-US"/>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670" name="Title 1"/>
          <p:cNvSpPr>
            <a:spLocks noGrp="1"/>
          </p:cNvSpPr>
          <p:nvPr>
            <p:ph type="title"/>
          </p:nvPr>
        </p:nvSpPr>
        <p:spPr/>
        <p:txBody>
          <a:bodyPr>
            <a:normAutofit fontScale="90000"/>
          </a:bodyPr>
          <a:p>
            <a:r>
              <a:rPr b="1" dirty="0" lang="en-US" smtClean="0"/>
              <a:t/>
            </a:r>
            <a:br>
              <a:rPr b="1" dirty="0" lang="en-US" smtClean="0"/>
            </a:br>
            <a:r>
              <a:rPr b="1" dirty="0" lang="en-US" smtClean="0"/>
              <a:t>Eligibility for Using COCs</a:t>
            </a:r>
            <a:br>
              <a:rPr b="1" dirty="0" lang="en-US" smtClean="0"/>
            </a:br>
            <a:endParaRPr b="1" dirty="0" lang="en-US"/>
          </a:p>
        </p:txBody>
      </p:sp>
      <p:sp>
        <p:nvSpPr>
          <p:cNvPr id="1048671" name="Content Placeholder 2"/>
          <p:cNvSpPr>
            <a:spLocks noGrp="1"/>
          </p:cNvSpPr>
          <p:nvPr>
            <p:ph idx="1"/>
          </p:nvPr>
        </p:nvSpPr>
        <p:spPr/>
        <p:txBody>
          <a:bodyPr>
            <a:normAutofit fontScale="78571" lnSpcReduction="20000"/>
          </a:bodyPr>
          <a:p>
            <a:pPr>
              <a:buNone/>
            </a:pPr>
            <a:r>
              <a:rPr b="1" dirty="0" lang="en-US" smtClean="0"/>
              <a:t>Women Who Can Use COCs without Restrictions (Category 1)</a:t>
            </a:r>
          </a:p>
          <a:p>
            <a:pPr>
              <a:buNone/>
            </a:pPr>
            <a:r>
              <a:rPr dirty="0" lang="en-US" smtClean="0"/>
              <a:t>• Women of any parity, including women who have never given birth (the </a:t>
            </a:r>
            <a:r>
              <a:rPr dirty="0" lang="en-US" err="1" smtClean="0"/>
              <a:t>nulliparous</a:t>
            </a:r>
            <a:r>
              <a:rPr dirty="0" lang="en-US" smtClean="0"/>
              <a:t>)</a:t>
            </a:r>
          </a:p>
          <a:p>
            <a:pPr>
              <a:buNone/>
            </a:pPr>
            <a:r>
              <a:rPr dirty="0" lang="en-US" smtClean="0"/>
              <a:t>• Women who want highly effective protection against pregnancy </a:t>
            </a:r>
          </a:p>
          <a:p>
            <a:pPr>
              <a:buNone/>
            </a:pPr>
            <a:r>
              <a:rPr dirty="0" lang="en-US" smtClean="0"/>
              <a:t>and who feel they can follow a daily routine of pill taking</a:t>
            </a:r>
          </a:p>
          <a:p>
            <a:pPr>
              <a:buNone/>
            </a:pPr>
            <a:r>
              <a:rPr dirty="0" lang="en-US" smtClean="0"/>
              <a:t>• Post-abortion women (should begin within </a:t>
            </a:r>
            <a:r>
              <a:rPr dirty="0" lang="en-US" err="1" smtClean="0"/>
              <a:t>ﬁve</a:t>
            </a:r>
            <a:r>
              <a:rPr dirty="0" lang="en-US" smtClean="0"/>
              <a:t> days of abortion </a:t>
            </a:r>
          </a:p>
          <a:p>
            <a:pPr>
              <a:buNone/>
            </a:pPr>
            <a:r>
              <a:rPr dirty="0" lang="en-US" smtClean="0"/>
              <a:t>for immediate effectiveness)</a:t>
            </a:r>
          </a:p>
          <a:p>
            <a:pPr>
              <a:buNone/>
            </a:pPr>
            <a:r>
              <a:rPr dirty="0" lang="en-US" smtClean="0"/>
              <a:t>• Women with severe </a:t>
            </a:r>
            <a:r>
              <a:rPr dirty="0" lang="en-US" err="1" smtClean="0"/>
              <a:t>dysmenorrhoea</a:t>
            </a:r>
            <a:endParaRPr dirty="0" lang="en-US" smtClean="0"/>
          </a:p>
          <a:p>
            <a:pPr>
              <a:buNone/>
            </a:pPr>
            <a:r>
              <a:rPr dirty="0" lang="en-US" smtClean="0"/>
              <a:t>• Women with a history of ectopic pregnancy</a:t>
            </a:r>
          </a:p>
          <a:p>
            <a:pPr>
              <a:buNone/>
            </a:pPr>
            <a:r>
              <a:rPr dirty="0" lang="en-US" smtClean="0"/>
              <a:t>• Women who suffer from headaches (can initiate pill use </a:t>
            </a:r>
          </a:p>
          <a:p>
            <a:pPr>
              <a:buNone/>
            </a:pPr>
            <a:r>
              <a:rPr dirty="0" lang="en-US" smtClean="0"/>
              <a:t>[category 1]; but if headaches continue, eligibility changes to category 2) </a:t>
            </a:r>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672" name="Title 1"/>
          <p:cNvSpPr>
            <a:spLocks noGrp="1"/>
          </p:cNvSpPr>
          <p:nvPr>
            <p:ph type="title"/>
          </p:nvPr>
        </p:nvSpPr>
        <p:spPr/>
        <p:txBody>
          <a:bodyPr/>
          <a:p>
            <a:r>
              <a:rPr b="1" dirty="0" lang="en-US" smtClean="0"/>
              <a:t>Eligibility for Using COCs</a:t>
            </a:r>
            <a:endParaRPr dirty="0" lang="en-US"/>
          </a:p>
        </p:txBody>
      </p:sp>
      <p:sp>
        <p:nvSpPr>
          <p:cNvPr id="1048673" name="Content Placeholder 2"/>
          <p:cNvSpPr>
            <a:spLocks noGrp="1"/>
          </p:cNvSpPr>
          <p:nvPr>
            <p:ph idx="1"/>
          </p:nvPr>
        </p:nvSpPr>
        <p:spPr/>
        <p:txBody>
          <a:bodyPr>
            <a:normAutofit/>
          </a:bodyPr>
          <a:p>
            <a:pPr>
              <a:buNone/>
            </a:pPr>
            <a:r>
              <a:rPr dirty="0" lang="en-US" smtClean="0"/>
              <a:t>• Women on antibiotics that do not affect effectiveness of COCs </a:t>
            </a:r>
          </a:p>
          <a:p>
            <a:pPr>
              <a:buNone/>
            </a:pPr>
            <a:r>
              <a:rPr dirty="0" lang="en-US" smtClean="0"/>
              <a:t>• Women with AIDS but not on antiretroviral (ARV) therapy, or those receiving ARVs that do not interfere with effectiveness of COCs</a:t>
            </a:r>
          </a:p>
          <a:p>
            <a:pPr>
              <a:buNone/>
            </a:pPr>
            <a:r>
              <a:rPr dirty="0" lang="en-US" smtClean="0"/>
              <a:t>• Women at increased risk of STIs, or with a very high individual risk of exposure to STIs</a:t>
            </a:r>
          </a:p>
          <a:p>
            <a:pPr>
              <a:buNone/>
            </a:pPr>
            <a:r>
              <a:rPr dirty="0" lang="en-US" smtClean="0"/>
              <a:t>• Women at high risk of HIV, or those already infected with HIV</a:t>
            </a:r>
          </a:p>
          <a:p>
            <a:endParaRPr dirty="0" lang="en-US"/>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674" name="Title 1"/>
          <p:cNvSpPr>
            <a:spLocks noGrp="1"/>
          </p:cNvSpPr>
          <p:nvPr>
            <p:ph type="title"/>
          </p:nvPr>
        </p:nvSpPr>
        <p:spPr/>
        <p:txBody>
          <a:bodyPr/>
          <a:p>
            <a:r>
              <a:rPr b="1" dirty="0" lang="en-US" smtClean="0"/>
              <a:t>Eligibility for Using COCs</a:t>
            </a:r>
            <a:endParaRPr dirty="0" lang="en-US"/>
          </a:p>
        </p:txBody>
      </p:sp>
      <p:sp>
        <p:nvSpPr>
          <p:cNvPr id="1048675" name="Content Placeholder 2"/>
          <p:cNvSpPr>
            <a:spLocks noGrp="1"/>
          </p:cNvSpPr>
          <p:nvPr>
            <p:ph idx="1"/>
          </p:nvPr>
        </p:nvSpPr>
        <p:spPr/>
        <p:txBody>
          <a:bodyPr>
            <a:normAutofit fontScale="67857" lnSpcReduction="20000"/>
          </a:bodyPr>
          <a:p>
            <a:pPr>
              <a:buNone/>
            </a:pPr>
            <a:r>
              <a:rPr dirty="0" lang="en-US" smtClean="0"/>
              <a:t>• Women with any of the following conditions:</a:t>
            </a:r>
          </a:p>
          <a:p>
            <a:pPr>
              <a:buNone/>
            </a:pPr>
            <a:r>
              <a:rPr dirty="0" lang="en-US" smtClean="0"/>
              <a:t> –  Malaria</a:t>
            </a:r>
          </a:p>
          <a:p>
            <a:pPr>
              <a:buNone/>
            </a:pPr>
            <a:r>
              <a:rPr dirty="0" lang="en-US" smtClean="0"/>
              <a:t> –  Non-pelvic TB</a:t>
            </a:r>
          </a:p>
          <a:p>
            <a:pPr>
              <a:buNone/>
            </a:pPr>
            <a:r>
              <a:rPr dirty="0" lang="en-US" smtClean="0"/>
              <a:t> –  Thyroid disease</a:t>
            </a:r>
          </a:p>
          <a:p>
            <a:pPr>
              <a:buNone/>
            </a:pPr>
            <a:r>
              <a:rPr dirty="0" lang="en-US" smtClean="0"/>
              <a:t> –  Iron-</a:t>
            </a:r>
            <a:r>
              <a:rPr dirty="0" lang="en-US" err="1" smtClean="0"/>
              <a:t>deﬁciency</a:t>
            </a:r>
            <a:r>
              <a:rPr dirty="0" lang="en-US" smtClean="0"/>
              <a:t> </a:t>
            </a:r>
            <a:r>
              <a:rPr dirty="0" lang="en-US" err="1" smtClean="0"/>
              <a:t>anaemia</a:t>
            </a:r>
            <a:endParaRPr dirty="0" lang="en-US" smtClean="0"/>
          </a:p>
          <a:p>
            <a:pPr>
              <a:buNone/>
            </a:pPr>
            <a:r>
              <a:rPr dirty="0" lang="en-US" smtClean="0"/>
              <a:t> –  Benign breast disease</a:t>
            </a:r>
          </a:p>
          <a:p>
            <a:pPr>
              <a:buNone/>
            </a:pPr>
            <a:r>
              <a:rPr dirty="0" lang="en-US" smtClean="0"/>
              <a:t> –  Endometrial or ovarian cancer</a:t>
            </a:r>
          </a:p>
          <a:p>
            <a:pPr>
              <a:buNone/>
            </a:pPr>
            <a:r>
              <a:rPr dirty="0" lang="en-US" smtClean="0"/>
              <a:t> –  Cervical </a:t>
            </a:r>
            <a:r>
              <a:rPr dirty="0" lang="en-US" err="1" smtClean="0"/>
              <a:t>ectropion</a:t>
            </a:r>
            <a:r>
              <a:rPr dirty="0" lang="en-US" smtClean="0"/>
              <a:t>, uterine </a:t>
            </a:r>
            <a:r>
              <a:rPr dirty="0" lang="en-US" err="1" smtClean="0"/>
              <a:t>ﬁbroids</a:t>
            </a:r>
            <a:r>
              <a:rPr dirty="0" lang="en-US" smtClean="0"/>
              <a:t> without cavity distortion or endometriosis</a:t>
            </a:r>
          </a:p>
          <a:p>
            <a:pPr>
              <a:buNone/>
            </a:pPr>
            <a:r>
              <a:rPr dirty="0" lang="en-US" smtClean="0"/>
              <a:t> –  Abnormal vaginal bleeding patterns: irregular, heavy, or prolonged bleeding</a:t>
            </a:r>
          </a:p>
          <a:p>
            <a:pPr>
              <a:buNone/>
            </a:pPr>
            <a:r>
              <a:rPr dirty="0" lang="en-US" smtClean="0"/>
              <a:t> –  Chronic hepatitis, carrier state or mild cirrhosis</a:t>
            </a:r>
          </a:p>
          <a:p>
            <a:pPr>
              <a:buNone/>
            </a:pPr>
            <a:r>
              <a:rPr dirty="0" lang="en-US" smtClean="0"/>
              <a:t> –  </a:t>
            </a:r>
            <a:r>
              <a:rPr dirty="0" lang="en-US" err="1" smtClean="0"/>
              <a:t>Vaginitis</a:t>
            </a:r>
            <a:r>
              <a:rPr dirty="0" lang="en-US" smtClean="0"/>
              <a:t>, current purulent </a:t>
            </a:r>
            <a:r>
              <a:rPr dirty="0" lang="en-US" err="1" smtClean="0"/>
              <a:t>cervicitis</a:t>
            </a:r>
            <a:r>
              <a:rPr dirty="0" lang="en-US" smtClean="0"/>
              <a:t>, </a:t>
            </a:r>
            <a:r>
              <a:rPr dirty="0" lang="en-US" err="1" smtClean="0"/>
              <a:t>chlamydia</a:t>
            </a:r>
            <a:r>
              <a:rPr dirty="0" lang="en-US" smtClean="0"/>
              <a:t> or </a:t>
            </a:r>
            <a:r>
              <a:rPr dirty="0" lang="en-US" err="1" smtClean="0"/>
              <a:t>gonorrhoea</a:t>
            </a:r>
            <a:r>
              <a:rPr dirty="0" lang="en-US" smtClean="0"/>
              <a:t> or current PID</a:t>
            </a:r>
          </a:p>
          <a:p>
            <a:pPr>
              <a:buNone/>
            </a:pPr>
            <a:r>
              <a:rPr dirty="0" lang="en-US" smtClean="0"/>
              <a:t> –  Other STIs excluding HIV and hepatitis B</a:t>
            </a:r>
          </a:p>
          <a:p>
            <a:endParaRPr dirty="0" lang="en-US"/>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676" name="Title 1"/>
          <p:cNvSpPr>
            <a:spLocks noGrp="1"/>
          </p:cNvSpPr>
          <p:nvPr>
            <p:ph type="title"/>
          </p:nvPr>
        </p:nvSpPr>
        <p:spPr/>
        <p:txBody>
          <a:bodyPr>
            <a:normAutofit/>
          </a:bodyPr>
          <a:p>
            <a:r>
              <a:rPr b="1" dirty="0" lang="en-US" smtClean="0"/>
              <a:t>Side effects</a:t>
            </a:r>
            <a:endParaRPr dirty="0" lang="en-US"/>
          </a:p>
        </p:txBody>
      </p:sp>
      <p:sp>
        <p:nvSpPr>
          <p:cNvPr id="1048677" name="Content Placeholder 2"/>
          <p:cNvSpPr>
            <a:spLocks noGrp="1"/>
          </p:cNvSpPr>
          <p:nvPr>
            <p:ph idx="1"/>
          </p:nvPr>
        </p:nvSpPr>
        <p:spPr>
          <a:xfrm>
            <a:off x="1981200" y="1600200"/>
            <a:ext cx="8229600" cy="4953000"/>
          </a:xfrm>
        </p:spPr>
        <p:txBody>
          <a:bodyPr>
            <a:normAutofit/>
          </a:bodyPr>
          <a:p>
            <a:r>
              <a:rPr dirty="0" lang="en-US" smtClean="0"/>
              <a:t>Some women experience irregular menstrual bleeding, nausea, weight gain, headaches, skin colour changes, and other side effects that may go away after several months or continue as long as oral contraceptives are taken.</a:t>
            </a:r>
          </a:p>
          <a:p>
            <a:endParaRPr b="1" dirty="0" lang="en-US" smtClean="0"/>
          </a:p>
          <a:p>
            <a:pPr>
              <a:buNone/>
            </a:pPr>
            <a:r>
              <a:rPr dirty="0" lang="en-US" smtClean="0"/>
              <a:t/>
            </a:r>
            <a:br>
              <a:rPr dirty="0" lang="en-US" smtClean="0"/>
            </a:br>
            <a:endParaRPr dirty="0" lang="en-US" smtClean="0"/>
          </a:p>
          <a:p>
            <a:endParaRPr dirty="0" lang="en-US"/>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678" name="Title 1"/>
          <p:cNvSpPr>
            <a:spLocks noGrp="1"/>
          </p:cNvSpPr>
          <p:nvPr>
            <p:ph type="title"/>
          </p:nvPr>
        </p:nvSpPr>
        <p:spPr/>
        <p:txBody>
          <a:bodyPr>
            <a:normAutofit fontScale="90000"/>
          </a:bodyPr>
          <a:p>
            <a:r>
              <a:rPr b="1" dirty="0" lang="en-US" smtClean="0"/>
              <a:t/>
            </a:r>
            <a:br>
              <a:rPr b="1" dirty="0" lang="en-US" smtClean="0"/>
            </a:br>
            <a:r>
              <a:rPr b="1" dirty="0" lang="en-US" smtClean="0"/>
              <a:t>Limitations</a:t>
            </a:r>
            <a:br>
              <a:rPr b="1" dirty="0" lang="en-US" smtClean="0"/>
            </a:br>
            <a:endParaRPr dirty="0" lang="en-US"/>
          </a:p>
        </p:txBody>
      </p:sp>
      <p:sp>
        <p:nvSpPr>
          <p:cNvPr id="1048679" name="Content Placeholder 2"/>
          <p:cNvSpPr>
            <a:spLocks noGrp="1"/>
          </p:cNvSpPr>
          <p:nvPr>
            <p:ph idx="1"/>
          </p:nvPr>
        </p:nvSpPr>
        <p:spPr/>
        <p:txBody>
          <a:bodyPr>
            <a:normAutofit fontScale="85714" lnSpcReduction="20000"/>
          </a:bodyPr>
          <a:p>
            <a:pPr>
              <a:buNone/>
            </a:pPr>
            <a:r>
              <a:rPr dirty="0" lang="en-US" smtClean="0"/>
              <a:t>■ Use may be associated with minor and major side effects</a:t>
            </a:r>
          </a:p>
          <a:p>
            <a:pPr>
              <a:buNone/>
            </a:pPr>
            <a:r>
              <a:rPr b="1" dirty="0" lang="en-US" smtClean="0"/>
              <a:t>Minor Side Effects</a:t>
            </a:r>
          </a:p>
          <a:p>
            <a:pPr>
              <a:buNone/>
            </a:pPr>
            <a:r>
              <a:rPr dirty="0" lang="en-US" smtClean="0"/>
              <a:t>- Nausea (common in first 3 months)</a:t>
            </a:r>
          </a:p>
          <a:p>
            <a:pPr>
              <a:buNone/>
            </a:pPr>
            <a:r>
              <a:rPr dirty="0" lang="en-US" smtClean="0"/>
              <a:t>- Spotting or bleeding in between menstrual periods, especially if a</a:t>
            </a:r>
          </a:p>
          <a:p>
            <a:pPr>
              <a:buNone/>
            </a:pPr>
            <a:r>
              <a:rPr dirty="0" lang="en-US" smtClean="0"/>
              <a:t>woman forgets to take her pills or takes them late (common in</a:t>
            </a:r>
          </a:p>
          <a:p>
            <a:pPr>
              <a:buNone/>
            </a:pPr>
            <a:r>
              <a:rPr dirty="0" lang="en-US" smtClean="0"/>
              <a:t>first 3 months)</a:t>
            </a:r>
          </a:p>
          <a:p>
            <a:pPr>
              <a:buNone/>
            </a:pPr>
            <a:r>
              <a:rPr dirty="0" lang="en-US" smtClean="0"/>
              <a:t>- Mild headaches</a:t>
            </a:r>
          </a:p>
          <a:p>
            <a:pPr>
              <a:buNone/>
            </a:pPr>
            <a:r>
              <a:rPr dirty="0" lang="en-US" smtClean="0"/>
              <a:t>- Breast tenderness</a:t>
            </a:r>
          </a:p>
          <a:p>
            <a:pPr>
              <a:buNone/>
            </a:pPr>
            <a:r>
              <a:rPr dirty="0" lang="en-US" smtClean="0"/>
              <a:t>- Slight weight gain</a:t>
            </a:r>
          </a:p>
          <a:p>
            <a:pPr>
              <a:buNone/>
            </a:pPr>
            <a:r>
              <a:rPr dirty="0" lang="en-US" smtClean="0"/>
              <a:t>- </a:t>
            </a:r>
            <a:r>
              <a:rPr dirty="0" lang="en-US" err="1" smtClean="0"/>
              <a:t>Amenorrhoea</a:t>
            </a:r>
            <a:r>
              <a:rPr dirty="0" lang="en-US" smtClean="0"/>
              <a:t> (some women see </a:t>
            </a:r>
            <a:r>
              <a:rPr dirty="0" lang="en-US" err="1" smtClean="0"/>
              <a:t>amenorrhoea</a:t>
            </a:r>
            <a:r>
              <a:rPr dirty="0" lang="en-US" smtClean="0"/>
              <a:t> as an advantage)</a:t>
            </a:r>
            <a:endParaRPr dirty="0" lang="en-US"/>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680" name="Title 1"/>
          <p:cNvSpPr>
            <a:spLocks noGrp="1"/>
          </p:cNvSpPr>
          <p:nvPr>
            <p:ph type="title"/>
          </p:nvPr>
        </p:nvSpPr>
        <p:spPr/>
        <p:txBody>
          <a:bodyPr/>
          <a:p>
            <a:r>
              <a:rPr b="1" dirty="0" lang="en-US" smtClean="0"/>
              <a:t>Limitations</a:t>
            </a:r>
            <a:endParaRPr dirty="0" lang="en-US"/>
          </a:p>
        </p:txBody>
      </p:sp>
      <p:sp>
        <p:nvSpPr>
          <p:cNvPr id="1048681" name="Content Placeholder 2"/>
          <p:cNvSpPr>
            <a:spLocks noGrp="1"/>
          </p:cNvSpPr>
          <p:nvPr>
            <p:ph idx="1"/>
          </p:nvPr>
        </p:nvSpPr>
        <p:spPr>
          <a:xfrm>
            <a:off x="1981200" y="1447800"/>
            <a:ext cx="8229600" cy="5105400"/>
          </a:xfrm>
        </p:spPr>
        <p:txBody>
          <a:bodyPr>
            <a:normAutofit fontScale="96429" lnSpcReduction="20000"/>
          </a:bodyPr>
          <a:p>
            <a:pPr>
              <a:buNone/>
            </a:pPr>
            <a:r>
              <a:rPr b="1" dirty="0" lang="en-US" smtClean="0"/>
              <a:t>Major Side Effects</a:t>
            </a:r>
          </a:p>
          <a:p>
            <a:pPr>
              <a:buNone/>
            </a:pPr>
            <a:r>
              <a:rPr dirty="0" lang="en-US" smtClean="0"/>
              <a:t>- Serious major side effects and complications, though rare, are possible. They include myocardial infarction, stroke, and venous thrombosis/embolism.</a:t>
            </a:r>
          </a:p>
          <a:p>
            <a:pPr>
              <a:buNone/>
            </a:pPr>
            <a:r>
              <a:rPr dirty="0" lang="en-US" smtClean="0"/>
              <a:t>■ Their effectiveness may be lowered when certain drugs are taken concurrently (e.g., certain anti- tuberculosis, anti-epileptic, and anti-retroviral drugs).</a:t>
            </a:r>
          </a:p>
          <a:p>
            <a:pPr>
              <a:buNone/>
            </a:pPr>
            <a:r>
              <a:rPr dirty="0" lang="en-US" smtClean="0"/>
              <a:t>■   Effectiveness may also be lowered in the presence of gastroenteritis, vomiting and </a:t>
            </a:r>
            <a:r>
              <a:rPr dirty="0" lang="en-US" err="1" smtClean="0"/>
              <a:t>diarrhoea</a:t>
            </a:r>
            <a:r>
              <a:rPr dirty="0" lang="en-US" smtClean="0"/>
              <a:t>.</a:t>
            </a:r>
          </a:p>
          <a:p>
            <a:pPr>
              <a:buNone/>
            </a:pPr>
            <a:r>
              <a:rPr dirty="0" lang="en-US" smtClean="0"/>
              <a:t>■ The combined pills offer no protection against </a:t>
            </a:r>
            <a:r>
              <a:rPr dirty="0" lang="en-US" err="1" smtClean="0"/>
              <a:t>STls</a:t>
            </a:r>
            <a:endParaRPr dirty="0" lang="en-US"/>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682" name="Title 1"/>
          <p:cNvSpPr>
            <a:spLocks noGrp="1"/>
          </p:cNvSpPr>
          <p:nvPr>
            <p:ph type="title"/>
          </p:nvPr>
        </p:nvSpPr>
        <p:spPr/>
        <p:txBody>
          <a:bodyPr/>
          <a:p>
            <a:r>
              <a:rPr b="1" dirty="0" lang="en-US" smtClean="0"/>
              <a:t>Client Education</a:t>
            </a:r>
            <a:endParaRPr dirty="0" lang="en-US"/>
          </a:p>
        </p:txBody>
      </p:sp>
      <p:sp>
        <p:nvSpPr>
          <p:cNvPr id="1048683" name="Content Placeholder 2"/>
          <p:cNvSpPr>
            <a:spLocks noGrp="1"/>
          </p:cNvSpPr>
          <p:nvPr>
            <p:ph idx="1"/>
          </p:nvPr>
        </p:nvSpPr>
        <p:spPr/>
        <p:txBody>
          <a:bodyPr>
            <a:normAutofit fontScale="92857" lnSpcReduction="10000"/>
          </a:bodyPr>
          <a:p>
            <a:pPr>
              <a:buNone/>
            </a:pPr>
            <a:r>
              <a:rPr dirty="0" lang="en-US" smtClean="0"/>
              <a:t>• Requires strict compliance in taking the daily regime</a:t>
            </a:r>
          </a:p>
          <a:p>
            <a:pPr>
              <a:buNone/>
            </a:pPr>
            <a:r>
              <a:rPr dirty="0" lang="en-US" smtClean="0"/>
              <a:t>• Highly protective against pregnancy</a:t>
            </a:r>
          </a:p>
          <a:p>
            <a:pPr>
              <a:buNone/>
            </a:pPr>
            <a:r>
              <a:rPr dirty="0" lang="en-US" smtClean="0"/>
              <a:t>• Pregnancy rate increases if pill not taken regularly</a:t>
            </a:r>
          </a:p>
          <a:p>
            <a:pPr>
              <a:buNone/>
            </a:pPr>
            <a:r>
              <a:rPr dirty="0" lang="en-US" smtClean="0"/>
              <a:t>• May cause MINOR complaints; nausea, headache, weight gain, gastrointestinal upsets</a:t>
            </a:r>
          </a:p>
          <a:p>
            <a:pPr>
              <a:buNone/>
            </a:pPr>
            <a:r>
              <a:rPr dirty="0" lang="en-US" smtClean="0"/>
              <a:t>• Unsuitable to breastfeeding mothers due to a relative reduction of milk output.</a:t>
            </a:r>
          </a:p>
          <a:p>
            <a:pPr>
              <a:buNone/>
            </a:pPr>
            <a:r>
              <a:rPr dirty="0" lang="en-US" smtClean="0"/>
              <a:t>• If you forget to take one pill, take it as soon as you remember. Take the next pill at the regular time, even if this means you take 2 pills on the same day.</a:t>
            </a:r>
          </a:p>
          <a:p>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594" name="Title 1"/>
          <p:cNvSpPr>
            <a:spLocks noGrp="1"/>
          </p:cNvSpPr>
          <p:nvPr>
            <p:ph type="title"/>
          </p:nvPr>
        </p:nvSpPr>
        <p:spPr/>
        <p:txBody>
          <a:bodyPr/>
          <a:p>
            <a:r>
              <a:rPr b="1" dirty="0" lang="en-US" smtClean="0"/>
              <a:t>Rights of FP client</a:t>
            </a:r>
            <a:endParaRPr b="1" dirty="0" lang="en-US"/>
          </a:p>
        </p:txBody>
      </p:sp>
      <p:sp>
        <p:nvSpPr>
          <p:cNvPr id="1048595" name="Content Placeholder 2"/>
          <p:cNvSpPr>
            <a:spLocks noGrp="1"/>
          </p:cNvSpPr>
          <p:nvPr>
            <p:ph idx="1"/>
          </p:nvPr>
        </p:nvSpPr>
        <p:spPr/>
        <p:txBody>
          <a:bodyPr>
            <a:normAutofit/>
          </a:bodyPr>
          <a:p>
            <a:pPr>
              <a:buNone/>
            </a:pPr>
            <a:r>
              <a:rPr dirty="0" lang="en-US" smtClean="0"/>
              <a:t>All clients have certain rights, including:</a:t>
            </a:r>
          </a:p>
          <a:p>
            <a:pPr>
              <a:buNone/>
            </a:pPr>
            <a:r>
              <a:rPr dirty="0" lang="en-US" smtClean="0"/>
              <a:t>• The right to decide whether to practice FP</a:t>
            </a:r>
          </a:p>
          <a:p>
            <a:pPr>
              <a:buNone/>
            </a:pPr>
            <a:r>
              <a:rPr dirty="0" lang="en-US" smtClean="0"/>
              <a:t>• The freedom to choose which method to use</a:t>
            </a:r>
          </a:p>
          <a:p>
            <a:pPr>
              <a:buNone/>
            </a:pPr>
            <a:r>
              <a:rPr dirty="0" lang="en-US" smtClean="0"/>
              <a:t>• The right to privacy and </a:t>
            </a:r>
            <a:r>
              <a:rPr dirty="0" lang="en-US" err="1" smtClean="0"/>
              <a:t>conﬁdentiality</a:t>
            </a:r>
            <a:r>
              <a:rPr dirty="0" lang="en-US" smtClean="0"/>
              <a:t> </a:t>
            </a:r>
          </a:p>
          <a:p>
            <a:pPr>
              <a:buNone/>
            </a:pPr>
            <a:r>
              <a:rPr dirty="0" lang="en-US" smtClean="0"/>
              <a:t>• The right to refuse any type of examination</a:t>
            </a:r>
          </a:p>
          <a:p>
            <a:pPr>
              <a:buNone/>
            </a:pPr>
            <a:r>
              <a:rPr dirty="0" lang="en-US" smtClean="0"/>
              <a:t>• The freedom to choose where to seek services</a:t>
            </a:r>
            <a:endParaRPr dirty="0" lang="en-US"/>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684" name="Title 1"/>
          <p:cNvSpPr>
            <a:spLocks noGrp="1"/>
          </p:cNvSpPr>
          <p:nvPr>
            <p:ph type="title"/>
          </p:nvPr>
        </p:nvSpPr>
        <p:spPr/>
        <p:txBody>
          <a:bodyPr/>
          <a:p>
            <a:r>
              <a:rPr b="1" dirty="0" lang="en-US" smtClean="0"/>
              <a:t>Client Education</a:t>
            </a:r>
            <a:endParaRPr dirty="0" lang="en-US"/>
          </a:p>
        </p:txBody>
      </p:sp>
      <p:sp>
        <p:nvSpPr>
          <p:cNvPr id="1048685" name="Content Placeholder 2"/>
          <p:cNvSpPr>
            <a:spLocks noGrp="1"/>
          </p:cNvSpPr>
          <p:nvPr>
            <p:ph idx="1"/>
          </p:nvPr>
        </p:nvSpPr>
        <p:spPr/>
        <p:txBody>
          <a:bodyPr>
            <a:normAutofit/>
          </a:bodyPr>
          <a:p>
            <a:pPr>
              <a:buNone/>
            </a:pPr>
            <a:r>
              <a:rPr b="1" dirty="0" lang="en-US" smtClean="0"/>
              <a:t>Return to the clinic if you experience:</a:t>
            </a:r>
            <a:r>
              <a:rPr dirty="0" lang="en-US" smtClean="0"/>
              <a:t/>
            </a:r>
            <a:br>
              <a:rPr dirty="0" lang="en-US" smtClean="0"/>
            </a:br>
            <a:endParaRPr dirty="0" lang="en-US" smtClean="0"/>
          </a:p>
          <a:p>
            <a:r>
              <a:rPr dirty="0" lang="en-US" smtClean="0"/>
              <a:t>- suspected pregnancy</a:t>
            </a:r>
          </a:p>
          <a:p>
            <a:r>
              <a:rPr dirty="0" lang="en-US" smtClean="0"/>
              <a:t>- swelling or pain in legs</a:t>
            </a:r>
          </a:p>
          <a:p>
            <a:r>
              <a:rPr dirty="0" lang="en-US" smtClean="0"/>
              <a:t>- yellowing of skin or eyes</a:t>
            </a:r>
          </a:p>
          <a:p>
            <a:r>
              <a:rPr dirty="0" lang="en-US" smtClean="0"/>
              <a:t>- pain in abdomen, chest, or arms; shortness of breath</a:t>
            </a:r>
          </a:p>
          <a:p>
            <a:r>
              <a:rPr dirty="0" lang="en-US" smtClean="0"/>
              <a:t>- severe headaches, depression, vision difficulties.</a:t>
            </a:r>
          </a:p>
          <a:p>
            <a:endParaRPr dirty="0" lang="en-US"/>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686" name="Title 1"/>
          <p:cNvSpPr>
            <a:spLocks noGrp="1"/>
          </p:cNvSpPr>
          <p:nvPr>
            <p:ph type="title"/>
          </p:nvPr>
        </p:nvSpPr>
        <p:spPr/>
        <p:txBody>
          <a:bodyPr>
            <a:normAutofit fontScale="90000"/>
          </a:bodyPr>
          <a:p>
            <a:r>
              <a:rPr b="1" dirty="0" lang="en-US" smtClean="0"/>
              <a:t/>
            </a:r>
            <a:br>
              <a:rPr b="1" dirty="0" lang="en-US" smtClean="0"/>
            </a:br>
            <a:r>
              <a:rPr b="1" dirty="0" lang="en-US" smtClean="0"/>
              <a:t>Complications</a:t>
            </a:r>
            <a:r>
              <a:rPr dirty="0" lang="en-US" smtClean="0"/>
              <a:t/>
            </a:r>
            <a:br>
              <a:rPr dirty="0" lang="en-US" smtClean="0"/>
            </a:br>
            <a:endParaRPr dirty="0" lang="en-US"/>
          </a:p>
        </p:txBody>
      </p:sp>
      <p:sp>
        <p:nvSpPr>
          <p:cNvPr id="1048687" name="Content Placeholder 2"/>
          <p:cNvSpPr>
            <a:spLocks noGrp="1"/>
          </p:cNvSpPr>
          <p:nvPr>
            <p:ph idx="1"/>
          </p:nvPr>
        </p:nvSpPr>
        <p:spPr/>
        <p:txBody>
          <a:bodyPr/>
          <a:p>
            <a:r>
              <a:rPr dirty="0" lang="en-US" smtClean="0"/>
              <a:t>Increased risk of cardiovascular disease in women over 35 years of age who smoke and increased risk of hypertension; </a:t>
            </a:r>
          </a:p>
          <a:p>
            <a:r>
              <a:rPr dirty="0" lang="en-US" smtClean="0"/>
              <a:t>users exposed to STIs may be at risk of serious diseases, including PID and possibly cervical cancer.</a:t>
            </a:r>
            <a:endParaRPr dirty="0" lang="en-US"/>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688" name="Title 1"/>
          <p:cNvSpPr>
            <a:spLocks noGrp="1"/>
          </p:cNvSpPr>
          <p:nvPr>
            <p:ph type="title"/>
          </p:nvPr>
        </p:nvSpPr>
        <p:spPr/>
        <p:txBody>
          <a:bodyPr>
            <a:normAutofit fontScale="90000"/>
          </a:bodyPr>
          <a:p>
            <a:r>
              <a:rPr b="1" dirty="0" i="1" lang="en-US" smtClean="0"/>
              <a:t/>
            </a:r>
            <a:br>
              <a:rPr b="1" dirty="0" i="1" lang="en-US" smtClean="0"/>
            </a:br>
            <a:r>
              <a:rPr b="1" dirty="0" i="1" lang="en-US" smtClean="0"/>
              <a:t>PROGESTOGEN-ONLY PILL (</a:t>
            </a:r>
            <a:r>
              <a:rPr b="1" dirty="0" i="1" lang="en-US" err="1" smtClean="0"/>
              <a:t>Minipill</a:t>
            </a:r>
            <a:r>
              <a:rPr b="1" dirty="0" i="1" lang="en-US" smtClean="0"/>
              <a:t>)</a:t>
            </a:r>
            <a:r>
              <a:rPr dirty="0" lang="en-US" smtClean="0"/>
              <a:t/>
            </a:r>
            <a:br>
              <a:rPr dirty="0" lang="en-US" smtClean="0"/>
            </a:br>
            <a:endParaRPr dirty="0" lang="en-US"/>
          </a:p>
        </p:txBody>
      </p:sp>
      <p:sp>
        <p:nvSpPr>
          <p:cNvPr id="1048689" name="Content Placeholder 2"/>
          <p:cNvSpPr>
            <a:spLocks noGrp="1"/>
          </p:cNvSpPr>
          <p:nvPr>
            <p:ph idx="1"/>
          </p:nvPr>
        </p:nvSpPr>
        <p:spPr/>
        <p:txBody>
          <a:bodyPr>
            <a:normAutofit/>
          </a:bodyPr>
          <a:p>
            <a:r>
              <a:rPr dirty="0" lang="en-US" smtClean="0"/>
              <a:t>This is a pill that is taken daily and contains a </a:t>
            </a:r>
            <a:r>
              <a:rPr dirty="0" lang="en-US" err="1" smtClean="0"/>
              <a:t>progestogen</a:t>
            </a:r>
            <a:r>
              <a:rPr dirty="0" lang="en-US" smtClean="0"/>
              <a:t> only. They act by altering cervical mucus making it thicker/denser, thus preventing sperm transport. Also suppresses ovulation and inhibits implantation of </a:t>
            </a:r>
            <a:r>
              <a:rPr dirty="0" lang="en-US" err="1" smtClean="0"/>
              <a:t>fertilised</a:t>
            </a:r>
            <a:r>
              <a:rPr dirty="0" lang="en-US" smtClean="0"/>
              <a:t> ovum i.e. by thinning endometrial wall.</a:t>
            </a:r>
          </a:p>
          <a:p>
            <a:r>
              <a:rPr dirty="0" lang="en-US" smtClean="0"/>
              <a:t>contain only  one hormone—progestin; they do not contain any </a:t>
            </a:r>
            <a:r>
              <a:rPr dirty="0" lang="en-US" err="1" smtClean="0"/>
              <a:t>oestrogen</a:t>
            </a:r>
            <a:r>
              <a:rPr dirty="0" lang="en-US" smtClean="0"/>
              <a:t>. </a:t>
            </a:r>
          </a:p>
          <a:p>
            <a:r>
              <a:rPr dirty="0" lang="en-US" smtClean="0"/>
              <a:t/>
            </a:r>
            <a:br>
              <a:rPr dirty="0" lang="en-US" smtClean="0"/>
            </a:br>
            <a:endParaRPr dirty="0" lang="en-US"/>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690" name="Title 1"/>
          <p:cNvSpPr>
            <a:spLocks noGrp="1"/>
          </p:cNvSpPr>
          <p:nvPr>
            <p:ph type="title"/>
          </p:nvPr>
        </p:nvSpPr>
        <p:spPr/>
        <p:txBody>
          <a:bodyPr>
            <a:normAutofit fontScale="90000"/>
          </a:bodyPr>
          <a:p>
            <a:r>
              <a:rPr b="1" dirty="0" lang="en-US" smtClean="0"/>
              <a:t/>
            </a:r>
            <a:br>
              <a:rPr b="1" dirty="0" lang="en-US" smtClean="0"/>
            </a:br>
            <a:r>
              <a:rPr b="1" dirty="0" lang="en-US" smtClean="0"/>
              <a:t>Progestin-Only Pills (POPs)</a:t>
            </a:r>
            <a:br>
              <a:rPr b="1" dirty="0" lang="en-US" smtClean="0"/>
            </a:br>
            <a:endParaRPr dirty="0" lang="en-US"/>
          </a:p>
        </p:txBody>
      </p:sp>
      <p:sp>
        <p:nvSpPr>
          <p:cNvPr id="1048691" name="Content Placeholder 2"/>
          <p:cNvSpPr>
            <a:spLocks noGrp="1"/>
          </p:cNvSpPr>
          <p:nvPr>
            <p:ph idx="1"/>
          </p:nvPr>
        </p:nvSpPr>
        <p:spPr/>
        <p:txBody>
          <a:bodyPr>
            <a:normAutofit/>
          </a:bodyPr>
          <a:p>
            <a:r>
              <a:rPr dirty="0" lang="en-US" smtClean="0"/>
              <a:t>Therefore they do not cause many of the side effects associated with COC use. </a:t>
            </a:r>
            <a:r>
              <a:rPr dirty="0" lang="en-US" err="1" smtClean="0"/>
              <a:t>Progestins</a:t>
            </a:r>
            <a:r>
              <a:rPr dirty="0" lang="en-US" smtClean="0"/>
              <a:t> do not suppress production of breast milk, which makes POPs an ideal contraceptive method for breastfeeding women. </a:t>
            </a:r>
          </a:p>
          <a:p>
            <a:r>
              <a:rPr dirty="0" lang="en-US" smtClean="0"/>
              <a:t>POPs prevent pregnancy by thickening the cervical mucus, which prevents the passage of sperm, and suppressing ovulation in about 50 percent of cycles.</a:t>
            </a:r>
            <a:endParaRPr dirty="0" lang="en-US"/>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692" name="Title 1"/>
          <p:cNvSpPr>
            <a:spLocks noGrp="1"/>
          </p:cNvSpPr>
          <p:nvPr>
            <p:ph type="title"/>
          </p:nvPr>
        </p:nvSpPr>
        <p:spPr/>
        <p:txBody>
          <a:bodyPr>
            <a:normAutofit fontScale="90000"/>
          </a:bodyPr>
          <a:p>
            <a:r>
              <a:rPr b="1" dirty="0" lang="en-US" smtClean="0"/>
              <a:t/>
            </a:r>
            <a:br>
              <a:rPr b="1" dirty="0" lang="en-US" smtClean="0"/>
            </a:br>
            <a:r>
              <a:rPr b="1" dirty="0" lang="en-US" smtClean="0"/>
              <a:t>Types of POPs</a:t>
            </a:r>
            <a:br>
              <a:rPr b="1" dirty="0" lang="en-US" smtClean="0"/>
            </a:br>
            <a:endParaRPr b="1" dirty="0" lang="en-US"/>
          </a:p>
        </p:txBody>
      </p:sp>
      <p:sp>
        <p:nvSpPr>
          <p:cNvPr id="1048693" name="Content Placeholder 2"/>
          <p:cNvSpPr>
            <a:spLocks noGrp="1"/>
          </p:cNvSpPr>
          <p:nvPr>
            <p:ph idx="1"/>
          </p:nvPr>
        </p:nvSpPr>
        <p:spPr/>
        <p:txBody>
          <a:bodyPr/>
          <a:p>
            <a:r>
              <a:rPr dirty="0" lang="en-US" smtClean="0"/>
              <a:t>The brands commonly available include </a:t>
            </a:r>
            <a:r>
              <a:rPr dirty="0" lang="en-US" err="1" smtClean="0"/>
              <a:t>Microlut</a:t>
            </a:r>
            <a:r>
              <a:rPr dirty="0" lang="en-US" smtClean="0"/>
              <a:t>, </a:t>
            </a:r>
            <a:r>
              <a:rPr dirty="0" lang="en-US" err="1" smtClean="0"/>
              <a:t>Micronor</a:t>
            </a:r>
            <a:r>
              <a:rPr dirty="0" lang="en-US" smtClean="0"/>
              <a:t>, </a:t>
            </a:r>
            <a:r>
              <a:rPr dirty="0" lang="en-US" err="1" smtClean="0"/>
              <a:t>Microval</a:t>
            </a:r>
            <a:r>
              <a:rPr dirty="0" lang="en-US" smtClean="0"/>
              <a:t>, </a:t>
            </a:r>
            <a:r>
              <a:rPr dirty="0" lang="en-US" err="1" smtClean="0"/>
              <a:t>Ovrette</a:t>
            </a:r>
            <a:r>
              <a:rPr dirty="0" lang="en-US" smtClean="0"/>
              <a:t>, </a:t>
            </a:r>
            <a:r>
              <a:rPr dirty="0" lang="en-US" err="1" smtClean="0"/>
              <a:t>Norgeston</a:t>
            </a:r>
            <a:r>
              <a:rPr dirty="0" lang="en-US" smtClean="0"/>
              <a:t>, and </a:t>
            </a:r>
            <a:r>
              <a:rPr dirty="0" lang="en-US" err="1" smtClean="0"/>
              <a:t>Noriday</a:t>
            </a:r>
            <a:r>
              <a:rPr dirty="0" lang="en-US" smtClean="0"/>
              <a:t>.</a:t>
            </a:r>
            <a:endParaRPr dirty="0" lang="en-US"/>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694" name="Title 1"/>
          <p:cNvSpPr>
            <a:spLocks noGrp="1"/>
          </p:cNvSpPr>
          <p:nvPr>
            <p:ph type="title"/>
          </p:nvPr>
        </p:nvSpPr>
        <p:spPr/>
        <p:txBody>
          <a:bodyPr>
            <a:normAutofit fontScale="90000"/>
          </a:bodyPr>
          <a:p>
            <a:r>
              <a:rPr b="1" dirty="0" lang="en-US" smtClean="0"/>
              <a:t/>
            </a:r>
            <a:br>
              <a:rPr b="1" dirty="0" lang="en-US" smtClean="0"/>
            </a:br>
            <a:r>
              <a:rPr b="1" dirty="0" lang="en-US" smtClean="0"/>
              <a:t>Advantages of POPs</a:t>
            </a:r>
            <a:br>
              <a:rPr b="1" dirty="0" lang="en-US" smtClean="0"/>
            </a:br>
            <a:endParaRPr b="1" dirty="0" lang="en-US"/>
          </a:p>
        </p:txBody>
      </p:sp>
      <p:sp>
        <p:nvSpPr>
          <p:cNvPr id="1048695" name="Content Placeholder 2"/>
          <p:cNvSpPr>
            <a:spLocks noGrp="1"/>
          </p:cNvSpPr>
          <p:nvPr>
            <p:ph idx="1"/>
          </p:nvPr>
        </p:nvSpPr>
        <p:spPr/>
        <p:txBody>
          <a:bodyPr>
            <a:normAutofit/>
          </a:bodyPr>
          <a:p>
            <a:pPr>
              <a:buNone/>
            </a:pPr>
            <a:r>
              <a:rPr dirty="0" lang="en-US" smtClean="0"/>
              <a:t>• They are effective. </a:t>
            </a:r>
          </a:p>
          <a:p>
            <a:pPr>
              <a:buNone/>
            </a:pPr>
            <a:r>
              <a:rPr dirty="0" lang="en-US" smtClean="0"/>
              <a:t>• They are safe (POPs have no known health risks).</a:t>
            </a:r>
          </a:p>
          <a:p>
            <a:pPr>
              <a:buNone/>
            </a:pPr>
            <a:r>
              <a:rPr dirty="0" lang="en-US" smtClean="0"/>
              <a:t>• Women return to fertility immediately upon discontinuation.</a:t>
            </a:r>
          </a:p>
          <a:p>
            <a:pPr>
              <a:buNone/>
            </a:pPr>
            <a:r>
              <a:rPr dirty="0" lang="en-US" smtClean="0"/>
              <a:t>• A pelvic exam is not required to initiate use.</a:t>
            </a:r>
          </a:p>
          <a:p>
            <a:pPr>
              <a:buNone/>
            </a:pPr>
            <a:r>
              <a:rPr dirty="0" lang="en-US" smtClean="0"/>
              <a:t>• They can be given to a woman at any time to start later. </a:t>
            </a:r>
          </a:p>
          <a:p>
            <a:pPr>
              <a:buNone/>
            </a:pPr>
            <a:r>
              <a:rPr dirty="0" lang="en-US" smtClean="0"/>
              <a:t>• Taking POPs does not affect milk production or breastfeeding.  </a:t>
            </a:r>
          </a:p>
          <a:p>
            <a:pPr>
              <a:buNone/>
            </a:pPr>
            <a:r>
              <a:rPr dirty="0" lang="en-US" smtClean="0"/>
              <a:t>• POPs add to the contraceptive effect of breastfeeding. </a:t>
            </a:r>
          </a:p>
          <a:p>
            <a:pPr>
              <a:buNone/>
            </a:pPr>
            <a:r>
              <a:rPr dirty="0" lang="en-US" smtClean="0"/>
              <a:t>• Taking POPs does not increase blood clotting.</a:t>
            </a:r>
            <a:endParaRPr dirty="0" lang="en-US"/>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696" name="Title 1"/>
          <p:cNvSpPr>
            <a:spLocks noGrp="1"/>
          </p:cNvSpPr>
          <p:nvPr>
            <p:ph type="title"/>
          </p:nvPr>
        </p:nvSpPr>
        <p:spPr/>
        <p:txBody>
          <a:bodyPr>
            <a:normAutofit fontScale="90000"/>
          </a:bodyPr>
          <a:p>
            <a:r>
              <a:rPr b="1" dirty="0" lang="en-US" smtClean="0"/>
              <a:t/>
            </a:r>
            <a:br>
              <a:rPr b="1" dirty="0" lang="en-US" smtClean="0"/>
            </a:br>
            <a:r>
              <a:rPr b="1" dirty="0" lang="en-US" smtClean="0"/>
              <a:t>Non-contraceptive Benefits</a:t>
            </a:r>
            <a:r>
              <a:rPr dirty="0" lang="en-US" smtClean="0"/>
              <a:t/>
            </a:r>
            <a:br>
              <a:rPr dirty="0" lang="en-US" smtClean="0"/>
            </a:br>
            <a:endParaRPr dirty="0" lang="en-US"/>
          </a:p>
        </p:txBody>
      </p:sp>
      <p:sp>
        <p:nvSpPr>
          <p:cNvPr id="1048697" name="Content Placeholder 2"/>
          <p:cNvSpPr>
            <a:spLocks noGrp="1"/>
          </p:cNvSpPr>
          <p:nvPr>
            <p:ph idx="1"/>
          </p:nvPr>
        </p:nvSpPr>
        <p:spPr/>
        <p:txBody>
          <a:bodyPr/>
          <a:p>
            <a:r>
              <a:rPr dirty="0" lang="en-US" smtClean="0"/>
              <a:t>• Does not affect lactation</a:t>
            </a:r>
          </a:p>
          <a:p>
            <a:r>
              <a:rPr dirty="0" lang="en-US" smtClean="0"/>
              <a:t>• Lighter shorter periods</a:t>
            </a:r>
          </a:p>
          <a:p>
            <a:r>
              <a:rPr dirty="0" lang="en-US" smtClean="0"/>
              <a:t>• Decreased breast tenderness</a:t>
            </a:r>
          </a:p>
          <a:p>
            <a:r>
              <a:rPr dirty="0" lang="en-US" smtClean="0"/>
              <a:t>• Do not increase blood clotting</a:t>
            </a:r>
          </a:p>
          <a:p>
            <a:r>
              <a:rPr dirty="0" lang="en-US" smtClean="0"/>
              <a:t>• Decrease </a:t>
            </a:r>
            <a:r>
              <a:rPr dirty="0" lang="en-US" err="1" smtClean="0"/>
              <a:t>dysmenorrhoea</a:t>
            </a:r>
            <a:endParaRPr dirty="0" lang="en-US" smtClean="0"/>
          </a:p>
          <a:p>
            <a:r>
              <a:rPr dirty="0" lang="en-US" smtClean="0"/>
              <a:t>• Protect against endometrial cancer.</a:t>
            </a:r>
          </a:p>
          <a:p>
            <a:endParaRPr dirty="0"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698" name="Title 1"/>
          <p:cNvSpPr>
            <a:spLocks noGrp="1"/>
          </p:cNvSpPr>
          <p:nvPr>
            <p:ph type="title"/>
          </p:nvPr>
        </p:nvSpPr>
        <p:spPr/>
        <p:txBody>
          <a:bodyPr>
            <a:normAutofit fontScale="90000"/>
          </a:bodyPr>
          <a:p>
            <a:r>
              <a:rPr b="1" dirty="0" lang="en-US" smtClean="0"/>
              <a:t/>
            </a:r>
            <a:br>
              <a:rPr b="1" dirty="0" lang="en-US" smtClean="0"/>
            </a:br>
            <a:r>
              <a:rPr b="1" dirty="0" lang="en-US" smtClean="0"/>
              <a:t>Limitations of POPs</a:t>
            </a:r>
            <a:br>
              <a:rPr b="1" dirty="0" lang="en-US" smtClean="0"/>
            </a:br>
            <a:endParaRPr dirty="0" lang="en-US"/>
          </a:p>
        </p:txBody>
      </p:sp>
      <p:sp>
        <p:nvSpPr>
          <p:cNvPr id="1048699" name="Content Placeholder 2"/>
          <p:cNvSpPr>
            <a:spLocks noGrp="1"/>
          </p:cNvSpPr>
          <p:nvPr>
            <p:ph idx="1"/>
          </p:nvPr>
        </p:nvSpPr>
        <p:spPr/>
        <p:txBody>
          <a:bodyPr>
            <a:normAutofit/>
          </a:bodyPr>
          <a:p>
            <a:pPr>
              <a:buNone/>
            </a:pPr>
            <a:r>
              <a:rPr dirty="0" lang="en-US" smtClean="0"/>
              <a:t>• They provide a slightly lower level of contraceptive protection than COCs. </a:t>
            </a:r>
          </a:p>
          <a:p>
            <a:pPr>
              <a:buNone/>
            </a:pPr>
            <a:r>
              <a:rPr dirty="0" lang="en-US" smtClean="0"/>
              <a:t>• They require strict daily pill-taking, preferably at the same time each day. </a:t>
            </a:r>
          </a:p>
          <a:p>
            <a:pPr>
              <a:buNone/>
            </a:pPr>
            <a:r>
              <a:rPr dirty="0" lang="en-US" smtClean="0"/>
              <a:t>• They do not protect against STIs, including hepatitis B and HIV/AIDS. </a:t>
            </a:r>
          </a:p>
          <a:p>
            <a:pPr>
              <a:buNone/>
            </a:pPr>
            <a:r>
              <a:rPr dirty="0" lang="en-US" smtClean="0"/>
              <a:t>• They may lower effectiveness when certain drugs are taken concurrently (e.g., certain anti-tuberculosis, anti-retroviral and anti-epileptic drugs).</a:t>
            </a:r>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700" name="Title 1"/>
          <p:cNvSpPr>
            <a:spLocks noGrp="1"/>
          </p:cNvSpPr>
          <p:nvPr>
            <p:ph type="title"/>
          </p:nvPr>
        </p:nvSpPr>
        <p:spPr/>
        <p:txBody>
          <a:bodyPr/>
          <a:p>
            <a:r>
              <a:rPr b="1" dirty="0" lang="en-US" smtClean="0"/>
              <a:t>Side Effects of POPs</a:t>
            </a:r>
            <a:endParaRPr dirty="0" lang="en-US"/>
          </a:p>
        </p:txBody>
      </p:sp>
      <p:sp>
        <p:nvSpPr>
          <p:cNvPr id="1048701" name="Content Placeholder 2"/>
          <p:cNvSpPr>
            <a:spLocks noGrp="1"/>
          </p:cNvSpPr>
          <p:nvPr>
            <p:ph idx="1"/>
          </p:nvPr>
        </p:nvSpPr>
        <p:spPr/>
        <p:txBody>
          <a:bodyPr>
            <a:normAutofit/>
          </a:bodyPr>
          <a:p>
            <a:r>
              <a:rPr dirty="0" lang="en-US" smtClean="0"/>
              <a:t>• Irregular spotting or bleeding, frequent or infrequent bleeding, prolonged bleeding, amenorrhea (less common). Bleeding changes are common, but not harmful. </a:t>
            </a:r>
          </a:p>
          <a:p>
            <a:r>
              <a:rPr dirty="0" lang="en-US" smtClean="0"/>
              <a:t>• Headaches, dizziness, nausea. </a:t>
            </a:r>
          </a:p>
          <a:p>
            <a:r>
              <a:rPr dirty="0" lang="en-US" smtClean="0"/>
              <a:t>• Mood changes.</a:t>
            </a:r>
          </a:p>
          <a:p>
            <a:r>
              <a:rPr dirty="0" lang="en-US" smtClean="0"/>
              <a:t>• Breast tenderness (although less common than with COCs).</a:t>
            </a:r>
          </a:p>
          <a:p>
            <a:endParaRPr dirty="0" lang="en-US"/>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702" name="Title 1"/>
          <p:cNvSpPr>
            <a:spLocks noGrp="1"/>
          </p:cNvSpPr>
          <p:nvPr>
            <p:ph type="title"/>
          </p:nvPr>
        </p:nvSpPr>
        <p:spPr/>
        <p:txBody>
          <a:bodyPr>
            <a:normAutofit fontScale="90000"/>
          </a:bodyPr>
          <a:p>
            <a:r>
              <a:rPr b="1" dirty="0" lang="en-US" smtClean="0"/>
              <a:t/>
            </a:r>
            <a:br>
              <a:rPr b="1" dirty="0" lang="en-US" smtClean="0"/>
            </a:br>
            <a:r>
              <a:rPr b="1" dirty="0" lang="en-US" smtClean="0"/>
              <a:t>Eligibility for Using POPs</a:t>
            </a:r>
            <a:br>
              <a:rPr b="1" dirty="0" lang="en-US" smtClean="0"/>
            </a:br>
            <a:endParaRPr b="1" dirty="0" lang="en-US"/>
          </a:p>
        </p:txBody>
      </p:sp>
      <p:sp>
        <p:nvSpPr>
          <p:cNvPr id="1048703" name="Content Placeholder 2"/>
          <p:cNvSpPr>
            <a:spLocks noGrp="1"/>
          </p:cNvSpPr>
          <p:nvPr>
            <p:ph idx="1"/>
          </p:nvPr>
        </p:nvSpPr>
        <p:spPr>
          <a:xfrm>
            <a:off x="1981200" y="1600200"/>
            <a:ext cx="8229600" cy="4876800"/>
          </a:xfrm>
        </p:spPr>
        <p:txBody>
          <a:bodyPr>
            <a:normAutofit fontScale="85714" lnSpcReduction="10000"/>
          </a:bodyPr>
          <a:p>
            <a:pPr>
              <a:buNone/>
            </a:pPr>
            <a:r>
              <a:rPr b="1" dirty="0" lang="en-US" smtClean="0"/>
              <a:t>Women Who Can Use This Method without Restrictions (Includes MEC Category 1)</a:t>
            </a:r>
          </a:p>
          <a:p>
            <a:pPr>
              <a:buNone/>
            </a:pPr>
            <a:r>
              <a:rPr dirty="0" lang="en-US" smtClean="0"/>
              <a:t>• Women of any parity, including women who have never given </a:t>
            </a:r>
          </a:p>
          <a:p>
            <a:pPr>
              <a:buNone/>
            </a:pPr>
            <a:r>
              <a:rPr dirty="0" lang="en-US" smtClean="0"/>
              <a:t>birth (</a:t>
            </a:r>
            <a:r>
              <a:rPr dirty="0" lang="en-US" err="1" smtClean="0"/>
              <a:t>nulliparous</a:t>
            </a:r>
            <a:r>
              <a:rPr dirty="0" lang="en-US" smtClean="0"/>
              <a:t> women)</a:t>
            </a:r>
          </a:p>
          <a:p>
            <a:pPr>
              <a:buNone/>
            </a:pPr>
            <a:r>
              <a:rPr dirty="0" lang="en-US" smtClean="0"/>
              <a:t>• Women immediately postpartum, if they are not breastfeeding</a:t>
            </a:r>
          </a:p>
          <a:p>
            <a:pPr>
              <a:buNone/>
            </a:pPr>
            <a:r>
              <a:rPr dirty="0" lang="en-US" smtClean="0"/>
              <a:t>• Breastfeeding mothers from four weeks postpartum</a:t>
            </a:r>
          </a:p>
          <a:p>
            <a:pPr>
              <a:buNone/>
            </a:pPr>
            <a:r>
              <a:rPr dirty="0" lang="en-US" smtClean="0"/>
              <a:t>• Women of any age who are cigarette smokers </a:t>
            </a:r>
          </a:p>
          <a:p>
            <a:pPr>
              <a:buNone/>
            </a:pPr>
            <a:r>
              <a:rPr dirty="0" lang="en-US" smtClean="0"/>
              <a:t>• Women who cannot use COCs as a result of </a:t>
            </a:r>
            <a:r>
              <a:rPr dirty="0" lang="en-US" err="1" smtClean="0"/>
              <a:t>oestrogen</a:t>
            </a:r>
            <a:r>
              <a:rPr dirty="0" lang="en-US" smtClean="0"/>
              <a:t>-related contraindications </a:t>
            </a:r>
          </a:p>
          <a:p>
            <a:pPr>
              <a:buNone/>
            </a:pPr>
            <a:r>
              <a:rPr dirty="0" lang="en-US" smtClean="0"/>
              <a:t>• Post-abortion clients</a:t>
            </a: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596" name="Title 1"/>
          <p:cNvSpPr>
            <a:spLocks noGrp="1"/>
          </p:cNvSpPr>
          <p:nvPr>
            <p:ph type="title"/>
          </p:nvPr>
        </p:nvSpPr>
        <p:spPr/>
        <p:txBody>
          <a:bodyPr/>
          <a:p>
            <a:r>
              <a:rPr b="1" dirty="0" lang="en-US" smtClean="0"/>
              <a:t>Factors affecting access of FP</a:t>
            </a:r>
            <a:endParaRPr b="1" dirty="0" lang="en-US"/>
          </a:p>
        </p:txBody>
      </p:sp>
      <p:sp>
        <p:nvSpPr>
          <p:cNvPr id="1048597" name="Content Placeholder 2"/>
          <p:cNvSpPr>
            <a:spLocks noGrp="1"/>
          </p:cNvSpPr>
          <p:nvPr>
            <p:ph idx="1"/>
          </p:nvPr>
        </p:nvSpPr>
        <p:spPr/>
        <p:txBody>
          <a:bodyPr>
            <a:normAutofit/>
          </a:bodyPr>
          <a:p>
            <a:r>
              <a:rPr dirty="0" lang="en-US" smtClean="0"/>
              <a:t>These factors include logistical, social, and behavioral barriers to meeting the contraceptive needs and wishes of individuals and couples, as well as obstacles that stem from the organization of the services. </a:t>
            </a:r>
          </a:p>
          <a:p>
            <a:r>
              <a:rPr dirty="0" lang="en-US" smtClean="0"/>
              <a:t>The major restrictive barriers include distance, cost, religion, culture, provider bias, and legal and medical regulations. </a:t>
            </a:r>
            <a:endParaRPr dirty="0" lang="en-US"/>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704" name="Title 1"/>
          <p:cNvSpPr>
            <a:spLocks noGrp="1"/>
          </p:cNvSpPr>
          <p:nvPr>
            <p:ph type="title"/>
          </p:nvPr>
        </p:nvSpPr>
        <p:spPr/>
        <p:txBody>
          <a:bodyPr/>
          <a:p>
            <a:r>
              <a:rPr b="1" dirty="0" lang="en-US" smtClean="0"/>
              <a:t>Eligibility for Using POPs</a:t>
            </a:r>
            <a:endParaRPr dirty="0" lang="en-US"/>
          </a:p>
        </p:txBody>
      </p:sp>
      <p:sp>
        <p:nvSpPr>
          <p:cNvPr id="1048705" name="Content Placeholder 2"/>
          <p:cNvSpPr>
            <a:spLocks noGrp="1"/>
          </p:cNvSpPr>
          <p:nvPr>
            <p:ph idx="1"/>
          </p:nvPr>
        </p:nvSpPr>
        <p:spPr/>
        <p:txBody>
          <a:bodyPr>
            <a:normAutofit fontScale="82143" lnSpcReduction="20000"/>
          </a:bodyPr>
          <a:p>
            <a:r>
              <a:rPr dirty="0" lang="en-US" smtClean="0"/>
              <a:t>• Women with any of the following conditions:</a:t>
            </a:r>
          </a:p>
          <a:p>
            <a:r>
              <a:rPr dirty="0" lang="en-US" smtClean="0"/>
              <a:t> –  Hypertension </a:t>
            </a:r>
          </a:p>
          <a:p>
            <a:r>
              <a:rPr dirty="0" lang="en-US" smtClean="0"/>
              <a:t> –  Sickle cell disease </a:t>
            </a:r>
          </a:p>
          <a:p>
            <a:r>
              <a:rPr dirty="0" lang="en-US" smtClean="0"/>
              <a:t> –  Benign breast disease</a:t>
            </a:r>
          </a:p>
          <a:p>
            <a:r>
              <a:rPr dirty="0" lang="en-US" smtClean="0"/>
              <a:t> – Viral hepatitis, acute or chronic, or mild (compensated) cirrhosis</a:t>
            </a:r>
          </a:p>
          <a:p>
            <a:r>
              <a:rPr dirty="0" lang="en-US" smtClean="0"/>
              <a:t> – Gestational </a:t>
            </a:r>
            <a:r>
              <a:rPr dirty="0" lang="en-US" err="1" smtClean="0"/>
              <a:t>trophoblastic</a:t>
            </a:r>
            <a:r>
              <a:rPr dirty="0" lang="en-US" smtClean="0"/>
              <a:t> disease (GTD)</a:t>
            </a:r>
          </a:p>
          <a:p>
            <a:r>
              <a:rPr dirty="0" lang="en-US" smtClean="0"/>
              <a:t> – Migraine without aura</a:t>
            </a:r>
          </a:p>
          <a:p>
            <a:r>
              <a:rPr dirty="0" lang="en-US" smtClean="0"/>
              <a:t>• Obese women and girls (individuals whose BMI is greater than 30 kg/m2) </a:t>
            </a:r>
          </a:p>
          <a:p>
            <a:r>
              <a:rPr dirty="0" lang="en-US" smtClean="0"/>
              <a:t>• Women with a family history (</a:t>
            </a:r>
            <a:r>
              <a:rPr dirty="0" lang="en-US" err="1" smtClean="0"/>
              <a:t>ﬁrst</a:t>
            </a:r>
            <a:r>
              <a:rPr dirty="0" lang="en-US" smtClean="0"/>
              <a:t>-degree relatives) of DVT or PE, and those who have had minor or major surgery without prolonged immobilization</a:t>
            </a:r>
          </a:p>
          <a:p>
            <a:endParaRPr dirty="0" lang="en-US"/>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706" name="Title 1"/>
          <p:cNvSpPr>
            <a:spLocks noGrp="1"/>
          </p:cNvSpPr>
          <p:nvPr>
            <p:ph type="title"/>
          </p:nvPr>
        </p:nvSpPr>
        <p:spPr/>
        <p:txBody>
          <a:bodyPr>
            <a:normAutofit fontScale="90000"/>
          </a:bodyPr>
          <a:p>
            <a:r>
              <a:rPr dirty="0" lang="en-US" smtClean="0"/>
              <a:t/>
            </a:r>
            <a:br>
              <a:rPr dirty="0" lang="en-US" smtClean="0"/>
            </a:br>
            <a:r>
              <a:rPr dirty="0" lang="en-US" smtClean="0"/>
              <a:t>Women Who Should Not Use POPs (Includes MEC Categories 3 and 4)</a:t>
            </a:r>
            <a:br>
              <a:rPr dirty="0" lang="en-US" smtClean="0"/>
            </a:br>
            <a:endParaRPr dirty="0" lang="en-US"/>
          </a:p>
        </p:txBody>
      </p:sp>
      <p:sp>
        <p:nvSpPr>
          <p:cNvPr id="1048707" name="Content Placeholder 2"/>
          <p:cNvSpPr>
            <a:spLocks noGrp="1"/>
          </p:cNvSpPr>
          <p:nvPr>
            <p:ph idx="1"/>
          </p:nvPr>
        </p:nvSpPr>
        <p:spPr/>
        <p:txBody>
          <a:bodyPr>
            <a:normAutofit/>
          </a:bodyPr>
          <a:p>
            <a:r>
              <a:rPr dirty="0" lang="en-US" smtClean="0"/>
              <a:t>Conditions that require extra care when taking POPS</a:t>
            </a:r>
          </a:p>
          <a:p>
            <a:r>
              <a:rPr dirty="0" lang="en-US" smtClean="0"/>
              <a:t>Women with diabetes (including those with vascular complications) and hypertension (BP higher than 160/100). </a:t>
            </a:r>
          </a:p>
          <a:p>
            <a:r>
              <a:rPr dirty="0" lang="en-US" smtClean="0"/>
              <a:t>Undiagnosed breast lumps</a:t>
            </a:r>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708" name="Title 1"/>
          <p:cNvSpPr>
            <a:spLocks noGrp="1"/>
          </p:cNvSpPr>
          <p:nvPr>
            <p:ph type="title"/>
          </p:nvPr>
        </p:nvSpPr>
        <p:spPr/>
        <p:txBody>
          <a:bodyPr>
            <a:normAutofit/>
          </a:bodyPr>
          <a:p>
            <a:r>
              <a:rPr dirty="0" lang="en-US" smtClean="0"/>
              <a:t>Women Who Should Not Use POPs (Includes MEC Categories 3 and 4)</a:t>
            </a:r>
            <a:endParaRPr dirty="0" lang="en-US"/>
          </a:p>
        </p:txBody>
      </p:sp>
      <p:sp>
        <p:nvSpPr>
          <p:cNvPr id="1048709" name="Content Placeholder 2"/>
          <p:cNvSpPr>
            <a:spLocks noGrp="1"/>
          </p:cNvSpPr>
          <p:nvPr>
            <p:ph idx="1"/>
          </p:nvPr>
        </p:nvSpPr>
        <p:spPr/>
        <p:txBody>
          <a:bodyPr>
            <a:normAutofit/>
          </a:bodyPr>
          <a:p>
            <a:r>
              <a:rPr dirty="0" lang="en-US" smtClean="0"/>
              <a:t>Initiate method and evaluate the lump or refer as appropriate as soon as possible. </a:t>
            </a:r>
          </a:p>
          <a:p>
            <a:r>
              <a:rPr dirty="0" lang="en-US" smtClean="0"/>
              <a:t>After evaluation, women with benign breast disease fall into category 1; women with breast cancer fall into category 4 and POPs should be discontinued.</a:t>
            </a:r>
          </a:p>
          <a:p>
            <a:r>
              <a:rPr dirty="0" lang="en-US" smtClean="0"/>
              <a:t>Allow it if these three criteria are met: no other method is available or acceptable, clinical </a:t>
            </a:r>
            <a:r>
              <a:rPr dirty="0" lang="en-US" err="1" smtClean="0"/>
              <a:t>judgement</a:t>
            </a:r>
            <a:r>
              <a:rPr dirty="0" lang="en-US" smtClean="0"/>
              <a:t> is possible, and careful follow-up can be assured (category 3)</a:t>
            </a:r>
          </a:p>
          <a:p>
            <a:endParaRPr dirty="0" lang="en-US" smtClean="0"/>
          </a:p>
          <a:p>
            <a:endParaRPr dirty="0" lang="en-US" smtClean="0"/>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710" name="Title 1"/>
          <p:cNvSpPr>
            <a:spLocks noGrp="1"/>
          </p:cNvSpPr>
          <p:nvPr>
            <p:ph type="title"/>
          </p:nvPr>
        </p:nvSpPr>
        <p:spPr/>
        <p:txBody>
          <a:bodyPr>
            <a:normAutofit/>
          </a:bodyPr>
          <a:p>
            <a:r>
              <a:rPr dirty="0" lang="en-US" smtClean="0"/>
              <a:t>Women Who Should Not Use POPs (Includes MEC Categories 3 and 4)</a:t>
            </a:r>
            <a:endParaRPr dirty="0" lang="en-US"/>
          </a:p>
        </p:txBody>
      </p:sp>
      <p:sp>
        <p:nvSpPr>
          <p:cNvPr id="1048711" name="Content Placeholder 2"/>
          <p:cNvSpPr>
            <a:spLocks noGrp="1"/>
          </p:cNvSpPr>
          <p:nvPr>
            <p:ph idx="1"/>
          </p:nvPr>
        </p:nvSpPr>
        <p:spPr/>
        <p:txBody>
          <a:bodyPr>
            <a:normAutofit fontScale="71429" lnSpcReduction="20000"/>
          </a:bodyPr>
          <a:p>
            <a:pPr>
              <a:buNone/>
            </a:pPr>
            <a:r>
              <a:rPr dirty="0" lang="en-US" smtClean="0"/>
              <a:t>These circumstances include the following:</a:t>
            </a:r>
          </a:p>
          <a:p>
            <a:pPr>
              <a:buNone/>
            </a:pPr>
            <a:r>
              <a:rPr dirty="0" lang="en-US" smtClean="0"/>
              <a:t>•  Breastfeeding women less than four weeks postpartum</a:t>
            </a:r>
          </a:p>
          <a:p>
            <a:pPr>
              <a:buNone/>
            </a:pPr>
            <a:r>
              <a:rPr dirty="0" lang="en-US" smtClean="0"/>
              <a:t>• Women who have breast cancer or a history of breast cancer</a:t>
            </a:r>
          </a:p>
          <a:p>
            <a:pPr>
              <a:buNone/>
            </a:pPr>
            <a:r>
              <a:rPr dirty="0" lang="en-US" smtClean="0"/>
              <a:t>• Women with severe (</a:t>
            </a:r>
            <a:r>
              <a:rPr dirty="0" lang="en-US" err="1" smtClean="0"/>
              <a:t>decompensated</a:t>
            </a:r>
            <a:r>
              <a:rPr dirty="0" lang="en-US" smtClean="0"/>
              <a:t>) cirrhosis, and liver </a:t>
            </a:r>
            <a:r>
              <a:rPr dirty="0" lang="en-US" err="1" smtClean="0"/>
              <a:t>tumours</a:t>
            </a:r>
            <a:r>
              <a:rPr dirty="0" lang="en-US" smtClean="0"/>
              <a:t> (benign </a:t>
            </a:r>
            <a:r>
              <a:rPr dirty="0" lang="en-US" err="1" smtClean="0"/>
              <a:t>hepatocellular</a:t>
            </a:r>
            <a:r>
              <a:rPr dirty="0" lang="en-US" smtClean="0"/>
              <a:t> adenoma and malignancy </a:t>
            </a:r>
            <a:r>
              <a:rPr dirty="0" lang="en-US" err="1" smtClean="0"/>
              <a:t>hepatoma</a:t>
            </a:r>
            <a:r>
              <a:rPr dirty="0" lang="en-US" smtClean="0"/>
              <a:t>)</a:t>
            </a:r>
          </a:p>
          <a:p>
            <a:pPr>
              <a:buNone/>
            </a:pPr>
            <a:r>
              <a:rPr dirty="0" lang="en-US" smtClean="0"/>
              <a:t>• Women with acute DVT or PE </a:t>
            </a:r>
          </a:p>
          <a:p>
            <a:pPr>
              <a:buNone/>
            </a:pPr>
            <a:r>
              <a:rPr dirty="0" lang="en-US" smtClean="0"/>
              <a:t>• Women on any of the following:</a:t>
            </a:r>
          </a:p>
          <a:p>
            <a:pPr>
              <a:buNone/>
            </a:pPr>
            <a:r>
              <a:rPr dirty="0" lang="en-US" smtClean="0"/>
              <a:t> – ARV regimen with </a:t>
            </a:r>
            <a:r>
              <a:rPr dirty="0" lang="en-US" err="1" smtClean="0"/>
              <a:t>ritonavir</a:t>
            </a:r>
            <a:r>
              <a:rPr dirty="0" lang="en-US" smtClean="0"/>
              <a:t> or </a:t>
            </a:r>
            <a:r>
              <a:rPr dirty="0" lang="en-US" err="1" smtClean="0"/>
              <a:t>ritonavir</a:t>
            </a:r>
            <a:r>
              <a:rPr dirty="0" lang="en-US" smtClean="0"/>
              <a:t>-boosted protease inhibitors </a:t>
            </a:r>
          </a:p>
          <a:p>
            <a:pPr>
              <a:buNone/>
            </a:pPr>
            <a:r>
              <a:rPr dirty="0" lang="en-US" smtClean="0"/>
              <a:t> – Anticonvulsants, such as </a:t>
            </a:r>
            <a:r>
              <a:rPr dirty="0" lang="en-US" err="1" smtClean="0"/>
              <a:t>phenytoin</a:t>
            </a:r>
            <a:r>
              <a:rPr dirty="0" lang="en-US" smtClean="0"/>
              <a:t>, </a:t>
            </a:r>
            <a:r>
              <a:rPr dirty="0" lang="en-US" err="1" smtClean="0"/>
              <a:t>carbamazepine,barbiturates</a:t>
            </a:r>
            <a:r>
              <a:rPr dirty="0" lang="en-US" smtClean="0"/>
              <a:t>, </a:t>
            </a:r>
            <a:r>
              <a:rPr dirty="0" lang="en-US" err="1" smtClean="0"/>
              <a:t>primidone</a:t>
            </a:r>
            <a:r>
              <a:rPr dirty="0" lang="en-US" smtClean="0"/>
              <a:t>, and </a:t>
            </a:r>
            <a:r>
              <a:rPr dirty="0" lang="en-US" err="1" smtClean="0"/>
              <a:t>oxcarbazepine</a:t>
            </a:r>
            <a:endParaRPr dirty="0" lang="en-US" smtClean="0"/>
          </a:p>
          <a:p>
            <a:pPr>
              <a:buNone/>
            </a:pPr>
            <a:r>
              <a:rPr dirty="0" lang="en-US" smtClean="0"/>
              <a:t> – </a:t>
            </a:r>
            <a:r>
              <a:rPr dirty="0" lang="en-US" err="1" smtClean="0"/>
              <a:t>Rifampicin</a:t>
            </a:r>
            <a:r>
              <a:rPr dirty="0" lang="en-US" smtClean="0"/>
              <a:t> or </a:t>
            </a:r>
            <a:r>
              <a:rPr dirty="0" lang="en-US" err="1" smtClean="0"/>
              <a:t>rifabutin</a:t>
            </a:r>
            <a:r>
              <a:rPr dirty="0" lang="en-US" smtClean="0"/>
              <a:t> therapy for TB</a:t>
            </a:r>
          </a:p>
          <a:p>
            <a:pPr>
              <a:buNone/>
            </a:pPr>
            <a:r>
              <a:rPr dirty="0" lang="en-US" smtClean="0"/>
              <a:t>• Women with SLE with positive or unknown </a:t>
            </a:r>
            <a:r>
              <a:rPr dirty="0" lang="en-US" err="1" smtClean="0"/>
              <a:t>antiphospholipid</a:t>
            </a:r>
            <a:r>
              <a:rPr dirty="0" lang="en-US" smtClean="0"/>
              <a:t> antibodies</a:t>
            </a:r>
          </a:p>
          <a:p>
            <a:endParaRPr dirty="0"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712" name="Title 1"/>
          <p:cNvSpPr>
            <a:spLocks noGrp="1"/>
          </p:cNvSpPr>
          <p:nvPr>
            <p:ph type="title"/>
          </p:nvPr>
        </p:nvSpPr>
        <p:spPr/>
        <p:txBody>
          <a:bodyPr>
            <a:normAutofit fontScale="90000"/>
          </a:bodyPr>
          <a:p>
            <a:r>
              <a:rPr b="1" dirty="0" lang="en-US" smtClean="0"/>
              <a:t/>
            </a:r>
            <a:br>
              <a:rPr b="1" dirty="0" lang="en-US" smtClean="0"/>
            </a:br>
            <a:r>
              <a:rPr b="1" dirty="0" lang="en-US" smtClean="0"/>
              <a:t>Method Prescription and Use</a:t>
            </a:r>
            <a:br>
              <a:rPr b="1" dirty="0" lang="en-US" smtClean="0"/>
            </a:br>
            <a:endParaRPr dirty="0" lang="en-US"/>
          </a:p>
        </p:txBody>
      </p:sp>
      <p:sp>
        <p:nvSpPr>
          <p:cNvPr id="1048713" name="Content Placeholder 2"/>
          <p:cNvSpPr>
            <a:spLocks noGrp="1"/>
          </p:cNvSpPr>
          <p:nvPr>
            <p:ph idx="1"/>
          </p:nvPr>
        </p:nvSpPr>
        <p:spPr/>
        <p:txBody>
          <a:bodyPr>
            <a:normAutofit/>
          </a:bodyPr>
          <a:p>
            <a:r>
              <a:rPr dirty="0" lang="en-US" smtClean="0"/>
              <a:t>POPs can be given to a woman at any time to start later. </a:t>
            </a:r>
          </a:p>
          <a:p>
            <a:r>
              <a:rPr dirty="0" lang="en-US" smtClean="0"/>
              <a:t>Clients should take one pill every day. </a:t>
            </a:r>
          </a:p>
          <a:p>
            <a:r>
              <a:rPr dirty="0" lang="en-US" smtClean="0"/>
              <a:t>POPs must be taken at the same time every day (+/- two hours) to avoid pregnancy and minimize side effects. </a:t>
            </a:r>
          </a:p>
          <a:p>
            <a:r>
              <a:rPr dirty="0" lang="en-US" smtClean="0"/>
              <a:t>When one pack is </a:t>
            </a:r>
            <a:r>
              <a:rPr dirty="0" lang="en-US" err="1" smtClean="0"/>
              <a:t>ﬁnished</a:t>
            </a:r>
            <a:r>
              <a:rPr dirty="0" lang="en-US" smtClean="0"/>
              <a:t>, client should begin the next pack with no break in between packs. </a:t>
            </a:r>
          </a:p>
          <a:p>
            <a:r>
              <a:rPr dirty="0" lang="en-US" smtClean="0"/>
              <a:t>An estimated 48 hours of POP use is usually required to achieve the contraceptive effects on cervical mucus.</a:t>
            </a:r>
            <a:endParaRPr dirty="0" lang="en-US"/>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714" name="Title 1"/>
          <p:cNvSpPr>
            <a:spLocks noGrp="1"/>
          </p:cNvSpPr>
          <p:nvPr>
            <p:ph type="title"/>
          </p:nvPr>
        </p:nvSpPr>
        <p:spPr/>
        <p:txBody>
          <a:bodyPr>
            <a:normAutofit fontScale="90000"/>
          </a:bodyPr>
          <a:p>
            <a:r>
              <a:rPr b="1" dirty="0" i="1" lang="en-US" smtClean="0"/>
              <a:t/>
            </a:r>
            <a:br>
              <a:rPr b="1" dirty="0" i="1" lang="en-US" smtClean="0"/>
            </a:br>
            <a:r>
              <a:rPr b="1" dirty="0" lang="en-US" smtClean="0"/>
              <a:t>Client Education</a:t>
            </a:r>
            <a:r>
              <a:rPr dirty="0" lang="en-US" smtClean="0"/>
              <a:t/>
            </a:r>
            <a:br>
              <a:rPr dirty="0" lang="en-US" smtClean="0"/>
            </a:br>
            <a:endParaRPr dirty="0" lang="en-US"/>
          </a:p>
        </p:txBody>
      </p:sp>
      <p:sp>
        <p:nvSpPr>
          <p:cNvPr id="1048715" name="Content Placeholder 2"/>
          <p:cNvSpPr>
            <a:spLocks noGrp="1"/>
          </p:cNvSpPr>
          <p:nvPr>
            <p:ph idx="1"/>
          </p:nvPr>
        </p:nvSpPr>
        <p:spPr/>
        <p:txBody>
          <a:bodyPr>
            <a:normAutofit fontScale="92857" lnSpcReduction="10000"/>
          </a:bodyPr>
          <a:p>
            <a:r>
              <a:rPr dirty="0" lang="en-US" smtClean="0"/>
              <a:t>• Used in breastfeeding mothers because it does not interfere with lactation</a:t>
            </a:r>
          </a:p>
          <a:p>
            <a:r>
              <a:rPr dirty="0" lang="en-US" smtClean="0"/>
              <a:t>• Has a high level of pregnancy protection</a:t>
            </a:r>
          </a:p>
          <a:p>
            <a:r>
              <a:rPr dirty="0" lang="en-US" smtClean="0"/>
              <a:t>• There is need for compliance on a daily regimen</a:t>
            </a:r>
          </a:p>
          <a:p>
            <a:r>
              <a:rPr dirty="0" lang="en-US" smtClean="0"/>
              <a:t>• Unrelated to sexual intercourse</a:t>
            </a:r>
          </a:p>
          <a:p>
            <a:r>
              <a:rPr dirty="0" lang="en-US" smtClean="0"/>
              <a:t>• May cause menstrual irregularities</a:t>
            </a:r>
          </a:p>
          <a:p>
            <a:r>
              <a:rPr dirty="0" lang="en-US" smtClean="0"/>
              <a:t>• If you forget to take one pill, take it as soon as you remember (see combined pills)</a:t>
            </a:r>
          </a:p>
          <a:p>
            <a:r>
              <a:rPr dirty="0" lang="en-US" smtClean="0"/>
              <a:t>• Return to the clinic immediately for a pregnancy check if 45 days have passed since your last menstrual period.</a:t>
            </a:r>
          </a:p>
          <a:p>
            <a:endParaRPr dirty="0" lang="en-US"/>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716" name="Title 1"/>
          <p:cNvSpPr>
            <a:spLocks noGrp="1"/>
          </p:cNvSpPr>
          <p:nvPr>
            <p:ph type="title"/>
          </p:nvPr>
        </p:nvSpPr>
        <p:spPr/>
        <p:txBody>
          <a:bodyPr>
            <a:normAutofit fontScale="90000"/>
          </a:bodyPr>
          <a:p>
            <a:r>
              <a:rPr b="1" dirty="0" i="1" lang="en-US" smtClean="0"/>
              <a:t/>
            </a:r>
            <a:br>
              <a:rPr b="1" dirty="0" i="1" lang="en-US" smtClean="0"/>
            </a:br>
            <a:r>
              <a:rPr b="1" dirty="0" i="1" lang="en-US" smtClean="0"/>
              <a:t>EMERGENCY CONTRACEPTIVES</a:t>
            </a:r>
            <a:r>
              <a:rPr dirty="0" lang="en-US" smtClean="0"/>
              <a:t/>
            </a:r>
            <a:br>
              <a:rPr dirty="0" lang="en-US" smtClean="0"/>
            </a:br>
            <a:endParaRPr dirty="0" lang="en-US"/>
          </a:p>
        </p:txBody>
      </p:sp>
      <p:sp>
        <p:nvSpPr>
          <p:cNvPr id="1048717" name="Content Placeholder 2"/>
          <p:cNvSpPr>
            <a:spLocks noGrp="1"/>
          </p:cNvSpPr>
          <p:nvPr>
            <p:ph idx="1"/>
          </p:nvPr>
        </p:nvSpPr>
        <p:spPr/>
        <p:txBody>
          <a:bodyPr>
            <a:normAutofit/>
          </a:bodyPr>
          <a:p>
            <a:r>
              <a:rPr dirty="0" lang="en-US" smtClean="0"/>
              <a:t>Emergency contraception (EC) refers to the use of certain contraceptive methods by women to prevent pregnancy after unprotected sexual intercourse. </a:t>
            </a:r>
          </a:p>
          <a:p>
            <a:r>
              <a:rPr dirty="0" lang="en-US" smtClean="0"/>
              <a:t>Hormonal ECPs must be taken within 120 hours of intercourse, however, the sooner they are taken, the more effective they are. </a:t>
            </a:r>
          </a:p>
          <a:p>
            <a:r>
              <a:rPr dirty="0" lang="en-US" smtClean="0"/>
              <a:t>Emergency contraceptives reduce the occurrence of pregnancy in unprotected intercourse from 8% to </a:t>
            </a:r>
            <a:r>
              <a:rPr dirty="0" i="1" lang="en-US" smtClean="0"/>
              <a:t>2%</a:t>
            </a:r>
            <a:r>
              <a:rPr dirty="0" lang="en-US" smtClean="0"/>
              <a:t> (75% protection).</a:t>
            </a:r>
          </a:p>
          <a:p>
            <a:pPr>
              <a:buNone/>
            </a:pPr>
            <a:r>
              <a:rPr dirty="0" lang="en-US" smtClean="0"/>
              <a:t/>
            </a:r>
            <a:br>
              <a:rPr dirty="0" lang="en-US" smtClean="0"/>
            </a:br>
            <a:endParaRPr dirty="0" lang="en-US"/>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718" name="Title 1"/>
          <p:cNvSpPr>
            <a:spLocks noGrp="1"/>
          </p:cNvSpPr>
          <p:nvPr>
            <p:ph type="title"/>
          </p:nvPr>
        </p:nvSpPr>
        <p:spPr/>
        <p:txBody>
          <a:bodyPr>
            <a:normAutofit fontScale="90000"/>
          </a:bodyPr>
          <a:p>
            <a:r>
              <a:rPr b="1" dirty="0" i="1" lang="en-US" smtClean="0"/>
              <a:t/>
            </a:r>
            <a:br>
              <a:rPr b="1" dirty="0" i="1" lang="en-US" smtClean="0"/>
            </a:br>
            <a:r>
              <a:rPr b="1" dirty="0" i="1" lang="en-US" smtClean="0"/>
              <a:t>EMERGENCY CONTRACEPTIVES</a:t>
            </a:r>
            <a:r>
              <a:rPr dirty="0" lang="en-US" smtClean="0"/>
              <a:t/>
            </a:r>
            <a:br>
              <a:rPr dirty="0" lang="en-US" smtClean="0"/>
            </a:br>
            <a:endParaRPr dirty="0" lang="en-US"/>
          </a:p>
        </p:txBody>
      </p:sp>
      <p:sp>
        <p:nvSpPr>
          <p:cNvPr id="1048719" name="Content Placeholder 2"/>
          <p:cNvSpPr>
            <a:spLocks noGrp="1"/>
          </p:cNvSpPr>
          <p:nvPr>
            <p:ph idx="1"/>
          </p:nvPr>
        </p:nvSpPr>
        <p:spPr/>
        <p:txBody>
          <a:bodyPr>
            <a:normAutofit fontScale="92857" lnSpcReduction="10000"/>
          </a:bodyPr>
          <a:p>
            <a:pPr>
              <a:buNone/>
            </a:pPr>
            <a:r>
              <a:rPr b="1" dirty="0" lang="en-US" smtClean="0"/>
              <a:t>Indications</a:t>
            </a:r>
            <a:r>
              <a:rPr dirty="0" lang="en-US" smtClean="0"/>
              <a:t/>
            </a:r>
            <a:br>
              <a:rPr dirty="0" lang="en-US" smtClean="0"/>
            </a:br>
            <a:r>
              <a:rPr dirty="0" lang="en-US" smtClean="0"/>
              <a:t>ECPs provide a second chance of preventing pregnancy after: </a:t>
            </a:r>
          </a:p>
          <a:p>
            <a:r>
              <a:rPr dirty="0" lang="en-US" smtClean="0"/>
              <a:t>unprotected sex, either accidental or coerced sex, or rape. </a:t>
            </a:r>
          </a:p>
          <a:p>
            <a:r>
              <a:rPr dirty="0" lang="en-US" smtClean="0"/>
              <a:t>• Condom leakage</a:t>
            </a:r>
          </a:p>
          <a:p>
            <a:r>
              <a:rPr dirty="0" lang="en-US" smtClean="0"/>
              <a:t>• Condom breakage/slippage.</a:t>
            </a:r>
          </a:p>
          <a:p>
            <a:r>
              <a:rPr dirty="0" lang="en-US" smtClean="0"/>
              <a:t>An IUCD has come out of place.</a:t>
            </a:r>
          </a:p>
          <a:p>
            <a:r>
              <a:rPr dirty="0" lang="en-US" smtClean="0"/>
              <a:t>A woman has run out of oral contraceptives, has missed two or more POPs, or is more than four weeks late for her DMPA(Depot-</a:t>
            </a:r>
            <a:r>
              <a:rPr dirty="0" lang="en-US" err="1" smtClean="0"/>
              <a:t>medroxyprogesterone</a:t>
            </a:r>
            <a:r>
              <a:rPr dirty="0" lang="en-US" smtClean="0"/>
              <a:t> acetate) injection, and has had unprotected intercourse.</a:t>
            </a:r>
          </a:p>
          <a:p>
            <a:endParaRPr dirty="0" lang="en-US"/>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720" name="Title 1"/>
          <p:cNvSpPr>
            <a:spLocks noGrp="1"/>
          </p:cNvSpPr>
          <p:nvPr>
            <p:ph type="title"/>
          </p:nvPr>
        </p:nvSpPr>
        <p:spPr/>
        <p:txBody>
          <a:bodyPr>
            <a:normAutofit fontScale="90000"/>
          </a:bodyPr>
          <a:p>
            <a:r>
              <a:rPr b="1" dirty="0" i="1" lang="en-US" smtClean="0"/>
              <a:t/>
            </a:r>
            <a:br>
              <a:rPr b="1" dirty="0" i="1" lang="en-US" smtClean="0"/>
            </a:br>
            <a:r>
              <a:rPr b="1" dirty="0" i="1" lang="en-US" smtClean="0"/>
              <a:t>EMERGENCY CONTRACEPTIVES</a:t>
            </a:r>
            <a:r>
              <a:rPr dirty="0" lang="en-US" smtClean="0"/>
              <a:t/>
            </a:r>
            <a:br>
              <a:rPr dirty="0" lang="en-US" smtClean="0"/>
            </a:br>
            <a:endParaRPr dirty="0" lang="en-US"/>
          </a:p>
        </p:txBody>
      </p:sp>
      <p:sp>
        <p:nvSpPr>
          <p:cNvPr id="1048721" name="Content Placeholder 2"/>
          <p:cNvSpPr>
            <a:spLocks noGrp="1"/>
          </p:cNvSpPr>
          <p:nvPr>
            <p:ph idx="1"/>
          </p:nvPr>
        </p:nvSpPr>
        <p:spPr>
          <a:xfrm>
            <a:off x="1981200" y="1447800"/>
            <a:ext cx="8229600" cy="4953000"/>
          </a:xfrm>
        </p:spPr>
        <p:txBody>
          <a:bodyPr>
            <a:normAutofit fontScale="64286" lnSpcReduction="20000"/>
          </a:bodyPr>
          <a:p>
            <a:pPr>
              <a:buNone/>
            </a:pPr>
            <a:r>
              <a:rPr b="1" dirty="0" lang="en-US" smtClean="0"/>
              <a:t>Types</a:t>
            </a:r>
            <a:endParaRPr dirty="0" lang="en-US" smtClean="0"/>
          </a:p>
          <a:p>
            <a:pPr>
              <a:buNone/>
            </a:pPr>
            <a:r>
              <a:rPr dirty="0" lang="en-US" smtClean="0"/>
              <a:t>Combined Oral Contraceptives</a:t>
            </a:r>
          </a:p>
          <a:p>
            <a:pPr>
              <a:buNone/>
            </a:pPr>
            <a:r>
              <a:rPr dirty="0" lang="en-US" smtClean="0"/>
              <a:t>• Two tablets of a 50 mcg pill e.g. </a:t>
            </a:r>
            <a:r>
              <a:rPr dirty="0" lang="en-US" err="1" smtClean="0"/>
              <a:t>eugynon</a:t>
            </a:r>
            <a:r>
              <a:rPr dirty="0" lang="en-US" smtClean="0"/>
              <a:t> to be taken within 72 hours of unprotected intercourse. Repeat same after 12 hours. Requires total of 4 tablets of 50 mcg pill.</a:t>
            </a:r>
          </a:p>
          <a:p>
            <a:pPr>
              <a:buNone/>
            </a:pPr>
            <a:r>
              <a:rPr dirty="0" lang="en-US" smtClean="0"/>
              <a:t>OR</a:t>
            </a:r>
          </a:p>
          <a:p>
            <a:pPr>
              <a:buNone/>
            </a:pPr>
            <a:r>
              <a:rPr dirty="0" lang="en-US" smtClean="0"/>
              <a:t>• Four tablets of a 30 mcg pill (e.g. </a:t>
            </a:r>
            <a:r>
              <a:rPr dirty="0" lang="en-US" err="1" smtClean="0"/>
              <a:t>microgynon</a:t>
            </a:r>
            <a:r>
              <a:rPr dirty="0" lang="en-US" smtClean="0"/>
              <a:t> or </a:t>
            </a:r>
            <a:r>
              <a:rPr dirty="0" lang="en-US" err="1" smtClean="0"/>
              <a:t>nordette</a:t>
            </a:r>
            <a:r>
              <a:rPr dirty="0" lang="en-US" smtClean="0"/>
              <a:t>) to be taken within 72 hours of unprotected intercourse. Repeat same dose 12 hours later.</a:t>
            </a:r>
          </a:p>
          <a:p>
            <a:pPr>
              <a:buNone/>
            </a:pPr>
            <a:r>
              <a:rPr dirty="0" lang="en-US" smtClean="0"/>
              <a:t>OR</a:t>
            </a:r>
          </a:p>
          <a:p>
            <a:pPr>
              <a:buNone/>
            </a:pPr>
            <a:r>
              <a:rPr dirty="0" lang="en-US" smtClean="0"/>
              <a:t>Progestin-only Oral Contraceptives</a:t>
            </a:r>
          </a:p>
          <a:p>
            <a:pPr>
              <a:buNone/>
            </a:pPr>
            <a:r>
              <a:rPr dirty="0" lang="en-US" smtClean="0"/>
              <a:t>• one tablet of 75 mcg </a:t>
            </a:r>
            <a:r>
              <a:rPr dirty="0" lang="en-US" err="1" smtClean="0"/>
              <a:t>levonorgestrel</a:t>
            </a:r>
            <a:r>
              <a:rPr dirty="0" lang="en-US" smtClean="0"/>
              <a:t> </a:t>
            </a:r>
            <a:r>
              <a:rPr dirty="0" lang="en-US" err="1" smtClean="0"/>
              <a:t>e.g</a:t>
            </a:r>
            <a:r>
              <a:rPr dirty="0" lang="en-US" smtClean="0"/>
              <a:t> </a:t>
            </a:r>
            <a:r>
              <a:rPr dirty="0" lang="en-US" err="1" smtClean="0"/>
              <a:t>postinor</a:t>
            </a:r>
            <a:r>
              <a:rPr dirty="0" lang="en-US" smtClean="0"/>
              <a:t> 2, </a:t>
            </a:r>
            <a:r>
              <a:rPr dirty="0" lang="en-US" err="1" smtClean="0"/>
              <a:t>Pregnon</a:t>
            </a:r>
            <a:r>
              <a:rPr dirty="0" lang="en-US" smtClean="0"/>
              <a:t>, Smart lady, ECee2, and Truston2 and repeat same dose 12 hours later all within 72 hours of exposure.</a:t>
            </a:r>
          </a:p>
          <a:p>
            <a:pPr>
              <a:buNone/>
            </a:pPr>
            <a:r>
              <a:rPr dirty="0" lang="en-US" smtClean="0"/>
              <a:t>They are more effective than the combined pills, preventing up to 95 percent of expected pregnancies.  </a:t>
            </a:r>
          </a:p>
          <a:p>
            <a:endParaRPr dirty="0" lang="en-US"/>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722" name="Title 1"/>
          <p:cNvSpPr>
            <a:spLocks noGrp="1"/>
          </p:cNvSpPr>
          <p:nvPr>
            <p:ph type="title"/>
          </p:nvPr>
        </p:nvSpPr>
        <p:spPr/>
        <p:txBody>
          <a:bodyPr>
            <a:normAutofit fontScale="90000"/>
          </a:bodyPr>
          <a:p>
            <a:r>
              <a:rPr b="1" dirty="0" i="1" lang="en-US" smtClean="0"/>
              <a:t/>
            </a:r>
            <a:br>
              <a:rPr b="1" dirty="0" i="1" lang="en-US" smtClean="0"/>
            </a:br>
            <a:r>
              <a:rPr b="1" dirty="0" i="1" lang="en-US" smtClean="0"/>
              <a:t>EMERGENCY CONTRACEPTIVES</a:t>
            </a:r>
            <a:r>
              <a:rPr dirty="0" lang="en-US" smtClean="0"/>
              <a:t/>
            </a:r>
            <a:br>
              <a:rPr dirty="0" lang="en-US" smtClean="0"/>
            </a:br>
            <a:endParaRPr dirty="0" lang="en-US"/>
          </a:p>
        </p:txBody>
      </p:sp>
      <p:sp>
        <p:nvSpPr>
          <p:cNvPr id="1048723" name="Content Placeholder 2"/>
          <p:cNvSpPr>
            <a:spLocks noGrp="1"/>
          </p:cNvSpPr>
          <p:nvPr>
            <p:ph idx="1"/>
          </p:nvPr>
        </p:nvSpPr>
        <p:spPr/>
        <p:txBody>
          <a:bodyPr/>
          <a:p>
            <a:pPr>
              <a:buNone/>
            </a:pPr>
            <a:r>
              <a:rPr dirty="0" lang="en-US" smtClean="0"/>
              <a:t>ECPs prevent pregnancy by:</a:t>
            </a:r>
          </a:p>
          <a:p>
            <a:pPr>
              <a:buNone/>
            </a:pPr>
            <a:r>
              <a:rPr dirty="0" lang="en-US" smtClean="0"/>
              <a:t>• Preventing or delaying ovulation</a:t>
            </a:r>
          </a:p>
          <a:p>
            <a:pPr>
              <a:buNone/>
            </a:pPr>
            <a:r>
              <a:rPr dirty="0" lang="en-US" smtClean="0"/>
              <a:t>• Inhibiting or slowing down transportation of the egg and sperm through the fallopian tubes, which prevents fertilization and implantation</a:t>
            </a:r>
            <a:endParaRPr dirty="0" lang="en-US"/>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598" name="Title 1"/>
          <p:cNvSpPr>
            <a:spLocks noGrp="1"/>
          </p:cNvSpPr>
          <p:nvPr>
            <p:ph type="title"/>
          </p:nvPr>
        </p:nvSpPr>
        <p:spPr/>
        <p:txBody>
          <a:bodyPr/>
          <a:p>
            <a:r>
              <a:rPr b="1" dirty="0" lang="en-US" smtClean="0"/>
              <a:t>ESSENTIALS OF FP</a:t>
            </a:r>
            <a:br>
              <a:rPr b="1" dirty="0" lang="en-US" smtClean="0"/>
            </a:br>
            <a:endParaRPr b="1" dirty="0" lang="en-US"/>
          </a:p>
        </p:txBody>
      </p:sp>
      <p:sp>
        <p:nvSpPr>
          <p:cNvPr id="1048599" name="Content Placeholder 2"/>
          <p:cNvSpPr>
            <a:spLocks noGrp="1"/>
          </p:cNvSpPr>
          <p:nvPr>
            <p:ph idx="1"/>
          </p:nvPr>
        </p:nvSpPr>
        <p:spPr/>
        <p:txBody>
          <a:bodyPr>
            <a:normAutofit fontScale="85714" lnSpcReduction="20000"/>
          </a:bodyPr>
          <a:p>
            <a:r>
              <a:rPr b="1" dirty="0" lang="en-US" smtClean="0"/>
              <a:t>DUAL PROTECTION</a:t>
            </a:r>
            <a:endParaRPr dirty="0" lang="en-US" smtClean="0"/>
          </a:p>
          <a:p>
            <a:r>
              <a:rPr dirty="0" lang="en-US" smtClean="0"/>
              <a:t>This is the protection against STIs and unplanned pregnancies. It can be achieved by either consistent and correct use of condoms or the use of one method against unplanned pregnancy (</a:t>
            </a:r>
            <a:r>
              <a:rPr dirty="0" lang="en-US" err="1" smtClean="0"/>
              <a:t>ie</a:t>
            </a:r>
            <a:r>
              <a:rPr dirty="0" lang="en-US" smtClean="0"/>
              <a:t> IUCD OR Hormonal </a:t>
            </a:r>
            <a:r>
              <a:rPr dirty="0" lang="en-US" err="1" smtClean="0"/>
              <a:t>contaceptive</a:t>
            </a:r>
            <a:r>
              <a:rPr dirty="0" lang="en-US" smtClean="0"/>
              <a:t>) and a second method to protect against STIS and HIV (like male or female condom).</a:t>
            </a:r>
          </a:p>
          <a:p>
            <a:r>
              <a:rPr dirty="0" lang="en-US" smtClean="0"/>
              <a:t>Dual protection also includes the abstinence from any risky sex. </a:t>
            </a:r>
          </a:p>
          <a:p>
            <a:r>
              <a:rPr b="1" dirty="0" lang="en-US" smtClean="0"/>
              <a:t>N/B</a:t>
            </a:r>
            <a:r>
              <a:rPr dirty="0" lang="en-US" smtClean="0"/>
              <a:t> Success of dual protection requires male involvement.</a:t>
            </a:r>
          </a:p>
          <a:p>
            <a:r>
              <a:rPr dirty="0" lang="en-US" smtClean="0"/>
              <a:t>All FP clients should informed about the correct and consistent condom use and providers should adopt a positive approach towards condoms as both a method of contraception and protection from STIs and condoms must be affordable, available and of good quality.</a:t>
            </a:r>
          </a:p>
          <a:p>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724" name="Title 1"/>
          <p:cNvSpPr>
            <a:spLocks noGrp="1"/>
          </p:cNvSpPr>
          <p:nvPr>
            <p:ph type="title"/>
          </p:nvPr>
        </p:nvSpPr>
        <p:spPr/>
        <p:txBody>
          <a:bodyPr>
            <a:normAutofit fontScale="90000"/>
          </a:bodyPr>
          <a:p>
            <a:r>
              <a:rPr dirty="0" lang="en-US" smtClean="0"/>
              <a:t/>
            </a:r>
            <a:br>
              <a:rPr dirty="0" lang="en-US" smtClean="0"/>
            </a:br>
            <a:r>
              <a:rPr dirty="0" lang="en-US" err="1" smtClean="0"/>
              <a:t>Beneﬁts</a:t>
            </a:r>
            <a:r>
              <a:rPr dirty="0" lang="en-US" smtClean="0"/>
              <a:t> of ECP</a:t>
            </a:r>
            <a:br>
              <a:rPr dirty="0" lang="en-US" smtClean="0"/>
            </a:br>
            <a:endParaRPr dirty="0" lang="en-US"/>
          </a:p>
        </p:txBody>
      </p:sp>
      <p:sp>
        <p:nvSpPr>
          <p:cNvPr id="1048725" name="Content Placeholder 2"/>
          <p:cNvSpPr>
            <a:spLocks noGrp="1"/>
          </p:cNvSpPr>
          <p:nvPr>
            <p:ph idx="1"/>
          </p:nvPr>
        </p:nvSpPr>
        <p:spPr/>
        <p:txBody>
          <a:bodyPr/>
          <a:p>
            <a:r>
              <a:rPr dirty="0" lang="en-US" smtClean="0"/>
              <a:t>• It is safe, effective, and easy to use.  </a:t>
            </a:r>
          </a:p>
          <a:p>
            <a:r>
              <a:rPr dirty="0" lang="en-US" smtClean="0"/>
              <a:t>• No medical examination or pregnancy tests are necessary or required.</a:t>
            </a:r>
          </a:p>
          <a:p>
            <a:r>
              <a:rPr dirty="0" lang="en-US" smtClean="0"/>
              <a:t>• It can be used at any time during the menstrual cycle.</a:t>
            </a:r>
          </a:p>
          <a:p>
            <a:r>
              <a:rPr dirty="0" lang="en-US" smtClean="0"/>
              <a:t>ECPs are available in government, private, and NGO health facilities; and over the counter at pharmacies.</a:t>
            </a:r>
            <a:endParaRPr dirty="0" lang="en-US"/>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726" name="Title 1"/>
          <p:cNvSpPr>
            <a:spLocks noGrp="1"/>
          </p:cNvSpPr>
          <p:nvPr>
            <p:ph type="title"/>
          </p:nvPr>
        </p:nvSpPr>
        <p:spPr/>
        <p:txBody>
          <a:bodyPr>
            <a:normAutofit fontScale="90000"/>
          </a:bodyPr>
          <a:p>
            <a:r>
              <a:rPr b="1" dirty="0" lang="en-US" smtClean="0"/>
              <a:t/>
            </a:r>
            <a:br>
              <a:rPr b="1" dirty="0" lang="en-US" smtClean="0"/>
            </a:br>
            <a:r>
              <a:rPr b="1" dirty="0" lang="en-US" smtClean="0"/>
              <a:t>Limitations and Side Effects of ECPs</a:t>
            </a:r>
            <a:br>
              <a:rPr b="1" dirty="0" lang="en-US" smtClean="0"/>
            </a:br>
            <a:endParaRPr dirty="0" lang="en-US"/>
          </a:p>
        </p:txBody>
      </p:sp>
      <p:sp>
        <p:nvSpPr>
          <p:cNvPr id="1048727" name="Content Placeholder 2"/>
          <p:cNvSpPr>
            <a:spLocks noGrp="1"/>
          </p:cNvSpPr>
          <p:nvPr>
            <p:ph idx="1"/>
          </p:nvPr>
        </p:nvSpPr>
        <p:spPr/>
        <p:txBody>
          <a:bodyPr>
            <a:normAutofit/>
          </a:bodyPr>
          <a:p>
            <a:r>
              <a:rPr dirty="0" lang="en-US" smtClean="0"/>
              <a:t>• ECPs are only effective if used within 120 hours of unprotected intercourse. </a:t>
            </a:r>
          </a:p>
          <a:p>
            <a:r>
              <a:rPr dirty="0" lang="en-US" smtClean="0"/>
              <a:t>• They are not to be used as a regular method.</a:t>
            </a:r>
          </a:p>
          <a:p>
            <a:r>
              <a:rPr dirty="0" lang="en-US" smtClean="0"/>
              <a:t>• ECPs do not protect against </a:t>
            </a:r>
            <a:r>
              <a:rPr dirty="0" lang="en-US" err="1" smtClean="0"/>
              <a:t>STls</a:t>
            </a:r>
            <a:r>
              <a:rPr dirty="0" lang="en-US" smtClean="0"/>
              <a:t>, HIV/AIDS.</a:t>
            </a:r>
          </a:p>
          <a:p>
            <a:r>
              <a:rPr dirty="0" lang="en-US" smtClean="0"/>
              <a:t>• They can cause nausea (more common for the COC regimen).</a:t>
            </a:r>
            <a:endParaRPr dirty="0" lang="en-US"/>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728" name="Title 1"/>
          <p:cNvSpPr>
            <a:spLocks noGrp="1"/>
          </p:cNvSpPr>
          <p:nvPr>
            <p:ph type="title"/>
          </p:nvPr>
        </p:nvSpPr>
        <p:spPr/>
        <p:txBody>
          <a:bodyPr>
            <a:normAutofit fontScale="90000"/>
          </a:bodyPr>
          <a:p>
            <a:r>
              <a:rPr b="1" dirty="0" lang="en-US" smtClean="0"/>
              <a:t/>
            </a:r>
            <a:br>
              <a:rPr b="1" dirty="0" lang="en-US" smtClean="0"/>
            </a:br>
            <a:r>
              <a:rPr b="1" dirty="0" lang="en-US" smtClean="0"/>
              <a:t>Women Who Can Use ECPs</a:t>
            </a:r>
            <a:br>
              <a:rPr b="1" dirty="0" lang="en-US" smtClean="0"/>
            </a:br>
            <a:endParaRPr dirty="0" lang="en-US"/>
          </a:p>
        </p:txBody>
      </p:sp>
      <p:sp>
        <p:nvSpPr>
          <p:cNvPr id="1048729" name="Content Placeholder 2"/>
          <p:cNvSpPr>
            <a:spLocks noGrp="1"/>
          </p:cNvSpPr>
          <p:nvPr>
            <p:ph idx="1"/>
          </p:nvPr>
        </p:nvSpPr>
        <p:spPr/>
        <p:txBody>
          <a:bodyPr>
            <a:normAutofit/>
          </a:bodyPr>
          <a:p>
            <a:r>
              <a:rPr dirty="0" lang="en-US" smtClean="0"/>
              <a:t>Any woman can use ECPs, however emergency oral contraception should not be used in place of regular FP methods. </a:t>
            </a:r>
          </a:p>
          <a:p>
            <a:r>
              <a:rPr dirty="0" lang="en-US" smtClean="0"/>
              <a:t>It should be </a:t>
            </a:r>
            <a:r>
              <a:rPr dirty="0" lang="en-US" err="1" smtClean="0"/>
              <a:t>emphasised</a:t>
            </a:r>
            <a:r>
              <a:rPr dirty="0" lang="en-US" smtClean="0"/>
              <a:t> that ECPs contain a much higher dose of hormones compared to the regular hormonal contraceptive methods.</a:t>
            </a:r>
            <a:endParaRPr dirty="0" lang="en-US"/>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730" name="Title 1"/>
          <p:cNvSpPr>
            <a:spLocks noGrp="1"/>
          </p:cNvSpPr>
          <p:nvPr>
            <p:ph type="title"/>
          </p:nvPr>
        </p:nvSpPr>
        <p:spPr/>
        <p:txBody>
          <a:bodyPr/>
          <a:p>
            <a:r>
              <a:rPr b="1" dirty="0" lang="en-US" smtClean="0"/>
              <a:t>Women Who Should Not Use ECPs </a:t>
            </a:r>
            <a:endParaRPr b="1" dirty="0" lang="en-US"/>
          </a:p>
        </p:txBody>
      </p:sp>
      <p:sp>
        <p:nvSpPr>
          <p:cNvPr id="1048731" name="Content Placeholder 2"/>
          <p:cNvSpPr>
            <a:spLocks noGrp="1"/>
          </p:cNvSpPr>
          <p:nvPr>
            <p:ph idx="1"/>
          </p:nvPr>
        </p:nvSpPr>
        <p:spPr/>
        <p:txBody>
          <a:bodyPr/>
          <a:p>
            <a:r>
              <a:rPr dirty="0" lang="en-US" smtClean="0"/>
              <a:t>Includes MEC Categories 3 and 4 </a:t>
            </a:r>
          </a:p>
          <a:p>
            <a:r>
              <a:rPr dirty="0" lang="en-US" smtClean="0"/>
              <a:t>EC is not to be used as a regular method. </a:t>
            </a:r>
          </a:p>
          <a:p>
            <a:r>
              <a:rPr dirty="0" lang="en-US" smtClean="0"/>
              <a:t>Recurrent demand for ECPs is an indication that the woman requires further </a:t>
            </a:r>
            <a:r>
              <a:rPr dirty="0" lang="en-US" err="1" smtClean="0"/>
              <a:t>counselling</a:t>
            </a:r>
            <a:r>
              <a:rPr dirty="0" lang="en-US" smtClean="0"/>
              <a:t> to use other contraceptive options. </a:t>
            </a:r>
            <a:endParaRPr dirty="0" lang="en-US"/>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732" name="Title 1"/>
          <p:cNvSpPr>
            <a:spLocks noGrp="1"/>
          </p:cNvSpPr>
          <p:nvPr>
            <p:ph type="title"/>
          </p:nvPr>
        </p:nvSpPr>
        <p:spPr/>
        <p:txBody>
          <a:bodyPr>
            <a:normAutofit fontScale="90000"/>
          </a:bodyPr>
          <a:p>
            <a:r>
              <a:rPr b="1" dirty="0" i="1" lang="en-US" smtClean="0"/>
              <a:t/>
            </a:r>
            <a:br>
              <a:rPr b="1" dirty="0" i="1" lang="en-US" smtClean="0"/>
            </a:br>
            <a:r>
              <a:rPr b="1" dirty="0" i="1" lang="en-US" smtClean="0"/>
              <a:t>INJECTABLE CONTRACEPTIVES</a:t>
            </a:r>
            <a:r>
              <a:rPr dirty="0" lang="en-US" smtClean="0"/>
              <a:t/>
            </a:r>
            <a:br>
              <a:rPr dirty="0" lang="en-US" smtClean="0"/>
            </a:br>
            <a:endParaRPr dirty="0" lang="en-US"/>
          </a:p>
        </p:txBody>
      </p:sp>
      <p:sp>
        <p:nvSpPr>
          <p:cNvPr id="1048733" name="Content Placeholder 2"/>
          <p:cNvSpPr>
            <a:spLocks noGrp="1"/>
          </p:cNvSpPr>
          <p:nvPr>
            <p:ph idx="1"/>
          </p:nvPr>
        </p:nvSpPr>
        <p:spPr/>
        <p:txBody>
          <a:bodyPr>
            <a:normAutofit/>
          </a:bodyPr>
          <a:p>
            <a:r>
              <a:rPr dirty="0" lang="en-US" smtClean="0"/>
              <a:t>These are either progesterone only or combined progesterone + </a:t>
            </a:r>
            <a:r>
              <a:rPr dirty="0" lang="en-US" err="1" smtClean="0"/>
              <a:t>oestrogen</a:t>
            </a:r>
            <a:r>
              <a:rPr dirty="0" lang="en-US" smtClean="0"/>
              <a:t>.</a:t>
            </a:r>
          </a:p>
          <a:p>
            <a:r>
              <a:rPr dirty="0" lang="en-US" smtClean="0"/>
              <a:t>They comprise of long acting </a:t>
            </a:r>
            <a:r>
              <a:rPr dirty="0" lang="en-US" err="1" smtClean="0"/>
              <a:t>progestogen</a:t>
            </a:r>
            <a:r>
              <a:rPr dirty="0" lang="en-US" smtClean="0"/>
              <a:t> usually administered as deep intramuscular injections. They act by: suppressing ovulation, inducing a thin atrophic </a:t>
            </a:r>
            <a:r>
              <a:rPr dirty="0" lang="en-US" err="1" smtClean="0"/>
              <a:t>endometrium</a:t>
            </a:r>
            <a:r>
              <a:rPr dirty="0" lang="en-US" smtClean="0"/>
              <a:t>, producing a thick cervical mucus difficult for sperm penetration. </a:t>
            </a:r>
            <a:br>
              <a:rPr dirty="0" lang="en-US" smtClean="0"/>
            </a:br>
            <a:endParaRPr dirty="0" lang="en-US"/>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734" name="Title 1"/>
          <p:cNvSpPr>
            <a:spLocks noGrp="1"/>
          </p:cNvSpPr>
          <p:nvPr>
            <p:ph type="title"/>
          </p:nvPr>
        </p:nvSpPr>
        <p:spPr/>
        <p:txBody>
          <a:bodyPr/>
          <a:p>
            <a:r>
              <a:rPr b="1" dirty="0" i="1" lang="en-US" smtClean="0"/>
              <a:t>INJECTABLE CONTRACEPTIVES</a:t>
            </a:r>
            <a:endParaRPr dirty="0" lang="en-US"/>
          </a:p>
        </p:txBody>
      </p:sp>
      <p:sp>
        <p:nvSpPr>
          <p:cNvPr id="1048735" name="Content Placeholder 2"/>
          <p:cNvSpPr>
            <a:spLocks noGrp="1"/>
          </p:cNvSpPr>
          <p:nvPr>
            <p:ph idx="1"/>
          </p:nvPr>
        </p:nvSpPr>
        <p:spPr/>
        <p:txBody>
          <a:bodyPr>
            <a:normAutofit/>
          </a:bodyPr>
          <a:p>
            <a:pPr>
              <a:buNone/>
            </a:pPr>
            <a:r>
              <a:rPr dirty="0" lang="en-US" smtClean="0"/>
              <a:t>It is available in three forms:</a:t>
            </a:r>
            <a:br>
              <a:rPr dirty="0" lang="en-US" smtClean="0"/>
            </a:br>
            <a:r>
              <a:rPr dirty="0" lang="en-US" smtClean="0"/>
              <a:t>Depot-</a:t>
            </a:r>
            <a:r>
              <a:rPr dirty="0" lang="en-US" err="1" smtClean="0"/>
              <a:t>medroxyprogesterone</a:t>
            </a:r>
            <a:r>
              <a:rPr dirty="0" lang="en-US" smtClean="0"/>
              <a:t> acetate (DMPA): </a:t>
            </a:r>
            <a:r>
              <a:rPr dirty="0" lang="en-US" err="1" smtClean="0"/>
              <a:t>Depo-ProveraR</a:t>
            </a:r>
            <a:r>
              <a:rPr dirty="0" lang="en-US" smtClean="0"/>
              <a:t>, </a:t>
            </a:r>
            <a:r>
              <a:rPr dirty="0" lang="en-US" err="1" smtClean="0"/>
              <a:t>Megestron</a:t>
            </a:r>
            <a:r>
              <a:rPr dirty="0" lang="en-US" smtClean="0"/>
              <a:t> 150mg is given every three months (13 weeks), but it can be given as much as two weeks (14 days) earlier or four weeks (28 days) later.</a:t>
            </a:r>
          </a:p>
          <a:p>
            <a:endParaRPr dirty="0" lang="en-US"/>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736" name="Title 1"/>
          <p:cNvSpPr>
            <a:spLocks noGrp="1"/>
          </p:cNvSpPr>
          <p:nvPr>
            <p:ph type="title"/>
          </p:nvPr>
        </p:nvSpPr>
        <p:spPr/>
        <p:txBody>
          <a:bodyPr>
            <a:normAutofit fontScale="90000"/>
          </a:bodyPr>
          <a:p>
            <a:r>
              <a:rPr dirty="0" lang="en-US" smtClean="0"/>
              <a:t/>
            </a:r>
            <a:br>
              <a:rPr dirty="0" lang="en-US" smtClean="0"/>
            </a:br>
            <a:r>
              <a:rPr dirty="0" lang="en-US" smtClean="0"/>
              <a:t>The dosages for the different </a:t>
            </a:r>
            <a:r>
              <a:rPr dirty="0" lang="en-US" err="1" smtClean="0"/>
              <a:t>injectables</a:t>
            </a:r>
            <a:r>
              <a:rPr dirty="0" lang="en-US" smtClean="0"/>
              <a:t> </a:t>
            </a:r>
            <a:br>
              <a:rPr dirty="0" lang="en-US" smtClean="0"/>
            </a:br>
            <a:endParaRPr dirty="0" lang="en-US"/>
          </a:p>
        </p:txBody>
      </p:sp>
      <p:sp>
        <p:nvSpPr>
          <p:cNvPr id="1048737" name="Content Placeholder 2"/>
          <p:cNvSpPr>
            <a:spLocks noGrp="1"/>
          </p:cNvSpPr>
          <p:nvPr>
            <p:ph idx="1"/>
          </p:nvPr>
        </p:nvSpPr>
        <p:spPr/>
        <p:txBody>
          <a:bodyPr>
            <a:normAutofit/>
          </a:bodyPr>
          <a:p>
            <a:r>
              <a:rPr dirty="0" lang="en-US" smtClean="0"/>
              <a:t>• </a:t>
            </a:r>
            <a:r>
              <a:rPr dirty="0" lang="en-US" err="1" smtClean="0"/>
              <a:t>Norethisterone</a:t>
            </a:r>
            <a:r>
              <a:rPr dirty="0" lang="en-US" smtClean="0"/>
              <a:t> </a:t>
            </a:r>
            <a:r>
              <a:rPr dirty="0" lang="en-US" err="1" smtClean="0"/>
              <a:t>enanthate</a:t>
            </a:r>
            <a:r>
              <a:rPr dirty="0" lang="en-US" smtClean="0"/>
              <a:t> (NET-EN): </a:t>
            </a:r>
            <a:r>
              <a:rPr dirty="0" lang="en-US" err="1" smtClean="0"/>
              <a:t>NoristeratR</a:t>
            </a:r>
            <a:r>
              <a:rPr dirty="0" lang="en-US" smtClean="0"/>
              <a:t> 200mg is given every two months, but it can be given as much as two weeks (14 days) earlier or two weeks (14 days) later.</a:t>
            </a:r>
          </a:p>
          <a:p>
            <a:r>
              <a:rPr dirty="0" lang="en-US" smtClean="0"/>
              <a:t>• </a:t>
            </a:r>
            <a:r>
              <a:rPr dirty="0" lang="en-US" err="1" smtClean="0"/>
              <a:t>Depo-subQ</a:t>
            </a:r>
            <a:r>
              <a:rPr dirty="0" lang="en-US" smtClean="0"/>
              <a:t> </a:t>
            </a:r>
            <a:r>
              <a:rPr dirty="0" lang="en-US" err="1" smtClean="0"/>
              <a:t>provera</a:t>
            </a:r>
            <a:r>
              <a:rPr dirty="0" lang="en-US" smtClean="0"/>
              <a:t> 104 (also called DMPA-SC) is a new, lower-dose formulation of DMPA that is injected sub-</a:t>
            </a:r>
            <a:r>
              <a:rPr dirty="0" lang="en-US" err="1" smtClean="0"/>
              <a:t>cutaneously</a:t>
            </a:r>
            <a:r>
              <a:rPr dirty="0" lang="en-US" smtClean="0"/>
              <a:t> instead of intramuscularly. It contains 104 mg of DMPA instead of the 150 mg in the IM formulation. DMPA-SC is given at three-month intervals.</a:t>
            </a:r>
            <a:endParaRPr dirty="0" lang="en-US"/>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738" name="Title 1"/>
          <p:cNvSpPr>
            <a:spLocks noGrp="1"/>
          </p:cNvSpPr>
          <p:nvPr>
            <p:ph type="title"/>
          </p:nvPr>
        </p:nvSpPr>
        <p:spPr/>
        <p:txBody>
          <a:bodyPr/>
          <a:p>
            <a:r>
              <a:rPr b="1" dirty="0" i="1" lang="en-US" smtClean="0"/>
              <a:t>INJECTABLE CONTRACEPTIVES</a:t>
            </a:r>
            <a:endParaRPr dirty="0" lang="en-US"/>
          </a:p>
        </p:txBody>
      </p:sp>
      <p:sp>
        <p:nvSpPr>
          <p:cNvPr id="1048739" name="Content Placeholder 2"/>
          <p:cNvSpPr>
            <a:spLocks noGrp="1"/>
          </p:cNvSpPr>
          <p:nvPr>
            <p:ph idx="1"/>
          </p:nvPr>
        </p:nvSpPr>
        <p:spPr/>
        <p:txBody>
          <a:bodyPr>
            <a:normAutofit fontScale="71429" lnSpcReduction="20000"/>
          </a:bodyPr>
          <a:p>
            <a:pPr>
              <a:buNone/>
            </a:pPr>
            <a:r>
              <a:rPr b="1" dirty="0" lang="en-US" smtClean="0"/>
              <a:t>Client Education</a:t>
            </a:r>
            <a:r>
              <a:rPr dirty="0" lang="en-US" smtClean="0"/>
              <a:t/>
            </a:r>
            <a:br>
              <a:rPr dirty="0" lang="en-US" smtClean="0"/>
            </a:br>
            <a:endParaRPr dirty="0" lang="en-US" smtClean="0"/>
          </a:p>
          <a:p>
            <a:pPr>
              <a:buNone/>
            </a:pPr>
            <a:r>
              <a:rPr dirty="0" lang="en-US" smtClean="0"/>
              <a:t>• May be associated with heavy menses, </a:t>
            </a:r>
            <a:r>
              <a:rPr dirty="0" lang="en-US" err="1" smtClean="0"/>
              <a:t>amenorrhoea</a:t>
            </a:r>
            <a:r>
              <a:rPr dirty="0" lang="en-US" smtClean="0"/>
              <a:t> or spotting</a:t>
            </a:r>
          </a:p>
          <a:p>
            <a:pPr>
              <a:buNone/>
            </a:pPr>
            <a:r>
              <a:rPr dirty="0" lang="en-US" smtClean="0"/>
              <a:t>• Regular administration as required</a:t>
            </a:r>
          </a:p>
          <a:p>
            <a:pPr>
              <a:buNone/>
            </a:pPr>
            <a:r>
              <a:rPr dirty="0" lang="en-US" smtClean="0"/>
              <a:t>• Return to the clinic as scheduled to continue using this method</a:t>
            </a:r>
          </a:p>
          <a:p>
            <a:pPr>
              <a:buNone/>
            </a:pPr>
            <a:r>
              <a:rPr dirty="0" lang="en-US" smtClean="0"/>
              <a:t>• Return to the clinic if you suspect pregnancy, dizziness, heavy bleeding.</a:t>
            </a:r>
          </a:p>
          <a:p>
            <a:pPr>
              <a:buNone/>
            </a:pPr>
            <a:endParaRPr b="1" dirty="0" lang="en-US" smtClean="0"/>
          </a:p>
          <a:p>
            <a:pPr>
              <a:buNone/>
            </a:pPr>
            <a:r>
              <a:rPr b="1" dirty="0" lang="en-US" smtClean="0"/>
              <a:t>Side effects:</a:t>
            </a:r>
            <a:r>
              <a:rPr dirty="0" lang="en-US" smtClean="0"/>
              <a:t> Users may experience menstrual irregularity (</a:t>
            </a:r>
            <a:r>
              <a:rPr dirty="0" lang="en-US" err="1" smtClean="0"/>
              <a:t>amenorrhoea</a:t>
            </a:r>
            <a:r>
              <a:rPr dirty="0" lang="en-US" smtClean="0"/>
              <a:t>, spotting, and rarely, heavy bleeding).</a:t>
            </a:r>
          </a:p>
          <a:p>
            <a:pPr>
              <a:buNone/>
            </a:pPr>
            <a:endParaRPr b="1" dirty="0" lang="en-US" smtClean="0"/>
          </a:p>
          <a:p>
            <a:pPr>
              <a:buNone/>
            </a:pPr>
            <a:r>
              <a:rPr b="1" dirty="0" lang="en-US" smtClean="0"/>
              <a:t>Complications</a:t>
            </a:r>
            <a:endParaRPr dirty="0" lang="en-US" smtClean="0"/>
          </a:p>
          <a:p>
            <a:pPr>
              <a:buNone/>
            </a:pPr>
            <a:r>
              <a:rPr dirty="0" lang="en-US" smtClean="0"/>
              <a:t>Studies to date have shown no long term complications.</a:t>
            </a:r>
          </a:p>
          <a:p>
            <a:endParaRPr dirty="0" lang="en-US"/>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740" name="Title 1"/>
          <p:cNvSpPr>
            <a:spLocks noGrp="1"/>
          </p:cNvSpPr>
          <p:nvPr>
            <p:ph type="title"/>
          </p:nvPr>
        </p:nvSpPr>
        <p:spPr/>
        <p:txBody>
          <a:bodyPr>
            <a:normAutofit fontScale="90000"/>
          </a:bodyPr>
          <a:p>
            <a:r>
              <a:rPr b="1" dirty="0" lang="en-US" smtClean="0"/>
              <a:t/>
            </a:r>
            <a:br>
              <a:rPr b="1" dirty="0" lang="en-US" smtClean="0"/>
            </a:br>
            <a:r>
              <a:rPr b="1" dirty="0" lang="en-US" smtClean="0"/>
              <a:t>COMBINED INJECTABLE CONTRACEPTIVES</a:t>
            </a:r>
            <a:br>
              <a:rPr b="1" dirty="0" lang="en-US" smtClean="0"/>
            </a:br>
            <a:endParaRPr dirty="0" lang="en-US"/>
          </a:p>
        </p:txBody>
      </p:sp>
      <p:sp>
        <p:nvSpPr>
          <p:cNvPr id="1048741" name="Content Placeholder 2"/>
          <p:cNvSpPr>
            <a:spLocks noGrp="1"/>
          </p:cNvSpPr>
          <p:nvPr>
            <p:ph idx="1"/>
          </p:nvPr>
        </p:nvSpPr>
        <p:spPr/>
        <p:txBody>
          <a:bodyPr>
            <a:normAutofit/>
          </a:bodyPr>
          <a:p>
            <a:pPr>
              <a:buNone/>
            </a:pPr>
            <a:r>
              <a:rPr dirty="0" lang="en-US" smtClean="0"/>
              <a:t>• </a:t>
            </a:r>
            <a:r>
              <a:rPr dirty="0" lang="en-US" err="1" smtClean="0"/>
              <a:t>Cyclofem</a:t>
            </a:r>
            <a:r>
              <a:rPr dirty="0" lang="en-US" smtClean="0"/>
              <a:t> (DMPA 25 mg + </a:t>
            </a:r>
            <a:r>
              <a:rPr dirty="0" lang="en-US" err="1" smtClean="0"/>
              <a:t>oestradiol</a:t>
            </a:r>
            <a:r>
              <a:rPr dirty="0" lang="en-US" smtClean="0"/>
              <a:t> </a:t>
            </a:r>
            <a:r>
              <a:rPr dirty="0" lang="en-US" err="1" smtClean="0"/>
              <a:t>cypionate</a:t>
            </a:r>
            <a:r>
              <a:rPr dirty="0" lang="en-US" smtClean="0"/>
              <a:t> 5 mg)</a:t>
            </a:r>
          </a:p>
          <a:p>
            <a:pPr>
              <a:buNone/>
            </a:pPr>
            <a:r>
              <a:rPr dirty="0" lang="en-US" smtClean="0"/>
              <a:t>• </a:t>
            </a:r>
            <a:r>
              <a:rPr dirty="0" lang="en-US" err="1" smtClean="0"/>
              <a:t>Mesiyna</a:t>
            </a:r>
            <a:r>
              <a:rPr dirty="0" lang="en-US" smtClean="0"/>
              <a:t>/</a:t>
            </a:r>
            <a:r>
              <a:rPr dirty="0" lang="en-US" err="1" smtClean="0"/>
              <a:t>Norigynon</a:t>
            </a:r>
            <a:r>
              <a:rPr dirty="0" lang="en-US" smtClean="0"/>
              <a:t> (NET EN 50 mg + </a:t>
            </a:r>
            <a:r>
              <a:rPr dirty="0" lang="en-US" err="1" smtClean="0"/>
              <a:t>oestradiol</a:t>
            </a:r>
            <a:r>
              <a:rPr dirty="0" lang="en-US" smtClean="0"/>
              <a:t> </a:t>
            </a:r>
            <a:r>
              <a:rPr dirty="0" lang="en-US" err="1" smtClean="0"/>
              <a:t>valerate</a:t>
            </a:r>
            <a:r>
              <a:rPr dirty="0" lang="en-US" smtClean="0"/>
              <a:t> 5 mg)</a:t>
            </a:r>
          </a:p>
          <a:p>
            <a:pPr>
              <a:buNone/>
            </a:pPr>
            <a:r>
              <a:rPr dirty="0" lang="en-US" smtClean="0"/>
              <a:t>They give effective protection for 30 days hence the name monthly </a:t>
            </a:r>
            <a:r>
              <a:rPr dirty="0" lang="en-US" err="1" smtClean="0"/>
              <a:t>injectable</a:t>
            </a:r>
            <a:r>
              <a:rPr dirty="0" lang="en-US" smtClean="0"/>
              <a:t>.</a:t>
            </a:r>
          </a:p>
          <a:p>
            <a:pPr>
              <a:buNone/>
            </a:pPr>
            <a:r>
              <a:rPr b="1" dirty="0" lang="en-US" smtClean="0"/>
              <a:t>Advantages:</a:t>
            </a:r>
            <a:endParaRPr dirty="0" lang="en-US" smtClean="0"/>
          </a:p>
          <a:p>
            <a:pPr>
              <a:buNone/>
            </a:pPr>
            <a:r>
              <a:rPr dirty="0" lang="en-US" smtClean="0"/>
              <a:t>*They contain natural </a:t>
            </a:r>
            <a:r>
              <a:rPr dirty="0" lang="en-US" err="1" smtClean="0"/>
              <a:t>oestrogens</a:t>
            </a:r>
            <a:r>
              <a:rPr dirty="0" lang="en-US" smtClean="0"/>
              <a:t> and hence have a protective effect on CVS and CNS and give a better cycle control.</a:t>
            </a:r>
          </a:p>
          <a:p>
            <a:endParaRPr dirty="0" lang="en-US"/>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742" name="Title 1"/>
          <p:cNvSpPr>
            <a:spLocks noGrp="1"/>
          </p:cNvSpPr>
          <p:nvPr>
            <p:ph type="title"/>
          </p:nvPr>
        </p:nvSpPr>
        <p:spPr/>
        <p:txBody>
          <a:bodyPr>
            <a:normAutofit fontScale="90000"/>
          </a:bodyPr>
          <a:p>
            <a:r>
              <a:rPr b="1" dirty="0" lang="en-US" smtClean="0"/>
              <a:t/>
            </a:r>
            <a:br>
              <a:rPr b="1" dirty="0" lang="en-US" smtClean="0"/>
            </a:br>
            <a:r>
              <a:rPr b="1" dirty="0" lang="en-US" smtClean="0"/>
              <a:t>Advantages of </a:t>
            </a:r>
            <a:r>
              <a:rPr b="1" dirty="0" lang="en-US" err="1" smtClean="0"/>
              <a:t>Injectable</a:t>
            </a:r>
            <a:r>
              <a:rPr b="1" dirty="0" lang="en-US" smtClean="0"/>
              <a:t> Contraceptives</a:t>
            </a:r>
            <a:br>
              <a:rPr b="1" dirty="0" lang="en-US" smtClean="0"/>
            </a:br>
            <a:endParaRPr dirty="0" lang="en-US"/>
          </a:p>
        </p:txBody>
      </p:sp>
      <p:sp>
        <p:nvSpPr>
          <p:cNvPr id="1048743" name="Content Placeholder 2"/>
          <p:cNvSpPr>
            <a:spLocks noGrp="1"/>
          </p:cNvSpPr>
          <p:nvPr>
            <p:ph idx="1"/>
          </p:nvPr>
        </p:nvSpPr>
        <p:spPr/>
        <p:txBody>
          <a:bodyPr>
            <a:normAutofit/>
          </a:bodyPr>
          <a:p>
            <a:pPr>
              <a:buNone/>
            </a:pPr>
            <a:r>
              <a:rPr b="1" dirty="0" lang="en-US" smtClean="0"/>
              <a:t>Contraceptive </a:t>
            </a:r>
            <a:r>
              <a:rPr b="1" dirty="0" lang="en-US" err="1" smtClean="0"/>
              <a:t>Beneﬁts</a:t>
            </a:r>
            <a:endParaRPr b="1" dirty="0" lang="en-US" smtClean="0"/>
          </a:p>
          <a:p>
            <a:pPr>
              <a:buNone/>
            </a:pPr>
            <a:r>
              <a:rPr dirty="0" lang="en-US" smtClean="0"/>
              <a:t>• They are highly effective and safe.</a:t>
            </a:r>
          </a:p>
          <a:p>
            <a:pPr>
              <a:buNone/>
            </a:pPr>
            <a:r>
              <a:rPr dirty="0" lang="en-US" smtClean="0"/>
              <a:t>• A pelvic exam is not required to initiate use. </a:t>
            </a:r>
          </a:p>
          <a:p>
            <a:pPr>
              <a:buNone/>
            </a:pPr>
            <a:r>
              <a:rPr dirty="0" lang="en-US" smtClean="0"/>
              <a:t>• They contain no </a:t>
            </a:r>
            <a:r>
              <a:rPr dirty="0" lang="en-US" err="1" smtClean="0"/>
              <a:t>oestrogen</a:t>
            </a:r>
            <a:r>
              <a:rPr dirty="0" lang="en-US" smtClean="0"/>
              <a:t>, so they do not have the cardiac and blood-clotting effects, which are associated with </a:t>
            </a:r>
            <a:r>
              <a:rPr dirty="0" lang="en-US" err="1" smtClean="0"/>
              <a:t>oestrogen</a:t>
            </a:r>
            <a:r>
              <a:rPr dirty="0" lang="en-US" smtClean="0"/>
              <a:t>-containing pills and </a:t>
            </a:r>
            <a:r>
              <a:rPr dirty="0" lang="en-US" err="1" smtClean="0"/>
              <a:t>injectables</a:t>
            </a:r>
            <a:r>
              <a:rPr dirty="0" lang="en-US" smtClean="0"/>
              <a:t>.</a:t>
            </a:r>
          </a:p>
          <a:p>
            <a:pPr>
              <a:buNone/>
            </a:pPr>
            <a:r>
              <a:rPr dirty="0" lang="en-US" smtClean="0"/>
              <a:t>• These are long-acting methods: each injection provides protection for two or three months, depending on the type.</a:t>
            </a:r>
          </a:p>
          <a:p>
            <a:pPr>
              <a:buNone/>
            </a:pPr>
            <a:r>
              <a:rPr dirty="0" lang="en-US" smtClean="0"/>
              <a:t>• </a:t>
            </a:r>
            <a:r>
              <a:rPr dirty="0" lang="en-US" err="1" smtClean="0"/>
              <a:t>Conﬁdentiality</a:t>
            </a:r>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600" name="Title 1"/>
          <p:cNvSpPr>
            <a:spLocks noGrp="1"/>
          </p:cNvSpPr>
          <p:nvPr>
            <p:ph type="title"/>
          </p:nvPr>
        </p:nvSpPr>
        <p:spPr/>
        <p:txBody>
          <a:bodyPr/>
          <a:p>
            <a:endParaRPr lang="en-US"/>
          </a:p>
        </p:txBody>
      </p:sp>
      <p:sp>
        <p:nvSpPr>
          <p:cNvPr id="1048601" name="Content Placeholder 2"/>
          <p:cNvSpPr>
            <a:spLocks noGrp="1"/>
          </p:cNvSpPr>
          <p:nvPr>
            <p:ph idx="1"/>
          </p:nvPr>
        </p:nvSpPr>
        <p:spPr/>
        <p:txBody>
          <a:bodyPr/>
          <a:p>
            <a:r>
              <a:rPr b="1" dirty="0" lang="en-US" smtClean="0"/>
              <a:t>PROVISION OF COTRACEPTIVES</a:t>
            </a:r>
          </a:p>
          <a:p>
            <a:r>
              <a:rPr dirty="0" lang="en-US" smtClean="0"/>
              <a:t>A supermarket approach should be given in that clients are given a wide range of options to choose from.</a:t>
            </a:r>
          </a:p>
          <a:p>
            <a:r>
              <a:rPr b="1" dirty="0" lang="en-US" smtClean="0"/>
              <a:t>FOLLOW UP AND REFERRAL SYSTEM</a:t>
            </a:r>
          </a:p>
          <a:p>
            <a:r>
              <a:rPr dirty="0" lang="en-US" smtClean="0"/>
              <a:t>All clients who choose a method of FP should be informed the appropriate follow up requirements and encouraged to return to the health facility if a problem arises.</a:t>
            </a:r>
          </a:p>
          <a:p>
            <a:r>
              <a:rPr dirty="0" lang="en-US" smtClean="0"/>
              <a:t>If they choose a method that is not in the facility they should be informed on the right place to get it.</a:t>
            </a:r>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744" name="Title 1"/>
          <p:cNvSpPr>
            <a:spLocks noGrp="1"/>
          </p:cNvSpPr>
          <p:nvPr>
            <p:ph type="title"/>
          </p:nvPr>
        </p:nvSpPr>
        <p:spPr/>
        <p:txBody>
          <a:bodyPr>
            <a:normAutofit fontScale="90000"/>
          </a:bodyPr>
          <a:p>
            <a:r>
              <a:rPr b="1" dirty="0" lang="en-US" smtClean="0"/>
              <a:t/>
            </a:r>
            <a:br>
              <a:rPr b="1" dirty="0" lang="en-US" smtClean="0"/>
            </a:br>
            <a:r>
              <a:rPr b="1" dirty="0" lang="en-US" smtClean="0"/>
              <a:t>Non-contraceptive Health </a:t>
            </a:r>
            <a:r>
              <a:rPr b="1" dirty="0" lang="en-US" err="1" smtClean="0"/>
              <a:t>Beneﬁts</a:t>
            </a:r>
            <a:r>
              <a:rPr b="1" dirty="0" lang="en-US" smtClean="0"/>
              <a:t/>
            </a:r>
            <a:br>
              <a:rPr b="1" dirty="0" lang="en-US" smtClean="0"/>
            </a:br>
            <a:endParaRPr dirty="0" lang="en-US"/>
          </a:p>
        </p:txBody>
      </p:sp>
      <p:sp>
        <p:nvSpPr>
          <p:cNvPr id="1048745" name="Content Placeholder 2"/>
          <p:cNvSpPr>
            <a:spLocks noGrp="1"/>
          </p:cNvSpPr>
          <p:nvPr>
            <p:ph idx="1"/>
          </p:nvPr>
        </p:nvSpPr>
        <p:spPr/>
        <p:txBody>
          <a:bodyPr>
            <a:normAutofit fontScale="96429" lnSpcReduction="20000"/>
          </a:bodyPr>
          <a:p>
            <a:pPr>
              <a:buNone/>
            </a:pPr>
            <a:r>
              <a:rPr dirty="0" lang="en-US" smtClean="0"/>
              <a:t>• Amenorrhea, which might be </a:t>
            </a:r>
            <a:r>
              <a:rPr dirty="0" lang="en-US" err="1" smtClean="0"/>
              <a:t>beneﬁcial</a:t>
            </a:r>
            <a:r>
              <a:rPr dirty="0" lang="en-US" smtClean="0"/>
              <a:t> for women with (or at risk of) iron-</a:t>
            </a:r>
            <a:r>
              <a:rPr dirty="0" lang="en-US" err="1" smtClean="0"/>
              <a:t>deﬁciency</a:t>
            </a:r>
            <a:r>
              <a:rPr dirty="0" lang="en-US" smtClean="0"/>
              <a:t> </a:t>
            </a:r>
            <a:r>
              <a:rPr dirty="0" lang="en-US" err="1" smtClean="0"/>
              <a:t>anaemia</a:t>
            </a:r>
            <a:r>
              <a:rPr dirty="0" lang="en-US" smtClean="0"/>
              <a:t> </a:t>
            </a:r>
          </a:p>
          <a:p>
            <a:pPr>
              <a:buNone/>
            </a:pPr>
            <a:r>
              <a:rPr dirty="0" lang="en-US" smtClean="0"/>
              <a:t>• Decrease in sickle cell crises </a:t>
            </a:r>
          </a:p>
          <a:p>
            <a:pPr>
              <a:buNone/>
            </a:pPr>
            <a:r>
              <a:rPr dirty="0" lang="en-US" smtClean="0"/>
              <a:t>• Reduction of symptoms of endometriosis</a:t>
            </a:r>
          </a:p>
          <a:p>
            <a:pPr>
              <a:buNone/>
            </a:pPr>
            <a:r>
              <a:rPr dirty="0" lang="en-US" smtClean="0"/>
              <a:t>• Protection against endometrial cancer</a:t>
            </a:r>
          </a:p>
          <a:p>
            <a:pPr>
              <a:buNone/>
            </a:pPr>
            <a:r>
              <a:rPr dirty="0" lang="en-US" smtClean="0"/>
              <a:t>• Protection against uterine </a:t>
            </a:r>
            <a:r>
              <a:rPr dirty="0" lang="en-US" err="1" smtClean="0"/>
              <a:t>ﬁbroids</a:t>
            </a:r>
            <a:endParaRPr dirty="0" lang="en-US" smtClean="0"/>
          </a:p>
          <a:p>
            <a:pPr>
              <a:buNone/>
            </a:pPr>
            <a:r>
              <a:rPr dirty="0" lang="en-US" smtClean="0"/>
              <a:t>• Possible protection from symptomatic pelvic </a:t>
            </a:r>
            <a:r>
              <a:rPr dirty="0" lang="en-US" err="1" smtClean="0"/>
              <a:t>inﬂammatory</a:t>
            </a:r>
            <a:r>
              <a:rPr dirty="0" lang="en-US" smtClean="0"/>
              <a:t> disease</a:t>
            </a:r>
          </a:p>
          <a:p>
            <a:pPr>
              <a:buNone/>
            </a:pPr>
            <a:r>
              <a:rPr dirty="0" lang="en-US" smtClean="0"/>
              <a:t>• Possible prevention of ectopic pregnancy</a:t>
            </a:r>
            <a:endParaRPr dirty="0" lang="en-US"/>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746" name="Title 1"/>
          <p:cNvSpPr>
            <a:spLocks noGrp="1"/>
          </p:cNvSpPr>
          <p:nvPr>
            <p:ph type="title"/>
          </p:nvPr>
        </p:nvSpPr>
        <p:spPr/>
        <p:txBody>
          <a:bodyPr>
            <a:normAutofit fontScale="90000"/>
          </a:bodyPr>
          <a:p>
            <a:r>
              <a:rPr dirty="0" lang="en-US" smtClean="0"/>
              <a:t/>
            </a:r>
            <a:br>
              <a:rPr dirty="0" lang="en-US" smtClean="0"/>
            </a:br>
            <a:r>
              <a:rPr b="1" dirty="0" lang="en-US" smtClean="0"/>
              <a:t>Limitations of </a:t>
            </a:r>
            <a:r>
              <a:rPr b="1" dirty="0" lang="en-US" err="1" smtClean="0"/>
              <a:t>Injectable</a:t>
            </a:r>
            <a:r>
              <a:rPr b="1" dirty="0" lang="en-US" smtClean="0"/>
              <a:t> Contraceptives </a:t>
            </a:r>
            <a:r>
              <a:rPr dirty="0" lang="en-US" smtClean="0"/>
              <a:t/>
            </a:r>
            <a:br>
              <a:rPr dirty="0" lang="en-US" smtClean="0"/>
            </a:br>
            <a:endParaRPr dirty="0" lang="en-US"/>
          </a:p>
        </p:txBody>
      </p:sp>
      <p:sp>
        <p:nvSpPr>
          <p:cNvPr id="1048747" name="Content Placeholder 2"/>
          <p:cNvSpPr>
            <a:spLocks noGrp="1"/>
          </p:cNvSpPr>
          <p:nvPr>
            <p:ph idx="1"/>
          </p:nvPr>
        </p:nvSpPr>
        <p:spPr/>
        <p:txBody>
          <a:bodyPr>
            <a:normAutofit/>
          </a:bodyPr>
          <a:p>
            <a:r>
              <a:rPr dirty="0" lang="en-US" smtClean="0"/>
              <a:t>• Return of fertility may be delayed for about four months or longer after discontinuation.</a:t>
            </a:r>
          </a:p>
          <a:p>
            <a:r>
              <a:rPr dirty="0" lang="en-US" smtClean="0"/>
              <a:t>• They offer no protection against STIs, including hepatitis B and HIV; individuals at risk for these should use condoms in addition to </a:t>
            </a:r>
            <a:r>
              <a:rPr dirty="0" lang="en-US" err="1" smtClean="0"/>
              <a:t>injectable</a:t>
            </a:r>
            <a:r>
              <a:rPr dirty="0" lang="en-US" smtClean="0"/>
              <a:t> contraceptives.  </a:t>
            </a:r>
          </a:p>
          <a:p>
            <a:r>
              <a:rPr dirty="0" lang="en-US" smtClean="0"/>
              <a:t>• This method is provider-based, so a woman must go to a health care facility regularly.</a:t>
            </a:r>
            <a:endParaRPr dirty="0" lang="en-US"/>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748" name="Title 1"/>
          <p:cNvSpPr>
            <a:spLocks noGrp="1"/>
          </p:cNvSpPr>
          <p:nvPr>
            <p:ph type="title"/>
          </p:nvPr>
        </p:nvSpPr>
        <p:spPr/>
        <p:txBody>
          <a:bodyPr>
            <a:normAutofit fontScale="90000"/>
          </a:bodyPr>
          <a:p>
            <a:r>
              <a:rPr b="1" dirty="0" lang="en-US" smtClean="0"/>
              <a:t/>
            </a:r>
            <a:br>
              <a:rPr b="1" dirty="0" lang="en-US" smtClean="0"/>
            </a:br>
            <a:r>
              <a:rPr b="1" dirty="0" lang="en-US" smtClean="0"/>
              <a:t>Side effects:</a:t>
            </a:r>
            <a:br>
              <a:rPr b="1" dirty="0" lang="en-US" smtClean="0"/>
            </a:br>
            <a:endParaRPr dirty="0" lang="en-US"/>
          </a:p>
        </p:txBody>
      </p:sp>
      <p:sp>
        <p:nvSpPr>
          <p:cNvPr id="1048749" name="Content Placeholder 2"/>
          <p:cNvSpPr>
            <a:spLocks noGrp="1"/>
          </p:cNvSpPr>
          <p:nvPr>
            <p:ph idx="1"/>
          </p:nvPr>
        </p:nvSpPr>
        <p:spPr/>
        <p:txBody>
          <a:bodyPr>
            <a:normAutofit fontScale="78571" lnSpcReduction="20000"/>
          </a:bodyPr>
          <a:p>
            <a:pPr>
              <a:buNone/>
            </a:pPr>
            <a:r>
              <a:rPr dirty="0" lang="en-US" smtClean="0"/>
              <a:t>– Menstrual changes, such as:</a:t>
            </a:r>
          </a:p>
          <a:p>
            <a:pPr>
              <a:buNone/>
            </a:pPr>
            <a:r>
              <a:rPr dirty="0" lang="en-US" smtClean="0"/>
              <a:t>  - irregular bleeding</a:t>
            </a:r>
          </a:p>
          <a:p>
            <a:pPr>
              <a:buNone/>
            </a:pPr>
            <a:r>
              <a:rPr dirty="0" lang="en-US" smtClean="0"/>
              <a:t>   - heavy and prolonged bleeding</a:t>
            </a:r>
          </a:p>
          <a:p>
            <a:pPr>
              <a:buNone/>
            </a:pPr>
            <a:r>
              <a:rPr dirty="0" lang="en-US" smtClean="0"/>
              <a:t>   - light spotting or bleeding</a:t>
            </a:r>
          </a:p>
          <a:p>
            <a:pPr>
              <a:buNone/>
            </a:pPr>
            <a:r>
              <a:rPr dirty="0" lang="en-US" smtClean="0"/>
              <a:t>  - amenorrhea, especially after one year of use</a:t>
            </a:r>
          </a:p>
          <a:p>
            <a:pPr>
              <a:buNone/>
            </a:pPr>
            <a:r>
              <a:rPr dirty="0" lang="en-US" smtClean="0"/>
              <a:t> – Weight gain</a:t>
            </a:r>
          </a:p>
          <a:p>
            <a:pPr>
              <a:buNone/>
            </a:pPr>
            <a:r>
              <a:rPr dirty="0" lang="en-US" smtClean="0"/>
              <a:t> – Headache</a:t>
            </a:r>
          </a:p>
          <a:p>
            <a:pPr>
              <a:buNone/>
            </a:pPr>
            <a:r>
              <a:rPr dirty="0" lang="en-US" smtClean="0"/>
              <a:t> – Dizziness </a:t>
            </a:r>
          </a:p>
          <a:p>
            <a:pPr>
              <a:buNone/>
            </a:pPr>
            <a:r>
              <a:rPr dirty="0" lang="en-US" smtClean="0"/>
              <a:t> – Mood swings </a:t>
            </a:r>
          </a:p>
          <a:p>
            <a:pPr>
              <a:buNone/>
            </a:pPr>
            <a:r>
              <a:rPr dirty="0" lang="en-US" smtClean="0"/>
              <a:t> – Abdominal bloating </a:t>
            </a:r>
          </a:p>
          <a:p>
            <a:pPr>
              <a:buNone/>
            </a:pPr>
            <a:r>
              <a:rPr dirty="0" lang="en-US" smtClean="0"/>
              <a:t> – Decrease in sex drive </a:t>
            </a:r>
            <a:endParaRPr dirty="0" lang="en-US"/>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750" name="Title 1"/>
          <p:cNvSpPr>
            <a:spLocks noGrp="1"/>
          </p:cNvSpPr>
          <p:nvPr>
            <p:ph type="title"/>
          </p:nvPr>
        </p:nvSpPr>
        <p:spPr/>
        <p:txBody>
          <a:bodyPr>
            <a:normAutofit fontScale="90000"/>
          </a:bodyPr>
          <a:p>
            <a:r>
              <a:rPr dirty="0" lang="en-US" smtClean="0"/>
              <a:t/>
            </a:r>
            <a:br>
              <a:rPr dirty="0" lang="en-US" smtClean="0"/>
            </a:br>
            <a:r>
              <a:rPr b="1" dirty="0" sz="3600" lang="en-US"/>
              <a:t>Women Who Can Use </a:t>
            </a:r>
            <a:r>
              <a:rPr b="1" dirty="0" sz="3600" lang="en-US" err="1"/>
              <a:t>Injectables</a:t>
            </a:r>
            <a:r>
              <a:rPr b="1" dirty="0" sz="3600" lang="en-US"/>
              <a:t> without Restrictions (Includes MEC Category 1)</a:t>
            </a:r>
            <a:r>
              <a:rPr dirty="0" lang="en-US" smtClean="0"/>
              <a:t/>
            </a:r>
            <a:br>
              <a:rPr dirty="0" lang="en-US" smtClean="0"/>
            </a:br>
            <a:endParaRPr dirty="0" lang="en-US"/>
          </a:p>
        </p:txBody>
      </p:sp>
      <p:sp>
        <p:nvSpPr>
          <p:cNvPr id="1048751" name="Content Placeholder 2"/>
          <p:cNvSpPr>
            <a:spLocks noGrp="1"/>
          </p:cNvSpPr>
          <p:nvPr>
            <p:ph idx="1"/>
          </p:nvPr>
        </p:nvSpPr>
        <p:spPr>
          <a:xfrm>
            <a:off x="1981200" y="1600200"/>
            <a:ext cx="8382000" cy="5029200"/>
          </a:xfrm>
        </p:spPr>
        <p:txBody>
          <a:bodyPr>
            <a:normAutofit fontScale="71429" lnSpcReduction="20000"/>
          </a:bodyPr>
          <a:p>
            <a:pPr>
              <a:buNone/>
            </a:pPr>
            <a:r>
              <a:rPr dirty="0" lang="en-US" smtClean="0"/>
              <a:t>• Women who had children or have never given birth</a:t>
            </a:r>
          </a:p>
          <a:p>
            <a:pPr>
              <a:buNone/>
            </a:pPr>
            <a:r>
              <a:rPr dirty="0" lang="en-US" smtClean="0"/>
              <a:t>• Women who want highly effective, long-term protection against pregnancy</a:t>
            </a:r>
          </a:p>
          <a:p>
            <a:pPr>
              <a:buNone/>
            </a:pPr>
            <a:r>
              <a:rPr dirty="0" lang="en-US" smtClean="0"/>
              <a:t>• Mothers who are breastfeeding (after four weeks postpartum)</a:t>
            </a:r>
          </a:p>
          <a:p>
            <a:pPr>
              <a:buNone/>
            </a:pPr>
            <a:r>
              <a:rPr dirty="0" lang="en-US" smtClean="0"/>
              <a:t>• Mothers who are not breastfeeding (immediate postpartum)</a:t>
            </a:r>
          </a:p>
          <a:p>
            <a:pPr>
              <a:buNone/>
            </a:pPr>
            <a:r>
              <a:rPr dirty="0" lang="en-US" smtClean="0"/>
              <a:t>• Women with  </a:t>
            </a:r>
            <a:r>
              <a:rPr dirty="0" lang="en-US" err="1" smtClean="0"/>
              <a:t>ﬁbroids</a:t>
            </a:r>
            <a:r>
              <a:rPr dirty="0" lang="en-US" smtClean="0"/>
              <a:t>, endometrial cancer, or benign breast disease</a:t>
            </a:r>
          </a:p>
          <a:p>
            <a:pPr>
              <a:buNone/>
            </a:pPr>
            <a:r>
              <a:rPr dirty="0" lang="en-US" smtClean="0"/>
              <a:t>• Women who cannot remember to take the pill everyday</a:t>
            </a:r>
          </a:p>
          <a:p>
            <a:pPr>
              <a:buNone/>
            </a:pPr>
            <a:r>
              <a:rPr dirty="0" lang="en-US" smtClean="0"/>
              <a:t>• Post-abortion clients</a:t>
            </a:r>
          </a:p>
          <a:p>
            <a:pPr>
              <a:buNone/>
            </a:pPr>
            <a:r>
              <a:rPr dirty="0" lang="en-US" smtClean="0"/>
              <a:t>• Women with </a:t>
            </a:r>
            <a:r>
              <a:rPr dirty="0" lang="en-US" err="1" smtClean="0"/>
              <a:t>anaemia</a:t>
            </a:r>
            <a:r>
              <a:rPr dirty="0" lang="en-US" smtClean="0"/>
              <a:t>, sickle cell disease, and thyroid disease</a:t>
            </a:r>
          </a:p>
          <a:p>
            <a:pPr>
              <a:buNone/>
            </a:pPr>
            <a:r>
              <a:rPr dirty="0" lang="en-US" smtClean="0"/>
              <a:t>• Women with STIs and PID</a:t>
            </a:r>
          </a:p>
          <a:p>
            <a:pPr>
              <a:buNone/>
            </a:pPr>
            <a:r>
              <a:rPr dirty="0" lang="en-US" smtClean="0"/>
              <a:t>• Women with family history (</a:t>
            </a:r>
            <a:r>
              <a:rPr dirty="0" lang="en-US" err="1" smtClean="0"/>
              <a:t>ﬁrst</a:t>
            </a:r>
            <a:r>
              <a:rPr dirty="0" lang="en-US" smtClean="0"/>
              <a:t>-degree relatives) of DVT or PE and those that have had minor or major surgery without prolonged immobilization</a:t>
            </a:r>
          </a:p>
          <a:p>
            <a:pPr>
              <a:buNone/>
            </a:pPr>
            <a:r>
              <a:rPr dirty="0" lang="en-US" smtClean="0"/>
              <a:t>• Women with gestational </a:t>
            </a:r>
            <a:r>
              <a:rPr dirty="0" lang="en-US" err="1" smtClean="0"/>
              <a:t>trophoblastic</a:t>
            </a:r>
            <a:r>
              <a:rPr dirty="0" lang="en-US" smtClean="0"/>
              <a:t> disease</a:t>
            </a:r>
            <a:endParaRPr dirty="0" lang="en-US"/>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752" name="Title 1"/>
          <p:cNvSpPr>
            <a:spLocks noGrp="1"/>
          </p:cNvSpPr>
          <p:nvPr>
            <p:ph type="title"/>
          </p:nvPr>
        </p:nvSpPr>
        <p:spPr/>
        <p:txBody>
          <a:bodyPr>
            <a:normAutofit fontScale="90000"/>
          </a:bodyPr>
          <a:p>
            <a:r>
              <a:rPr dirty="0" lang="en-US" smtClean="0"/>
              <a:t/>
            </a:r>
            <a:br>
              <a:rPr dirty="0" lang="en-US" smtClean="0"/>
            </a:br>
            <a:r>
              <a:rPr b="1" dirty="0" lang="en-US" smtClean="0"/>
              <a:t>Category 2 conditions:</a:t>
            </a:r>
            <a:br>
              <a:rPr b="1" dirty="0" lang="en-US" smtClean="0"/>
            </a:br>
            <a:endParaRPr b="1" dirty="0" lang="en-US"/>
          </a:p>
        </p:txBody>
      </p:sp>
      <p:sp>
        <p:nvSpPr>
          <p:cNvPr id="1048753" name="Content Placeholder 2"/>
          <p:cNvSpPr>
            <a:spLocks noGrp="1"/>
          </p:cNvSpPr>
          <p:nvPr>
            <p:ph idx="1"/>
          </p:nvPr>
        </p:nvSpPr>
        <p:spPr/>
        <p:txBody>
          <a:bodyPr>
            <a:normAutofit fontScale="71429" lnSpcReduction="20000"/>
          </a:bodyPr>
          <a:p>
            <a:pPr>
              <a:buNone/>
            </a:pPr>
            <a:r>
              <a:rPr dirty="0" lang="en-US" smtClean="0"/>
              <a:t>• Women who are younger than 18 or older than 45. </a:t>
            </a:r>
          </a:p>
          <a:p>
            <a:pPr>
              <a:buNone/>
            </a:pPr>
            <a:r>
              <a:rPr dirty="0" lang="en-US" smtClean="0"/>
              <a:t>• Decreased bone density</a:t>
            </a:r>
          </a:p>
          <a:p>
            <a:pPr>
              <a:buNone/>
            </a:pPr>
            <a:r>
              <a:rPr dirty="0" lang="en-US" smtClean="0"/>
              <a:t>• Heavy or irregular vaginal bleeding patterns. Consider evaluating for an underlying condition, such as cervical cancer, after method initiation.  </a:t>
            </a:r>
          </a:p>
          <a:p>
            <a:pPr>
              <a:buNone/>
            </a:pPr>
            <a:r>
              <a:rPr dirty="0" lang="en-US" smtClean="0"/>
              <a:t>• CIN or cervical cancer awaiting treatment. The treatment might render the woman sterile.</a:t>
            </a:r>
          </a:p>
          <a:p>
            <a:pPr>
              <a:buNone/>
            </a:pPr>
            <a:r>
              <a:rPr dirty="0" lang="en-US" smtClean="0"/>
              <a:t>• Migraine without aura.</a:t>
            </a:r>
          </a:p>
          <a:p>
            <a:pPr>
              <a:buNone/>
            </a:pPr>
            <a:r>
              <a:rPr dirty="0" lang="en-US" smtClean="0"/>
              <a:t>• History of DVT or PE, current DVT or PE and established on anticoagulant therapy, known </a:t>
            </a:r>
            <a:r>
              <a:rPr dirty="0" lang="en-US" err="1" smtClean="0"/>
              <a:t>thrombogenic</a:t>
            </a:r>
            <a:r>
              <a:rPr dirty="0" lang="en-US" smtClean="0"/>
              <a:t> mutations and </a:t>
            </a:r>
            <a:r>
              <a:rPr dirty="0" lang="en-US" err="1" smtClean="0"/>
              <a:t>hyperlipidaemias</a:t>
            </a:r>
            <a:r>
              <a:rPr dirty="0" lang="en-US" smtClean="0"/>
              <a:t>, or major surgery with prolonged immobilization.</a:t>
            </a:r>
          </a:p>
          <a:p>
            <a:pPr>
              <a:buNone/>
            </a:pPr>
            <a:r>
              <a:rPr dirty="0" lang="en-US" smtClean="0"/>
              <a:t>• SLE with negative </a:t>
            </a:r>
            <a:r>
              <a:rPr dirty="0" lang="en-US" err="1" smtClean="0"/>
              <a:t>antiphospholipid</a:t>
            </a:r>
            <a:r>
              <a:rPr dirty="0" lang="en-US" smtClean="0"/>
              <a:t> antibodies, on immunosuppressive treatment and those without severe thrombocytopenia. If a woman has positive or unknown </a:t>
            </a:r>
            <a:r>
              <a:rPr dirty="0" lang="en-US" err="1" smtClean="0"/>
              <a:t>antiphospholipid</a:t>
            </a:r>
            <a:r>
              <a:rPr dirty="0" lang="en-US" smtClean="0"/>
              <a:t> antibodies, she would fall into category 3.</a:t>
            </a:r>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754" name="Title 1"/>
          <p:cNvSpPr>
            <a:spLocks noGrp="1"/>
          </p:cNvSpPr>
          <p:nvPr>
            <p:ph type="title"/>
          </p:nvPr>
        </p:nvSpPr>
        <p:spPr/>
        <p:txBody>
          <a:bodyPr>
            <a:normAutofit fontScale="90000"/>
          </a:bodyPr>
          <a:p>
            <a:r>
              <a:rPr b="1" dirty="0" lang="en-US" smtClean="0"/>
              <a:t/>
            </a:r>
            <a:br>
              <a:rPr b="1" dirty="0" lang="en-US" smtClean="0"/>
            </a:br>
            <a:r>
              <a:rPr b="1" dirty="0" lang="en-US" smtClean="0"/>
              <a:t>Category 2 conditions:</a:t>
            </a:r>
            <a:br>
              <a:rPr b="1" dirty="0" lang="en-US" smtClean="0"/>
            </a:br>
            <a:endParaRPr dirty="0" lang="en-US"/>
          </a:p>
        </p:txBody>
      </p:sp>
      <p:sp>
        <p:nvSpPr>
          <p:cNvPr id="1048755" name="Content Placeholder 2"/>
          <p:cNvSpPr>
            <a:spLocks noGrp="1"/>
          </p:cNvSpPr>
          <p:nvPr>
            <p:ph idx="1"/>
          </p:nvPr>
        </p:nvSpPr>
        <p:spPr/>
        <p:txBody>
          <a:bodyPr>
            <a:normAutofit fontScale="82143" lnSpcReduction="20000"/>
          </a:bodyPr>
          <a:p>
            <a:pPr>
              <a:buNone/>
            </a:pPr>
            <a:r>
              <a:rPr dirty="0" lang="en-US" smtClean="0"/>
              <a:t>• History of hypertension, adequately controlled BP, or BP between 140/90 and 159/99.</a:t>
            </a:r>
          </a:p>
          <a:p>
            <a:pPr>
              <a:buNone/>
            </a:pPr>
            <a:r>
              <a:rPr dirty="0" lang="en-US" smtClean="0"/>
              <a:t>• Diagnosis of AIDS and under treatment with ARVs, including </a:t>
            </a:r>
            <a:r>
              <a:rPr dirty="0" lang="en-US" err="1" smtClean="0"/>
              <a:t>ritonavir</a:t>
            </a:r>
            <a:r>
              <a:rPr dirty="0" lang="en-US" smtClean="0"/>
              <a:t>. This applies to NET-EN only; DMPA is category 1.</a:t>
            </a:r>
          </a:p>
          <a:p>
            <a:pPr>
              <a:buNone/>
            </a:pPr>
            <a:r>
              <a:rPr dirty="0" lang="en-US" smtClean="0"/>
              <a:t>• </a:t>
            </a:r>
            <a:r>
              <a:rPr dirty="0" lang="en-US" err="1" smtClean="0"/>
              <a:t>Rifampicin</a:t>
            </a:r>
            <a:r>
              <a:rPr dirty="0" lang="en-US" smtClean="0"/>
              <a:t> or </a:t>
            </a:r>
            <a:r>
              <a:rPr dirty="0" lang="en-US" err="1" smtClean="0"/>
              <a:t>rifabutin</a:t>
            </a:r>
            <a:r>
              <a:rPr dirty="0" lang="en-US" smtClean="0"/>
              <a:t> for TB. This applies to NET-EN only; DMPA is category 1.</a:t>
            </a:r>
          </a:p>
          <a:p>
            <a:pPr>
              <a:buNone/>
            </a:pPr>
            <a:r>
              <a:rPr dirty="0" lang="en-US" smtClean="0"/>
              <a:t>• Anticonvulsants such as </a:t>
            </a:r>
            <a:r>
              <a:rPr dirty="0" lang="en-US" err="1" smtClean="0"/>
              <a:t>phenytoin</a:t>
            </a:r>
            <a:r>
              <a:rPr dirty="0" lang="en-US" smtClean="0"/>
              <a:t>, </a:t>
            </a:r>
            <a:r>
              <a:rPr dirty="0" lang="en-US" err="1" smtClean="0"/>
              <a:t>carbamazepine</a:t>
            </a:r>
            <a:r>
              <a:rPr dirty="0" lang="en-US" smtClean="0"/>
              <a:t>, barbiturates, </a:t>
            </a:r>
            <a:r>
              <a:rPr dirty="0" lang="en-US" err="1" smtClean="0"/>
              <a:t>primidone</a:t>
            </a:r>
            <a:r>
              <a:rPr dirty="0" lang="en-US" smtClean="0"/>
              <a:t>, </a:t>
            </a:r>
            <a:r>
              <a:rPr dirty="0" lang="en-US" err="1" smtClean="0"/>
              <a:t>topiramate</a:t>
            </a:r>
            <a:r>
              <a:rPr dirty="0" lang="en-US" smtClean="0"/>
              <a:t>, and </a:t>
            </a:r>
            <a:r>
              <a:rPr dirty="0" lang="en-US" err="1" smtClean="0"/>
              <a:t>oxcarbazepine</a:t>
            </a:r>
            <a:r>
              <a:rPr dirty="0" lang="en-US" smtClean="0"/>
              <a:t>. This applies to NET-EN only; DMPA is category 1.</a:t>
            </a:r>
          </a:p>
          <a:p>
            <a:pPr>
              <a:buNone/>
            </a:pPr>
            <a:r>
              <a:rPr dirty="0" lang="en-US" smtClean="0"/>
              <a:t>• Gall bladder disease, symptomatic or asymptomatic. </a:t>
            </a:r>
          </a:p>
          <a:p>
            <a:pPr>
              <a:buNone/>
            </a:pPr>
            <a:r>
              <a:rPr dirty="0" lang="en-US" smtClean="0"/>
              <a:t>• Uncomplicated diabetes.</a:t>
            </a:r>
          </a:p>
          <a:p>
            <a:pPr>
              <a:buNone/>
            </a:pPr>
            <a:r>
              <a:rPr dirty="0" lang="en-US" smtClean="0"/>
              <a:t>• Focal nodular hyperplasia (benign liver </a:t>
            </a:r>
            <a:r>
              <a:rPr dirty="0" lang="en-US" err="1" smtClean="0"/>
              <a:t>tumour</a:t>
            </a:r>
            <a:r>
              <a:rPr dirty="0" lang="en-US" smtClean="0"/>
              <a:t>).</a:t>
            </a:r>
          </a:p>
          <a:p>
            <a:endParaRPr dirty="0"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756" name="Title 1"/>
          <p:cNvSpPr>
            <a:spLocks noGrp="1"/>
          </p:cNvSpPr>
          <p:nvPr>
            <p:ph type="title"/>
          </p:nvPr>
        </p:nvSpPr>
        <p:spPr/>
        <p:txBody>
          <a:bodyPr/>
          <a:p>
            <a:r>
              <a:rPr b="1" dirty="0" lang="en-US" smtClean="0"/>
              <a:t>Contraceptive implants</a:t>
            </a:r>
            <a:endParaRPr b="1" dirty="0" lang="en-US"/>
          </a:p>
        </p:txBody>
      </p:sp>
      <p:sp>
        <p:nvSpPr>
          <p:cNvPr id="1048757" name="Content Placeholder 2"/>
          <p:cNvSpPr>
            <a:spLocks noGrp="1"/>
          </p:cNvSpPr>
          <p:nvPr>
            <p:ph idx="1"/>
          </p:nvPr>
        </p:nvSpPr>
        <p:spPr/>
        <p:txBody>
          <a:bodyPr>
            <a:normAutofit/>
          </a:bodyPr>
          <a:p>
            <a:r>
              <a:rPr dirty="0" lang="en-US" smtClean="0"/>
              <a:t>Are small rods that are inserted under the skin of a woman’s upper arm to release the hormone progestin slowly and prevent pregnancy. Contraceptive implants, do not contain estrogen; therefore, they are free from the side effects associated with estrogen. </a:t>
            </a:r>
          </a:p>
          <a:p>
            <a:r>
              <a:rPr dirty="0" lang="en-US" smtClean="0"/>
              <a:t>Contraceptive implants prevent pregnancy primarily by making cervical mucus too thick for sperm to pass through it, and they also suppress ovulation in many cycles.</a:t>
            </a:r>
          </a:p>
          <a:p>
            <a:r>
              <a:rPr dirty="0" lang="en-US" smtClean="0"/>
              <a:t>Sino-implant-II(</a:t>
            </a:r>
            <a:r>
              <a:rPr dirty="0" lang="en-US" err="1" smtClean="0"/>
              <a:t>Zarin</a:t>
            </a:r>
            <a:r>
              <a:rPr dirty="0" lang="en-US" smtClean="0"/>
              <a:t>) is the latest implant to be registered in </a:t>
            </a:r>
            <a:r>
              <a:rPr dirty="0" lang="en-US" err="1" smtClean="0"/>
              <a:t>kenya</a:t>
            </a:r>
            <a:endParaRPr dirty="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758" name="Title 1"/>
          <p:cNvSpPr>
            <a:spLocks noGrp="1"/>
          </p:cNvSpPr>
          <p:nvPr>
            <p:ph type="title"/>
          </p:nvPr>
        </p:nvSpPr>
        <p:spPr/>
        <p:txBody>
          <a:bodyPr/>
          <a:p>
            <a:r>
              <a:rPr b="1" dirty="0" lang="en-US" smtClean="0"/>
              <a:t>Types</a:t>
            </a:r>
            <a:endParaRPr b="1" dirty="0" lang="en-US"/>
          </a:p>
        </p:txBody>
      </p:sp>
      <p:graphicFrame>
        <p:nvGraphicFramePr>
          <p:cNvPr id="4194304" name="Content Placeholder 3"/>
          <p:cNvGraphicFramePr>
            <a:graphicFrameLocks noGrp="1"/>
          </p:cNvGraphicFramePr>
          <p:nvPr>
            <p:ph idx="1"/>
          </p:nvPr>
        </p:nvGraphicFramePr>
        <p:xfrm>
          <a:off x="1981200" y="1905000"/>
          <a:ext cx="8229600" cy="31089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p>
                      <a:r>
                        <a:rPr dirty="0" lang="en-US" smtClean="0"/>
                        <a:t>Device</a:t>
                      </a:r>
                      <a:endParaRPr dirty="0" lang="en-US"/>
                    </a:p>
                  </a:txBody>
                </a:tc>
                <a:tc>
                  <a:txBody>
                    <a:bodyPr/>
                    <a:p>
                      <a:r>
                        <a:rPr dirty="0" lang="en-US" smtClean="0"/>
                        <a:t>Design </a:t>
                      </a:r>
                      <a:endParaRPr dirty="0" lang="en-US"/>
                    </a:p>
                  </a:txBody>
                </a:tc>
                <a:tc>
                  <a:txBody>
                    <a:bodyPr/>
                    <a:p>
                      <a:r>
                        <a:rPr dirty="0" lang="en-US" smtClean="0"/>
                        <a:t>Hormone </a:t>
                      </a:r>
                      <a:endParaRPr dirty="0" lang="en-US"/>
                    </a:p>
                  </a:txBody>
                </a:tc>
                <a:tc>
                  <a:txBody>
                    <a:bodyPr/>
                    <a:p>
                      <a:r>
                        <a:rPr dirty="0" lang="en-US" smtClean="0"/>
                        <a:t>Duration of</a:t>
                      </a:r>
                    </a:p>
                    <a:p>
                      <a:r>
                        <a:rPr dirty="0" lang="en-US" smtClean="0"/>
                        <a:t>   effectiveness</a:t>
                      </a:r>
                    </a:p>
                    <a:p>
                      <a:endParaRPr dirty="0" lang="en-US"/>
                    </a:p>
                  </a:txBody>
                </a:tc>
              </a:tr>
              <a:tr h="370840">
                <a:tc>
                  <a:txBody>
                    <a:bodyPr/>
                    <a:p>
                      <a:r>
                        <a:rPr dirty="0" lang="en-US" err="1" smtClean="0"/>
                        <a:t>Jadelle</a:t>
                      </a:r>
                      <a:endParaRPr dirty="0" lang="en-US" smtClean="0"/>
                    </a:p>
                    <a:p>
                      <a:endParaRPr dirty="0" lang="en-US"/>
                    </a:p>
                  </a:txBody>
                </a:tc>
                <a:tc>
                  <a:txBody>
                    <a:bodyPr/>
                    <a:p>
                      <a:r>
                        <a:rPr dirty="0" lang="en-US" smtClean="0"/>
                        <a:t>2 rods </a:t>
                      </a:r>
                      <a:endParaRPr dirty="0" lang="en-US"/>
                    </a:p>
                  </a:txBody>
                </a:tc>
                <a:tc>
                  <a:txBody>
                    <a:bodyPr/>
                    <a:p>
                      <a:r>
                        <a:rPr dirty="0" lang="en-US" err="1" smtClean="0"/>
                        <a:t>Levonorgestrel</a:t>
                      </a:r>
                      <a:r>
                        <a:rPr dirty="0" lang="en-US" smtClean="0"/>
                        <a:t> 75 mg/rod </a:t>
                      </a:r>
                      <a:endParaRPr dirty="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dirty="0" lang="en-US" smtClean="0"/>
                        <a:t>5 years</a:t>
                      </a:r>
                    </a:p>
                    <a:p>
                      <a:endParaRPr dirty="0" lang="en-US"/>
                    </a:p>
                  </a:txBody>
                </a:tc>
              </a:tr>
              <a:tr h="370840">
                <a:tc>
                  <a:txBody>
                    <a:bodyPr/>
                    <a:p>
                      <a:r>
                        <a:rPr dirty="0" lang="en-US" err="1" smtClean="0"/>
                        <a:t>Implanon</a:t>
                      </a:r>
                      <a:endParaRPr dirty="0" lang="en-US" smtClean="0"/>
                    </a:p>
                    <a:p>
                      <a:endParaRPr dirty="0" lang="en-US"/>
                    </a:p>
                  </a:txBody>
                </a:tc>
                <a:tc>
                  <a:txBody>
                    <a:bodyPr/>
                    <a:p>
                      <a:r>
                        <a:rPr dirty="0" lang="en-US" smtClean="0"/>
                        <a:t>1 rod </a:t>
                      </a:r>
                      <a:endParaRPr dirty="0" lang="en-US"/>
                    </a:p>
                  </a:txBody>
                </a:tc>
                <a:tc>
                  <a:txBody>
                    <a:bodyPr/>
                    <a:p>
                      <a:r>
                        <a:rPr dirty="0" lang="en-US" err="1" smtClean="0"/>
                        <a:t>Etonogestrel</a:t>
                      </a:r>
                      <a:r>
                        <a:rPr dirty="0" lang="en-US" smtClean="0"/>
                        <a:t> </a:t>
                      </a:r>
                    </a:p>
                    <a:p>
                      <a:r>
                        <a:rPr dirty="0" lang="en-US" smtClean="0"/>
                        <a:t>  68 mg/rod</a:t>
                      </a:r>
                      <a:endParaRPr dirty="0" lang="en-US"/>
                    </a:p>
                  </a:txBody>
                </a:tc>
                <a:tc>
                  <a:txBody>
                    <a:bodyPr/>
                    <a:p>
                      <a:r>
                        <a:rPr dirty="0" lang="en-US" smtClean="0"/>
                        <a:t>3 years</a:t>
                      </a:r>
                      <a:endParaRPr dirty="0" lang="en-US"/>
                    </a:p>
                  </a:txBody>
                </a:tc>
              </a:tr>
              <a:tr h="370840">
                <a:tc>
                  <a:txBody>
                    <a:bodyPr/>
                    <a:p>
                      <a:r>
                        <a:rPr dirty="0" lang="en-US" smtClean="0"/>
                        <a:t>Sino-implant </a:t>
                      </a:r>
                    </a:p>
                    <a:p>
                      <a:r>
                        <a:rPr dirty="0" lang="en-US" smtClean="0"/>
                        <a:t>[ZARIN] </a:t>
                      </a:r>
                      <a:endParaRPr dirty="0" lang="en-US"/>
                    </a:p>
                  </a:txBody>
                </a:tc>
                <a:tc>
                  <a:txBody>
                    <a:bodyPr/>
                    <a:p>
                      <a:r>
                        <a:rPr dirty="0" lang="en-US" smtClean="0"/>
                        <a:t>2 Rods </a:t>
                      </a:r>
                      <a:endParaRPr dirty="0" lang="en-US"/>
                    </a:p>
                  </a:txBody>
                </a:tc>
                <a:tc>
                  <a:txBody>
                    <a:bodyPr/>
                    <a:p>
                      <a:r>
                        <a:rPr dirty="0" lang="en-US" err="1" smtClean="0"/>
                        <a:t>Levonorgestrel</a:t>
                      </a:r>
                      <a:r>
                        <a:rPr dirty="0" lang="en-US" smtClean="0"/>
                        <a:t> 75 mg/rod </a:t>
                      </a:r>
                      <a:endParaRPr dirty="0" lang="en-US"/>
                    </a:p>
                  </a:txBody>
                </a:tc>
                <a:tc>
                  <a:txBody>
                    <a:bodyPr/>
                    <a:p>
                      <a:r>
                        <a:rPr dirty="0" lang="en-US" smtClean="0"/>
                        <a:t>4 years   </a:t>
                      </a:r>
                    </a:p>
                    <a:p>
                      <a:r>
                        <a:rPr dirty="0" lang="en-US" smtClean="0"/>
                        <a:t> (possibly 5)</a:t>
                      </a:r>
                    </a:p>
                    <a:p>
                      <a:endParaRPr dirty="0" lang="en-US"/>
                    </a:p>
                  </a:txBody>
                </a:tc>
              </a:tr>
            </a:tbl>
          </a:graphicData>
        </a:graphic>
      </p:graphicFrame>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759" name="Title 1"/>
          <p:cNvSpPr>
            <a:spLocks noGrp="1"/>
          </p:cNvSpPr>
          <p:nvPr>
            <p:ph type="title"/>
          </p:nvPr>
        </p:nvSpPr>
        <p:spPr/>
        <p:txBody>
          <a:bodyPr>
            <a:normAutofit fontScale="90000"/>
          </a:bodyPr>
          <a:p>
            <a:r>
              <a:rPr dirty="0" lang="en-US" smtClean="0"/>
              <a:t/>
            </a:r>
            <a:br>
              <a:rPr dirty="0" lang="en-US" smtClean="0"/>
            </a:br>
            <a:r>
              <a:rPr dirty="0" lang="en-US" smtClean="0"/>
              <a:t>Advantages and </a:t>
            </a:r>
            <a:r>
              <a:rPr dirty="0" lang="en-US" err="1" smtClean="0"/>
              <a:t>Beneﬁts</a:t>
            </a:r>
            <a:r>
              <a:rPr dirty="0" lang="en-US" smtClean="0"/>
              <a:t> of Using Contraceptive Implants</a:t>
            </a:r>
            <a:br>
              <a:rPr dirty="0" lang="en-US" smtClean="0"/>
            </a:br>
            <a:endParaRPr dirty="0" lang="en-US"/>
          </a:p>
        </p:txBody>
      </p:sp>
      <p:sp>
        <p:nvSpPr>
          <p:cNvPr id="1048760" name="Content Placeholder 2"/>
          <p:cNvSpPr>
            <a:spLocks noGrp="1"/>
          </p:cNvSpPr>
          <p:nvPr>
            <p:ph idx="1"/>
          </p:nvPr>
        </p:nvSpPr>
        <p:spPr/>
        <p:txBody>
          <a:bodyPr>
            <a:normAutofit/>
          </a:bodyPr>
          <a:p>
            <a:pPr>
              <a:buNone/>
            </a:pPr>
            <a:r>
              <a:rPr b="1" dirty="0" lang="en-US" smtClean="0"/>
              <a:t>Contraceptive </a:t>
            </a:r>
            <a:r>
              <a:rPr b="1" dirty="0" lang="en-US" err="1" smtClean="0"/>
              <a:t>Beneﬁts</a:t>
            </a:r>
            <a:endParaRPr b="1" dirty="0" lang="en-US" smtClean="0"/>
          </a:p>
          <a:p>
            <a:r>
              <a:rPr dirty="0" lang="en-US" smtClean="0"/>
              <a:t>They are highly effective and safe</a:t>
            </a:r>
          </a:p>
          <a:p>
            <a:r>
              <a:rPr dirty="0" lang="en-US" smtClean="0"/>
              <a:t>Effective within 24hours following insertion especially the ﬁrst seven days of menstrual cycle, or within the ﬁrst ﬁve days for </a:t>
            </a:r>
            <a:r>
              <a:rPr dirty="0" lang="en-US" err="1" smtClean="0"/>
              <a:t>Implanon</a:t>
            </a:r>
            <a:r>
              <a:rPr dirty="0" lang="en-US" smtClean="0"/>
              <a:t>. </a:t>
            </a:r>
          </a:p>
          <a:p>
            <a:r>
              <a:rPr dirty="0" lang="en-US" smtClean="0"/>
              <a:t>There is immediate return to fertility following discontinuation. </a:t>
            </a:r>
          </a:p>
          <a:p>
            <a:r>
              <a:rPr dirty="0" lang="en-US" smtClean="0"/>
              <a:t>They offer continuous, long-term protection </a:t>
            </a:r>
            <a:endParaRPr dirty="0" lang="en-US"/>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761" name="Title 1"/>
          <p:cNvSpPr>
            <a:spLocks noGrp="1"/>
          </p:cNvSpPr>
          <p:nvPr>
            <p:ph type="title"/>
          </p:nvPr>
        </p:nvSpPr>
        <p:spPr/>
        <p:txBody>
          <a:bodyPr/>
          <a:p>
            <a:endParaRPr lang="en-US"/>
          </a:p>
        </p:txBody>
      </p:sp>
      <p:sp>
        <p:nvSpPr>
          <p:cNvPr id="1048762" name="Content Placeholder 2"/>
          <p:cNvSpPr>
            <a:spLocks noGrp="1"/>
          </p:cNvSpPr>
          <p:nvPr>
            <p:ph idx="1"/>
          </p:nvPr>
        </p:nvSpPr>
        <p:spPr/>
        <p:txBody>
          <a:bodyPr>
            <a:normAutofit/>
          </a:bodyPr>
          <a:p>
            <a:pPr>
              <a:buNone/>
            </a:pPr>
            <a:r>
              <a:rPr b="1" dirty="0" lang="en-US" smtClean="0"/>
              <a:t>Non-contraceptive Health </a:t>
            </a:r>
            <a:r>
              <a:rPr b="1" dirty="0" lang="en-US" err="1" smtClean="0"/>
              <a:t>Beneﬁts</a:t>
            </a:r>
            <a:endParaRPr b="1" dirty="0" lang="en-US" smtClean="0"/>
          </a:p>
          <a:p>
            <a:pPr>
              <a:buNone/>
            </a:pPr>
            <a:r>
              <a:rPr dirty="0" lang="en-US" smtClean="0"/>
              <a:t>• Implants do not affect breastfeeding.</a:t>
            </a:r>
          </a:p>
          <a:p>
            <a:pPr>
              <a:buNone/>
            </a:pPr>
            <a:r>
              <a:rPr dirty="0" lang="en-US" smtClean="0"/>
              <a:t>• They reduce menstrual </a:t>
            </a:r>
            <a:r>
              <a:rPr dirty="0" lang="en-US" err="1" smtClean="0"/>
              <a:t>ﬂow</a:t>
            </a:r>
            <a:r>
              <a:rPr dirty="0" lang="en-US" smtClean="0"/>
              <a:t>.</a:t>
            </a:r>
          </a:p>
          <a:p>
            <a:pPr>
              <a:buNone/>
            </a:pPr>
            <a:r>
              <a:rPr dirty="0" lang="en-US" smtClean="0"/>
              <a:t>• They help prevent ectopic pregnancy  and endometrial cancer(but do not eliminate the risk altogether).</a:t>
            </a:r>
          </a:p>
          <a:p>
            <a:pPr>
              <a:buNone/>
            </a:pPr>
            <a:r>
              <a:rPr dirty="0" lang="en-US" smtClean="0"/>
              <a:t>• They protect against iron-</a:t>
            </a:r>
            <a:r>
              <a:rPr dirty="0" lang="en-US" err="1" smtClean="0"/>
              <a:t>deﬁciency</a:t>
            </a:r>
            <a:r>
              <a:rPr dirty="0" lang="en-US" smtClean="0"/>
              <a:t> </a:t>
            </a:r>
            <a:r>
              <a:rPr dirty="0" lang="en-US" err="1" smtClean="0"/>
              <a:t>anaemia</a:t>
            </a:r>
            <a:r>
              <a:rPr dirty="0" lang="en-US" smtClean="0"/>
              <a:t>.</a:t>
            </a:r>
          </a:p>
          <a:p>
            <a:pPr>
              <a:buNone/>
            </a:pPr>
            <a:r>
              <a:rPr dirty="0" lang="en-US" smtClean="0"/>
              <a:t>• They help protect from symptomatic PID.</a:t>
            </a:r>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602" name="Title 1"/>
          <p:cNvSpPr>
            <a:spLocks noGrp="1"/>
          </p:cNvSpPr>
          <p:nvPr>
            <p:ph type="title"/>
          </p:nvPr>
        </p:nvSpPr>
        <p:spPr/>
        <p:txBody>
          <a:bodyPr/>
          <a:p>
            <a:endParaRPr lang="en-US"/>
          </a:p>
        </p:txBody>
      </p:sp>
      <p:sp>
        <p:nvSpPr>
          <p:cNvPr id="1048603" name="Content Placeholder 2"/>
          <p:cNvSpPr>
            <a:spLocks noGrp="1"/>
          </p:cNvSpPr>
          <p:nvPr>
            <p:ph idx="1"/>
          </p:nvPr>
        </p:nvSpPr>
        <p:spPr/>
        <p:txBody>
          <a:bodyPr/>
          <a:p>
            <a:r>
              <a:rPr b="1" dirty="0" lang="en-US" smtClean="0"/>
              <a:t>RECORD KEEPING</a:t>
            </a:r>
          </a:p>
          <a:p>
            <a:r>
              <a:rPr dirty="0" lang="en-US" smtClean="0"/>
              <a:t>All FP providers should keep and maintain proper records of their clients and distribution of contraceptives.</a:t>
            </a:r>
          </a:p>
          <a:p>
            <a:r>
              <a:rPr b="1" dirty="0" lang="en-US" smtClean="0"/>
              <a:t>SUPERVISION</a:t>
            </a:r>
          </a:p>
          <a:p>
            <a:r>
              <a:rPr dirty="0" lang="en-US" smtClean="0"/>
              <a:t>This is an essential component of </a:t>
            </a:r>
            <a:r>
              <a:rPr dirty="0" lang="en-US" err="1" smtClean="0"/>
              <a:t>programme</a:t>
            </a:r>
            <a:r>
              <a:rPr dirty="0" lang="en-US" smtClean="0"/>
              <a:t> monitoring and evaluation, it </a:t>
            </a:r>
            <a:r>
              <a:rPr lang="en-US" smtClean="0"/>
              <a:t>ensures that </a:t>
            </a:r>
            <a:r>
              <a:rPr dirty="0" lang="en-US" smtClean="0"/>
              <a:t>guidelines are being followed and that client needs are met. The supervisor should be seen as a team member who supports and motivates the staff and guarantees provider and client needs.</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763" name="Title 1"/>
          <p:cNvSpPr>
            <a:spLocks noGrp="1"/>
          </p:cNvSpPr>
          <p:nvPr>
            <p:ph type="title"/>
          </p:nvPr>
        </p:nvSpPr>
        <p:spPr/>
        <p:txBody>
          <a:bodyPr/>
          <a:p>
            <a:r>
              <a:rPr b="1" dirty="0" lang="en-US" smtClean="0"/>
              <a:t>Sub-dermal implants</a:t>
            </a:r>
            <a:endParaRPr dirty="0" lang="en-US"/>
          </a:p>
        </p:txBody>
      </p:sp>
      <p:sp>
        <p:nvSpPr>
          <p:cNvPr id="1048764" name="Content Placeholder 2"/>
          <p:cNvSpPr>
            <a:spLocks noGrp="1"/>
          </p:cNvSpPr>
          <p:nvPr>
            <p:ph idx="1"/>
          </p:nvPr>
        </p:nvSpPr>
        <p:spPr/>
        <p:txBody>
          <a:bodyPr>
            <a:normAutofit/>
          </a:bodyPr>
          <a:p>
            <a:pPr>
              <a:buNone/>
            </a:pPr>
            <a:r>
              <a:rPr dirty="0" lang="en-US" smtClean="0"/>
              <a:t/>
            </a:r>
            <a:br>
              <a:rPr dirty="0" lang="en-US" smtClean="0"/>
            </a:br>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765" name="Title 1"/>
          <p:cNvSpPr>
            <a:spLocks noGrp="1"/>
          </p:cNvSpPr>
          <p:nvPr>
            <p:ph type="title"/>
          </p:nvPr>
        </p:nvSpPr>
        <p:spPr/>
        <p:txBody>
          <a:bodyPr>
            <a:normAutofit fontScale="90000"/>
          </a:bodyPr>
          <a:p>
            <a:r>
              <a:rPr b="1" dirty="0" lang="en-US" smtClean="0"/>
              <a:t/>
            </a:r>
            <a:br>
              <a:rPr b="1" dirty="0" lang="en-US" smtClean="0"/>
            </a:br>
            <a:r>
              <a:rPr b="1" dirty="0" lang="en-US" smtClean="0"/>
              <a:t>Limitations of Contraceptive Implants </a:t>
            </a:r>
            <a:br>
              <a:rPr b="1" dirty="0" lang="en-US" smtClean="0"/>
            </a:br>
            <a:endParaRPr b="1" dirty="0" lang="en-US"/>
          </a:p>
        </p:txBody>
      </p:sp>
      <p:sp>
        <p:nvSpPr>
          <p:cNvPr id="1048766" name="Content Placeholder 2"/>
          <p:cNvSpPr>
            <a:spLocks noGrp="1"/>
          </p:cNvSpPr>
          <p:nvPr>
            <p:ph idx="1"/>
          </p:nvPr>
        </p:nvSpPr>
        <p:spPr/>
        <p:txBody>
          <a:bodyPr>
            <a:normAutofit/>
          </a:bodyPr>
          <a:p>
            <a:r>
              <a:rPr dirty="0" lang="en-US" smtClean="0"/>
              <a:t>• Contraceptive implants must be inserted and removed by trained providers. </a:t>
            </a:r>
          </a:p>
          <a:p>
            <a:r>
              <a:rPr dirty="0" lang="en-US" smtClean="0"/>
              <a:t>This requires a minor surgical procedure with appropriate infection prevention practices.</a:t>
            </a:r>
          </a:p>
          <a:p>
            <a:r>
              <a:rPr dirty="0" lang="en-US" smtClean="0"/>
              <a:t>Removal services should be available at service delivery point where the insertion is done</a:t>
            </a:r>
          </a:p>
          <a:p>
            <a:r>
              <a:rPr dirty="0" lang="en-US" smtClean="0"/>
              <a:t>They do not protect against STIS, HIV and hepatitis B</a:t>
            </a:r>
            <a:endParaRPr dirty="0" lang="en-US"/>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767" name="Title 1"/>
          <p:cNvSpPr>
            <a:spLocks noGrp="1"/>
          </p:cNvSpPr>
          <p:nvPr>
            <p:ph type="title"/>
          </p:nvPr>
        </p:nvSpPr>
        <p:spPr/>
        <p:txBody>
          <a:bodyPr>
            <a:normAutofit fontScale="90000"/>
          </a:bodyPr>
          <a:p>
            <a:r>
              <a:rPr b="1" dirty="0" lang="en-US" smtClean="0"/>
              <a:t/>
            </a:r>
            <a:br>
              <a:rPr b="1" dirty="0" lang="en-US" smtClean="0"/>
            </a:br>
            <a:r>
              <a:rPr b="1" dirty="0" lang="en-US" smtClean="0"/>
              <a:t>Side Effects of Contraceptive Implants </a:t>
            </a:r>
            <a:br>
              <a:rPr b="1" dirty="0" lang="en-US" smtClean="0"/>
            </a:br>
            <a:endParaRPr dirty="0" lang="en-US"/>
          </a:p>
        </p:txBody>
      </p:sp>
      <p:sp>
        <p:nvSpPr>
          <p:cNvPr id="1048768" name="Content Placeholder 2"/>
          <p:cNvSpPr>
            <a:spLocks noGrp="1"/>
          </p:cNvSpPr>
          <p:nvPr>
            <p:ph idx="1"/>
          </p:nvPr>
        </p:nvSpPr>
        <p:spPr/>
        <p:txBody>
          <a:bodyPr>
            <a:normAutofit/>
          </a:bodyPr>
          <a:p>
            <a:r>
              <a:rPr dirty="0" lang="en-US" smtClean="0"/>
              <a:t>irregular light spotting or bleeding, prolonged bleeding, infrequent bleeding, and amenorrhea(absences of menses)</a:t>
            </a:r>
          </a:p>
          <a:p>
            <a:r>
              <a:rPr dirty="0" lang="en-US" smtClean="0"/>
              <a:t> headache and dizziness</a:t>
            </a:r>
            <a:endParaRPr dirty="0" lang="en-US"/>
          </a:p>
          <a:p>
            <a:r>
              <a:rPr dirty="0" lang="en-US" smtClean="0"/>
              <a:t> nausea and breast tenderness</a:t>
            </a:r>
          </a:p>
          <a:p>
            <a:r>
              <a:rPr dirty="0" lang="en-US" smtClean="0"/>
              <a:t>mood changes and weight change</a:t>
            </a:r>
            <a:endParaRPr dirty="0" lang="en-US"/>
          </a:p>
          <a:p>
            <a:r>
              <a:rPr dirty="0" lang="en-US" smtClean="0"/>
              <a:t> mild abdominal pain.   </a:t>
            </a:r>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769" name="Title 1"/>
          <p:cNvSpPr>
            <a:spLocks noGrp="1"/>
          </p:cNvSpPr>
          <p:nvPr>
            <p:ph type="title"/>
          </p:nvPr>
        </p:nvSpPr>
        <p:spPr/>
        <p:txBody>
          <a:bodyPr>
            <a:normAutofit fontScale="90000"/>
          </a:bodyPr>
          <a:p>
            <a:r>
              <a:rPr b="1" dirty="0" i="1" lang="en-US" smtClean="0"/>
              <a:t/>
            </a:r>
            <a:br>
              <a:rPr b="1" dirty="0" i="1" lang="en-US" smtClean="0"/>
            </a:br>
            <a:r>
              <a:rPr b="1" dirty="0" i="1" lang="en-US" smtClean="0"/>
              <a:t>SUB-DERMAL IMPLANTS (Norplant)</a:t>
            </a:r>
            <a:r>
              <a:rPr dirty="0" lang="en-US" smtClean="0"/>
              <a:t/>
            </a:r>
            <a:br>
              <a:rPr dirty="0" lang="en-US" smtClean="0"/>
            </a:br>
            <a:endParaRPr dirty="0" lang="en-US"/>
          </a:p>
        </p:txBody>
      </p:sp>
      <p:sp>
        <p:nvSpPr>
          <p:cNvPr id="1048770" name="Content Placeholder 2"/>
          <p:cNvSpPr>
            <a:spLocks noGrp="1"/>
          </p:cNvSpPr>
          <p:nvPr>
            <p:ph idx="1"/>
          </p:nvPr>
        </p:nvSpPr>
        <p:spPr/>
        <p:txBody>
          <a:bodyPr>
            <a:normAutofit/>
          </a:bodyPr>
          <a:p>
            <a:r>
              <a:rPr dirty="0" lang="en-US" smtClean="0"/>
              <a:t>A </a:t>
            </a:r>
            <a:r>
              <a:rPr dirty="0" lang="en-US" err="1" smtClean="0"/>
              <a:t>silastic</a:t>
            </a:r>
            <a:r>
              <a:rPr dirty="0" lang="en-US" smtClean="0"/>
              <a:t> system comprises of 6 small capsules which contain a </a:t>
            </a:r>
            <a:r>
              <a:rPr dirty="0" lang="en-US" err="1" smtClean="0"/>
              <a:t>progestogen</a:t>
            </a:r>
            <a:r>
              <a:rPr dirty="0" lang="en-US" smtClean="0"/>
              <a:t> and are inserted under the skin of the arm slowly releasing </a:t>
            </a:r>
            <a:r>
              <a:rPr dirty="0" lang="en-US" err="1" smtClean="0"/>
              <a:t>progestogen</a:t>
            </a:r>
            <a:r>
              <a:rPr dirty="0" lang="en-US" smtClean="0"/>
              <a:t> for up to 5 years. They act by: Thickening cervical mucus. Suppression of ovulation. Causing atrophic </a:t>
            </a:r>
            <a:r>
              <a:rPr dirty="0" lang="en-US" err="1" smtClean="0"/>
              <a:t>endometrium</a:t>
            </a:r>
            <a:r>
              <a:rPr dirty="0" lang="en-US" smtClean="0"/>
              <a:t> which is unsuitable for zygote implantation.</a:t>
            </a:r>
          </a:p>
          <a:p>
            <a:endParaRPr dirty="0" lang="en-US"/>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771" name="Title 1"/>
          <p:cNvSpPr>
            <a:spLocks noGrp="1"/>
          </p:cNvSpPr>
          <p:nvPr>
            <p:ph type="title"/>
          </p:nvPr>
        </p:nvSpPr>
        <p:spPr/>
        <p:txBody>
          <a:bodyPr/>
          <a:p>
            <a:r>
              <a:rPr b="1" dirty="0" lang="en-US" smtClean="0"/>
              <a:t>Client Education</a:t>
            </a:r>
            <a:endParaRPr dirty="0" lang="en-US"/>
          </a:p>
        </p:txBody>
      </p:sp>
      <p:sp>
        <p:nvSpPr>
          <p:cNvPr id="1048772" name="Content Placeholder 2"/>
          <p:cNvSpPr>
            <a:spLocks noGrp="1"/>
          </p:cNvSpPr>
          <p:nvPr>
            <p:ph idx="1"/>
          </p:nvPr>
        </p:nvSpPr>
        <p:spPr/>
        <p:txBody>
          <a:bodyPr>
            <a:normAutofit/>
          </a:bodyPr>
          <a:p>
            <a:pPr>
              <a:buNone/>
            </a:pPr>
            <a:endParaRPr dirty="0" lang="en-US" smtClean="0"/>
          </a:p>
          <a:p>
            <a:r>
              <a:rPr dirty="0" lang="en-US" smtClean="0"/>
              <a:t>• May be associated with prolonged menses, spotting or </a:t>
            </a:r>
            <a:r>
              <a:rPr dirty="0" lang="en-US" err="1" smtClean="0"/>
              <a:t>amenorrhoea</a:t>
            </a:r>
            <a:endParaRPr dirty="0" lang="en-US" smtClean="0"/>
          </a:p>
          <a:p>
            <a:r>
              <a:rPr dirty="0" lang="en-US" smtClean="0"/>
              <a:t>• Requires a minor surgical procedure for insertion and removal</a:t>
            </a:r>
          </a:p>
          <a:p>
            <a:r>
              <a:rPr dirty="0" lang="en-US" smtClean="0"/>
              <a:t>• If possible return to the </a:t>
            </a:r>
            <a:r>
              <a:rPr b="1" dirty="0" lang="en-US" smtClean="0"/>
              <a:t>same</a:t>
            </a:r>
            <a:r>
              <a:rPr dirty="0" lang="en-US" smtClean="0"/>
              <a:t> clinic if you desire implant or removal</a:t>
            </a:r>
          </a:p>
          <a:p>
            <a:r>
              <a:rPr dirty="0" lang="en-US" smtClean="0"/>
              <a:t>• Return for removal any time you desire, but it can be kept in place for 5 years</a:t>
            </a:r>
            <a:br>
              <a:rPr dirty="0" lang="en-US" smtClean="0"/>
            </a:br>
            <a:endParaRPr dirty="0" lang="en-US" smtClean="0"/>
          </a:p>
          <a:p>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773" name="Title 1"/>
          <p:cNvSpPr>
            <a:spLocks noGrp="1"/>
          </p:cNvSpPr>
          <p:nvPr>
            <p:ph type="title"/>
          </p:nvPr>
        </p:nvSpPr>
        <p:spPr/>
        <p:txBody>
          <a:bodyPr/>
          <a:p>
            <a:r>
              <a:rPr b="1" dirty="0" lang="en-US" smtClean="0"/>
              <a:t>Client Education</a:t>
            </a:r>
            <a:endParaRPr dirty="0" lang="en-US"/>
          </a:p>
        </p:txBody>
      </p:sp>
      <p:sp>
        <p:nvSpPr>
          <p:cNvPr id="1048774" name="Content Placeholder 2"/>
          <p:cNvSpPr>
            <a:spLocks noGrp="1"/>
          </p:cNvSpPr>
          <p:nvPr>
            <p:ph idx="1"/>
          </p:nvPr>
        </p:nvSpPr>
        <p:spPr/>
        <p:txBody>
          <a:bodyPr/>
          <a:p>
            <a:pPr>
              <a:buNone/>
            </a:pPr>
            <a:r>
              <a:rPr b="1" dirty="0" lang="en-US" smtClean="0"/>
              <a:t>Return to the clinic if:</a:t>
            </a:r>
          </a:p>
          <a:p>
            <a:r>
              <a:rPr dirty="0" lang="en-US" smtClean="0"/>
              <a:t>- suspect pregnancy</a:t>
            </a:r>
          </a:p>
          <a:p>
            <a:r>
              <a:rPr dirty="0" lang="en-US" smtClean="0"/>
              <a:t>- experience pain, swelling or pus at the implant site</a:t>
            </a:r>
          </a:p>
          <a:p>
            <a:r>
              <a:rPr dirty="0" lang="en-US" smtClean="0"/>
              <a:t>- experience dizziness, headache.</a:t>
            </a:r>
          </a:p>
          <a:p>
            <a:r>
              <a:rPr dirty="0" lang="en-US" smtClean="0"/>
              <a:t>- experience heavy bleeding</a:t>
            </a:r>
          </a:p>
          <a:p>
            <a:endParaRPr dirty="0" lang="en-US"/>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775" name="Title 1"/>
          <p:cNvSpPr>
            <a:spLocks noGrp="1"/>
          </p:cNvSpPr>
          <p:nvPr>
            <p:ph type="title"/>
          </p:nvPr>
        </p:nvSpPr>
        <p:spPr/>
        <p:txBody>
          <a:bodyPr/>
          <a:p>
            <a:endParaRPr lang="en-US"/>
          </a:p>
        </p:txBody>
      </p:sp>
      <p:sp>
        <p:nvSpPr>
          <p:cNvPr id="1048776" name="Content Placeholder 2"/>
          <p:cNvSpPr>
            <a:spLocks noGrp="1"/>
          </p:cNvSpPr>
          <p:nvPr>
            <p:ph idx="1"/>
          </p:nvPr>
        </p:nvSpPr>
        <p:spPr/>
        <p:txBody>
          <a:bodyPr/>
          <a:p>
            <a:pPr>
              <a:buNone/>
            </a:pPr>
            <a:r>
              <a:rPr b="1" dirty="0" lang="en-US" smtClean="0"/>
              <a:t>Side effects:</a:t>
            </a:r>
            <a:r>
              <a:rPr dirty="0" lang="en-US" smtClean="0"/>
              <a:t> Users may experience infection at insertion site, irregular menstrual bleeding (longer bleeding episodes, </a:t>
            </a:r>
            <a:r>
              <a:rPr dirty="0" lang="en-US" err="1" smtClean="0"/>
              <a:t>amenorrhoea</a:t>
            </a:r>
            <a:r>
              <a:rPr dirty="0" lang="en-US" smtClean="0"/>
              <a:t>, or spotting).</a:t>
            </a:r>
          </a:p>
          <a:p>
            <a:endParaRPr dirty="0" lang="en-US" smtClean="0"/>
          </a:p>
          <a:p>
            <a:endParaRPr dirty="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777" name="Title 1"/>
          <p:cNvSpPr>
            <a:spLocks noGrp="1"/>
          </p:cNvSpPr>
          <p:nvPr>
            <p:ph type="title"/>
          </p:nvPr>
        </p:nvSpPr>
        <p:spPr/>
        <p:txBody>
          <a:bodyPr>
            <a:normAutofit/>
          </a:bodyPr>
          <a:p>
            <a:r>
              <a:rPr b="1" dirty="0" lang="en-US" smtClean="0"/>
              <a:t>Mechanical Methods of Family Planning</a:t>
            </a:r>
            <a:endParaRPr dirty="0" lang="en-US"/>
          </a:p>
        </p:txBody>
      </p:sp>
      <p:sp>
        <p:nvSpPr>
          <p:cNvPr id="1048778" name="Content Placeholder 2"/>
          <p:cNvSpPr>
            <a:spLocks noGrp="1"/>
          </p:cNvSpPr>
          <p:nvPr>
            <p:ph idx="1"/>
          </p:nvPr>
        </p:nvSpPr>
        <p:spPr/>
        <p:txBody>
          <a:bodyPr>
            <a:normAutofit/>
          </a:bodyPr>
          <a:p>
            <a:r>
              <a:rPr b="1" dirty="0" lang="en-US" smtClean="0"/>
              <a:t>Intrauterine contraceptive device</a:t>
            </a:r>
            <a:r>
              <a:rPr dirty="0" lang="en-US" smtClean="0"/>
              <a:t> is a small flexible device inserted into the uterine cavity through the vagina by a trained service provider. After the device has been inserted there are two strings which hang down high up in the vagina. A woman checks to feel this string to be sure her coil is still in place. </a:t>
            </a:r>
          </a:p>
          <a:p>
            <a:endParaRPr dirty="0" lang="en-US" smtClean="0"/>
          </a:p>
          <a:p>
            <a:endParaRPr dirty="0" lang="en-US"/>
          </a:p>
        </p:txBody>
      </p:sp>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779" name="Title 1"/>
          <p:cNvSpPr>
            <a:spLocks noGrp="1"/>
          </p:cNvSpPr>
          <p:nvPr>
            <p:ph type="title"/>
          </p:nvPr>
        </p:nvSpPr>
        <p:spPr/>
        <p:txBody>
          <a:bodyPr>
            <a:normAutofit/>
          </a:bodyPr>
          <a:p>
            <a:r>
              <a:rPr b="1" dirty="0" lang="en-US" smtClean="0"/>
              <a:t>Mechanical Methods of Family Planning</a:t>
            </a:r>
            <a:endParaRPr dirty="0" lang="en-US"/>
          </a:p>
        </p:txBody>
      </p:sp>
      <p:sp>
        <p:nvSpPr>
          <p:cNvPr id="1048780" name="Content Placeholder 2"/>
          <p:cNvSpPr>
            <a:spLocks noGrp="1"/>
          </p:cNvSpPr>
          <p:nvPr>
            <p:ph idx="1"/>
          </p:nvPr>
        </p:nvSpPr>
        <p:spPr/>
        <p:txBody>
          <a:bodyPr>
            <a:normAutofit/>
          </a:bodyPr>
          <a:p>
            <a:r>
              <a:rPr dirty="0" lang="en-US" smtClean="0"/>
              <a:t> The best time of insertion of IUCD is between 4-6 weeks after delivery when woman is still passionate about family planning and the cervix is still soft. </a:t>
            </a:r>
          </a:p>
          <a:p>
            <a:r>
              <a:rPr dirty="0" lang="en-US"/>
              <a:t>J</a:t>
            </a:r>
            <a:r>
              <a:rPr dirty="0" lang="en-US" smtClean="0"/>
              <a:t>ust after menstruation because the cervix is slightly more expanded. After insertion the IUCD shall be checked at clinic at third month of insertion followed by checking at sixth month after insertion then one yearly Kenyan style.</a:t>
            </a:r>
          </a:p>
          <a:p>
            <a:r>
              <a:rPr b="1" dirty="0" lang="en-US" smtClean="0"/>
              <a:t>Types</a:t>
            </a:r>
            <a:r>
              <a:rPr dirty="0" lang="en-US" smtClean="0"/>
              <a:t>: copper based and hormonal releasing devices</a:t>
            </a:r>
          </a:p>
          <a:p>
            <a:endParaRPr dirty="0" lang="en-US"/>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781" name="Title 1"/>
          <p:cNvSpPr>
            <a:spLocks noGrp="1"/>
          </p:cNvSpPr>
          <p:nvPr>
            <p:ph type="title"/>
          </p:nvPr>
        </p:nvSpPr>
        <p:spPr/>
        <p:txBody>
          <a:bodyPr>
            <a:normAutofit fontScale="90000"/>
          </a:bodyPr>
          <a:p>
            <a:r>
              <a:rPr b="1" dirty="0" lang="en-US" smtClean="0"/>
              <a:t/>
            </a:r>
            <a:br>
              <a:rPr b="1" dirty="0" lang="en-US" smtClean="0"/>
            </a:br>
            <a:r>
              <a:rPr b="1" dirty="0" lang="en-US" smtClean="0"/>
              <a:t>COPPER BASED (IUCDS)</a:t>
            </a:r>
            <a:br>
              <a:rPr b="1" dirty="0" lang="en-US" smtClean="0"/>
            </a:br>
            <a:endParaRPr dirty="0" lang="en-US"/>
          </a:p>
        </p:txBody>
      </p:sp>
      <p:sp>
        <p:nvSpPr>
          <p:cNvPr id="1048782" name="Content Placeholder 2"/>
          <p:cNvSpPr>
            <a:spLocks noGrp="1"/>
          </p:cNvSpPr>
          <p:nvPr>
            <p:ph idx="1"/>
          </p:nvPr>
        </p:nvSpPr>
        <p:spPr/>
        <p:txBody>
          <a:bodyPr/>
          <a:p>
            <a:r>
              <a:rPr dirty="0" lang="en-US" smtClean="0"/>
              <a:t>They release copper ions and work by preventing fertilization and implantation: by reducing gamete viability and making endometrium hostile to implantation(creates an inflammatory response, increased number of leucocytes destroying spermatozoa and ovum, and altering uterine and tubal fluids)</a:t>
            </a:r>
          </a:p>
          <a:p>
            <a:r>
              <a:rPr dirty="0" lang="en-US" smtClean="0"/>
              <a:t>The most used IUCD in Kenya is copper T380A made of plastic with copper sleeves on the arms and copper wire wound around the stem</a:t>
            </a:r>
          </a:p>
          <a:p>
            <a:r>
              <a:rPr dirty="0" lang="en-US" smtClean="0"/>
              <a:t>Provides protection from pregnancy for as long as 12 years</a:t>
            </a:r>
          </a:p>
        </p:txBody>
      </p:sp>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MUTAI</dc:creator>
  <cp:lastModifiedBy>Administrator</cp:lastModifiedBy>
  <dcterms:created xsi:type="dcterms:W3CDTF">2015-05-11T21:37:38Z</dcterms:created>
  <dcterms:modified xsi:type="dcterms:W3CDTF">2018-02-14T18:36:24Z</dcterms:modified>
</cp:coreProperties>
</file>