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7"/>
  </p:notesMasterIdLst>
  <p:handoutMasterIdLst>
    <p:handoutMasterId r:id="rId168"/>
  </p:handoutMasterIdLst>
  <p:sldIdLst>
    <p:sldId id="256" r:id="rId2"/>
    <p:sldId id="257" r:id="rId3"/>
    <p:sldId id="258" r:id="rId4"/>
    <p:sldId id="259" r:id="rId5"/>
    <p:sldId id="260" r:id="rId6"/>
    <p:sldId id="261" r:id="rId7"/>
    <p:sldId id="262" r:id="rId8"/>
    <p:sldId id="263" r:id="rId9"/>
    <p:sldId id="264" r:id="rId10"/>
    <p:sldId id="265" r:id="rId11"/>
    <p:sldId id="270" r:id="rId12"/>
    <p:sldId id="271" r:id="rId13"/>
    <p:sldId id="266" r:id="rId14"/>
    <p:sldId id="267" r:id="rId15"/>
    <p:sldId id="272" r:id="rId16"/>
    <p:sldId id="273" r:id="rId17"/>
    <p:sldId id="268" r:id="rId18"/>
    <p:sldId id="269"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 id="295" r:id="rId39"/>
    <p:sldId id="294" r:id="rId40"/>
    <p:sldId id="296" r:id="rId41"/>
    <p:sldId id="297" r:id="rId42"/>
    <p:sldId id="298" r:id="rId43"/>
    <p:sldId id="299" r:id="rId44"/>
    <p:sldId id="300" r:id="rId45"/>
    <p:sldId id="301" r:id="rId46"/>
    <p:sldId id="421" r:id="rId47"/>
    <p:sldId id="302" r:id="rId48"/>
    <p:sldId id="303" r:id="rId49"/>
    <p:sldId id="304" r:id="rId50"/>
    <p:sldId id="305" r:id="rId51"/>
    <p:sldId id="306" r:id="rId52"/>
    <p:sldId id="307" r:id="rId53"/>
    <p:sldId id="308" r:id="rId54"/>
    <p:sldId id="309" r:id="rId55"/>
    <p:sldId id="310" r:id="rId56"/>
    <p:sldId id="311" r:id="rId57"/>
    <p:sldId id="312" r:id="rId58"/>
    <p:sldId id="318" r:id="rId59"/>
    <p:sldId id="313" r:id="rId60"/>
    <p:sldId id="314" r:id="rId61"/>
    <p:sldId id="315" r:id="rId62"/>
    <p:sldId id="316" r:id="rId63"/>
    <p:sldId id="317" r:id="rId64"/>
    <p:sldId id="319" r:id="rId65"/>
    <p:sldId id="320" r:id="rId66"/>
    <p:sldId id="321" r:id="rId67"/>
    <p:sldId id="322" r:id="rId68"/>
    <p:sldId id="323" r:id="rId69"/>
    <p:sldId id="326" r:id="rId70"/>
    <p:sldId id="324" r:id="rId71"/>
    <p:sldId id="325" r:id="rId72"/>
    <p:sldId id="327" r:id="rId73"/>
    <p:sldId id="328" r:id="rId74"/>
    <p:sldId id="329"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418" r:id="rId99"/>
    <p:sldId id="419" r:id="rId100"/>
    <p:sldId id="354" r:id="rId101"/>
    <p:sldId id="355" r:id="rId102"/>
    <p:sldId id="356" r:id="rId103"/>
    <p:sldId id="357" r:id="rId104"/>
    <p:sldId id="358" r:id="rId105"/>
    <p:sldId id="359" r:id="rId106"/>
    <p:sldId id="360" r:id="rId107"/>
    <p:sldId id="361" r:id="rId108"/>
    <p:sldId id="362" r:id="rId109"/>
    <p:sldId id="363" r:id="rId110"/>
    <p:sldId id="420" r:id="rId111"/>
    <p:sldId id="364" r:id="rId112"/>
    <p:sldId id="365" r:id="rId113"/>
    <p:sldId id="366" r:id="rId114"/>
    <p:sldId id="367" r:id="rId115"/>
    <p:sldId id="368" r:id="rId116"/>
    <p:sldId id="369" r:id="rId117"/>
    <p:sldId id="370" r:id="rId118"/>
    <p:sldId id="371" r:id="rId119"/>
    <p:sldId id="372" r:id="rId120"/>
    <p:sldId id="373" r:id="rId121"/>
    <p:sldId id="374" r:id="rId122"/>
    <p:sldId id="375" r:id="rId123"/>
    <p:sldId id="376" r:id="rId124"/>
    <p:sldId id="330"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4" r:id="rId140"/>
    <p:sldId id="395" r:id="rId141"/>
    <p:sldId id="393" r:id="rId142"/>
    <p:sldId id="391" r:id="rId143"/>
    <p:sldId id="392" r:id="rId144"/>
    <p:sldId id="396" r:id="rId145"/>
    <p:sldId id="397" r:id="rId146"/>
    <p:sldId id="398" r:id="rId147"/>
    <p:sldId id="400" r:id="rId148"/>
    <p:sldId id="399" r:id="rId149"/>
    <p:sldId id="401" r:id="rId150"/>
    <p:sldId id="402" r:id="rId151"/>
    <p:sldId id="407" r:id="rId152"/>
    <p:sldId id="403" r:id="rId153"/>
    <p:sldId id="404" r:id="rId154"/>
    <p:sldId id="405" r:id="rId155"/>
    <p:sldId id="406" r:id="rId156"/>
    <p:sldId id="414" r:id="rId157"/>
    <p:sldId id="415" r:id="rId158"/>
    <p:sldId id="408" r:id="rId159"/>
    <p:sldId id="416" r:id="rId160"/>
    <p:sldId id="411" r:id="rId161"/>
    <p:sldId id="409" r:id="rId162"/>
    <p:sldId id="410" r:id="rId163"/>
    <p:sldId id="412" r:id="rId164"/>
    <p:sldId id="413" r:id="rId165"/>
    <p:sldId id="417" r:id="rId1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6" autoAdjust="0"/>
    <p:restoredTop sz="94624" autoAdjust="0"/>
  </p:normalViewPr>
  <p:slideViewPr>
    <p:cSldViewPr>
      <p:cViewPr varScale="1">
        <p:scale>
          <a:sx n="70" d="100"/>
          <a:sy n="70" d="100"/>
        </p:scale>
        <p:origin x="-570" y="-10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D201E2-13BB-4918-9AA5-0789F80B5621}" type="datetimeFigureOut">
              <a:rPr lang="en-US" smtClean="0"/>
              <a:pPr/>
              <a:t>4/4/2013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EE56C6-4CDF-428A-A1B5-9C1902D4F7C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15597E-6E7A-4DE9-9890-366725610540}" type="datetimeFigureOut">
              <a:rPr lang="en-US" smtClean="0"/>
              <a:pPr/>
              <a:t>4/4/2013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3C9900-2CB9-4336-B8A9-65F0AB24F7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C9900-2CB9-4336-B8A9-65F0AB24F73E}"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C9900-2CB9-4336-B8A9-65F0AB24F73E}" type="slidenum">
              <a:rPr lang="en-US" smtClean="0"/>
              <a:pPr/>
              <a:t>97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2BCF591-53A7-4F46-BC48-1A66B7EE020E}" type="datetimeFigureOut">
              <a:rPr lang="en-US" smtClean="0"/>
              <a:pPr/>
              <a:t>4/4/2013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842C2B2-4911-44B3-A03F-7A98289D5D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42C2B2-4911-44B3-A03F-7A98289D5D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42C2B2-4911-44B3-A03F-7A98289D5D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42C2B2-4911-44B3-A03F-7A98289D5DA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42C2B2-4911-44B3-A03F-7A98289D5DA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42C2B2-4911-44B3-A03F-7A98289D5DA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842C2B2-4911-44B3-A03F-7A98289D5D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842C2B2-4911-44B3-A03F-7A98289D5DA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2BCF591-53A7-4F46-BC48-1A66B7EE020E}" type="datetimeFigureOut">
              <a:rPr lang="en-US" smtClean="0"/>
              <a:pPr/>
              <a:t>4/4/2013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842C2B2-4911-44B3-A03F-7A98289D5D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2BCF591-53A7-4F46-BC48-1A66B7EE020E}" type="datetimeFigureOut">
              <a:rPr lang="en-US" smtClean="0"/>
              <a:pPr/>
              <a:t>4/4/2013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42C2B2-4911-44B3-A03F-7A98289D5D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2BCF591-53A7-4F46-BC48-1A66B7EE020E}" type="datetimeFigureOut">
              <a:rPr lang="en-US" smtClean="0"/>
              <a:pPr/>
              <a:t>4/4/2013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842C2B2-4911-44B3-A03F-7A98289D5DA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BCF591-53A7-4F46-BC48-1A66B7EE020E}" type="datetimeFigureOut">
              <a:rPr lang="en-US" smtClean="0"/>
              <a:pPr/>
              <a:t>4/4/2013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842C2B2-4911-44B3-A03F-7A98289D5D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FAMILY PLANNING</a:t>
            </a:r>
            <a:endParaRPr lang="en-US" dirty="0"/>
          </a:p>
        </p:txBody>
      </p:sp>
      <p:sp>
        <p:nvSpPr>
          <p:cNvPr id="3" name="Subtitle 2"/>
          <p:cNvSpPr>
            <a:spLocks noGrp="1"/>
          </p:cNvSpPr>
          <p:nvPr>
            <p:ph type="subTitle" idx="1"/>
          </p:nvPr>
        </p:nvSpPr>
        <p:spPr/>
        <p:txBody>
          <a:bodyPr>
            <a:norm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10200"/>
          </a:xfrm>
        </p:spPr>
        <p:txBody>
          <a:bodyPr>
            <a:normAutofit lnSpcReduction="10000"/>
          </a:bodyPr>
          <a:lstStyle/>
          <a:p>
            <a:r>
              <a:rPr lang="en-US" sz="2600" b="1" dirty="0" smtClean="0">
                <a:latin typeface="Constantia" pitchFamily="18" charset="0"/>
              </a:rPr>
              <a:t>The nation- </a:t>
            </a:r>
            <a:r>
              <a:rPr lang="en-US" sz="2600" dirty="0" smtClean="0">
                <a:latin typeface="Constantia" pitchFamily="18" charset="0"/>
              </a:rPr>
              <a:t>a healthy individual leads to a healthy family, community and nation.  A government can be able to plan for its people and the nation becomes economically stable.</a:t>
            </a:r>
          </a:p>
          <a:p>
            <a:pPr>
              <a:buNone/>
            </a:pPr>
            <a:r>
              <a:rPr lang="en-US" sz="2600" b="1" dirty="0" smtClean="0">
                <a:latin typeface="Constantia" pitchFamily="18" charset="0"/>
              </a:rPr>
              <a:t>Disadvantages</a:t>
            </a:r>
          </a:p>
          <a:p>
            <a:r>
              <a:rPr lang="en-US" sz="2600" dirty="0" smtClean="0">
                <a:latin typeface="Constantia" pitchFamily="18" charset="0"/>
              </a:rPr>
              <a:t>The mother forgets her natural role of parenting.</a:t>
            </a:r>
          </a:p>
          <a:p>
            <a:r>
              <a:rPr lang="en-US" sz="2600" dirty="0" smtClean="0">
                <a:latin typeface="Constantia" pitchFamily="18" charset="0"/>
              </a:rPr>
              <a:t>There is an urge for another baby and regrets the period of wanting especially if she compares self with other women of the same status.</a:t>
            </a:r>
          </a:p>
          <a:p>
            <a:r>
              <a:rPr lang="en-US" sz="2600" dirty="0" smtClean="0">
                <a:latin typeface="Constantia" pitchFamily="18" charset="0"/>
              </a:rPr>
              <a:t>The man feels hopeless and experiences a feeling of reduced manhood.</a:t>
            </a:r>
          </a:p>
          <a:p>
            <a:r>
              <a:rPr lang="en-US" sz="2600" dirty="0" smtClean="0">
                <a:latin typeface="Constantia" pitchFamily="18" charset="0"/>
              </a:rPr>
              <a:t>Family labor force is reduced, security is interfered with and young children run errands.</a:t>
            </a:r>
          </a:p>
        </p:txBody>
      </p:sp>
      <p:sp>
        <p:nvSpPr>
          <p:cNvPr id="3" name="Title 2"/>
          <p:cNvSpPr>
            <a:spLocks noGrp="1"/>
          </p:cNvSpPr>
          <p:nvPr>
            <p:ph type="title"/>
          </p:nvPr>
        </p:nvSpPr>
        <p:spPr>
          <a:xfrm>
            <a:off x="457200" y="0"/>
            <a:ext cx="8229600" cy="45719"/>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pPr>
              <a:buNone/>
            </a:pPr>
            <a:r>
              <a:rPr lang="en-US" b="1" dirty="0" smtClean="0"/>
              <a:t>Advantages and Benefits of Using Contraceptive Implants</a:t>
            </a:r>
          </a:p>
          <a:p>
            <a:pPr>
              <a:buNone/>
            </a:pPr>
            <a:r>
              <a:rPr lang="en-US" i="1" dirty="0" smtClean="0"/>
              <a:t>Contraceptive Benefits</a:t>
            </a:r>
          </a:p>
          <a:p>
            <a:r>
              <a:rPr lang="en-US" dirty="0" smtClean="0"/>
              <a:t>Implants are highly effective and safe.</a:t>
            </a:r>
          </a:p>
          <a:p>
            <a:r>
              <a:rPr lang="en-US" dirty="0" smtClean="0"/>
              <a:t>Contraception is immediate if inserted within the first seven days of menstrual cycle, or within the first five days for </a:t>
            </a:r>
            <a:r>
              <a:rPr lang="en-US" dirty="0" err="1" smtClean="0"/>
              <a:t>Implanon</a:t>
            </a:r>
            <a:r>
              <a:rPr lang="en-US" dirty="0" smtClean="0"/>
              <a:t>.</a:t>
            </a:r>
          </a:p>
          <a:p>
            <a:r>
              <a:rPr lang="en-US" dirty="0" smtClean="0"/>
              <a:t> There is no delay in return to fertility.</a:t>
            </a:r>
          </a:p>
          <a:p>
            <a:r>
              <a:rPr lang="en-US" dirty="0" smtClean="0"/>
              <a:t>They offer continuous, long-term protection</a:t>
            </a:r>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lstStyle/>
          <a:p>
            <a:pPr>
              <a:buNone/>
            </a:pPr>
            <a:r>
              <a:rPr lang="en-US" i="1" dirty="0" smtClean="0"/>
              <a:t>Non-contraceptive Health Benefits</a:t>
            </a:r>
          </a:p>
          <a:p>
            <a:r>
              <a:rPr lang="en-US" dirty="0" smtClean="0"/>
              <a:t> Implants do not affect breastfeeding.</a:t>
            </a:r>
          </a:p>
          <a:p>
            <a:r>
              <a:rPr lang="en-US" dirty="0" smtClean="0"/>
              <a:t> They reduce menstrual flow.</a:t>
            </a:r>
          </a:p>
          <a:p>
            <a:r>
              <a:rPr lang="en-US" dirty="0" smtClean="0"/>
              <a:t> They help prevent ectopic pregnancy (but do not eliminate the risk altogether).</a:t>
            </a:r>
          </a:p>
          <a:p>
            <a:r>
              <a:rPr lang="en-US" dirty="0" smtClean="0"/>
              <a:t> They protect against iron-deficiency anemia.</a:t>
            </a:r>
          </a:p>
          <a:p>
            <a:r>
              <a:rPr lang="en-US" dirty="0" smtClean="0"/>
              <a:t>They help protect from symptomatic PID.</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pPr>
              <a:buNone/>
            </a:pPr>
            <a:r>
              <a:rPr lang="en-US" b="1" dirty="0" smtClean="0"/>
              <a:t>Limitations</a:t>
            </a:r>
          </a:p>
          <a:p>
            <a:r>
              <a:rPr lang="en-US" dirty="0" smtClean="0"/>
              <a:t> Contraceptive implants must be inserted and removed by trained providers. This requires a minor surgical procedure with appropriate infection prevention practices.</a:t>
            </a:r>
          </a:p>
          <a:p>
            <a:pPr>
              <a:buNone/>
            </a:pPr>
            <a:r>
              <a:rPr lang="en-US" b="1" dirty="0" smtClean="0"/>
              <a:t> Side Effects of Contraceptive Implants</a:t>
            </a:r>
            <a:endParaRPr lang="en-US" dirty="0" smtClean="0"/>
          </a:p>
          <a:p>
            <a:r>
              <a:rPr lang="en-US" dirty="0" smtClean="0"/>
              <a:t> Common side effects of using implants include menstrual changes, such as irregular light spotting or bleeding, prolonged bleeding, infrequent bleeding, and amenorrhea.</a:t>
            </a:r>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r>
              <a:rPr lang="en-US" dirty="0" smtClean="0"/>
              <a:t>Non-menstrual side effects include headache, dizziness, nausea, breast tenderness, mood changes, weight change, and mild abdominal pain.</a:t>
            </a:r>
          </a:p>
          <a:p>
            <a:r>
              <a:rPr lang="en-US" dirty="0" smtClean="0"/>
              <a:t> Contraceptive implants do not protect against STIs, including hepatitis B and HIV. Individuals at risk should use condoms in addition to the implants</a:t>
            </a:r>
          </a:p>
          <a:p>
            <a:endParaRPr lang="en-US" dirty="0" smtClean="0"/>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4999"/>
          </a:xfrm>
        </p:spPr>
        <p:txBody>
          <a:bodyPr>
            <a:normAutofit fontScale="92500" lnSpcReduction="20000"/>
          </a:bodyPr>
          <a:lstStyle/>
          <a:p>
            <a:r>
              <a:rPr lang="en-US" b="1" dirty="0" smtClean="0"/>
              <a:t>Instructions to Women</a:t>
            </a:r>
          </a:p>
          <a:p>
            <a:pPr>
              <a:buNone/>
            </a:pPr>
            <a:r>
              <a:rPr lang="en-US" i="1" dirty="0" smtClean="0"/>
              <a:t>After Insertion</a:t>
            </a:r>
          </a:p>
          <a:p>
            <a:pPr>
              <a:buNone/>
            </a:pPr>
            <a:r>
              <a:rPr lang="en-US" dirty="0" smtClean="0"/>
              <a:t>  Counsel women to expect some soreness or bruising (or both), after anesthetic wears off. This is common and does not require treatment. She should be counseled and given these instructions:</a:t>
            </a:r>
          </a:p>
          <a:p>
            <a:r>
              <a:rPr lang="en-US" dirty="0" smtClean="0"/>
              <a:t> Keep insertion area dry for four to five days.</a:t>
            </a:r>
          </a:p>
          <a:p>
            <a:r>
              <a:rPr lang="en-US" dirty="0" smtClean="0"/>
              <a:t> Remove the gauze bandage after one or two days, but leave the adhesive plaster in place for an additional five days.</a:t>
            </a:r>
          </a:p>
          <a:p>
            <a:r>
              <a:rPr lang="en-US" dirty="0" smtClean="0"/>
              <a:t> Return to the clinic if the rods come out or if soreness develops after the removal of the adhesive plaster.</a:t>
            </a:r>
          </a:p>
          <a:p>
            <a:r>
              <a:rPr lang="en-US" dirty="0" smtClean="0"/>
              <a:t> Return to the clinic if she experiences pain, heat, pus, or redness at the insertion site, or if she sees a rod come out.</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lstStyle/>
          <a:p>
            <a:r>
              <a:rPr lang="en-US" dirty="0" smtClean="0"/>
              <a:t>The service provider should emphasize that implants must be removed by the due date, and he should give her in writing the type of implant she has, the date of insertion, and the month and year when the implant will need to be removed.</a:t>
            </a:r>
          </a:p>
          <a:p>
            <a:r>
              <a:rPr lang="en-US" dirty="0" smtClean="0"/>
              <a:t>The service provider should ensure that the woman knows where to go in case of problems with the implants.</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38799"/>
          </a:xfrm>
        </p:spPr>
        <p:txBody>
          <a:bodyPr>
            <a:normAutofit/>
          </a:bodyPr>
          <a:lstStyle/>
          <a:p>
            <a:pPr>
              <a:buNone/>
            </a:pPr>
            <a:r>
              <a:rPr lang="en-US" i="1" dirty="0" smtClean="0"/>
              <a:t>Instructions for Clients Following Removal of Implants</a:t>
            </a:r>
          </a:p>
          <a:p>
            <a:r>
              <a:rPr lang="en-US" dirty="0" smtClean="0"/>
              <a:t>After a client has had her implant removed, she should be counseled and instructed as follows:</a:t>
            </a:r>
          </a:p>
          <a:p>
            <a:r>
              <a:rPr lang="en-US" dirty="0" smtClean="0"/>
              <a:t> Keep removal area dry for four to five days.</a:t>
            </a:r>
          </a:p>
          <a:p>
            <a:r>
              <a:rPr lang="en-US" dirty="0" smtClean="0"/>
              <a:t>Remove the gauze bandage after one or two days, but leave the adhesive plaster in place for an additional five days.</a:t>
            </a:r>
          </a:p>
          <a:p>
            <a:r>
              <a:rPr lang="en-US" dirty="0" smtClean="0"/>
              <a:t>Return to the clinic if swelling and pain develops after the removal of the adhesive plaster.</a:t>
            </a:r>
          </a:p>
          <a:p>
            <a:r>
              <a:rPr lang="en-US" sz="1600" dirty="0" smtClean="0"/>
              <a:t>Management of side effects page 142</a:t>
            </a:r>
            <a:endParaRPr lang="en-US" sz="1600"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fontScale="92500" lnSpcReduction="20000"/>
          </a:bodyPr>
          <a:lstStyle/>
          <a:p>
            <a:pPr>
              <a:buNone/>
            </a:pPr>
            <a:r>
              <a:rPr lang="en-US" dirty="0" smtClean="0"/>
              <a:t> </a:t>
            </a:r>
            <a:r>
              <a:rPr lang="en-US" b="1" dirty="0" smtClean="0"/>
              <a:t>Treatment for Light or Heavy Bleeding</a:t>
            </a:r>
          </a:p>
          <a:p>
            <a:pPr>
              <a:buNone/>
            </a:pPr>
            <a:r>
              <a:rPr lang="en-US" dirty="0" smtClean="0"/>
              <a:t>   If a woman experiences light or heavy bleeding while using contraceptive implants, there are a number of possible treatments:</a:t>
            </a:r>
          </a:p>
          <a:p>
            <a:pPr>
              <a:buNone/>
            </a:pPr>
            <a:r>
              <a:rPr lang="en-US" dirty="0" smtClean="0"/>
              <a:t>• </a:t>
            </a:r>
            <a:r>
              <a:rPr lang="en-US" b="1" dirty="0" smtClean="0"/>
              <a:t>Treatment with NSAIDs</a:t>
            </a:r>
          </a:p>
          <a:p>
            <a:pPr>
              <a:buNone/>
            </a:pPr>
            <a:r>
              <a:rPr lang="en-US" dirty="0" smtClean="0"/>
              <a:t>– Ibuprofen: 800 mg three times a day for </a:t>
            </a:r>
            <a:r>
              <a:rPr lang="en-US" dirty="0" err="1" smtClean="0"/>
              <a:t>fi</a:t>
            </a:r>
            <a:r>
              <a:rPr lang="en-US" dirty="0" smtClean="0"/>
              <a:t> </a:t>
            </a:r>
            <a:r>
              <a:rPr lang="en-US" dirty="0" err="1" smtClean="0"/>
              <a:t>ve</a:t>
            </a:r>
            <a:r>
              <a:rPr lang="en-US" dirty="0" smtClean="0"/>
              <a:t> days</a:t>
            </a:r>
          </a:p>
          <a:p>
            <a:pPr>
              <a:buNone/>
            </a:pPr>
            <a:r>
              <a:rPr lang="en-US" dirty="0" smtClean="0"/>
              <a:t>– Mefenamic acid: 500 mg twice a day for </a:t>
            </a:r>
            <a:r>
              <a:rPr lang="en-US" dirty="0" err="1" smtClean="0"/>
              <a:t>fi</a:t>
            </a:r>
            <a:r>
              <a:rPr lang="en-US" dirty="0" smtClean="0"/>
              <a:t> </a:t>
            </a:r>
            <a:r>
              <a:rPr lang="en-US" dirty="0" err="1" smtClean="0"/>
              <a:t>ve</a:t>
            </a:r>
            <a:r>
              <a:rPr lang="en-US" dirty="0" smtClean="0"/>
              <a:t> days</a:t>
            </a:r>
          </a:p>
          <a:p>
            <a:pPr>
              <a:buNone/>
            </a:pPr>
            <a:r>
              <a:rPr lang="en-US" dirty="0" smtClean="0"/>
              <a:t>• </a:t>
            </a:r>
            <a:r>
              <a:rPr lang="en-US" b="1" dirty="0" smtClean="0"/>
              <a:t>Hormonal management</a:t>
            </a:r>
          </a:p>
          <a:p>
            <a:pPr>
              <a:buNone/>
            </a:pPr>
            <a:r>
              <a:rPr lang="en-US" dirty="0" smtClean="0"/>
              <a:t>– Low-dose COCs: 30 </a:t>
            </a:r>
            <a:r>
              <a:rPr lang="el-GR" dirty="0" smtClean="0"/>
              <a:t>μ</a:t>
            </a:r>
            <a:r>
              <a:rPr lang="en-US" dirty="0" smtClean="0"/>
              <a:t>g </a:t>
            </a:r>
            <a:r>
              <a:rPr lang="en-US" dirty="0" err="1" smtClean="0"/>
              <a:t>ethinylestradiol</a:t>
            </a:r>
            <a:r>
              <a:rPr lang="en-US" dirty="0" smtClean="0"/>
              <a:t> 150 </a:t>
            </a:r>
            <a:r>
              <a:rPr lang="el-GR" dirty="0" smtClean="0"/>
              <a:t>μ</a:t>
            </a:r>
            <a:r>
              <a:rPr lang="en-US" dirty="0" smtClean="0"/>
              <a:t>g </a:t>
            </a:r>
            <a:r>
              <a:rPr lang="en-US" dirty="0" err="1" smtClean="0"/>
              <a:t>levonorgestrel</a:t>
            </a:r>
            <a:r>
              <a:rPr lang="en-US" dirty="0" smtClean="0"/>
              <a:t> a day for 21 days</a:t>
            </a:r>
          </a:p>
          <a:p>
            <a:pPr>
              <a:buNone/>
            </a:pPr>
            <a:r>
              <a:rPr lang="en-US" dirty="0" smtClean="0"/>
              <a:t>– COCs: 50 </a:t>
            </a:r>
            <a:r>
              <a:rPr lang="en-US" dirty="0" err="1" smtClean="0"/>
              <a:t>μg</a:t>
            </a:r>
            <a:r>
              <a:rPr lang="en-US" dirty="0" smtClean="0"/>
              <a:t> </a:t>
            </a:r>
            <a:r>
              <a:rPr lang="en-US" dirty="0" err="1" smtClean="0"/>
              <a:t>ethinylestradiol</a:t>
            </a:r>
            <a:r>
              <a:rPr lang="en-US" dirty="0" smtClean="0"/>
              <a:t> 250 </a:t>
            </a:r>
            <a:r>
              <a:rPr lang="en-US" dirty="0" err="1" smtClean="0"/>
              <a:t>μg</a:t>
            </a:r>
            <a:r>
              <a:rPr lang="en-US" dirty="0" smtClean="0"/>
              <a:t> </a:t>
            </a:r>
            <a:r>
              <a:rPr lang="en-US" dirty="0" err="1" smtClean="0"/>
              <a:t>levonorgestrel</a:t>
            </a:r>
            <a:r>
              <a:rPr lang="en-US" dirty="0" smtClean="0"/>
              <a:t> a day for 21 days</a:t>
            </a:r>
          </a:p>
          <a:p>
            <a:pPr>
              <a:buNone/>
            </a:pPr>
            <a:r>
              <a:rPr lang="en-US" dirty="0" smtClean="0"/>
              <a:t>– </a:t>
            </a:r>
            <a:r>
              <a:rPr lang="en-US" dirty="0" err="1" smtClean="0"/>
              <a:t>Ethinylestradiol</a:t>
            </a:r>
            <a:r>
              <a:rPr lang="en-US" dirty="0" smtClean="0"/>
              <a:t>: 50 </a:t>
            </a:r>
            <a:r>
              <a:rPr lang="en-US" dirty="0" err="1" smtClean="0"/>
              <a:t>μg</a:t>
            </a:r>
            <a:r>
              <a:rPr lang="en-US" dirty="0" smtClean="0"/>
              <a:t> a day for 20 days                                            </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An IUCD is a flexible device that is inserted into </a:t>
            </a:r>
            <a:r>
              <a:rPr lang="en-US" dirty="0" err="1" smtClean="0"/>
              <a:t>uteraine</a:t>
            </a:r>
            <a:r>
              <a:rPr lang="en-US" dirty="0" smtClean="0"/>
              <a:t> cavity by a trained service provider. It is a safe and highly effective, long-acting contraceptive method.</a:t>
            </a:r>
          </a:p>
          <a:p>
            <a:r>
              <a:rPr lang="en-US" dirty="0" smtClean="0"/>
              <a:t>Mechanism of action</a:t>
            </a:r>
          </a:p>
          <a:p>
            <a:r>
              <a:rPr lang="en-US" dirty="0" smtClean="0"/>
              <a:t>Sperm </a:t>
            </a:r>
            <a:r>
              <a:rPr lang="en-US" dirty="0" err="1" smtClean="0"/>
              <a:t>immobilisation</a:t>
            </a:r>
            <a:endParaRPr lang="en-US" dirty="0" smtClean="0"/>
          </a:p>
          <a:p>
            <a:r>
              <a:rPr lang="en-US" dirty="0" smtClean="0"/>
              <a:t>Ova transportation</a:t>
            </a:r>
          </a:p>
          <a:p>
            <a:r>
              <a:rPr lang="en-US" dirty="0" smtClean="0"/>
              <a:t>Fertilization </a:t>
            </a:r>
            <a:r>
              <a:rPr lang="en-US" dirty="0" err="1" smtClean="0"/>
              <a:t>interferance</a:t>
            </a:r>
            <a:endParaRPr lang="en-US" dirty="0" smtClean="0"/>
          </a:p>
          <a:p>
            <a:r>
              <a:rPr lang="en-US" dirty="0" smtClean="0"/>
              <a:t>Implantation prevention</a:t>
            </a:r>
            <a:endParaRPr lang="en-US" dirty="0"/>
          </a:p>
        </p:txBody>
      </p:sp>
      <p:sp>
        <p:nvSpPr>
          <p:cNvPr id="3" name="Title 2"/>
          <p:cNvSpPr>
            <a:spLocks noGrp="1"/>
          </p:cNvSpPr>
          <p:nvPr>
            <p:ph type="title"/>
          </p:nvPr>
        </p:nvSpPr>
        <p:spPr/>
        <p:txBody>
          <a:bodyPr>
            <a:normAutofit fontScale="90000"/>
          </a:bodyPr>
          <a:lstStyle/>
          <a:p>
            <a:r>
              <a:rPr lang="en-US" dirty="0" smtClean="0"/>
              <a:t>INTRAUTERINE CONTRACEPTIVE DEVICES</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lstStyle/>
          <a:p>
            <a:pPr>
              <a:buNone/>
            </a:pPr>
            <a:r>
              <a:rPr lang="en-US" b="1" dirty="0" smtClean="0"/>
              <a:t> Types of IUCD</a:t>
            </a:r>
          </a:p>
          <a:p>
            <a:r>
              <a:rPr lang="en-US" b="1" dirty="0" smtClean="0"/>
              <a:t>Non hormonal</a:t>
            </a:r>
          </a:p>
          <a:p>
            <a:pPr>
              <a:buNone/>
            </a:pPr>
            <a:r>
              <a:rPr lang="en-US" dirty="0" smtClean="0"/>
              <a:t>	copper T e.g. 380A, 3805-12 years</a:t>
            </a:r>
          </a:p>
          <a:p>
            <a:pPr>
              <a:buNone/>
            </a:pPr>
            <a:r>
              <a:rPr lang="en-US" dirty="0" smtClean="0"/>
              <a:t>	</a:t>
            </a:r>
            <a:r>
              <a:rPr lang="en-US" dirty="0" err="1" smtClean="0"/>
              <a:t>multiiload</a:t>
            </a:r>
            <a:r>
              <a:rPr lang="en-US" dirty="0" smtClean="0"/>
              <a:t>- 375, cu 250-5 years</a:t>
            </a:r>
          </a:p>
          <a:p>
            <a:pPr>
              <a:buNone/>
            </a:pPr>
            <a:r>
              <a:rPr lang="en-US" dirty="0" smtClean="0"/>
              <a:t>	</a:t>
            </a:r>
            <a:r>
              <a:rPr lang="en-US" dirty="0" err="1" smtClean="0"/>
              <a:t>lippes</a:t>
            </a:r>
            <a:r>
              <a:rPr lang="en-US" dirty="0" smtClean="0"/>
              <a:t> loop- period </a:t>
            </a:r>
            <a:r>
              <a:rPr lang="en-US" dirty="0" err="1" smtClean="0"/>
              <a:t>indefinate</a:t>
            </a:r>
            <a:endParaRPr lang="en-US" dirty="0" smtClean="0"/>
          </a:p>
          <a:p>
            <a:pPr>
              <a:buNone/>
            </a:pPr>
            <a:r>
              <a:rPr lang="en-US" dirty="0" smtClean="0"/>
              <a:t>	</a:t>
            </a:r>
            <a:r>
              <a:rPr lang="en-US" dirty="0" err="1" smtClean="0"/>
              <a:t>gynea</a:t>
            </a:r>
            <a:r>
              <a:rPr lang="en-US" dirty="0" smtClean="0"/>
              <a:t> fix-8 years</a:t>
            </a:r>
          </a:p>
          <a:p>
            <a:r>
              <a:rPr lang="en-US" b="1" dirty="0" smtClean="0"/>
              <a:t>Hormonal </a:t>
            </a:r>
            <a:r>
              <a:rPr lang="en-US" b="1" dirty="0" err="1" smtClean="0"/>
              <a:t>realsing</a:t>
            </a:r>
            <a:r>
              <a:rPr lang="en-US" b="1" dirty="0" smtClean="0"/>
              <a:t> IUCD</a:t>
            </a:r>
          </a:p>
          <a:p>
            <a:pPr>
              <a:buNone/>
            </a:pPr>
            <a:r>
              <a:rPr lang="en-US" dirty="0" smtClean="0"/>
              <a:t>LNG-</a:t>
            </a:r>
            <a:r>
              <a:rPr lang="en-US" dirty="0" err="1" smtClean="0"/>
              <a:t>milena</a:t>
            </a:r>
            <a:r>
              <a:rPr lang="en-US" dirty="0" smtClean="0"/>
              <a:t>  5 years</a:t>
            </a:r>
          </a:p>
          <a:p>
            <a:pPr>
              <a:buNone/>
            </a:pPr>
            <a:r>
              <a:rPr lang="en-US" dirty="0" smtClean="0"/>
              <a:t>Progestraset-5years</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The community- major activities are managed by expatriates as there less young people to take over the work.</a:t>
            </a:r>
          </a:p>
          <a:p>
            <a:r>
              <a:rPr lang="en-US" dirty="0" smtClean="0"/>
              <a:t>To the nation- lot of funds will be spent importing labor and caring for old people and also money will be spent on research on acceptance and awareness of FP.</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pper t.jpeg"/>
          <p:cNvPicPr>
            <a:picLocks noGrp="1" noChangeAspect="1"/>
          </p:cNvPicPr>
          <p:nvPr>
            <p:ph idx="1"/>
          </p:nvPr>
        </p:nvPicPr>
        <p:blipFill>
          <a:blip r:embed="rId2" cstate="print"/>
          <a:stretch>
            <a:fillRect/>
          </a:stretch>
        </p:blipFill>
        <p:spPr>
          <a:xfrm>
            <a:off x="304800" y="1676400"/>
            <a:ext cx="6017605" cy="2981325"/>
          </a:xfrm>
        </p:spPr>
      </p:pic>
      <p:sp>
        <p:nvSpPr>
          <p:cNvPr id="3" name="Title 2"/>
          <p:cNvSpPr>
            <a:spLocks noGrp="1"/>
          </p:cNvSpPr>
          <p:nvPr>
            <p:ph type="title"/>
          </p:nvPr>
        </p:nvSpPr>
        <p:spPr/>
        <p:txBody>
          <a:bodyPr/>
          <a:lstStyle/>
          <a:p>
            <a:r>
              <a:rPr lang="en-GB" dirty="0" smtClean="0"/>
              <a:t>Copper T</a:t>
            </a:r>
            <a:endParaRPr lang="en-US" dirty="0"/>
          </a:p>
        </p:txBody>
      </p:sp>
      <p:pic>
        <p:nvPicPr>
          <p:cNvPr id="5" name="Picture 4" descr="th.jpeg"/>
          <p:cNvPicPr>
            <a:picLocks noChangeAspect="1"/>
          </p:cNvPicPr>
          <p:nvPr/>
        </p:nvPicPr>
        <p:blipFill>
          <a:blip r:embed="rId3" cstate="print"/>
          <a:stretch>
            <a:fillRect/>
          </a:stretch>
        </p:blipFill>
        <p:spPr>
          <a:xfrm>
            <a:off x="6400800" y="3886200"/>
            <a:ext cx="2438400" cy="2562225"/>
          </a:xfrm>
          <a:prstGeom prst="rect">
            <a:avLst/>
          </a:prstGeom>
        </p:spPr>
      </p:pic>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229600" cy="5181600"/>
          </a:xfrm>
        </p:spPr>
        <p:txBody>
          <a:bodyPr/>
          <a:lstStyle/>
          <a:p>
            <a:pPr>
              <a:buNone/>
            </a:pPr>
            <a:r>
              <a:rPr lang="en-US" b="1" dirty="0" smtClean="0"/>
              <a:t>ADVANTAGES AND BENEFI TS OF IUCDS</a:t>
            </a:r>
          </a:p>
          <a:p>
            <a:pPr>
              <a:buNone/>
            </a:pPr>
            <a:r>
              <a:rPr lang="en-US" b="1" dirty="0" smtClean="0"/>
              <a:t>Contraceptive Benefits</a:t>
            </a:r>
          </a:p>
          <a:p>
            <a:r>
              <a:rPr lang="en-US" dirty="0" smtClean="0"/>
              <a:t> High effectiveness and safety</a:t>
            </a:r>
          </a:p>
          <a:p>
            <a:r>
              <a:rPr lang="en-US" dirty="0" smtClean="0"/>
              <a:t> Immediate effectiveness</a:t>
            </a:r>
          </a:p>
          <a:p>
            <a:r>
              <a:rPr lang="en-US" dirty="0" smtClean="0"/>
              <a:t> Long-acting protection</a:t>
            </a:r>
          </a:p>
          <a:p>
            <a:r>
              <a:rPr lang="en-US" dirty="0" smtClean="0"/>
              <a:t> Immediate return of fertility upon removal of device</a:t>
            </a:r>
            <a:endParaRPr lang="en-US" dirty="0"/>
          </a:p>
        </p:txBody>
      </p:sp>
      <p:sp>
        <p:nvSpPr>
          <p:cNvPr id="3" name="Title 2"/>
          <p:cNvSpPr>
            <a:spLocks noGrp="1"/>
          </p:cNvSpPr>
          <p:nvPr>
            <p:ph type="title"/>
          </p:nvPr>
        </p:nvSpPr>
        <p:spPr>
          <a:xfrm>
            <a:off x="457200" y="274638"/>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38799"/>
          </a:xfrm>
        </p:spPr>
        <p:txBody>
          <a:bodyPr>
            <a:normAutofit lnSpcReduction="10000"/>
          </a:bodyPr>
          <a:lstStyle/>
          <a:p>
            <a:pPr>
              <a:buNone/>
            </a:pPr>
            <a:r>
              <a:rPr lang="en-US" dirty="0" smtClean="0"/>
              <a:t> </a:t>
            </a:r>
            <a:r>
              <a:rPr lang="en-US" b="1" dirty="0" smtClean="0"/>
              <a:t>Other Benefits</a:t>
            </a:r>
          </a:p>
          <a:p>
            <a:r>
              <a:rPr lang="en-US" dirty="0" smtClean="0"/>
              <a:t> IUCDs do not interfere with intercourse.</a:t>
            </a:r>
          </a:p>
          <a:p>
            <a:r>
              <a:rPr lang="en-US" dirty="0" smtClean="0"/>
              <a:t> Women who are breastfeeding can use IUCDs.</a:t>
            </a:r>
          </a:p>
          <a:p>
            <a:r>
              <a:rPr lang="en-US" dirty="0" smtClean="0"/>
              <a:t> IUCDs help prevent ectopic pregnancies.</a:t>
            </a:r>
          </a:p>
          <a:p>
            <a:r>
              <a:rPr lang="en-US" dirty="0" smtClean="0"/>
              <a:t> Women can use IUCDs immediately after delivery to use LNG-IUS, breastfeeding women should wait till our weeks postpartum).</a:t>
            </a:r>
          </a:p>
          <a:p>
            <a:r>
              <a:rPr lang="en-US" dirty="0" smtClean="0"/>
              <a:t> IUCDs, including the Cu-IUCDS, might help protect from endometrial cancer.</a:t>
            </a:r>
          </a:p>
          <a:p>
            <a:r>
              <a:rPr lang="en-US" dirty="0" smtClean="0"/>
              <a:t> LNG-IUS do not increase bleeding as Cu-IUCDS do; they may reduce menstrual bleeding or cause </a:t>
            </a:r>
            <a:r>
              <a:rPr lang="en-US" dirty="0" err="1" smtClean="0"/>
              <a:t>amenorrhoea</a:t>
            </a:r>
            <a:r>
              <a:rPr lang="en-US" dirty="0" smtClean="0"/>
              <a:t>.                                             </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399"/>
          </a:xfrm>
        </p:spPr>
        <p:txBody>
          <a:bodyPr>
            <a:normAutofit fontScale="62500" lnSpcReduction="20000"/>
          </a:bodyPr>
          <a:lstStyle/>
          <a:p>
            <a:pPr>
              <a:buNone/>
            </a:pPr>
            <a:r>
              <a:rPr lang="en-US" sz="3200" dirty="0" smtClean="0"/>
              <a:t> </a:t>
            </a:r>
            <a:r>
              <a:rPr lang="en-US" sz="3500" b="1" dirty="0" smtClean="0"/>
              <a:t>Indications, who should use</a:t>
            </a:r>
          </a:p>
          <a:p>
            <a:pPr>
              <a:buNone/>
            </a:pPr>
            <a:endParaRPr lang="en-US" sz="3500" b="1" dirty="0" smtClean="0"/>
          </a:p>
          <a:p>
            <a:r>
              <a:rPr lang="en-US" sz="4000" dirty="0" smtClean="0"/>
              <a:t>Women of any reproductive age.  </a:t>
            </a:r>
          </a:p>
          <a:p>
            <a:r>
              <a:rPr lang="en-US" sz="4000" dirty="0" smtClean="0"/>
              <a:t>Women of any parity including </a:t>
            </a:r>
            <a:r>
              <a:rPr lang="en-US" sz="4000" dirty="0" err="1" smtClean="0"/>
              <a:t>nuliparaity</a:t>
            </a:r>
            <a:r>
              <a:rPr lang="en-US" sz="4000" dirty="0" smtClean="0"/>
              <a:t> with established menses.</a:t>
            </a:r>
          </a:p>
          <a:p>
            <a:r>
              <a:rPr lang="en-US" sz="4000" dirty="0" smtClean="0"/>
              <a:t>Women who desire highly effective long term contraceptive.</a:t>
            </a:r>
          </a:p>
          <a:p>
            <a:r>
              <a:rPr lang="en-US" sz="4000" dirty="0" smtClean="0"/>
              <a:t>Women who are 4 weeks post partum or 48 hours postpartum.</a:t>
            </a:r>
          </a:p>
          <a:p>
            <a:r>
              <a:rPr lang="en-US" sz="4000" dirty="0" smtClean="0"/>
              <a:t>Women with </a:t>
            </a:r>
            <a:r>
              <a:rPr lang="en-US" sz="4000" dirty="0" err="1" smtClean="0"/>
              <a:t>ectropion</a:t>
            </a:r>
            <a:r>
              <a:rPr lang="en-US" sz="4000" dirty="0" smtClean="0"/>
              <a:t> ( cervical erosion).</a:t>
            </a:r>
          </a:p>
          <a:p>
            <a:r>
              <a:rPr lang="en-US" sz="4000" dirty="0" smtClean="0"/>
              <a:t>Women with DM uncomplicated</a:t>
            </a:r>
          </a:p>
          <a:p>
            <a:r>
              <a:rPr lang="en-US" sz="4000" dirty="0" smtClean="0"/>
              <a:t>Women following 1</a:t>
            </a:r>
            <a:r>
              <a:rPr lang="en-US" sz="4000" baseline="30000" dirty="0" smtClean="0"/>
              <a:t>st</a:t>
            </a:r>
            <a:r>
              <a:rPr lang="en-US" sz="4000" dirty="0" smtClean="0"/>
              <a:t> trimester ectopic or abortion as long as they are not septic.																	</a:t>
            </a:r>
            <a:r>
              <a:rPr lang="en-US" sz="2900" dirty="0" smtClean="0"/>
              <a:t>			                                             </a:t>
            </a:r>
            <a:endParaRPr lang="en-US" sz="2900"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410200"/>
          </a:xfrm>
        </p:spPr>
        <p:txBody>
          <a:bodyPr>
            <a:normAutofit/>
          </a:bodyPr>
          <a:lstStyle/>
          <a:p>
            <a:pPr>
              <a:buNone/>
            </a:pPr>
            <a:r>
              <a:rPr lang="en-US" b="1" dirty="0" smtClean="0"/>
              <a:t>Contraindication</a:t>
            </a:r>
          </a:p>
          <a:p>
            <a:r>
              <a:rPr lang="en-US" dirty="0" smtClean="0"/>
              <a:t>Known or suspected pregnancy.</a:t>
            </a:r>
          </a:p>
          <a:p>
            <a:r>
              <a:rPr lang="en-US" dirty="0" smtClean="0"/>
              <a:t>Women with puerperal sepsis.</a:t>
            </a:r>
          </a:p>
          <a:p>
            <a:r>
              <a:rPr lang="en-US" dirty="0" smtClean="0"/>
              <a:t>Undiagnosed vaginal bleeding.</a:t>
            </a:r>
          </a:p>
          <a:p>
            <a:r>
              <a:rPr lang="en-US" dirty="0" smtClean="0"/>
              <a:t>Women with pelvic cancers</a:t>
            </a:r>
          </a:p>
          <a:p>
            <a:r>
              <a:rPr lang="en-US" dirty="0" smtClean="0"/>
              <a:t>Women with current  PID or purulent  cervicitis.</a:t>
            </a:r>
          </a:p>
          <a:p>
            <a:r>
              <a:rPr lang="en-US" dirty="0" smtClean="0"/>
              <a:t>Women likely to contract STIs especially  gonorrhea/ Chlamydia.</a:t>
            </a:r>
          </a:p>
          <a:p>
            <a:r>
              <a:rPr lang="en-US" dirty="0" smtClean="0"/>
              <a:t>Women with uterine fibroid distorting the uterine cavity</a:t>
            </a:r>
            <a:endParaRPr lang="en-US" dirty="0"/>
          </a:p>
        </p:txBody>
      </p:sp>
      <p:sp>
        <p:nvSpPr>
          <p:cNvPr id="3" name="Title 2"/>
          <p:cNvSpPr>
            <a:spLocks noGrp="1"/>
          </p:cNvSpPr>
          <p:nvPr>
            <p:ph type="title"/>
          </p:nvPr>
        </p:nvSpPr>
        <p:spPr>
          <a:xfrm>
            <a:off x="457200" y="0"/>
            <a:ext cx="8229600" cy="1524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a:buNone/>
            </a:pPr>
            <a:r>
              <a:rPr lang="en-US" dirty="0" smtClean="0"/>
              <a:t> </a:t>
            </a:r>
            <a:r>
              <a:rPr lang="en-US" b="1" dirty="0" smtClean="0"/>
              <a:t>use with care for the following clients;</a:t>
            </a:r>
          </a:p>
          <a:p>
            <a:r>
              <a:rPr lang="en-US" dirty="0" smtClean="0"/>
              <a:t>Below 20 years of age</a:t>
            </a:r>
          </a:p>
          <a:p>
            <a:r>
              <a:rPr lang="en-US" dirty="0" smtClean="0"/>
              <a:t>Nulipara women </a:t>
            </a:r>
          </a:p>
          <a:p>
            <a:r>
              <a:rPr lang="en-US" dirty="0" smtClean="0"/>
              <a:t>Previous ectopic pregnancy</a:t>
            </a:r>
          </a:p>
          <a:p>
            <a:r>
              <a:rPr lang="en-US" dirty="0" smtClean="0"/>
              <a:t>Those whose partners are at high risk of STIs </a:t>
            </a:r>
          </a:p>
          <a:p>
            <a:r>
              <a:rPr lang="en-US" dirty="0" smtClean="0"/>
              <a:t>Women with severe dysmenorrhea</a:t>
            </a:r>
          </a:p>
          <a:p>
            <a:r>
              <a:rPr lang="en-US" dirty="0" smtClean="0"/>
              <a:t>Women in advanced stages of HIV/AIDS</a:t>
            </a:r>
          </a:p>
          <a:p>
            <a:r>
              <a:rPr lang="en-US" dirty="0" smtClean="0"/>
              <a:t>Those with vulvar heart disease complicated </a:t>
            </a:r>
          </a:p>
          <a:p>
            <a:r>
              <a:rPr lang="en-US" dirty="0" smtClean="0"/>
              <a:t>Those with heavy vaginal bleeding, prolonged or not.</a:t>
            </a:r>
          </a:p>
          <a:p>
            <a:pPr>
              <a:buNone/>
            </a:pPr>
            <a:r>
              <a:rPr lang="en-US" dirty="0" smtClean="0"/>
              <a:t>                                             </a:t>
            </a:r>
            <a:endParaRPr lang="en-US" dirty="0"/>
          </a:p>
        </p:txBody>
      </p:sp>
      <p:sp>
        <p:nvSpPr>
          <p:cNvPr id="5" name="Title 4"/>
          <p:cNvSpPr>
            <a:spLocks noGrp="1"/>
          </p:cNvSpPr>
          <p:nvPr>
            <p:ph type="title"/>
          </p:nvPr>
        </p:nvSpPr>
        <p:spPr>
          <a:xfrm>
            <a:off x="457200" y="274638"/>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lstStyle/>
          <a:p>
            <a:pPr>
              <a:buNone/>
            </a:pPr>
            <a:r>
              <a:rPr lang="en-US" b="1" dirty="0" smtClean="0"/>
              <a:t>Warning signs(Danger signs)</a:t>
            </a:r>
          </a:p>
          <a:p>
            <a:r>
              <a:rPr lang="en-US" dirty="0" smtClean="0"/>
              <a:t>P-Late period</a:t>
            </a:r>
          </a:p>
          <a:p>
            <a:r>
              <a:rPr lang="en-US" dirty="0" smtClean="0"/>
              <a:t>A-Abdominal lower (lower)</a:t>
            </a:r>
          </a:p>
          <a:p>
            <a:r>
              <a:rPr lang="en-US" dirty="0" smtClean="0"/>
              <a:t>I-Infections</a:t>
            </a:r>
          </a:p>
          <a:p>
            <a:r>
              <a:rPr lang="en-US" dirty="0" smtClean="0"/>
              <a:t>N-Not feeling well</a:t>
            </a:r>
          </a:p>
          <a:p>
            <a:r>
              <a:rPr lang="en-US" dirty="0" smtClean="0"/>
              <a:t>S-Strings missing                                              </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normAutofit/>
          </a:bodyPr>
          <a:lstStyle/>
          <a:p>
            <a:pPr>
              <a:buNone/>
            </a:pPr>
            <a:r>
              <a:rPr lang="en-US" b="1" dirty="0" smtClean="0"/>
              <a:t>When to initiate IUCD</a:t>
            </a:r>
          </a:p>
          <a:p>
            <a:r>
              <a:rPr lang="en-US" dirty="0" smtClean="0"/>
              <a:t>Can be inserted within 48 hours after delivery.</a:t>
            </a:r>
          </a:p>
          <a:p>
            <a:r>
              <a:rPr lang="en-US" dirty="0" smtClean="0"/>
              <a:t>Day 1-7 after start of menses.</a:t>
            </a:r>
          </a:p>
          <a:p>
            <a:r>
              <a:rPr lang="en-US" dirty="0" smtClean="0"/>
              <a:t>4-6 weeks postpartum.</a:t>
            </a:r>
          </a:p>
          <a:p>
            <a:r>
              <a:rPr lang="en-US" dirty="0" smtClean="0"/>
              <a:t>When the client is changing from another effective method.</a:t>
            </a:r>
          </a:p>
          <a:p>
            <a:r>
              <a:rPr lang="en-US" dirty="0" smtClean="0"/>
              <a:t>If pregnancy test is negative.</a:t>
            </a:r>
          </a:p>
          <a:p>
            <a:r>
              <a:rPr lang="en-US" dirty="0" smtClean="0"/>
              <a:t>The 1</a:t>
            </a:r>
            <a:r>
              <a:rPr lang="en-US" baseline="30000" dirty="0" smtClean="0"/>
              <a:t>st</a:t>
            </a:r>
            <a:r>
              <a:rPr lang="en-US" dirty="0" smtClean="0"/>
              <a:t> 7 days following an abortion. </a:t>
            </a:r>
          </a:p>
          <a:p>
            <a:r>
              <a:rPr lang="en-US" dirty="0" smtClean="0"/>
              <a:t>When treasonably sure the client is not  pregnant.</a:t>
            </a:r>
            <a:endParaRPr lang="en-US" dirty="0"/>
          </a:p>
        </p:txBody>
      </p:sp>
      <p:sp>
        <p:nvSpPr>
          <p:cNvPr id="3" name="Title 2"/>
          <p:cNvSpPr>
            <a:spLocks noGrp="1"/>
          </p:cNvSpPr>
          <p:nvPr>
            <p:ph type="title"/>
          </p:nvPr>
        </p:nvSpPr>
        <p:spPr>
          <a:xfrm flipV="1">
            <a:off x="457200" y="1"/>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r>
              <a:rPr lang="en-US" dirty="0" smtClean="0"/>
              <a:t>Trans-caesarean (i.e., following a caesarean delivery): The IUCD can be inserted before the uterus is sutured.</a:t>
            </a:r>
          </a:p>
          <a:p>
            <a:r>
              <a:rPr lang="en-US" dirty="0" smtClean="0"/>
              <a:t>Post-placental: The IUCD can be inserted within 10 minutes after expulsion of the placenta following a vaginal delivery.</a:t>
            </a:r>
            <a:endParaRPr lang="en-US" dirty="0"/>
          </a:p>
        </p:txBody>
      </p:sp>
      <p:sp>
        <p:nvSpPr>
          <p:cNvPr id="3" name="Title 2"/>
          <p:cNvSpPr>
            <a:spLocks noGrp="1"/>
          </p:cNvSpPr>
          <p:nvPr>
            <p:ph type="title"/>
          </p:nvPr>
        </p:nvSpPr>
        <p:spPr>
          <a:xfrm>
            <a:off x="457200" y="152400"/>
            <a:ext cx="8229600" cy="1524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410200"/>
          </a:xfrm>
        </p:spPr>
        <p:txBody>
          <a:bodyPr>
            <a:normAutofit lnSpcReduction="10000"/>
          </a:bodyPr>
          <a:lstStyle/>
          <a:p>
            <a:pPr>
              <a:buNone/>
            </a:pPr>
            <a:r>
              <a:rPr lang="en-US" b="1" dirty="0" smtClean="0"/>
              <a:t>Specific instruction to the client  after insertion of IUCD.</a:t>
            </a:r>
          </a:p>
          <a:p>
            <a:r>
              <a:rPr lang="en-US" dirty="0" smtClean="0"/>
              <a:t>Maintain hygiene</a:t>
            </a:r>
          </a:p>
          <a:p>
            <a:r>
              <a:rPr lang="en-US" dirty="0" smtClean="0"/>
              <a:t>Check strings 2-3 days after end of menses &amp; check for IUCD after changes of pad.</a:t>
            </a:r>
          </a:p>
          <a:p>
            <a:r>
              <a:rPr lang="en-US" dirty="0" smtClean="0"/>
              <a:t>Return date 2 months later then yearly</a:t>
            </a:r>
          </a:p>
          <a:p>
            <a:r>
              <a:rPr lang="en-US" dirty="0" smtClean="0"/>
              <a:t>Return date when the IUCD expires.</a:t>
            </a:r>
          </a:p>
          <a:p>
            <a:r>
              <a:rPr lang="en-US" dirty="0" smtClean="0"/>
              <a:t>They should not use tampons for periods</a:t>
            </a:r>
          </a:p>
          <a:p>
            <a:r>
              <a:rPr lang="en-US" dirty="0" smtClean="0"/>
              <a:t>Visit the clinic incase of danger signs.</a:t>
            </a:r>
          </a:p>
          <a:p>
            <a:r>
              <a:rPr lang="en-US" dirty="0" smtClean="0"/>
              <a:t>Visit the clinic if they want to switch methods. </a:t>
            </a:r>
          </a:p>
          <a:p>
            <a:r>
              <a:rPr lang="en-US" dirty="0" smtClean="0"/>
              <a:t>IUCD doesn’t protect one against HIV and STIs</a:t>
            </a:r>
            <a:endParaRPr lang="en-US" dirty="0"/>
          </a:p>
        </p:txBody>
      </p:sp>
      <p:sp>
        <p:nvSpPr>
          <p:cNvPr id="3" name="Title 2"/>
          <p:cNvSpPr>
            <a:spLocks noGrp="1"/>
          </p:cNvSpPr>
          <p:nvPr>
            <p:ph type="title"/>
          </p:nvPr>
        </p:nvSpPr>
        <p:spPr>
          <a:xfrm>
            <a:off x="457200" y="0"/>
            <a:ext cx="8229600" cy="1524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029200"/>
          </a:xfrm>
        </p:spPr>
        <p:txBody>
          <a:bodyPr>
            <a:normAutofit fontScale="92500"/>
          </a:bodyPr>
          <a:lstStyle/>
          <a:p>
            <a:pPr marL="624078" indent="-514350">
              <a:buFont typeface="+mj-lt"/>
              <a:buAutoNum type="arabicPeriod"/>
            </a:pPr>
            <a:r>
              <a:rPr lang="en-US" dirty="0" smtClean="0"/>
              <a:t>FP clients are not sick and rarely need evaluation of their health but need help in understanding their own reproductive health.</a:t>
            </a:r>
          </a:p>
          <a:p>
            <a:pPr marL="624078" indent="-514350">
              <a:buFont typeface="+mj-lt"/>
              <a:buAutoNum type="arabicPeriod"/>
            </a:pPr>
            <a:r>
              <a:rPr lang="en-US" dirty="0" smtClean="0"/>
              <a:t>FP clients need simple clear information to help them in informed choice decision making.</a:t>
            </a:r>
          </a:p>
          <a:p>
            <a:pPr marL="624078" indent="-514350">
              <a:buFont typeface="+mj-lt"/>
              <a:buAutoNum type="arabicPeriod"/>
            </a:pPr>
            <a:r>
              <a:rPr lang="en-US" dirty="0" smtClean="0"/>
              <a:t>The success of FP continuity &amp; effectiveness depends on proper counseling &amp; instruction on methods use.</a:t>
            </a:r>
          </a:p>
          <a:p>
            <a:pPr marL="624078" indent="-514350">
              <a:buFont typeface="+mj-lt"/>
              <a:buAutoNum type="arabicPeriod"/>
            </a:pPr>
            <a:r>
              <a:rPr lang="en-US" dirty="0" smtClean="0"/>
              <a:t>The client must know the needs which must be meet or fulfilled by the service provider e.g.- understanding own contraceptive needs. Which are:</a:t>
            </a:r>
            <a:endParaRPr lang="en-US" dirty="0"/>
          </a:p>
        </p:txBody>
      </p:sp>
      <p:sp>
        <p:nvSpPr>
          <p:cNvPr id="3" name="Title 2"/>
          <p:cNvSpPr>
            <a:spLocks noGrp="1"/>
          </p:cNvSpPr>
          <p:nvPr>
            <p:ph type="title"/>
          </p:nvPr>
        </p:nvSpPr>
        <p:spPr>
          <a:xfrm>
            <a:off x="457200" y="152400"/>
            <a:ext cx="8229600" cy="685800"/>
          </a:xfrm>
        </p:spPr>
        <p:txBody>
          <a:bodyPr>
            <a:normAutofit fontScale="90000"/>
          </a:bodyPr>
          <a:lstStyle/>
          <a:p>
            <a:r>
              <a:rPr lang="en-US" dirty="0" smtClean="0"/>
              <a:t>PRINCIPLES OF FP</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638801"/>
          </a:xfrm>
        </p:spPr>
        <p:txBody>
          <a:bodyPr>
            <a:normAutofit fontScale="92500" lnSpcReduction="10000"/>
          </a:bodyPr>
          <a:lstStyle/>
          <a:p>
            <a:pPr>
              <a:buNone/>
            </a:pPr>
            <a:r>
              <a:rPr lang="en-US" b="1" dirty="0" smtClean="0"/>
              <a:t>Side effects and management of side effects</a:t>
            </a:r>
          </a:p>
          <a:p>
            <a:pPr marL="624078" indent="-514350">
              <a:buFont typeface="+mj-lt"/>
              <a:buAutoNum type="arabicPeriod"/>
            </a:pPr>
            <a:r>
              <a:rPr lang="en-US" b="1" dirty="0" smtClean="0"/>
              <a:t>Cramping</a:t>
            </a:r>
          </a:p>
          <a:p>
            <a:r>
              <a:rPr lang="en-US" dirty="0" smtClean="0"/>
              <a:t>Bimanual/speculum examination is done to rule out the following:</a:t>
            </a:r>
          </a:p>
          <a:p>
            <a:pPr lvl="1"/>
            <a:r>
              <a:rPr lang="en-US" dirty="0" smtClean="0"/>
              <a:t>PID</a:t>
            </a:r>
          </a:p>
          <a:p>
            <a:pPr lvl="1"/>
            <a:r>
              <a:rPr lang="en-US" dirty="0" smtClean="0"/>
              <a:t>Partial expulsion of IUCD</a:t>
            </a:r>
          </a:p>
          <a:p>
            <a:pPr lvl="1"/>
            <a:r>
              <a:rPr lang="en-US" dirty="0" smtClean="0"/>
              <a:t>Perforation of uterus or cervix</a:t>
            </a:r>
          </a:p>
          <a:p>
            <a:r>
              <a:rPr lang="en-US" dirty="0" smtClean="0"/>
              <a:t>If no cause give analgesics</a:t>
            </a:r>
          </a:p>
          <a:p>
            <a:r>
              <a:rPr lang="en-US" dirty="0" smtClean="0"/>
              <a:t>If severe, remove IUCD</a:t>
            </a:r>
          </a:p>
          <a:p>
            <a:r>
              <a:rPr lang="en-US" dirty="0" smtClean="0"/>
              <a:t>If IUCD is too large replace with a smaller one</a:t>
            </a:r>
          </a:p>
          <a:p>
            <a:r>
              <a:rPr lang="en-US" dirty="0" smtClean="0"/>
              <a:t>If the shape is distorted or device is displaced, remove and change to a new one.</a:t>
            </a:r>
          </a:p>
          <a:p>
            <a:r>
              <a:rPr lang="en-US" dirty="0" smtClean="0"/>
              <a:t>If IUCD has lasted 3 months examine for other cause of cramping.</a:t>
            </a:r>
            <a:endParaRPr lang="en-US" dirty="0"/>
          </a:p>
        </p:txBody>
      </p:sp>
      <p:sp>
        <p:nvSpPr>
          <p:cNvPr id="3" name="Title 2"/>
          <p:cNvSpPr>
            <a:spLocks noGrp="1"/>
          </p:cNvSpPr>
          <p:nvPr>
            <p:ph type="title"/>
          </p:nvPr>
        </p:nvSpPr>
        <p:spPr>
          <a:xfrm>
            <a:off x="457200" y="0"/>
            <a:ext cx="8229600" cy="1524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1"/>
            <a:ext cx="8229600" cy="5562600"/>
          </a:xfrm>
        </p:spPr>
        <p:txBody>
          <a:bodyPr/>
          <a:lstStyle/>
          <a:p>
            <a:pPr marL="624078" indent="-514350">
              <a:buFont typeface="+mj-lt"/>
              <a:buAutoNum type="arabicPeriod" startAt="2"/>
            </a:pPr>
            <a:r>
              <a:rPr lang="en-US" b="1" dirty="0" smtClean="0"/>
              <a:t>Amenorrhea</a:t>
            </a:r>
          </a:p>
          <a:p>
            <a:r>
              <a:rPr lang="en-US" dirty="0" smtClean="0"/>
              <a:t>Do pelvic &amp; speculum exam, check for strings. R/O pregnancy. If strings can be seen, remove.</a:t>
            </a:r>
          </a:p>
          <a:p>
            <a:r>
              <a:rPr lang="en-US" dirty="0" smtClean="0"/>
              <a:t>If she is &lt;13 weeks pregnant and the strings can not be visualized, the devices may have been expelled, refer for ANC with a note telling the health providers IUCD may be insitu.</a:t>
            </a:r>
          </a:p>
        </p:txBody>
      </p:sp>
      <p:sp>
        <p:nvSpPr>
          <p:cNvPr id="3" name="Title 2"/>
          <p:cNvSpPr>
            <a:spLocks noGrp="1"/>
          </p:cNvSpPr>
          <p:nvPr>
            <p:ph type="title"/>
          </p:nvPr>
        </p:nvSpPr>
        <p:spPr>
          <a:xfrm>
            <a:off x="457200" y="-45719"/>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257800"/>
          </a:xfrm>
        </p:spPr>
        <p:txBody>
          <a:bodyPr>
            <a:normAutofit lnSpcReduction="10000"/>
          </a:bodyPr>
          <a:lstStyle/>
          <a:p>
            <a:pPr marL="624078" indent="-514350">
              <a:buFont typeface="+mj-lt"/>
              <a:buAutoNum type="arabicPeriod" startAt="3"/>
            </a:pPr>
            <a:r>
              <a:rPr lang="en-US" b="1" dirty="0" smtClean="0"/>
              <a:t>Missing strings</a:t>
            </a:r>
          </a:p>
          <a:p>
            <a:r>
              <a:rPr lang="en-US" dirty="0" smtClean="0"/>
              <a:t>If client is aware that the IUCD fell out </a:t>
            </a:r>
          </a:p>
          <a:p>
            <a:pPr lvl="1"/>
            <a:r>
              <a:rPr lang="en-US" dirty="0" smtClean="0"/>
              <a:t>Rule out pregnancy</a:t>
            </a:r>
          </a:p>
          <a:p>
            <a:pPr lvl="1"/>
            <a:r>
              <a:rPr lang="en-US" dirty="0" smtClean="0"/>
              <a:t>Provide back up method</a:t>
            </a:r>
          </a:p>
          <a:p>
            <a:pPr lvl="1"/>
            <a:r>
              <a:rPr lang="en-US" dirty="0" smtClean="0"/>
              <a:t>Insert IUCD with next period if she wishes</a:t>
            </a:r>
          </a:p>
          <a:p>
            <a:r>
              <a:rPr lang="en-US" dirty="0" smtClean="0"/>
              <a:t>Do speculum exam &amp; bimanual exam, check for strings. </a:t>
            </a:r>
          </a:p>
          <a:p>
            <a:r>
              <a:rPr lang="en-US" dirty="0" smtClean="0"/>
              <a:t>If pregnant refer with information about the IUCD</a:t>
            </a:r>
          </a:p>
          <a:p>
            <a:r>
              <a:rPr lang="en-US" dirty="0" smtClean="0"/>
              <a:t>If strings are not felt in the cervical canal, give a barrier method until the next menses. Check for strings after menses, they may come down, reassure.</a:t>
            </a:r>
          </a:p>
          <a:p>
            <a:endParaRPr lang="en-US" dirty="0" smtClean="0"/>
          </a:p>
        </p:txBody>
      </p:sp>
      <p:sp>
        <p:nvSpPr>
          <p:cNvPr id="3" name="Title 2"/>
          <p:cNvSpPr>
            <a:spLocks noGrp="1"/>
          </p:cNvSpPr>
          <p:nvPr>
            <p:ph type="title"/>
          </p:nvPr>
        </p:nvSpPr>
        <p:spPr>
          <a:xfrm>
            <a:off x="457200" y="0"/>
            <a:ext cx="8229600" cy="3048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57799"/>
          </a:xfrm>
        </p:spPr>
        <p:txBody>
          <a:bodyPr>
            <a:normAutofit/>
          </a:bodyPr>
          <a:lstStyle/>
          <a:p>
            <a:r>
              <a:rPr lang="en-US" dirty="0" smtClean="0"/>
              <a:t>Rule out perforation  by  referring to hospital for u/s or x-ray. It may have come out unnoticed. Insert another one or help client make another choice.</a:t>
            </a:r>
          </a:p>
          <a:p>
            <a:pPr marL="624078" indent="-514350">
              <a:buFont typeface="+mj-lt"/>
              <a:buAutoNum type="arabicPeriod" startAt="4"/>
            </a:pPr>
            <a:r>
              <a:rPr lang="en-US" b="1" dirty="0" smtClean="0"/>
              <a:t>Irregular or heavy vaginal bleeding</a:t>
            </a:r>
          </a:p>
          <a:p>
            <a:r>
              <a:rPr lang="en-US" dirty="0" smtClean="0"/>
              <a:t>Do speculum/ bi manual exam for cervical pathology, ectopic or intrauterine pregnancy.</a:t>
            </a:r>
          </a:p>
          <a:p>
            <a:r>
              <a:rPr lang="en-US" dirty="0" smtClean="0"/>
              <a:t>If normal give Ferrous Sulphate 200 mg TDS 3/12. Give a return date.</a:t>
            </a:r>
          </a:p>
          <a:p>
            <a:r>
              <a:rPr lang="en-US" dirty="0" smtClean="0"/>
              <a:t>Check for anemia- if present and severe remove IUCD and help client change to another method</a:t>
            </a:r>
          </a:p>
        </p:txBody>
      </p:sp>
      <p:sp>
        <p:nvSpPr>
          <p:cNvPr id="3" name="Title 2"/>
          <p:cNvSpPr>
            <a:spLocks noGrp="1"/>
          </p:cNvSpPr>
          <p:nvPr>
            <p:ph type="title"/>
          </p:nvPr>
        </p:nvSpPr>
        <p:spPr>
          <a:xfrm>
            <a:off x="457200" y="152400"/>
            <a:ext cx="8229600" cy="1524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a:bodyPr>
          <a:lstStyle/>
          <a:p>
            <a:r>
              <a:rPr lang="en-US" dirty="0" smtClean="0"/>
              <a:t>Barrier methods prevent the sperm from gaining access to the upper reproductive tract and making contact with the egg. These methods include male and female condoms, </a:t>
            </a:r>
            <a:r>
              <a:rPr lang="en-US" dirty="0" err="1" smtClean="0"/>
              <a:t>spermicides</a:t>
            </a:r>
            <a:r>
              <a:rPr lang="en-US" dirty="0" smtClean="0"/>
              <a:t>, diaphragms, and cervical caps. Whereas condoms, diaphragms, and cervical caps are mechanical barriers, </a:t>
            </a:r>
            <a:r>
              <a:rPr lang="en-US" dirty="0" err="1" smtClean="0"/>
              <a:t>spermicides</a:t>
            </a:r>
            <a:r>
              <a:rPr lang="en-US" dirty="0" smtClean="0"/>
              <a:t> are chemicals that interfere with the movement of the sperm and its ability to fertilize the egg.</a:t>
            </a:r>
          </a:p>
        </p:txBody>
      </p:sp>
      <p:sp>
        <p:nvSpPr>
          <p:cNvPr id="4" name="Title 3"/>
          <p:cNvSpPr>
            <a:spLocks noGrp="1"/>
          </p:cNvSpPr>
          <p:nvPr>
            <p:ph type="title"/>
          </p:nvPr>
        </p:nvSpPr>
        <p:spPr>
          <a:xfrm>
            <a:off x="457200" y="152400"/>
            <a:ext cx="8229600" cy="914400"/>
          </a:xfrm>
        </p:spPr>
        <p:txBody>
          <a:bodyPr>
            <a:normAutofit fontScale="90000"/>
          </a:bodyPr>
          <a:lstStyle/>
          <a:p>
            <a:r>
              <a:rPr lang="en-US" dirty="0" smtClean="0"/>
              <a:t>BARRIER METHODS OF CONTRACEPTION.</a:t>
            </a: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1"/>
            <a:ext cx="8229600" cy="5486400"/>
          </a:xfrm>
        </p:spPr>
        <p:txBody>
          <a:bodyPr/>
          <a:lstStyle/>
          <a:p>
            <a:r>
              <a:rPr lang="en-US" dirty="0" smtClean="0"/>
              <a:t>Currently in Kenya, the use of diaphragms, cervical caps, and </a:t>
            </a:r>
            <a:r>
              <a:rPr lang="en-US" dirty="0" err="1" smtClean="0"/>
              <a:t>spermicides</a:t>
            </a:r>
            <a:r>
              <a:rPr lang="en-US" dirty="0" smtClean="0"/>
              <a:t> is negligible. In addition, scientific evidence has shown that repeated and high-dose use of the spermicide nonoxynol-9 might cause vaginal and cervical irritation or abrasions, which</a:t>
            </a:r>
          </a:p>
          <a:p>
            <a:pPr>
              <a:buNone/>
            </a:pPr>
            <a:r>
              <a:rPr lang="en-US" dirty="0" smtClean="0"/>
              <a:t> could increase the risk of infection with HIV</a:t>
            </a:r>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1"/>
            <a:ext cx="8229600" cy="4724400"/>
          </a:xfrm>
        </p:spPr>
        <p:txBody>
          <a:bodyPr>
            <a:normAutofit lnSpcReduction="10000"/>
          </a:bodyPr>
          <a:lstStyle/>
          <a:p>
            <a:r>
              <a:rPr lang="en-US" dirty="0" smtClean="0"/>
              <a:t>The male condom is a thin, latex rubber sheath or covering, made to fit a man’s erect penis. Some are coated with a lubricant or</a:t>
            </a:r>
          </a:p>
          <a:p>
            <a:pPr>
              <a:buNone/>
            </a:pPr>
            <a:r>
              <a:rPr lang="en-US" dirty="0" smtClean="0"/>
              <a:t>  spermicide. Condoms come in different sizes, </a:t>
            </a:r>
            <a:r>
              <a:rPr lang="en-US" dirty="0" err="1" smtClean="0"/>
              <a:t>colours</a:t>
            </a:r>
            <a:r>
              <a:rPr lang="en-US" dirty="0" smtClean="0"/>
              <a:t>, and textures.</a:t>
            </a:r>
          </a:p>
          <a:p>
            <a:r>
              <a:rPr lang="en-US" dirty="0" smtClean="0"/>
              <a:t>As stated above, condoms help prevent both pregnancy and some STIs, including HIV/AIDS.</a:t>
            </a:r>
          </a:p>
          <a:p>
            <a:r>
              <a:rPr lang="en-US" dirty="0" smtClean="0"/>
              <a:t> Condom types in the market include plain,   </a:t>
            </a:r>
            <a:r>
              <a:rPr lang="en-US" dirty="0" err="1" smtClean="0"/>
              <a:t>flavoured</a:t>
            </a:r>
            <a:r>
              <a:rPr lang="en-US" dirty="0" smtClean="0"/>
              <a:t>, </a:t>
            </a:r>
            <a:r>
              <a:rPr lang="en-US" dirty="0" err="1" smtClean="0"/>
              <a:t>coloured</a:t>
            </a:r>
            <a:r>
              <a:rPr lang="en-US" dirty="0" smtClean="0"/>
              <a:t>, and </a:t>
            </a:r>
            <a:r>
              <a:rPr lang="en-US" dirty="0" err="1" smtClean="0"/>
              <a:t>spermicide</a:t>
            </a:r>
            <a:r>
              <a:rPr lang="en-US" dirty="0" smtClean="0"/>
              <a:t>-added condoms.</a:t>
            </a:r>
            <a:endParaRPr lang="en-US" dirty="0"/>
          </a:p>
        </p:txBody>
      </p:sp>
      <p:sp>
        <p:nvSpPr>
          <p:cNvPr id="3" name="Title 2"/>
          <p:cNvSpPr>
            <a:spLocks noGrp="1"/>
          </p:cNvSpPr>
          <p:nvPr>
            <p:ph type="title"/>
          </p:nvPr>
        </p:nvSpPr>
        <p:spPr>
          <a:xfrm>
            <a:off x="457200" y="152400"/>
            <a:ext cx="8229600" cy="685800"/>
          </a:xfrm>
        </p:spPr>
        <p:txBody>
          <a:bodyPr>
            <a:normAutofit fontScale="90000"/>
          </a:bodyPr>
          <a:lstStyle/>
          <a:p>
            <a:r>
              <a:rPr lang="en-US" dirty="0" smtClean="0"/>
              <a:t>MALE CONDOMS</a:t>
            </a: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lnSpcReduction="10000"/>
          </a:bodyPr>
          <a:lstStyle/>
          <a:p>
            <a:pPr>
              <a:buNone/>
            </a:pPr>
            <a:r>
              <a:rPr lang="en-US" b="1" dirty="0" smtClean="0"/>
              <a:t>Advantages of male condoms</a:t>
            </a:r>
          </a:p>
          <a:p>
            <a:r>
              <a:rPr lang="en-US" dirty="0" smtClean="0"/>
              <a:t>Condoms offer contraception only when needed.</a:t>
            </a:r>
          </a:p>
          <a:p>
            <a:r>
              <a:rPr lang="en-US" dirty="0" smtClean="0"/>
              <a:t> Condoms are easy to obtain and can be used without seeing a health care provider.</a:t>
            </a:r>
          </a:p>
          <a:p>
            <a:pPr>
              <a:buNone/>
            </a:pPr>
            <a:r>
              <a:rPr lang="en-US" b="1" dirty="0" smtClean="0"/>
              <a:t>Other benefits of using condoms include the following</a:t>
            </a:r>
            <a:r>
              <a:rPr lang="en-US" dirty="0" smtClean="0"/>
              <a:t>:</a:t>
            </a:r>
          </a:p>
          <a:p>
            <a:r>
              <a:rPr lang="en-US" dirty="0" smtClean="0"/>
              <a:t> With consistent and proper use, they are highly effective protection against STIs, including HIV/AIDS.</a:t>
            </a:r>
          </a:p>
          <a:p>
            <a:r>
              <a:rPr lang="en-US" dirty="0" smtClean="0"/>
              <a:t> Condoms reduce the risk of cervical cancer.</a:t>
            </a:r>
          </a:p>
          <a:p>
            <a:r>
              <a:rPr lang="en-US" dirty="0" smtClean="0"/>
              <a:t> Condoms prevent premature ejaculation.</a:t>
            </a:r>
            <a:endParaRPr lang="en-US" b="1"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r>
              <a:rPr lang="en-US" dirty="0" smtClean="0"/>
              <a:t> Almost every man is eligible to use a condom.</a:t>
            </a:r>
          </a:p>
          <a:p>
            <a:r>
              <a:rPr lang="en-US" dirty="0" smtClean="0"/>
              <a:t> Condoms are easy to use with a little practice.</a:t>
            </a:r>
          </a:p>
          <a:p>
            <a:r>
              <a:rPr lang="en-US" dirty="0" smtClean="0"/>
              <a:t> There is no health risk associated with this method.</a:t>
            </a:r>
          </a:p>
          <a:p>
            <a:r>
              <a:rPr lang="en-US" dirty="0" smtClean="0"/>
              <a:t> Condoms do not interfere with the act of intercourse, as do the foaming tablets.</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486399"/>
          </a:xfrm>
        </p:spPr>
        <p:txBody>
          <a:bodyPr>
            <a:normAutofit lnSpcReduction="10000"/>
          </a:bodyPr>
          <a:lstStyle/>
          <a:p>
            <a:pPr>
              <a:buNone/>
            </a:pPr>
            <a:r>
              <a:rPr lang="en-US" b="1" dirty="0" smtClean="0"/>
              <a:t>Limitations of condoms</a:t>
            </a:r>
          </a:p>
          <a:p>
            <a:r>
              <a:rPr lang="en-US" dirty="0" smtClean="0"/>
              <a:t> A new condom must be worn for each act of sexual intercourse.</a:t>
            </a:r>
          </a:p>
          <a:p>
            <a:r>
              <a:rPr lang="en-US" dirty="0" smtClean="0"/>
              <a:t>Condoms have a higher failure rate if used inconsistently or incorrectly.</a:t>
            </a:r>
          </a:p>
          <a:p>
            <a:r>
              <a:rPr lang="en-US" dirty="0" smtClean="0"/>
              <a:t> Condoms might reduce sensitivity.</a:t>
            </a:r>
          </a:p>
          <a:p>
            <a:r>
              <a:rPr lang="en-US" dirty="0" smtClean="0"/>
              <a:t> Condoms might cause itching for a few people who are allergic to latex.</a:t>
            </a:r>
          </a:p>
          <a:p>
            <a:r>
              <a:rPr lang="en-US" dirty="0" smtClean="0"/>
              <a:t> Condoms are user-dependent.</a:t>
            </a:r>
          </a:p>
          <a:p>
            <a:r>
              <a:rPr lang="en-US" dirty="0" smtClean="0"/>
              <a:t> Condoms cannot be used with oil-based lubricants.</a:t>
            </a:r>
          </a:p>
          <a:p>
            <a:r>
              <a:rPr lang="en-US" dirty="0" smtClean="0"/>
              <a:t>Condoms are affected by heat, light, and humidity.</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91200"/>
          </a:xfrm>
        </p:spPr>
        <p:txBody>
          <a:bodyPr>
            <a:normAutofit lnSpcReduction="10000"/>
          </a:bodyPr>
          <a:lstStyle/>
          <a:p>
            <a:pPr lvl="1"/>
            <a:r>
              <a:rPr lang="en-US" sz="2200" dirty="0" smtClean="0">
                <a:latin typeface="Constantia" pitchFamily="18" charset="0"/>
              </a:rPr>
              <a:t>Information about all available methods</a:t>
            </a:r>
          </a:p>
          <a:p>
            <a:pPr lvl="1"/>
            <a:r>
              <a:rPr lang="en-US" sz="2200" dirty="0" smtClean="0">
                <a:latin typeface="Constantia" pitchFamily="18" charset="0"/>
              </a:rPr>
              <a:t>Information on  the method chosen.</a:t>
            </a:r>
          </a:p>
          <a:p>
            <a:pPr lvl="1"/>
            <a:r>
              <a:rPr lang="en-US" sz="2200" dirty="0" smtClean="0">
                <a:latin typeface="Constantia" pitchFamily="18" charset="0"/>
              </a:rPr>
              <a:t>Informed consent.</a:t>
            </a:r>
          </a:p>
          <a:p>
            <a:pPr lvl="1"/>
            <a:r>
              <a:rPr lang="en-US" sz="2200" dirty="0" smtClean="0">
                <a:latin typeface="Constantia" pitchFamily="18" charset="0"/>
              </a:rPr>
              <a:t>Instruction on method use &amp; continuity</a:t>
            </a:r>
          </a:p>
          <a:p>
            <a:pPr marL="624078" indent="-514350">
              <a:buFont typeface="+mj-lt"/>
              <a:buAutoNum type="arabicPeriod" startAt="5"/>
            </a:pPr>
            <a:r>
              <a:rPr lang="en-US" sz="2600" dirty="0" smtClean="0">
                <a:latin typeface="Constantia" pitchFamily="18" charset="0"/>
              </a:rPr>
              <a:t>The service provider must know his/her role in order to meet the clients needs satisfactory e.g.</a:t>
            </a:r>
            <a:endParaRPr lang="en-US" sz="2000" dirty="0" smtClean="0">
              <a:latin typeface="Constantia" pitchFamily="18" charset="0"/>
            </a:endParaRPr>
          </a:p>
          <a:p>
            <a:pPr marL="880110" lvl="1" indent="-514350"/>
            <a:r>
              <a:rPr lang="en-US" sz="2200" dirty="0" smtClean="0">
                <a:latin typeface="Constantia" pitchFamily="18" charset="0"/>
              </a:rPr>
              <a:t>History taking</a:t>
            </a:r>
          </a:p>
          <a:p>
            <a:pPr marL="880110" lvl="1" indent="-514350"/>
            <a:r>
              <a:rPr lang="en-US" sz="2200" dirty="0" smtClean="0">
                <a:latin typeface="Constantia" pitchFamily="18" charset="0"/>
              </a:rPr>
              <a:t>Interviewing</a:t>
            </a:r>
          </a:p>
          <a:p>
            <a:pPr marL="880110" lvl="1" indent="-514350"/>
            <a:r>
              <a:rPr lang="en-US" sz="2200" dirty="0" smtClean="0">
                <a:latin typeface="Constantia" pitchFamily="18" charset="0"/>
              </a:rPr>
              <a:t>Counseling </a:t>
            </a:r>
          </a:p>
          <a:p>
            <a:pPr marL="880110" lvl="1" indent="-514350"/>
            <a:r>
              <a:rPr lang="en-US" sz="2200" dirty="0" smtClean="0">
                <a:latin typeface="Constantia" pitchFamily="18" charset="0"/>
              </a:rPr>
              <a:t>Tailored counseling</a:t>
            </a:r>
          </a:p>
          <a:p>
            <a:pPr marL="880110" lvl="1" indent="-514350"/>
            <a:r>
              <a:rPr lang="en-US" sz="2200" dirty="0" smtClean="0">
                <a:latin typeface="Constantia" pitchFamily="18" charset="0"/>
              </a:rPr>
              <a:t>Physical examination</a:t>
            </a:r>
          </a:p>
          <a:p>
            <a:pPr marL="880110" lvl="1" indent="-514350"/>
            <a:r>
              <a:rPr lang="en-US" sz="2200" dirty="0" smtClean="0">
                <a:latin typeface="Constantia" pitchFamily="18" charset="0"/>
              </a:rPr>
              <a:t>Help client choose most suitable methods.</a:t>
            </a:r>
          </a:p>
          <a:p>
            <a:pPr marL="880110" lvl="1" indent="-514350"/>
            <a:r>
              <a:rPr lang="en-US" sz="2200" dirty="0" smtClean="0">
                <a:latin typeface="Constantia" pitchFamily="18" charset="0"/>
              </a:rPr>
              <a:t>Ensure informed consent</a:t>
            </a:r>
          </a:p>
          <a:p>
            <a:pPr marL="880110" lvl="1" indent="-514350"/>
            <a:r>
              <a:rPr lang="en-US" sz="2200" dirty="0" smtClean="0">
                <a:latin typeface="Constantia" pitchFamily="18" charset="0"/>
              </a:rPr>
              <a:t>Provide method chosen</a:t>
            </a:r>
          </a:p>
          <a:p>
            <a:pPr marL="880110" lvl="1" indent="-514350"/>
            <a:r>
              <a:rPr lang="en-US" sz="2200" dirty="0" smtClean="0">
                <a:latin typeface="Constantia" pitchFamily="18" charset="0"/>
              </a:rPr>
              <a:t>Give clients instructions for use, ensure safety, continuity  &amp; follow up.</a:t>
            </a:r>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943600"/>
          </a:xfrm>
        </p:spPr>
        <p:txBody>
          <a:bodyPr>
            <a:normAutofit lnSpcReduction="10000"/>
          </a:bodyPr>
          <a:lstStyle/>
          <a:p>
            <a:pPr>
              <a:buNone/>
            </a:pPr>
            <a:r>
              <a:rPr lang="en-US" b="1" dirty="0" smtClean="0"/>
              <a:t>Men Who Should Use Male Condoms</a:t>
            </a:r>
          </a:p>
          <a:p>
            <a:pPr>
              <a:buNone/>
            </a:pPr>
            <a:r>
              <a:rPr lang="en-US" dirty="0" smtClean="0"/>
              <a:t>• Men who wish to participate actively in FP</a:t>
            </a:r>
          </a:p>
          <a:p>
            <a:pPr>
              <a:buNone/>
            </a:pPr>
            <a:r>
              <a:rPr lang="en-US" dirty="0" smtClean="0"/>
              <a:t>• Couples who need a back-up method (e.g., for missed pills)</a:t>
            </a:r>
          </a:p>
          <a:p>
            <a:pPr>
              <a:buNone/>
            </a:pPr>
            <a:r>
              <a:rPr lang="en-US" dirty="0" smtClean="0"/>
              <a:t>• Couples who have sex infrequently and who do not need  continual protection</a:t>
            </a:r>
          </a:p>
          <a:p>
            <a:pPr>
              <a:buNone/>
            </a:pPr>
            <a:r>
              <a:rPr lang="en-US" dirty="0" smtClean="0"/>
              <a:t>• Couples who need temporary methods while awaiting another method</a:t>
            </a:r>
          </a:p>
          <a:p>
            <a:pPr>
              <a:buNone/>
            </a:pPr>
            <a:r>
              <a:rPr lang="en-US" dirty="0" smtClean="0"/>
              <a:t>• Couples who want protection from STI/HIV</a:t>
            </a:r>
          </a:p>
          <a:p>
            <a:pPr>
              <a:buNone/>
            </a:pPr>
            <a:r>
              <a:rPr lang="en-US" dirty="0" smtClean="0"/>
              <a:t>– Those who are not using another method, or</a:t>
            </a:r>
          </a:p>
          <a:p>
            <a:pPr>
              <a:buNone/>
            </a:pPr>
            <a:r>
              <a:rPr lang="en-US" dirty="0" smtClean="0"/>
              <a:t>– Those who are using another method for pregnancy prevention, and are at a risk of acquiring an STI or HIV/AIDS</a:t>
            </a:r>
          </a:p>
          <a:p>
            <a:pPr>
              <a:buNone/>
            </a:pPr>
            <a:r>
              <a:rPr lang="en-US" dirty="0" smtClean="0"/>
              <a:t>(dual method use)</a:t>
            </a:r>
            <a:endParaRPr lang="en-US" dirty="0"/>
          </a:p>
        </p:txBody>
      </p:sp>
      <p:sp>
        <p:nvSpPr>
          <p:cNvPr id="3" name="Title 2"/>
          <p:cNvSpPr>
            <a:spLocks noGrp="1"/>
          </p:cNvSpPr>
          <p:nvPr>
            <p:ph type="title"/>
          </p:nvPr>
        </p:nvSpPr>
        <p:spPr>
          <a:xfrm flipV="1">
            <a:off x="457200" y="0"/>
            <a:ext cx="8229600" cy="274638"/>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lnSpcReduction="10000"/>
          </a:bodyPr>
          <a:lstStyle/>
          <a:p>
            <a:pPr>
              <a:buNone/>
            </a:pPr>
            <a:r>
              <a:rPr lang="en-US" b="1" dirty="0" smtClean="0"/>
              <a:t>In the case of the male condom:</a:t>
            </a:r>
          </a:p>
          <a:p>
            <a:pPr>
              <a:buNone/>
            </a:pPr>
            <a:r>
              <a:rPr lang="en-US" dirty="0" smtClean="0"/>
              <a:t>• After ejaculation and before completely losing his erection, the man should hold the rim of the condom to the base of the penis so it will not slip off when he is pulling his penis out of the woman’s vagina.</a:t>
            </a:r>
          </a:p>
          <a:p>
            <a:pPr>
              <a:buNone/>
            </a:pPr>
            <a:r>
              <a:rPr lang="en-US" dirty="0" smtClean="0"/>
              <a:t>• He should take the condom off his penis without spilling the semen on the vaginal opening.</a:t>
            </a:r>
          </a:p>
          <a:p>
            <a:pPr>
              <a:buNone/>
            </a:pPr>
            <a:r>
              <a:rPr lang="en-US" dirty="0" smtClean="0"/>
              <a:t>• The used condom can be thrown into a pit latrine, burned, or buried. It should be kept away from children. Condoms must not be reused.</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1999"/>
            <a:ext cx="8229600" cy="5334001"/>
          </a:xfrm>
        </p:spPr>
        <p:txBody>
          <a:bodyPr>
            <a:normAutofit/>
          </a:bodyPr>
          <a:lstStyle/>
          <a:p>
            <a:r>
              <a:rPr lang="en-US" dirty="0" smtClean="0"/>
              <a:t>The female condom is made of thin, transparent soft plastic (polyurethane).</a:t>
            </a:r>
          </a:p>
          <a:p>
            <a:pPr>
              <a:buNone/>
            </a:pPr>
            <a:r>
              <a:rPr lang="en-US" b="1" dirty="0" smtClean="0"/>
              <a:t>Advantages and Benefits</a:t>
            </a:r>
          </a:p>
          <a:p>
            <a:pPr>
              <a:buNone/>
            </a:pPr>
            <a:r>
              <a:rPr lang="en-US" i="1" dirty="0" smtClean="0"/>
              <a:t>Contraceptive Benefits</a:t>
            </a:r>
          </a:p>
          <a:p>
            <a:pPr>
              <a:buNone/>
            </a:pPr>
            <a:r>
              <a:rPr lang="en-US" dirty="0" smtClean="0"/>
              <a:t>• They are effective if used consistently and correctly. The effectiveness of the female condom is slightly less than the male condom. The failure rate is about 5 percent in perfect use, and 21 percent in typical use.</a:t>
            </a:r>
          </a:p>
          <a:p>
            <a:pPr>
              <a:buNone/>
            </a:pPr>
            <a:r>
              <a:rPr lang="en-US" dirty="0" smtClean="0"/>
              <a:t>• They offer contraception only when needed.</a:t>
            </a:r>
          </a:p>
          <a:p>
            <a:pPr>
              <a:buNone/>
            </a:pPr>
            <a:r>
              <a:rPr lang="en-US" dirty="0" smtClean="0"/>
              <a:t>• Condoms can be used without seeing a health care provider.</a:t>
            </a:r>
            <a:endParaRPr lang="en-US" dirty="0"/>
          </a:p>
        </p:txBody>
      </p:sp>
      <p:sp>
        <p:nvSpPr>
          <p:cNvPr id="3" name="Title 2"/>
          <p:cNvSpPr>
            <a:spLocks noGrp="1"/>
          </p:cNvSpPr>
          <p:nvPr>
            <p:ph type="title"/>
          </p:nvPr>
        </p:nvSpPr>
        <p:spPr>
          <a:xfrm>
            <a:off x="457200" y="274638"/>
            <a:ext cx="8229600" cy="411162"/>
          </a:xfrm>
        </p:spPr>
        <p:txBody>
          <a:bodyPr>
            <a:normAutofit fontScale="90000"/>
          </a:bodyPr>
          <a:lstStyle/>
          <a:p>
            <a:r>
              <a:rPr lang="en-US" dirty="0" smtClean="0"/>
              <a:t>FEMALE CONDOM</a:t>
            </a: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715000"/>
          </a:xfrm>
        </p:spPr>
        <p:txBody>
          <a:bodyPr>
            <a:noAutofit/>
          </a:bodyPr>
          <a:lstStyle/>
          <a:p>
            <a:r>
              <a:rPr lang="en-US" i="1" dirty="0" smtClean="0"/>
              <a:t>Other Benefits</a:t>
            </a:r>
          </a:p>
          <a:p>
            <a:pPr>
              <a:buNone/>
            </a:pPr>
            <a:r>
              <a:rPr lang="en-US" dirty="0" smtClean="0"/>
              <a:t>• With consistent and proper use, condoms are highly effective protection against STIs, including HIV/AIDS.</a:t>
            </a:r>
          </a:p>
          <a:p>
            <a:pPr>
              <a:buNone/>
            </a:pPr>
            <a:r>
              <a:rPr lang="en-US" dirty="0" smtClean="0"/>
              <a:t>• They protect against PID.</a:t>
            </a:r>
          </a:p>
          <a:p>
            <a:pPr>
              <a:buNone/>
            </a:pPr>
            <a:r>
              <a:rPr lang="en-US" dirty="0" smtClean="0"/>
              <a:t>• The woman can control this method.</a:t>
            </a:r>
          </a:p>
          <a:p>
            <a:pPr>
              <a:buNone/>
            </a:pPr>
            <a:r>
              <a:rPr lang="en-US" dirty="0" smtClean="0"/>
              <a:t>• Almost every woman is eligible to use this method.</a:t>
            </a:r>
          </a:p>
          <a:p>
            <a:pPr>
              <a:buNone/>
            </a:pPr>
            <a:r>
              <a:rPr lang="en-US" dirty="0" smtClean="0"/>
              <a:t>• It can be inserted eight hours before an anticipated sexual act.</a:t>
            </a:r>
          </a:p>
          <a:p>
            <a:pPr>
              <a:buNone/>
            </a:pPr>
            <a:r>
              <a:rPr lang="en-US" dirty="0" smtClean="0"/>
              <a:t>• There is no need to see a health care provider before use.</a:t>
            </a:r>
          </a:p>
          <a:p>
            <a:pPr>
              <a:buNone/>
            </a:pP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sz="2800" dirty="0" smtClean="0"/>
              <a:t>• Condoms are easy to use with a little practice.</a:t>
            </a:r>
          </a:p>
          <a:p>
            <a:pPr>
              <a:buNone/>
            </a:pPr>
            <a:r>
              <a:rPr lang="en-US" sz="2800" dirty="0" smtClean="0"/>
              <a:t>• No health risk is associated with the method.</a:t>
            </a:r>
          </a:p>
          <a:p>
            <a:pPr>
              <a:buNone/>
            </a:pPr>
            <a:r>
              <a:rPr lang="en-US" sz="2800" dirty="0" smtClean="0"/>
              <a:t>• Unlike latex rubber, there is no known allergy to polyurethane, the material from which female condoms are made.</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r>
              <a:rPr lang="en-US" b="1" dirty="0" smtClean="0"/>
              <a:t>Limitations of Female Condoms</a:t>
            </a:r>
          </a:p>
          <a:p>
            <a:pPr>
              <a:buNone/>
            </a:pPr>
            <a:r>
              <a:rPr lang="en-US" dirty="0" smtClean="0"/>
              <a:t>• Condom must be inserted before sexual intercourse (although they can be inserted in advance—as much as eight hours).</a:t>
            </a:r>
          </a:p>
          <a:p>
            <a:pPr>
              <a:buNone/>
            </a:pPr>
            <a:r>
              <a:rPr lang="en-US" dirty="0" smtClean="0"/>
              <a:t>• Female condoms are expensive.</a:t>
            </a:r>
          </a:p>
          <a:p>
            <a:pPr>
              <a:buNone/>
            </a:pPr>
            <a:r>
              <a:rPr lang="en-US" dirty="0" smtClean="0"/>
              <a:t>• A condom can be used only once—it cannot be reused.</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562600"/>
          </a:xfrm>
        </p:spPr>
        <p:txBody>
          <a:bodyPr>
            <a:normAutofit/>
          </a:bodyPr>
          <a:lstStyle/>
          <a:p>
            <a:pPr>
              <a:buNone/>
            </a:pPr>
            <a:r>
              <a:rPr lang="en-US" b="1" dirty="0" smtClean="0"/>
              <a:t>Women Who Can Use the Female Condom</a:t>
            </a:r>
          </a:p>
          <a:p>
            <a:r>
              <a:rPr lang="en-US" dirty="0" smtClean="0"/>
              <a:t>All women of reproductive age of any parity, including </a:t>
            </a:r>
            <a:r>
              <a:rPr lang="en-US" dirty="0" err="1" smtClean="0"/>
              <a:t>nulliparous</a:t>
            </a:r>
            <a:r>
              <a:rPr lang="en-US" dirty="0" smtClean="0"/>
              <a:t> women, can use a female condom. The female condom is appropriate in many circumstances:</a:t>
            </a:r>
          </a:p>
          <a:p>
            <a:pPr>
              <a:buNone/>
            </a:pPr>
            <a:r>
              <a:rPr lang="en-US" dirty="0" smtClean="0"/>
              <a:t>• Women who need to rule out possible pregnancy before proceeding with another method.</a:t>
            </a:r>
          </a:p>
          <a:p>
            <a:pPr>
              <a:buNone/>
            </a:pPr>
            <a:r>
              <a:rPr lang="en-US" dirty="0" smtClean="0"/>
              <a:t>• Women who need a back-up method.</a:t>
            </a:r>
          </a:p>
          <a:p>
            <a:pPr>
              <a:buNone/>
            </a:pPr>
            <a:r>
              <a:rPr lang="en-US" dirty="0" smtClean="0"/>
              <a:t>• Women who need temporary methods of contraception.</a:t>
            </a:r>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dirty="0" smtClean="0"/>
              <a:t>• Post-abortion clients before initiating other methods.</a:t>
            </a:r>
          </a:p>
          <a:p>
            <a:pPr>
              <a:buNone/>
            </a:pPr>
            <a:r>
              <a:rPr lang="en-US" dirty="0" smtClean="0"/>
              <a:t>• Women who need dual protection if they are using another method for pregnancy prevention, but are at a risk of acquiring an STI or HIV/AIDS (e.g., a woman who has more than one partner, or a woman whose partner has more than one partner).</a:t>
            </a:r>
          </a:p>
          <a:p>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943600"/>
          </a:xfrm>
        </p:spPr>
        <p:txBody>
          <a:bodyPr>
            <a:normAutofit fontScale="92500" lnSpcReduction="10000"/>
          </a:bodyPr>
          <a:lstStyle/>
          <a:p>
            <a:pPr>
              <a:buNone/>
            </a:pPr>
            <a:r>
              <a:rPr lang="en-US" b="1" dirty="0" smtClean="0"/>
              <a:t>Women Who Should Not Use a Condom</a:t>
            </a:r>
          </a:p>
          <a:p>
            <a:r>
              <a:rPr lang="en-US" dirty="0" smtClean="0"/>
              <a:t>A woman who has one or more conditions that make pregnancy dangerous and needs a more effective method of protection against pregnancy may want to consider other, less client-dependant, methods of contraception.</a:t>
            </a:r>
          </a:p>
          <a:p>
            <a:pPr>
              <a:buNone/>
            </a:pPr>
            <a:r>
              <a:rPr lang="en-US" b="1" dirty="0" smtClean="0"/>
              <a:t>Disposal of Used Female Condoms</a:t>
            </a:r>
          </a:p>
          <a:p>
            <a:pPr>
              <a:buNone/>
            </a:pPr>
            <a:r>
              <a:rPr lang="en-US" dirty="0" smtClean="0"/>
              <a:t>• At the end of intercourse, the woman should hold the outside rim of the female condom, twist it to seal in the fluids, and carefully pull out the device without spilling semen.</a:t>
            </a:r>
          </a:p>
          <a:p>
            <a:pPr>
              <a:buNone/>
            </a:pPr>
            <a:r>
              <a:rPr lang="en-US" dirty="0" smtClean="0"/>
              <a:t>• The used condom can be thrown into a pit latrine, burned, or buried. It should be kept away from children.</a:t>
            </a:r>
          </a:p>
          <a:p>
            <a:pPr>
              <a:buNone/>
            </a:pPr>
            <a:r>
              <a:rPr lang="en-US" dirty="0" smtClean="0"/>
              <a:t>• Condoms must not be reused.</a:t>
            </a:r>
          </a:p>
        </p:txBody>
      </p:sp>
      <p:sp>
        <p:nvSpPr>
          <p:cNvPr id="3" name="Title 2"/>
          <p:cNvSpPr>
            <a:spLocks noGrp="1"/>
          </p:cNvSpPr>
          <p:nvPr>
            <p:ph type="title"/>
          </p:nvPr>
        </p:nvSpPr>
        <p:spPr>
          <a:xfrm>
            <a:off x="457200" y="-45719"/>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76800"/>
          </a:xfrm>
        </p:spPr>
        <p:txBody>
          <a:bodyPr>
            <a:normAutofit fontScale="92500" lnSpcReduction="10000"/>
          </a:bodyPr>
          <a:lstStyle/>
          <a:p>
            <a:r>
              <a:rPr lang="en-US" dirty="0" smtClean="0"/>
              <a:t>DEFINATION: </a:t>
            </a:r>
            <a:r>
              <a:rPr lang="en-US" b="1" dirty="0" smtClean="0"/>
              <a:t>Diaphragms and cervical caps </a:t>
            </a:r>
            <a:r>
              <a:rPr lang="en-US" dirty="0" smtClean="0"/>
              <a:t>are made of soft latex and are inserted into the vagina fitting over the cervix. They are used with </a:t>
            </a:r>
            <a:r>
              <a:rPr lang="en-US" dirty="0" err="1" smtClean="0"/>
              <a:t>spermicides</a:t>
            </a:r>
            <a:r>
              <a:rPr lang="en-US" dirty="0" smtClean="0"/>
              <a:t> for better protection against pregnancy.</a:t>
            </a:r>
          </a:p>
          <a:p>
            <a:r>
              <a:rPr lang="en-US" b="1" dirty="0" err="1" smtClean="0"/>
              <a:t>Spermicides</a:t>
            </a:r>
            <a:r>
              <a:rPr lang="en-US" dirty="0" smtClean="0"/>
              <a:t> are chemical substances which </a:t>
            </a:r>
            <a:r>
              <a:rPr lang="en-US" dirty="0" err="1" smtClean="0"/>
              <a:t>immobilise</a:t>
            </a:r>
            <a:r>
              <a:rPr lang="en-US" dirty="0" smtClean="0"/>
              <a:t>/ kill the sperms. They are made of </a:t>
            </a:r>
            <a:r>
              <a:rPr lang="en-US" dirty="0" err="1" smtClean="0"/>
              <a:t>Nonoxyol</a:t>
            </a:r>
            <a:r>
              <a:rPr lang="en-US" dirty="0" smtClean="0"/>
              <a:t> 9.</a:t>
            </a:r>
          </a:p>
          <a:p>
            <a:r>
              <a:rPr lang="en-US" dirty="0" err="1" smtClean="0"/>
              <a:t>Spermicides</a:t>
            </a:r>
            <a:r>
              <a:rPr lang="en-US" dirty="0" smtClean="0"/>
              <a:t> are less effective than majority of modern contraceptives therefore </a:t>
            </a:r>
            <a:r>
              <a:rPr lang="en-US" dirty="0" err="1" smtClean="0"/>
              <a:t>spermicides</a:t>
            </a:r>
            <a:r>
              <a:rPr lang="en-US" dirty="0" smtClean="0"/>
              <a:t> alone are not good, but added to other barrier methods e.g. diaphragm, cervical caps enhance the effectiveness.</a:t>
            </a:r>
            <a:endParaRPr lang="en-US" dirty="0"/>
          </a:p>
        </p:txBody>
      </p:sp>
      <p:sp>
        <p:nvSpPr>
          <p:cNvPr id="3" name="Title 2"/>
          <p:cNvSpPr>
            <a:spLocks noGrp="1"/>
          </p:cNvSpPr>
          <p:nvPr>
            <p:ph type="title"/>
          </p:nvPr>
        </p:nvSpPr>
        <p:spPr>
          <a:xfrm>
            <a:off x="457200" y="0"/>
            <a:ext cx="8229600" cy="1371600"/>
          </a:xfrm>
        </p:spPr>
        <p:txBody>
          <a:bodyPr>
            <a:normAutofit/>
          </a:bodyPr>
          <a:lstStyle/>
          <a:p>
            <a:r>
              <a:rPr lang="en-US" dirty="0" smtClean="0"/>
              <a:t>CERVICAL CAP, DIAPHRAM &amp; SPERMICIDES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562601"/>
          </a:xfrm>
        </p:spPr>
        <p:txBody>
          <a:bodyPr/>
          <a:lstStyle/>
          <a:p>
            <a:pPr marL="624078" indent="-514350">
              <a:buFont typeface="+mj-lt"/>
              <a:buAutoNum type="arabicPeriod" startAt="6"/>
            </a:pPr>
            <a:r>
              <a:rPr lang="en-US" dirty="0" smtClean="0"/>
              <a:t>Clients using methods best suited to their needs will be those clients most satisfied and happy to continue practicing FP.</a:t>
            </a:r>
          </a:p>
          <a:p>
            <a:pPr marL="624078" indent="-514350">
              <a:buFont typeface="+mj-lt"/>
              <a:buAutoNum type="arabicPeriod" startAt="6"/>
            </a:pPr>
            <a:r>
              <a:rPr lang="en-US" dirty="0" smtClean="0"/>
              <a:t>Service providers giving quality care to their clients are happy to have a job satisfaction.</a:t>
            </a:r>
          </a:p>
          <a:p>
            <a:pPr marL="880110" lvl="1" indent="-514350">
              <a:buNone/>
            </a:pP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ervical cap.jpg"/>
          <p:cNvPicPr>
            <a:picLocks noGrp="1" noChangeAspect="1"/>
          </p:cNvPicPr>
          <p:nvPr>
            <p:ph idx="1"/>
          </p:nvPr>
        </p:nvPicPr>
        <p:blipFill>
          <a:blip r:embed="rId2" cstate="print"/>
          <a:stretch>
            <a:fillRect/>
          </a:stretch>
        </p:blipFill>
        <p:spPr>
          <a:xfrm>
            <a:off x="228600" y="1600200"/>
            <a:ext cx="2819400" cy="2857500"/>
          </a:xfrm>
        </p:spPr>
      </p:pic>
      <p:sp>
        <p:nvSpPr>
          <p:cNvPr id="3" name="Title 2"/>
          <p:cNvSpPr>
            <a:spLocks noGrp="1"/>
          </p:cNvSpPr>
          <p:nvPr>
            <p:ph type="title"/>
          </p:nvPr>
        </p:nvSpPr>
        <p:spPr/>
        <p:txBody>
          <a:bodyPr/>
          <a:lstStyle/>
          <a:p>
            <a:r>
              <a:rPr lang="en-US" dirty="0" smtClean="0"/>
              <a:t>Cervical caps and diaphragms</a:t>
            </a:r>
            <a:endParaRPr lang="en-US" dirty="0"/>
          </a:p>
        </p:txBody>
      </p:sp>
      <p:pic>
        <p:nvPicPr>
          <p:cNvPr id="5" name="Picture 4" descr="diphragm.jpg"/>
          <p:cNvPicPr>
            <a:picLocks noChangeAspect="1"/>
          </p:cNvPicPr>
          <p:nvPr/>
        </p:nvPicPr>
        <p:blipFill>
          <a:blip r:embed="rId3" cstate="print"/>
          <a:stretch>
            <a:fillRect/>
          </a:stretch>
        </p:blipFill>
        <p:spPr>
          <a:xfrm>
            <a:off x="3200400" y="1676400"/>
            <a:ext cx="2667000" cy="2743200"/>
          </a:xfrm>
          <a:prstGeom prst="rect">
            <a:avLst/>
          </a:prstGeom>
        </p:spPr>
      </p:pic>
      <p:pic>
        <p:nvPicPr>
          <p:cNvPr id="6" name="Picture 5" descr="cervical caps.jpg"/>
          <p:cNvPicPr>
            <a:picLocks noChangeAspect="1"/>
          </p:cNvPicPr>
          <p:nvPr/>
        </p:nvPicPr>
        <p:blipFill>
          <a:blip r:embed="rId4" cstate="print"/>
          <a:stretch>
            <a:fillRect/>
          </a:stretch>
        </p:blipFill>
        <p:spPr>
          <a:xfrm>
            <a:off x="6172200" y="1524000"/>
            <a:ext cx="2743200" cy="2590800"/>
          </a:xfrm>
          <a:prstGeom prst="rect">
            <a:avLst/>
          </a:prstGeom>
        </p:spPr>
      </p:pic>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410199"/>
          </a:xfrm>
        </p:spPr>
        <p:txBody>
          <a:bodyPr>
            <a:normAutofit lnSpcReduction="10000"/>
          </a:bodyPr>
          <a:lstStyle/>
          <a:p>
            <a:pPr>
              <a:buNone/>
            </a:pPr>
            <a:r>
              <a:rPr lang="en-US" b="1" dirty="0" smtClean="0"/>
              <a:t>Indications</a:t>
            </a:r>
          </a:p>
          <a:p>
            <a:r>
              <a:rPr lang="en-US" dirty="0" smtClean="0"/>
              <a:t>All women of reproductive age.</a:t>
            </a:r>
          </a:p>
          <a:p>
            <a:r>
              <a:rPr lang="en-US" dirty="0" smtClean="0"/>
              <a:t>Women of any parity including </a:t>
            </a:r>
            <a:r>
              <a:rPr lang="en-US" dirty="0" err="1" smtClean="0"/>
              <a:t>nulliparous</a:t>
            </a:r>
            <a:r>
              <a:rPr lang="en-US" dirty="0" smtClean="0"/>
              <a:t>.</a:t>
            </a:r>
          </a:p>
          <a:p>
            <a:r>
              <a:rPr lang="en-US" dirty="0" smtClean="0"/>
              <a:t>Women needing to rule out possible pregnancy before proceeding with another method.</a:t>
            </a:r>
          </a:p>
          <a:p>
            <a:r>
              <a:rPr lang="en-US" dirty="0" smtClean="0"/>
              <a:t>Women needing a backup method.</a:t>
            </a:r>
          </a:p>
          <a:p>
            <a:r>
              <a:rPr lang="en-US" dirty="0" smtClean="0"/>
              <a:t>Women needing temporary method of contraception. </a:t>
            </a:r>
          </a:p>
          <a:p>
            <a:r>
              <a:rPr lang="en-US" dirty="0" smtClean="0"/>
              <a:t>Post abortal clients before initiating more appropriate method.</a:t>
            </a:r>
          </a:p>
          <a:p>
            <a:r>
              <a:rPr lang="en-US" dirty="0" smtClean="0"/>
              <a:t>Women  with sickle cell, DM, HT, breast feeding &amp; women.</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b="1" dirty="0" smtClean="0"/>
              <a:t>Who should not use </a:t>
            </a:r>
          </a:p>
          <a:p>
            <a:r>
              <a:rPr lang="en-US" dirty="0" smtClean="0"/>
              <a:t>Women who desire highly effective protection against pregnancy.</a:t>
            </a:r>
          </a:p>
          <a:p>
            <a:r>
              <a:rPr lang="en-US" dirty="0" smtClean="0"/>
              <a:t>Women who dislike touching their genitals</a:t>
            </a:r>
          </a:p>
          <a:p>
            <a:r>
              <a:rPr lang="en-US" dirty="0" smtClean="0"/>
              <a:t>Women with </a:t>
            </a:r>
            <a:r>
              <a:rPr lang="en-US" dirty="0" err="1" smtClean="0"/>
              <a:t>vaginitis</a:t>
            </a:r>
            <a:r>
              <a:rPr lang="en-US" dirty="0" smtClean="0"/>
              <a:t>.</a:t>
            </a:r>
          </a:p>
          <a:p>
            <a:r>
              <a:rPr lang="en-US" dirty="0" smtClean="0"/>
              <a:t>Couples allergic to </a:t>
            </a:r>
            <a:r>
              <a:rPr lang="en-US" dirty="0" err="1" smtClean="0"/>
              <a:t>spermicides</a:t>
            </a:r>
            <a:r>
              <a:rPr lang="en-US" dirty="0" smtClean="0"/>
              <a:t> or latex</a:t>
            </a:r>
          </a:p>
          <a:p>
            <a:r>
              <a:rPr lang="en-US" dirty="0" smtClean="0"/>
              <a:t>Women with abnormalities or poor vaginal muscle tone.</a:t>
            </a:r>
          </a:p>
          <a:p>
            <a:r>
              <a:rPr lang="en-US" dirty="0" smtClean="0"/>
              <a:t>Women with toxic shock syndrome.</a:t>
            </a:r>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b="1" dirty="0" smtClean="0"/>
              <a:t>Benefits</a:t>
            </a:r>
          </a:p>
          <a:p>
            <a:pPr>
              <a:buNone/>
            </a:pPr>
            <a:r>
              <a:rPr lang="en-US" b="1" dirty="0" smtClean="0"/>
              <a:t>Contraceptives</a:t>
            </a:r>
          </a:p>
          <a:p>
            <a:r>
              <a:rPr lang="en-US" dirty="0" smtClean="0"/>
              <a:t>Effective immediately </a:t>
            </a:r>
          </a:p>
          <a:p>
            <a:r>
              <a:rPr lang="en-US" dirty="0" smtClean="0"/>
              <a:t>Do not affect breast feeding</a:t>
            </a:r>
          </a:p>
          <a:p>
            <a:pPr>
              <a:buNone/>
            </a:pPr>
            <a:r>
              <a:rPr lang="en-US" b="1" dirty="0" smtClean="0"/>
              <a:t>Non contraceptive</a:t>
            </a:r>
          </a:p>
          <a:p>
            <a:r>
              <a:rPr lang="en-US" dirty="0" smtClean="0"/>
              <a:t>Woman controlled method</a:t>
            </a:r>
          </a:p>
          <a:p>
            <a:r>
              <a:rPr lang="en-US" dirty="0" smtClean="0"/>
              <a:t>Can be use by almost every woman </a:t>
            </a:r>
          </a:p>
          <a:p>
            <a:r>
              <a:rPr lang="en-US" dirty="0" smtClean="0"/>
              <a:t>No need to see health care provider </a:t>
            </a:r>
          </a:p>
          <a:p>
            <a:r>
              <a:rPr lang="en-US" dirty="0" smtClean="0"/>
              <a:t>May Protect against STI/HIV/AIDS; however can’t be fully relied for protection.</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b="1" dirty="0" smtClean="0"/>
              <a:t>Limitations</a:t>
            </a:r>
          </a:p>
          <a:p>
            <a:r>
              <a:rPr lang="en-US" dirty="0" smtClean="0"/>
              <a:t>Requires initial fitting by a trained provider.</a:t>
            </a:r>
          </a:p>
          <a:p>
            <a:r>
              <a:rPr lang="en-US" dirty="0" smtClean="0"/>
              <a:t>Efficacy is improved if diaphragm is used together with </a:t>
            </a:r>
            <a:r>
              <a:rPr lang="en-US" dirty="0" err="1" smtClean="0"/>
              <a:t>spermicides</a:t>
            </a:r>
            <a:endParaRPr lang="en-US" dirty="0" smtClean="0"/>
          </a:p>
          <a:p>
            <a:r>
              <a:rPr lang="en-US" dirty="0" smtClean="0"/>
              <a:t>Water &amp; soap are needed to wash diaphragm.</a:t>
            </a:r>
          </a:p>
          <a:p>
            <a:r>
              <a:rPr lang="en-US" dirty="0" smtClean="0"/>
              <a:t>Has to be inserted before sexual intercourse.</a:t>
            </a:r>
          </a:p>
          <a:p>
            <a:pPr>
              <a:buNone/>
            </a:pP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b="1" dirty="0" smtClean="0"/>
              <a:t>SPERMICIDES</a:t>
            </a:r>
          </a:p>
          <a:p>
            <a:pPr>
              <a:buNone/>
            </a:pPr>
            <a:r>
              <a:rPr lang="en-US" b="1" dirty="0" smtClean="0"/>
              <a:t>Benefits</a:t>
            </a:r>
          </a:p>
          <a:p>
            <a:r>
              <a:rPr lang="en-US" dirty="0" smtClean="0"/>
              <a:t>It is a safe contraceptive method if used with another barrier method.</a:t>
            </a:r>
          </a:p>
          <a:p>
            <a:r>
              <a:rPr lang="en-US" dirty="0" smtClean="0"/>
              <a:t>It reduces chances of STIs</a:t>
            </a:r>
          </a:p>
          <a:p>
            <a:r>
              <a:rPr lang="en-US" dirty="0" smtClean="0"/>
              <a:t>Can be purchased over the counter.</a:t>
            </a:r>
          </a:p>
          <a:p>
            <a:r>
              <a:rPr lang="en-US" dirty="0" smtClean="0"/>
              <a:t>The male partner need not be involved in the decision of the use of spermicide </a:t>
            </a:r>
          </a:p>
          <a:p>
            <a:r>
              <a:rPr lang="en-US" dirty="0" smtClean="0"/>
              <a:t>They can be used as lubricants during intercourse</a:t>
            </a:r>
          </a:p>
          <a:p>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b="1" dirty="0" smtClean="0"/>
              <a:t>Limitations</a:t>
            </a:r>
          </a:p>
          <a:p>
            <a:r>
              <a:rPr lang="en-US" dirty="0" smtClean="0"/>
              <a:t>Irritation of the </a:t>
            </a:r>
            <a:r>
              <a:rPr lang="en-US" dirty="0" err="1" smtClean="0"/>
              <a:t>vulvo</a:t>
            </a:r>
            <a:r>
              <a:rPr lang="en-US" dirty="0" smtClean="0"/>
              <a:t>-vaginal &amp; penile skin.</a:t>
            </a:r>
          </a:p>
          <a:p>
            <a:r>
              <a:rPr lang="en-US" dirty="0" smtClean="0"/>
              <a:t>Common dislike &amp; unpleasant feeling by the female using the spermicide.</a:t>
            </a:r>
          </a:p>
          <a:p>
            <a:r>
              <a:rPr lang="en-US" dirty="0" smtClean="0"/>
              <a:t>Increased incidence of candidiasis. </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Voluntary Surgical Contraception (VSC) includes female and male</a:t>
            </a:r>
          </a:p>
          <a:p>
            <a:pPr>
              <a:buNone/>
            </a:pPr>
            <a:r>
              <a:rPr lang="en-US" dirty="0" smtClean="0"/>
              <a:t> </a:t>
            </a:r>
            <a:r>
              <a:rPr lang="en-US" dirty="0" err="1" smtClean="0"/>
              <a:t>sterilisation</a:t>
            </a:r>
            <a:r>
              <a:rPr lang="en-US" dirty="0" smtClean="0"/>
              <a:t> procedures that are intended to provide permanent</a:t>
            </a:r>
          </a:p>
          <a:p>
            <a:pPr>
              <a:buNone/>
            </a:pPr>
            <a:r>
              <a:rPr lang="en-US" dirty="0" smtClean="0"/>
              <a:t> contraception.</a:t>
            </a:r>
          </a:p>
          <a:p>
            <a:r>
              <a:rPr lang="en-US" dirty="0" smtClean="0"/>
              <a:t> As such, special care must be taken to assure that every client who chooses this method does so voluntarily and is fully informed about the permanence of this method and the availability of alternative, long-acting, highly effective methods.</a:t>
            </a:r>
          </a:p>
        </p:txBody>
      </p:sp>
      <p:sp>
        <p:nvSpPr>
          <p:cNvPr id="3" name="Title 2"/>
          <p:cNvSpPr>
            <a:spLocks noGrp="1"/>
          </p:cNvSpPr>
          <p:nvPr>
            <p:ph type="title"/>
          </p:nvPr>
        </p:nvSpPr>
        <p:spPr/>
        <p:txBody>
          <a:bodyPr>
            <a:normAutofit fontScale="90000"/>
          </a:bodyPr>
          <a:lstStyle/>
          <a:p>
            <a:r>
              <a:rPr lang="en-US" dirty="0" smtClean="0"/>
              <a:t>VOLUNTARY SURGICAL CONTRACEPTION.</a:t>
            </a:r>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r>
              <a:rPr lang="en-US" dirty="0" smtClean="0"/>
              <a:t>Caution must be taken when the following individuals choose permanent methods:</a:t>
            </a:r>
          </a:p>
          <a:p>
            <a:pPr lvl="1"/>
            <a:r>
              <a:rPr lang="en-US" sz="2700" dirty="0" smtClean="0"/>
              <a:t> </a:t>
            </a:r>
            <a:r>
              <a:rPr lang="en-US" sz="2700" dirty="0" err="1" smtClean="0"/>
              <a:t>nulliparous</a:t>
            </a:r>
            <a:r>
              <a:rPr lang="en-US" sz="2700" dirty="0" smtClean="0"/>
              <a:t> women; </a:t>
            </a:r>
          </a:p>
          <a:p>
            <a:pPr lvl="1"/>
            <a:r>
              <a:rPr lang="en-US" sz="2700" dirty="0" smtClean="0"/>
              <a:t>youth; </a:t>
            </a:r>
          </a:p>
          <a:p>
            <a:pPr lvl="1"/>
            <a:r>
              <a:rPr lang="en-US" sz="2700" dirty="0" smtClean="0"/>
              <a:t>men who have not fathered a child; </a:t>
            </a:r>
          </a:p>
          <a:p>
            <a:pPr lvl="1"/>
            <a:r>
              <a:rPr lang="en-US" sz="2700" dirty="0" smtClean="0"/>
              <a:t> persons with mental health problems, including depressive disorders.</a:t>
            </a:r>
          </a:p>
          <a:p>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fontScale="92500" lnSpcReduction="10000"/>
          </a:bodyPr>
          <a:lstStyle/>
          <a:p>
            <a:pPr>
              <a:buNone/>
            </a:pPr>
            <a:r>
              <a:rPr lang="en-US" dirty="0" smtClean="0"/>
              <a:t>The following categories are used for recommending VSC </a:t>
            </a:r>
            <a:endParaRPr lang="en-US" b="1" dirty="0" smtClean="0"/>
          </a:p>
          <a:p>
            <a:r>
              <a:rPr lang="en-US" dirty="0" smtClean="0"/>
              <a:t> </a:t>
            </a:r>
            <a:r>
              <a:rPr lang="en-US" b="1" dirty="0" smtClean="0"/>
              <a:t>Accept (Category A): There is no medical reason to deny</a:t>
            </a:r>
          </a:p>
          <a:p>
            <a:pPr>
              <a:buNone/>
            </a:pPr>
            <a:r>
              <a:rPr lang="en-US" dirty="0" smtClean="0"/>
              <a:t>  </a:t>
            </a:r>
            <a:r>
              <a:rPr lang="en-US" dirty="0" err="1" smtClean="0"/>
              <a:t>sterilisation</a:t>
            </a:r>
            <a:r>
              <a:rPr lang="en-US" dirty="0" smtClean="0"/>
              <a:t> to a person with this condition.</a:t>
            </a:r>
          </a:p>
          <a:p>
            <a:r>
              <a:rPr lang="en-US" dirty="0" smtClean="0"/>
              <a:t> </a:t>
            </a:r>
            <a:r>
              <a:rPr lang="en-US" b="1" dirty="0" smtClean="0"/>
              <a:t>Caution (Category C): The procedure is normally conducted in </a:t>
            </a:r>
            <a:r>
              <a:rPr lang="en-US" dirty="0" smtClean="0"/>
              <a:t>a routine setting, but with extra preparation and precautions.</a:t>
            </a:r>
          </a:p>
          <a:p>
            <a:r>
              <a:rPr lang="en-US" dirty="0" smtClean="0"/>
              <a:t> </a:t>
            </a:r>
            <a:r>
              <a:rPr lang="en-US" b="1" dirty="0" smtClean="0"/>
              <a:t>Delay (Category D): The procedure is delayed until the</a:t>
            </a:r>
          </a:p>
          <a:p>
            <a:pPr>
              <a:buNone/>
            </a:pPr>
            <a:r>
              <a:rPr lang="en-US" dirty="0" smtClean="0"/>
              <a:t>   condition is evaluated and corrected if need be. Alternative  temporary methods of contraception should be  provided.</a:t>
            </a:r>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562600"/>
          </a:xfrm>
        </p:spPr>
        <p:txBody>
          <a:bodyPr>
            <a:normAutofit lnSpcReduction="10000"/>
          </a:bodyPr>
          <a:lstStyle/>
          <a:p>
            <a:r>
              <a:rPr lang="en-US" sz="2600" dirty="0" smtClean="0"/>
              <a:t>Natural</a:t>
            </a:r>
          </a:p>
          <a:p>
            <a:r>
              <a:rPr lang="en-US" sz="2600" dirty="0" smtClean="0"/>
              <a:t>Artificial</a:t>
            </a:r>
          </a:p>
          <a:p>
            <a:r>
              <a:rPr lang="en-US" sz="2600" dirty="0" smtClean="0"/>
              <a:t>Modern and traditional methods </a:t>
            </a:r>
          </a:p>
          <a:p>
            <a:pPr lvl="4">
              <a:buNone/>
            </a:pPr>
            <a:r>
              <a:rPr lang="en-US" sz="2600" b="1" dirty="0" smtClean="0"/>
              <a:t>Specificity of methods</a:t>
            </a:r>
          </a:p>
          <a:p>
            <a:r>
              <a:rPr lang="en-US" sz="2600" dirty="0" smtClean="0"/>
              <a:t>Short term artificial methods:</a:t>
            </a:r>
          </a:p>
          <a:p>
            <a:pPr lvl="1"/>
            <a:r>
              <a:rPr lang="en-US" dirty="0" smtClean="0"/>
              <a:t>Condoms</a:t>
            </a:r>
          </a:p>
          <a:p>
            <a:pPr lvl="1"/>
            <a:r>
              <a:rPr lang="en-US" dirty="0" smtClean="0"/>
              <a:t>Pills</a:t>
            </a:r>
          </a:p>
          <a:p>
            <a:r>
              <a:rPr lang="en-US" sz="2600" dirty="0" smtClean="0"/>
              <a:t>Long term artificial methods:</a:t>
            </a:r>
          </a:p>
          <a:p>
            <a:pPr lvl="1"/>
            <a:r>
              <a:rPr lang="en-US" dirty="0" smtClean="0"/>
              <a:t>Injectables</a:t>
            </a:r>
          </a:p>
          <a:p>
            <a:pPr lvl="1"/>
            <a:r>
              <a:rPr lang="en-US" dirty="0" smtClean="0"/>
              <a:t>Implants</a:t>
            </a:r>
          </a:p>
          <a:p>
            <a:pPr lvl="1"/>
            <a:r>
              <a:rPr lang="en-US" dirty="0" smtClean="0"/>
              <a:t>IUCD</a:t>
            </a:r>
          </a:p>
          <a:p>
            <a:r>
              <a:rPr lang="en-US" dirty="0" smtClean="0"/>
              <a:t>Long term permanent</a:t>
            </a:r>
          </a:p>
          <a:p>
            <a:pPr lvl="1"/>
            <a:r>
              <a:rPr lang="en-US" dirty="0" smtClean="0"/>
              <a:t>Vasectomy</a:t>
            </a:r>
          </a:p>
          <a:p>
            <a:pPr lvl="1"/>
            <a:r>
              <a:rPr lang="en-US" dirty="0" smtClean="0"/>
              <a:t>Bilateral tubal ligation. </a:t>
            </a:r>
          </a:p>
          <a:p>
            <a:pPr lvl="1"/>
            <a:endParaRPr lang="en-US" dirty="0" smtClean="0"/>
          </a:p>
          <a:p>
            <a:pPr lvl="1"/>
            <a:endParaRPr lang="en-US" dirty="0"/>
          </a:p>
        </p:txBody>
      </p:sp>
      <p:sp>
        <p:nvSpPr>
          <p:cNvPr id="3" name="Title 2"/>
          <p:cNvSpPr>
            <a:spLocks noGrp="1"/>
          </p:cNvSpPr>
          <p:nvPr>
            <p:ph type="title"/>
          </p:nvPr>
        </p:nvSpPr>
        <p:spPr>
          <a:xfrm>
            <a:off x="457200" y="0"/>
            <a:ext cx="8229600" cy="838200"/>
          </a:xfrm>
        </p:spPr>
        <p:txBody>
          <a:bodyPr/>
          <a:lstStyle/>
          <a:p>
            <a:r>
              <a:rPr lang="en-US" dirty="0" smtClean="0"/>
              <a:t>Types of FP methods</a:t>
            </a:r>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a:bodyPr>
          <a:lstStyle/>
          <a:p>
            <a:r>
              <a:rPr lang="en-US" dirty="0" smtClean="0"/>
              <a:t> </a:t>
            </a:r>
            <a:r>
              <a:rPr lang="en-US" b="1" dirty="0" smtClean="0"/>
              <a:t>Special (Category S): </a:t>
            </a:r>
          </a:p>
          <a:p>
            <a:pPr>
              <a:buNone/>
            </a:pPr>
            <a:r>
              <a:rPr lang="en-US" b="1" dirty="0" smtClean="0"/>
              <a:t>The procedure should be undertaken in </a:t>
            </a:r>
            <a:r>
              <a:rPr lang="en-US" dirty="0" smtClean="0"/>
              <a:t>a setting with an experienced surgeon and staff, equipment needed to provide general </a:t>
            </a:r>
            <a:r>
              <a:rPr lang="en-US" dirty="0" err="1" smtClean="0"/>
              <a:t>anaesthesia</a:t>
            </a:r>
            <a:r>
              <a:rPr lang="en-US" dirty="0" smtClean="0"/>
              <a:t>, and other back-up medical support. For these conditions, the provider must be able to decide on the most appropriate procedure and </a:t>
            </a:r>
            <a:r>
              <a:rPr lang="en-US" dirty="0" err="1" smtClean="0"/>
              <a:t>anaesthesia</a:t>
            </a:r>
            <a:endParaRPr lang="en-US" dirty="0" smtClean="0"/>
          </a:p>
          <a:p>
            <a:pPr>
              <a:buNone/>
            </a:pPr>
            <a:r>
              <a:rPr lang="en-US" dirty="0" smtClean="0"/>
              <a:t>regimen. Alternative temporary methods of contraception</a:t>
            </a:r>
          </a:p>
          <a:p>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1"/>
            <a:ext cx="8229600" cy="4114800"/>
          </a:xfrm>
        </p:spPr>
        <p:txBody>
          <a:bodyPr>
            <a:normAutofit/>
          </a:bodyPr>
          <a:lstStyle/>
          <a:p>
            <a:pPr>
              <a:buNone/>
            </a:pPr>
            <a:r>
              <a:rPr lang="en-US" b="1" dirty="0" smtClean="0"/>
              <a:t>DEFINATION:</a:t>
            </a:r>
          </a:p>
          <a:p>
            <a:pPr>
              <a:buNone/>
            </a:pPr>
            <a:r>
              <a:rPr lang="en-US" dirty="0" smtClean="0"/>
              <a:t>  Female voluntary surgical contraception, also referred to as female </a:t>
            </a:r>
            <a:r>
              <a:rPr lang="en-US" dirty="0" err="1" smtClean="0"/>
              <a:t>sterilisation</a:t>
            </a:r>
            <a:r>
              <a:rPr lang="en-US" dirty="0" smtClean="0"/>
              <a:t> or tubal ligation (TL), is a minor surgical operation that involves cutting and tying the fallopian tubes in order to prevent the sperm from </a:t>
            </a:r>
            <a:r>
              <a:rPr lang="en-US" dirty="0" err="1" smtClean="0"/>
              <a:t>fertilising</a:t>
            </a:r>
            <a:r>
              <a:rPr lang="en-US" dirty="0" smtClean="0"/>
              <a:t> the ovum that was released from the ovary, and reaching the uterine cavity. In Kenya</a:t>
            </a:r>
            <a:endParaRPr lang="en-US" dirty="0"/>
          </a:p>
        </p:txBody>
      </p:sp>
      <p:sp>
        <p:nvSpPr>
          <p:cNvPr id="3" name="Title 2"/>
          <p:cNvSpPr>
            <a:spLocks noGrp="1"/>
          </p:cNvSpPr>
          <p:nvPr>
            <p:ph type="title"/>
          </p:nvPr>
        </p:nvSpPr>
        <p:spPr/>
        <p:txBody>
          <a:bodyPr>
            <a:normAutofit fontScale="90000"/>
          </a:bodyPr>
          <a:lstStyle/>
          <a:p>
            <a:r>
              <a:rPr lang="en-US" dirty="0" smtClean="0"/>
              <a:t>FEMALE VOLUNTARY SURGICAL CONTRACEPTION.</a:t>
            </a: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r>
              <a:rPr lang="en-US" b="1" dirty="0" smtClean="0"/>
              <a:t>Types of TL</a:t>
            </a:r>
          </a:p>
          <a:p>
            <a:pPr>
              <a:buNone/>
            </a:pPr>
            <a:r>
              <a:rPr lang="en-US" dirty="0" smtClean="0"/>
              <a:t>There are several ways to perform a TL:</a:t>
            </a:r>
          </a:p>
          <a:p>
            <a:pPr>
              <a:buNone/>
            </a:pPr>
            <a:r>
              <a:rPr lang="en-US" dirty="0" smtClean="0"/>
              <a:t>• </a:t>
            </a:r>
            <a:r>
              <a:rPr lang="en-US" dirty="0" err="1" smtClean="0"/>
              <a:t>Minilaparotomy</a:t>
            </a:r>
            <a:r>
              <a:rPr lang="en-US" dirty="0" smtClean="0"/>
              <a:t> (postpartum,postabortion,43 or interval)</a:t>
            </a:r>
          </a:p>
          <a:p>
            <a:pPr>
              <a:buNone/>
            </a:pPr>
            <a:r>
              <a:rPr lang="en-US" dirty="0" smtClean="0"/>
              <a:t>• Laparoscopic tubal ligation (interval)</a:t>
            </a:r>
          </a:p>
          <a:p>
            <a:pPr>
              <a:buNone/>
            </a:pPr>
            <a:r>
              <a:rPr lang="en-US" dirty="0" smtClean="0"/>
              <a:t>• In conjunction with a caesarean section or other abdominal surgery.</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b="1" dirty="0" smtClean="0"/>
              <a:t>Advantages of TL</a:t>
            </a:r>
          </a:p>
          <a:p>
            <a:r>
              <a:rPr lang="en-US" b="1" i="1" dirty="0" smtClean="0"/>
              <a:t>Contraceptive Benefits</a:t>
            </a:r>
          </a:p>
          <a:p>
            <a:pPr>
              <a:buNone/>
            </a:pPr>
            <a:r>
              <a:rPr lang="en-US" dirty="0" smtClean="0"/>
              <a:t>TL is a highly effective, immediate, and safe form of contraception that offers the following benefits:</a:t>
            </a:r>
            <a:endParaRPr lang="en-US" b="1" dirty="0" smtClean="0"/>
          </a:p>
          <a:p>
            <a:pPr>
              <a:buNone/>
            </a:pPr>
            <a:r>
              <a:rPr lang="en-US" dirty="0" smtClean="0"/>
              <a:t>• TL does not change sexual function and does not interfere with intercourse.</a:t>
            </a:r>
          </a:p>
          <a:p>
            <a:pPr>
              <a:buNone/>
            </a:pPr>
            <a:r>
              <a:rPr lang="en-US" dirty="0" smtClean="0"/>
              <a:t>• TL is permanent.</a:t>
            </a:r>
          </a:p>
          <a:p>
            <a:pPr>
              <a:buNone/>
            </a:pPr>
            <a:r>
              <a:rPr lang="en-US" dirty="0" smtClean="0"/>
              <a:t>• TL has few known side effects (see “Limitations and Side Effects of TL”).</a:t>
            </a:r>
          </a:p>
          <a:p>
            <a:pPr>
              <a:buNone/>
            </a:pPr>
            <a:r>
              <a:rPr lang="en-US" dirty="0" smtClean="0"/>
              <a:t>• TL does not affect breastfeeding.</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lnSpcReduction="10000"/>
          </a:bodyPr>
          <a:lstStyle/>
          <a:p>
            <a:pPr>
              <a:buNone/>
            </a:pPr>
            <a:r>
              <a:rPr lang="en-US" b="1" i="1" dirty="0" smtClean="0"/>
              <a:t>Other Benefits</a:t>
            </a:r>
          </a:p>
          <a:p>
            <a:r>
              <a:rPr lang="en-US" dirty="0" smtClean="0"/>
              <a:t>Women who have TLs have a decreased risk of getting ovarian cancer and have a possible decreased risk of PID.</a:t>
            </a:r>
          </a:p>
          <a:p>
            <a:r>
              <a:rPr lang="en-US" b="1" dirty="0" smtClean="0"/>
              <a:t>Limitations and Side Effects of TL</a:t>
            </a:r>
            <a:endParaRPr lang="en-US" dirty="0" smtClean="0"/>
          </a:p>
          <a:p>
            <a:pPr>
              <a:buNone/>
            </a:pPr>
            <a:r>
              <a:rPr lang="en-US" dirty="0" smtClean="0"/>
              <a:t>• TL is generally irreversible—the success of reversal surgery cannot be guaranteed.</a:t>
            </a:r>
          </a:p>
          <a:p>
            <a:pPr>
              <a:buNone/>
            </a:pPr>
            <a:r>
              <a:rPr lang="en-US" dirty="0" smtClean="0"/>
              <a:t>• </a:t>
            </a:r>
            <a:r>
              <a:rPr lang="en-US" b="1" dirty="0" smtClean="0"/>
              <a:t>Side effects include</a:t>
            </a:r>
            <a:r>
              <a:rPr lang="en-US" dirty="0" smtClean="0"/>
              <a:t>:</a:t>
            </a:r>
          </a:p>
          <a:p>
            <a:pPr>
              <a:buNone/>
            </a:pPr>
            <a:r>
              <a:rPr lang="en-US" dirty="0" smtClean="0"/>
              <a:t>– Minimal risks and side effects of </a:t>
            </a:r>
            <a:r>
              <a:rPr lang="en-US" dirty="0" err="1" smtClean="0"/>
              <a:t>anaesthesia</a:t>
            </a:r>
            <a:endParaRPr lang="en-US" dirty="0" smtClean="0"/>
          </a:p>
          <a:p>
            <a:pPr>
              <a:buNone/>
            </a:pPr>
            <a:r>
              <a:rPr lang="en-US" dirty="0" smtClean="0"/>
              <a:t>– Risks associated with surgical procedures</a:t>
            </a:r>
          </a:p>
          <a:p>
            <a:pPr>
              <a:buNone/>
            </a:pPr>
            <a:r>
              <a:rPr lang="en-US" dirty="0" smtClean="0"/>
              <a:t>– Some pain for several days after the procedure</a:t>
            </a:r>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a:bodyPr>
          <a:lstStyle/>
          <a:p>
            <a:pPr>
              <a:buNone/>
            </a:pPr>
            <a:r>
              <a:rPr lang="en-US" dirty="0" smtClean="0"/>
              <a:t>• In rare cases when pregnancy occurs, it is more likely to be ectopic (although overall, female </a:t>
            </a:r>
            <a:r>
              <a:rPr lang="en-US" dirty="0" err="1" smtClean="0"/>
              <a:t>sterilisation</a:t>
            </a:r>
            <a:r>
              <a:rPr lang="en-US" dirty="0" smtClean="0"/>
              <a:t> greatly reduces the risk for ectopic pregnancy compared to women who use no contraception)</a:t>
            </a:r>
          </a:p>
          <a:p>
            <a:pPr>
              <a:buNone/>
            </a:pPr>
            <a:r>
              <a:rPr lang="en-US" dirty="0" smtClean="0"/>
              <a:t>• TL is not provided at all SDPs (service delivery points).</a:t>
            </a:r>
          </a:p>
          <a:p>
            <a:pPr>
              <a:buNone/>
            </a:pPr>
            <a:r>
              <a:rPr lang="en-US" dirty="0" smtClean="0"/>
              <a:t>• Only a trained provider can perform the procedure.</a:t>
            </a:r>
          </a:p>
          <a:p>
            <a:pPr>
              <a:buNone/>
            </a:pPr>
            <a:r>
              <a:rPr lang="en-US" dirty="0" smtClean="0"/>
              <a:t>• TL does not protect against STIs, including HIV/AIDS and hepatitis B</a:t>
            </a:r>
          </a:p>
          <a:p>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715001"/>
          </a:xfrm>
        </p:spPr>
        <p:txBody>
          <a:bodyPr/>
          <a:lstStyle/>
          <a:p>
            <a:r>
              <a:rPr lang="en-US" b="1" dirty="0" smtClean="0"/>
              <a:t>Management of common side effects</a:t>
            </a:r>
          </a:p>
          <a:p>
            <a:endParaRPr lang="en-US" b="1" dirty="0" smtClean="0"/>
          </a:p>
          <a:p>
            <a:endParaRPr lang="en-US" dirty="0"/>
          </a:p>
        </p:txBody>
      </p:sp>
      <p:sp>
        <p:nvSpPr>
          <p:cNvPr id="3" name="Title 2"/>
          <p:cNvSpPr>
            <a:spLocks noGrp="1"/>
          </p:cNvSpPr>
          <p:nvPr>
            <p:ph type="title"/>
          </p:nvPr>
        </p:nvSpPr>
        <p:spPr>
          <a:xfrm>
            <a:off x="457200" y="-228600"/>
            <a:ext cx="8229600" cy="45719"/>
          </a:xfrm>
        </p:spPr>
        <p:txBody>
          <a:bodyPr>
            <a:normAutofit fontScale="90000"/>
          </a:bodyPr>
          <a:lstStyle/>
          <a:p>
            <a:endParaRPr lang="en-US" dirty="0"/>
          </a:p>
        </p:txBody>
      </p:sp>
      <p:graphicFrame>
        <p:nvGraphicFramePr>
          <p:cNvPr id="4" name="Table 3"/>
          <p:cNvGraphicFramePr>
            <a:graphicFrameLocks noGrp="1"/>
          </p:cNvGraphicFramePr>
          <p:nvPr/>
        </p:nvGraphicFramePr>
        <p:xfrm>
          <a:off x="1447800" y="685802"/>
          <a:ext cx="6096000" cy="4907928"/>
        </p:xfrm>
        <a:graphic>
          <a:graphicData uri="http://schemas.openxmlformats.org/drawingml/2006/table">
            <a:tbl>
              <a:tblPr firstRow="1" bandRow="1">
                <a:tableStyleId>{5C22544A-7EE6-4342-B048-85BDC9FD1C3A}</a:tableStyleId>
              </a:tblPr>
              <a:tblGrid>
                <a:gridCol w="3048000"/>
                <a:gridCol w="3048000"/>
              </a:tblGrid>
              <a:tr h="405751">
                <a:tc>
                  <a:txBody>
                    <a:bodyPr/>
                    <a:lstStyle/>
                    <a:p>
                      <a:r>
                        <a:rPr lang="en-US" dirty="0" smtClean="0"/>
                        <a:t>Side</a:t>
                      </a:r>
                      <a:r>
                        <a:rPr lang="en-US" baseline="0" dirty="0" smtClean="0"/>
                        <a:t> effects</a:t>
                      </a:r>
                      <a:endParaRPr lang="en-US" dirty="0"/>
                    </a:p>
                  </a:txBody>
                  <a:tcPr/>
                </a:tc>
                <a:tc>
                  <a:txBody>
                    <a:bodyPr/>
                    <a:lstStyle/>
                    <a:p>
                      <a:r>
                        <a:rPr lang="en-US" dirty="0" smtClean="0"/>
                        <a:t>Suggested actions</a:t>
                      </a:r>
                      <a:endParaRPr lang="en-US" dirty="0"/>
                    </a:p>
                  </a:txBody>
                  <a:tcPr/>
                </a:tc>
              </a:tr>
              <a:tr h="1300629">
                <a:tc>
                  <a:txBody>
                    <a:bodyPr/>
                    <a:lstStyle/>
                    <a:p>
                      <a:r>
                        <a:rPr lang="en-US" dirty="0" smtClean="0"/>
                        <a:t>Pain at incision site</a:t>
                      </a:r>
                      <a:endParaRPr lang="en-US" dirty="0"/>
                    </a:p>
                  </a:txBody>
                  <a:tcPr/>
                </a:tc>
                <a:tc>
                  <a:txBody>
                    <a:bodyPr/>
                    <a:lstStyle/>
                    <a:p>
                      <a:r>
                        <a:rPr kumimoji="0" lang="en-US" sz="1800" kern="1200" baseline="0" dirty="0" smtClean="0">
                          <a:solidFill>
                            <a:schemeClr val="dk1"/>
                          </a:solidFill>
                          <a:latin typeface="+mn-lt"/>
                          <a:ea typeface="+mn-ea"/>
                          <a:cs typeface="+mn-cs"/>
                        </a:rPr>
                        <a:t>Determine presence of infection and treat; if</a:t>
                      </a:r>
                    </a:p>
                    <a:p>
                      <a:r>
                        <a:rPr kumimoji="0" lang="en-US" sz="1800" kern="1200" baseline="0" dirty="0" smtClean="0">
                          <a:solidFill>
                            <a:schemeClr val="dk1"/>
                          </a:solidFill>
                          <a:latin typeface="+mn-lt"/>
                          <a:ea typeface="+mn-ea"/>
                          <a:cs typeface="+mn-cs"/>
                        </a:rPr>
                        <a:t>no infection, reassure and provide analgesics.</a:t>
                      </a:r>
                      <a:endParaRPr lang="en-US" dirty="0"/>
                    </a:p>
                  </a:txBody>
                  <a:tcPr/>
                </a:tc>
              </a:tr>
              <a:tr h="1900919">
                <a:tc>
                  <a:txBody>
                    <a:bodyPr/>
                    <a:lstStyle/>
                    <a:p>
                      <a:r>
                        <a:rPr lang="en-US" dirty="0" smtClean="0"/>
                        <a:t>Wound infection,</a:t>
                      </a:r>
                      <a:r>
                        <a:rPr lang="en-US" baseline="0" dirty="0" smtClean="0"/>
                        <a:t> fever</a:t>
                      </a:r>
                    </a:p>
                  </a:txBody>
                  <a:tcPr/>
                </a:tc>
                <a:tc>
                  <a:txBody>
                    <a:bodyPr/>
                    <a:lstStyle/>
                    <a:p>
                      <a:r>
                        <a:rPr kumimoji="0" lang="en-US" sz="1800" kern="1200" baseline="0" dirty="0" smtClean="0">
                          <a:solidFill>
                            <a:schemeClr val="dk1"/>
                          </a:solidFill>
                          <a:latin typeface="+mn-lt"/>
                          <a:ea typeface="+mn-ea"/>
                          <a:cs typeface="+mn-cs"/>
                        </a:rPr>
                        <a:t>If skin is infected, clean, dress, and treat with</a:t>
                      </a:r>
                    </a:p>
                    <a:p>
                      <a:r>
                        <a:rPr kumimoji="0" lang="en-US" sz="1800" kern="1200" baseline="0" dirty="0" smtClean="0">
                          <a:solidFill>
                            <a:schemeClr val="dk1"/>
                          </a:solidFill>
                          <a:latin typeface="+mn-lt"/>
                          <a:ea typeface="+mn-ea"/>
                          <a:cs typeface="+mn-cs"/>
                        </a:rPr>
                        <a:t>antibiotics; if abscess is present, incise and</a:t>
                      </a:r>
                    </a:p>
                    <a:p>
                      <a:r>
                        <a:rPr kumimoji="0" lang="en-US" sz="1800" kern="1200" baseline="0" dirty="0" smtClean="0">
                          <a:solidFill>
                            <a:schemeClr val="dk1"/>
                          </a:solidFill>
                          <a:latin typeface="+mn-lt"/>
                          <a:ea typeface="+mn-ea"/>
                          <a:cs typeface="+mn-cs"/>
                        </a:rPr>
                        <a:t>drain; treat with antibiotics for 7-10 days.</a:t>
                      </a:r>
                      <a:endParaRPr lang="en-US" dirty="0"/>
                    </a:p>
                  </a:txBody>
                  <a:tcPr/>
                </a:tc>
              </a:tr>
              <a:tr h="1300629">
                <a:tc>
                  <a:txBody>
                    <a:bodyPr/>
                    <a:lstStyle/>
                    <a:p>
                      <a:r>
                        <a:rPr lang="en-US" dirty="0" smtClean="0"/>
                        <a:t>hematoma</a:t>
                      </a:r>
                      <a:endParaRPr lang="en-US" dirty="0"/>
                    </a:p>
                  </a:txBody>
                  <a:tcPr/>
                </a:tc>
                <a:tc>
                  <a:txBody>
                    <a:bodyPr/>
                    <a:lstStyle/>
                    <a:p>
                      <a:r>
                        <a:rPr kumimoji="0" lang="en-US" sz="1800" kern="1200" baseline="0" dirty="0" smtClean="0">
                          <a:solidFill>
                            <a:schemeClr val="dk1"/>
                          </a:solidFill>
                          <a:latin typeface="+mn-lt"/>
                          <a:ea typeface="+mn-ea"/>
                          <a:cs typeface="+mn-cs"/>
                        </a:rPr>
                        <a:t>Apply warm, moist packs on site, observe for a</a:t>
                      </a:r>
                    </a:p>
                    <a:p>
                      <a:r>
                        <a:rPr kumimoji="0" lang="en-US" sz="1800" kern="1200" baseline="0" dirty="0" smtClean="0">
                          <a:solidFill>
                            <a:schemeClr val="dk1"/>
                          </a:solidFill>
                          <a:latin typeface="+mn-lt"/>
                          <a:ea typeface="+mn-ea"/>
                          <a:cs typeface="+mn-cs"/>
                        </a:rPr>
                        <a:t>few days; if increasing, evacuate.</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33400"/>
          <a:ext cx="8229600" cy="12852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Side effect</a:t>
                      </a:r>
                      <a:endParaRPr lang="en-US" dirty="0"/>
                    </a:p>
                  </a:txBody>
                  <a:tcPr/>
                </a:tc>
                <a:tc>
                  <a:txBody>
                    <a:bodyPr/>
                    <a:lstStyle/>
                    <a:p>
                      <a:r>
                        <a:rPr lang="en-US" dirty="0" smtClean="0"/>
                        <a:t>Suggested action</a:t>
                      </a:r>
                      <a:endParaRPr lang="en-US" dirty="0"/>
                    </a:p>
                  </a:txBody>
                  <a:tcPr/>
                </a:tc>
              </a:tr>
              <a:tr h="370840">
                <a:tc>
                  <a:txBody>
                    <a:bodyPr/>
                    <a:lstStyle/>
                    <a:p>
                      <a:r>
                        <a:rPr lang="en-US" dirty="0" smtClean="0"/>
                        <a:t>More serious injuries  e.g. bladder or bowel injury</a:t>
                      </a:r>
                      <a:endParaRPr lang="en-US" dirty="0"/>
                    </a:p>
                  </a:txBody>
                  <a:tcPr/>
                </a:tc>
                <a:tc>
                  <a:txBody>
                    <a:bodyPr/>
                    <a:lstStyle/>
                    <a:p>
                      <a:r>
                        <a:rPr lang="en-US" dirty="0" smtClean="0"/>
                        <a:t>Give appropriate management  or refer for competent care in a hospital.</a:t>
                      </a:r>
                      <a:endParaRPr lang="en-US" dirty="0"/>
                    </a:p>
                  </a:txBody>
                  <a:tcPr/>
                </a:tc>
              </a:tr>
            </a:tbl>
          </a:graphicData>
        </a:graphic>
      </p:graphicFrame>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r>
              <a:rPr lang="en-US" b="1" dirty="0" smtClean="0"/>
              <a:t>Women Who Should Not Use TL</a:t>
            </a:r>
          </a:p>
          <a:p>
            <a:pPr>
              <a:buNone/>
            </a:pPr>
            <a:r>
              <a:rPr lang="en-US" dirty="0" smtClean="0"/>
              <a:t>Providers should not perform TL on certain women:</a:t>
            </a:r>
          </a:p>
          <a:p>
            <a:pPr>
              <a:buNone/>
            </a:pPr>
            <a:r>
              <a:rPr lang="en-US" dirty="0" smtClean="0"/>
              <a:t>• Women who are uncertain of their desire for future fertility</a:t>
            </a:r>
          </a:p>
          <a:p>
            <a:pPr>
              <a:buNone/>
            </a:pPr>
            <a:r>
              <a:rPr lang="en-US" dirty="0" smtClean="0"/>
              <a:t>• Women who cannot withstand surgery</a:t>
            </a:r>
          </a:p>
          <a:p>
            <a:pPr>
              <a:buNone/>
            </a:pPr>
            <a:r>
              <a:rPr lang="en-US" dirty="0" smtClean="0"/>
              <a:t>• Women or girls who do not give voluntary informed consent</a:t>
            </a:r>
          </a:p>
          <a:p>
            <a:pPr>
              <a:buNone/>
            </a:pP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TL.jpg"/>
          <p:cNvPicPr>
            <a:picLocks noGrp="1" noChangeAspect="1"/>
          </p:cNvPicPr>
          <p:nvPr>
            <p:ph idx="1"/>
          </p:nvPr>
        </p:nvPicPr>
        <p:blipFill>
          <a:blip r:embed="rId2" cstate="print"/>
          <a:stretch>
            <a:fillRect/>
          </a:stretch>
        </p:blipFill>
        <p:spPr>
          <a:xfrm>
            <a:off x="1371600" y="1447800"/>
            <a:ext cx="6034616" cy="4525962"/>
          </a:xfrm>
        </p:spPr>
      </p:pic>
      <p:sp>
        <p:nvSpPr>
          <p:cNvPr id="3" name="Title 2"/>
          <p:cNvSpPr>
            <a:spLocks noGrp="1"/>
          </p:cNvSpPr>
          <p:nvPr>
            <p:ph type="title"/>
          </p:nvPr>
        </p:nvSpPr>
        <p:spPr/>
        <p:txBody>
          <a:bodyPr/>
          <a:lstStyle/>
          <a:p>
            <a:r>
              <a:rPr lang="en-US" dirty="0" smtClean="0"/>
              <a:t>BILATERAL TUBAL LIGATION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lnSpcReduction="10000"/>
          </a:bodyPr>
          <a:lstStyle/>
          <a:p>
            <a:r>
              <a:rPr lang="en-US" sz="2600" dirty="0" smtClean="0"/>
              <a:t>The manager should have client-provider concept. I.e.</a:t>
            </a:r>
          </a:p>
          <a:p>
            <a:pPr lvl="1"/>
            <a:r>
              <a:rPr lang="en-US" dirty="0" smtClean="0"/>
              <a:t>C-client</a:t>
            </a:r>
          </a:p>
          <a:p>
            <a:pPr lvl="1"/>
            <a:r>
              <a:rPr lang="en-US" dirty="0" smtClean="0"/>
              <a:t>O- oriented</a:t>
            </a:r>
          </a:p>
          <a:p>
            <a:pPr lvl="1"/>
            <a:r>
              <a:rPr lang="en-US" dirty="0" smtClean="0"/>
              <a:t>P-provide</a:t>
            </a:r>
          </a:p>
          <a:p>
            <a:pPr lvl="1"/>
            <a:r>
              <a:rPr lang="en-US" dirty="0" smtClean="0"/>
              <a:t>E-efficient</a:t>
            </a:r>
          </a:p>
          <a:p>
            <a:r>
              <a:rPr lang="en-US" sz="2600" dirty="0" smtClean="0"/>
              <a:t>The manager has to plan, implement according to the clients needs based on the service providers ability, qualification and experience.</a:t>
            </a:r>
          </a:p>
          <a:p>
            <a:r>
              <a:rPr lang="en-US" sz="2600" dirty="0" smtClean="0"/>
              <a:t>Supervision and evaluation should be done continuously to see whether objectives are met</a:t>
            </a:r>
          </a:p>
          <a:p>
            <a:r>
              <a:rPr lang="en-US" sz="2600" dirty="0" smtClean="0"/>
              <a:t>Continuous supply of commodity should be ensured.</a:t>
            </a:r>
            <a:endParaRPr lang="en-US" sz="2600" dirty="0"/>
          </a:p>
        </p:txBody>
      </p:sp>
      <p:sp>
        <p:nvSpPr>
          <p:cNvPr id="3" name="Title 2"/>
          <p:cNvSpPr>
            <a:spLocks noGrp="1"/>
          </p:cNvSpPr>
          <p:nvPr>
            <p:ph type="title"/>
          </p:nvPr>
        </p:nvSpPr>
        <p:spPr>
          <a:xfrm>
            <a:off x="457200" y="0"/>
            <a:ext cx="8229600" cy="1066800"/>
          </a:xfrm>
        </p:spPr>
        <p:txBody>
          <a:bodyPr/>
          <a:lstStyle/>
          <a:p>
            <a:r>
              <a:rPr lang="en-US" dirty="0" smtClean="0"/>
              <a:t>PLANNING AN FP CLINIC</a:t>
            </a:r>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4672"/>
          </a:xfrm>
        </p:spPr>
        <p:txBody>
          <a:bodyPr>
            <a:normAutofit fontScale="92500"/>
          </a:bodyPr>
          <a:lstStyle/>
          <a:p>
            <a:r>
              <a:rPr lang="en-US" b="1" dirty="0" smtClean="0"/>
              <a:t>Definition</a:t>
            </a:r>
            <a:r>
              <a:rPr lang="en-US" dirty="0" smtClean="0"/>
              <a:t>: Vasectomy, or male sterilization, is the surgical process of cutting and tying the vas deferens in order to prevent spermatozoa from mixing with semen. </a:t>
            </a:r>
          </a:p>
          <a:p>
            <a:r>
              <a:rPr lang="en-US" dirty="0" smtClean="0"/>
              <a:t>Consequently, when ejaculation occurs, the</a:t>
            </a:r>
          </a:p>
          <a:p>
            <a:pPr>
              <a:buNone/>
            </a:pPr>
            <a:r>
              <a:rPr lang="en-US" dirty="0" smtClean="0"/>
              <a:t> semen will not have any sperms. The operation is performed under a local anesthesia, and it is one of the most effective methods of contraception.</a:t>
            </a:r>
          </a:p>
          <a:p>
            <a:pPr>
              <a:buNone/>
            </a:pPr>
            <a:r>
              <a:rPr lang="en-US" b="1" dirty="0" smtClean="0"/>
              <a:t>Types of Vasectomy</a:t>
            </a:r>
          </a:p>
          <a:p>
            <a:r>
              <a:rPr lang="en-US" dirty="0" smtClean="0"/>
              <a:t>There are scalpel and non-scalpel vasectomy techniques.</a:t>
            </a:r>
            <a:endParaRPr lang="en-US" dirty="0"/>
          </a:p>
        </p:txBody>
      </p:sp>
      <p:sp>
        <p:nvSpPr>
          <p:cNvPr id="3" name="Title 2"/>
          <p:cNvSpPr>
            <a:spLocks noGrp="1"/>
          </p:cNvSpPr>
          <p:nvPr>
            <p:ph type="title"/>
          </p:nvPr>
        </p:nvSpPr>
        <p:spPr/>
        <p:txBody>
          <a:bodyPr>
            <a:normAutofit fontScale="90000"/>
          </a:bodyPr>
          <a:lstStyle/>
          <a:p>
            <a:r>
              <a:rPr lang="en-US" dirty="0" smtClean="0"/>
              <a:t>MALE VOLUNTARY SURGICAL CONTRACEPTION</a:t>
            </a:r>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lnSpcReduction="10000"/>
          </a:bodyPr>
          <a:lstStyle/>
          <a:p>
            <a:pPr>
              <a:buNone/>
            </a:pPr>
            <a:r>
              <a:rPr lang="en-US" b="1" dirty="0" smtClean="0"/>
              <a:t>Advantages and Benefits of Vasectomy</a:t>
            </a:r>
          </a:p>
          <a:p>
            <a:pPr>
              <a:buNone/>
            </a:pPr>
            <a:r>
              <a:rPr lang="en-US" dirty="0" smtClean="0"/>
              <a:t>• The procedure is highly effective and safe.</a:t>
            </a:r>
          </a:p>
          <a:p>
            <a:pPr>
              <a:buNone/>
            </a:pPr>
            <a:r>
              <a:rPr lang="en-US" dirty="0" smtClean="0"/>
              <a:t>• There is no change in sexual function—the procedure does not interfere with sexual intercourse.</a:t>
            </a:r>
          </a:p>
          <a:p>
            <a:pPr>
              <a:buNone/>
            </a:pPr>
            <a:r>
              <a:rPr lang="en-US" dirty="0" smtClean="0"/>
              <a:t>• It is permanent.</a:t>
            </a:r>
          </a:p>
          <a:p>
            <a:r>
              <a:rPr lang="en-US" b="1" dirty="0" smtClean="0"/>
              <a:t>Limitations and Risks</a:t>
            </a:r>
          </a:p>
          <a:p>
            <a:pPr>
              <a:buNone/>
            </a:pPr>
            <a:r>
              <a:rPr lang="en-US" dirty="0" smtClean="0"/>
              <a:t>• The procedure is virtually irreversible (i.e., success of reversal surgery cannot be guaranteed).</a:t>
            </a:r>
          </a:p>
          <a:p>
            <a:pPr>
              <a:buNone/>
            </a:pPr>
            <a:r>
              <a:rPr lang="en-US" dirty="0" smtClean="0"/>
              <a:t>• There are minimal risks and side effects of local </a:t>
            </a:r>
            <a:r>
              <a:rPr lang="en-US" dirty="0" err="1" smtClean="0"/>
              <a:t>anaesthesia</a:t>
            </a:r>
            <a:r>
              <a:rPr lang="en-US" dirty="0" smtClean="0"/>
              <a:t>.</a:t>
            </a:r>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dirty="0" smtClean="0"/>
              <a:t>• There are risks associated with surgical procedures.</a:t>
            </a:r>
          </a:p>
          <a:p>
            <a:pPr>
              <a:buNone/>
            </a:pPr>
            <a:r>
              <a:rPr lang="en-US" dirty="0" smtClean="0"/>
              <a:t>• A vasectomy does not protect against STIs, including HIV/ AIDS.</a:t>
            </a:r>
          </a:p>
          <a:p>
            <a:pPr>
              <a:buNone/>
            </a:pPr>
            <a:r>
              <a:rPr lang="en-US" dirty="0" smtClean="0"/>
              <a:t>• Only a trained provider can offer a vasectomy.</a:t>
            </a:r>
          </a:p>
          <a:p>
            <a:pPr>
              <a:buNone/>
            </a:pPr>
            <a:r>
              <a:rPr lang="en-US" dirty="0" smtClean="0"/>
              <a:t>• There is a delay in effectiveness after the procedure has been performed.</a:t>
            </a:r>
          </a:p>
          <a:p>
            <a:pPr>
              <a:buNone/>
            </a:pP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pPr>
              <a:buNone/>
            </a:pPr>
            <a:r>
              <a:rPr lang="en-US" b="1" dirty="0" smtClean="0"/>
              <a:t>Men Who Should Not Have Vasectomies</a:t>
            </a:r>
          </a:p>
          <a:p>
            <a:r>
              <a:rPr lang="en-US" dirty="0" smtClean="0"/>
              <a:t>Vasectomies are not the appropriate choice for every man. Men who should not have vasectomies include the following:</a:t>
            </a:r>
          </a:p>
          <a:p>
            <a:pPr>
              <a:buNone/>
            </a:pPr>
            <a:r>
              <a:rPr lang="en-US" dirty="0" smtClean="0"/>
              <a:t>• Clients who are uncertain of their desire for future fertility.</a:t>
            </a:r>
          </a:p>
          <a:p>
            <a:pPr>
              <a:buNone/>
            </a:pPr>
            <a:r>
              <a:rPr lang="en-US" dirty="0" smtClean="0"/>
              <a:t>• Clients who cannot withstand surgery.</a:t>
            </a:r>
          </a:p>
          <a:p>
            <a:pPr>
              <a:buNone/>
            </a:pPr>
            <a:r>
              <a:rPr lang="en-US" dirty="0" smtClean="0"/>
              <a:t>• Clients who do not or cannot give voluntary informed consent.</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lstStyle/>
          <a:p>
            <a:r>
              <a:rPr lang="en-US" b="1" dirty="0" smtClean="0"/>
              <a:t>Management of side effects of vasectomy.</a:t>
            </a:r>
          </a:p>
          <a:p>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graphicFrame>
        <p:nvGraphicFramePr>
          <p:cNvPr id="4" name="Table 3"/>
          <p:cNvGraphicFramePr>
            <a:graphicFrameLocks noGrp="1"/>
          </p:cNvGraphicFramePr>
          <p:nvPr/>
        </p:nvGraphicFramePr>
        <p:xfrm>
          <a:off x="1600200" y="1066800"/>
          <a:ext cx="6019800" cy="5013960"/>
        </p:xfrm>
        <a:graphic>
          <a:graphicData uri="http://schemas.openxmlformats.org/drawingml/2006/table">
            <a:tbl>
              <a:tblPr firstRow="1" bandRow="1">
                <a:tableStyleId>{5C22544A-7EE6-4342-B048-85BDC9FD1C3A}</a:tableStyleId>
              </a:tblPr>
              <a:tblGrid>
                <a:gridCol w="3009900"/>
                <a:gridCol w="3009900"/>
              </a:tblGrid>
              <a:tr h="348769">
                <a:tc>
                  <a:txBody>
                    <a:bodyPr/>
                    <a:lstStyle/>
                    <a:p>
                      <a:r>
                        <a:rPr kumimoji="0" lang="en-US" sz="1800" b="1" kern="1200" baseline="0" dirty="0" smtClean="0">
                          <a:solidFill>
                            <a:schemeClr val="lt1"/>
                          </a:solidFill>
                          <a:latin typeface="+mn-lt"/>
                          <a:ea typeface="+mn-ea"/>
                          <a:cs typeface="+mn-cs"/>
                        </a:rPr>
                        <a:t>Side effects</a:t>
                      </a:r>
                      <a:endParaRPr lang="en-US" dirty="0"/>
                    </a:p>
                  </a:txBody>
                  <a:tcPr/>
                </a:tc>
                <a:tc>
                  <a:txBody>
                    <a:bodyPr/>
                    <a:lstStyle/>
                    <a:p>
                      <a:r>
                        <a:rPr lang="en-US" dirty="0" smtClean="0"/>
                        <a:t>Management </a:t>
                      </a:r>
                      <a:endParaRPr lang="en-US" dirty="0"/>
                    </a:p>
                  </a:txBody>
                  <a:tcPr/>
                </a:tc>
              </a:tr>
              <a:tr h="871922">
                <a:tc>
                  <a:txBody>
                    <a:bodyPr/>
                    <a:lstStyle/>
                    <a:p>
                      <a:r>
                        <a:rPr kumimoji="0" lang="en-US" sz="1800" kern="1200" baseline="0" dirty="0" smtClean="0">
                          <a:solidFill>
                            <a:schemeClr val="dk1"/>
                          </a:solidFill>
                          <a:latin typeface="+mn-lt"/>
                          <a:ea typeface="+mn-ea"/>
                          <a:cs typeface="+mn-cs"/>
                        </a:rPr>
                        <a:t>Infection</a:t>
                      </a:r>
                      <a:endParaRPr lang="en-US" dirty="0"/>
                    </a:p>
                  </a:txBody>
                  <a:tcPr/>
                </a:tc>
                <a:tc>
                  <a:txBody>
                    <a:bodyPr/>
                    <a:lstStyle/>
                    <a:p>
                      <a:r>
                        <a:rPr kumimoji="0" lang="en-US" sz="1800" kern="1200" baseline="0" dirty="0" smtClean="0">
                          <a:solidFill>
                            <a:schemeClr val="dk1"/>
                          </a:solidFill>
                          <a:latin typeface="+mn-lt"/>
                          <a:ea typeface="+mn-ea"/>
                          <a:cs typeface="+mn-cs"/>
                        </a:rPr>
                        <a:t>Treat with antibiotics for 7-10 days, may require</a:t>
                      </a:r>
                    </a:p>
                    <a:p>
                      <a:r>
                        <a:rPr kumimoji="0" lang="en-US" sz="1800" kern="1200" baseline="0" dirty="0" smtClean="0">
                          <a:solidFill>
                            <a:schemeClr val="dk1"/>
                          </a:solidFill>
                          <a:latin typeface="+mn-lt"/>
                          <a:ea typeface="+mn-ea"/>
                          <a:cs typeface="+mn-cs"/>
                        </a:rPr>
                        <a:t>hospitalization</a:t>
                      </a:r>
                      <a:endParaRPr lang="en-US" dirty="0"/>
                    </a:p>
                  </a:txBody>
                  <a:tcPr/>
                </a:tc>
              </a:tr>
              <a:tr h="3732310">
                <a:tc>
                  <a:txBody>
                    <a:bodyPr/>
                    <a:lstStyle/>
                    <a:p>
                      <a:r>
                        <a:rPr kumimoji="0" lang="en-US" sz="1800" kern="1200" baseline="0" dirty="0" smtClean="0">
                          <a:solidFill>
                            <a:schemeClr val="dk1"/>
                          </a:solidFill>
                          <a:latin typeface="+mn-lt"/>
                          <a:ea typeface="+mn-ea"/>
                          <a:cs typeface="+mn-cs"/>
                        </a:rPr>
                        <a:t>Abscess</a:t>
                      </a:r>
                      <a:endParaRPr lang="en-US" dirty="0"/>
                    </a:p>
                  </a:txBody>
                  <a:tcPr/>
                </a:tc>
                <a:tc>
                  <a:txBody>
                    <a:bodyPr/>
                    <a:lstStyle/>
                    <a:p>
                      <a:r>
                        <a:rPr kumimoji="0" lang="en-US" sz="1700" kern="1200" baseline="0" dirty="0" smtClean="0">
                          <a:solidFill>
                            <a:schemeClr val="dk1"/>
                          </a:solidFill>
                          <a:latin typeface="+mn-lt"/>
                          <a:ea typeface="+mn-ea"/>
                          <a:cs typeface="+mn-cs"/>
                        </a:rPr>
                        <a:t>Incise and drain the abscess following</a:t>
                      </a:r>
                    </a:p>
                    <a:p>
                      <a:r>
                        <a:rPr kumimoji="0" lang="en-US" sz="1700" kern="1200" baseline="0" dirty="0" smtClean="0">
                          <a:solidFill>
                            <a:schemeClr val="dk1"/>
                          </a:solidFill>
                          <a:latin typeface="+mn-lt"/>
                          <a:ea typeface="+mn-ea"/>
                          <a:cs typeface="+mn-cs"/>
                        </a:rPr>
                        <a:t>infection-prevention procedures.</a:t>
                      </a:r>
                    </a:p>
                    <a:p>
                      <a:endParaRPr kumimoji="0" lang="en-US" sz="1700" kern="1200" baseline="0" dirty="0" smtClean="0">
                        <a:solidFill>
                          <a:schemeClr val="dk1"/>
                        </a:solidFill>
                        <a:latin typeface="+mn-lt"/>
                        <a:ea typeface="+mn-ea"/>
                        <a:cs typeface="+mn-cs"/>
                      </a:endParaRPr>
                    </a:p>
                    <a:p>
                      <a:r>
                        <a:rPr kumimoji="0" lang="en-US" sz="1700" kern="1200" baseline="0" dirty="0" smtClean="0">
                          <a:solidFill>
                            <a:schemeClr val="dk1"/>
                          </a:solidFill>
                          <a:latin typeface="+mn-lt"/>
                          <a:ea typeface="+mn-ea"/>
                          <a:cs typeface="+mn-cs"/>
                        </a:rPr>
                        <a:t>Ensure proper wound care.</a:t>
                      </a:r>
                    </a:p>
                    <a:p>
                      <a:endParaRPr kumimoji="0" lang="en-US" sz="1700" kern="1200" baseline="0" dirty="0" smtClean="0">
                        <a:solidFill>
                          <a:schemeClr val="dk1"/>
                        </a:solidFill>
                        <a:latin typeface="+mn-lt"/>
                        <a:ea typeface="+mn-ea"/>
                        <a:cs typeface="+mn-cs"/>
                      </a:endParaRPr>
                    </a:p>
                    <a:p>
                      <a:r>
                        <a:rPr kumimoji="0" lang="en-US" sz="1700" kern="1200" baseline="0" dirty="0" smtClean="0">
                          <a:solidFill>
                            <a:schemeClr val="dk1"/>
                          </a:solidFill>
                          <a:latin typeface="+mn-lt"/>
                          <a:ea typeface="+mn-ea"/>
                          <a:cs typeface="+mn-cs"/>
                        </a:rPr>
                        <a:t>Treat with antibiotics for 7-10 days.</a:t>
                      </a:r>
                    </a:p>
                    <a:p>
                      <a:r>
                        <a:rPr kumimoji="0" lang="en-US" sz="1700" kern="1200" baseline="0" dirty="0" smtClean="0">
                          <a:solidFill>
                            <a:schemeClr val="dk1"/>
                          </a:solidFill>
                          <a:latin typeface="+mn-lt"/>
                          <a:ea typeface="+mn-ea"/>
                          <a:cs typeface="+mn-cs"/>
                        </a:rPr>
                        <a:t>Occasionally, hospitalization might be required for</a:t>
                      </a:r>
                    </a:p>
                    <a:p>
                      <a:r>
                        <a:rPr kumimoji="0" lang="en-US" sz="1700" kern="1200" baseline="0" dirty="0" smtClean="0">
                          <a:solidFill>
                            <a:schemeClr val="dk1"/>
                          </a:solidFill>
                          <a:latin typeface="+mn-lt"/>
                          <a:ea typeface="+mn-ea"/>
                          <a:cs typeface="+mn-cs"/>
                        </a:rPr>
                        <a:t>more aggressive treatment (IV antibiotics</a:t>
                      </a:r>
                      <a:r>
                        <a:rPr kumimoji="0" lang="en-US" sz="1800" kern="1200" baseline="0" dirty="0" smtClean="0">
                          <a:solidFill>
                            <a:schemeClr val="dk1"/>
                          </a:solidFill>
                          <a:latin typeface="+mn-lt"/>
                          <a:ea typeface="+mn-ea"/>
                          <a:cs typeface="+mn-cs"/>
                        </a:rPr>
                        <a:t>).</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Content Placeholder 1"/>
          <p:cNvSpPr>
            <a:spLocks noGrp="1"/>
          </p:cNvSpPr>
          <p:nvPr>
            <p:ph idx="1"/>
          </p:nvPr>
        </p:nvSpPr>
        <p:spPr/>
        <p:txBody>
          <a:bodyPr/>
          <a:lstStyle/>
          <a:p>
            <a:r>
              <a:rPr lang="en-GB" smtClean="0"/>
              <a:t>Read and write short notes on:</a:t>
            </a:r>
          </a:p>
          <a:p>
            <a:pPr lvl="1"/>
            <a:r>
              <a:rPr lang="en-GB" smtClean="0"/>
              <a:t> Natural Family planning  </a:t>
            </a:r>
          </a:p>
          <a:p>
            <a:pPr lvl="1"/>
            <a:r>
              <a:rPr lang="en-GB" smtClean="0"/>
              <a:t>Lactational Amenorrhea Method</a:t>
            </a:r>
            <a:endParaRPr lang="en-US" smtClean="0"/>
          </a:p>
        </p:txBody>
      </p:sp>
      <p:sp>
        <p:nvSpPr>
          <p:cNvPr id="3" name="Title 2"/>
          <p:cNvSpPr>
            <a:spLocks noGrp="1"/>
          </p:cNvSpPr>
          <p:nvPr>
            <p:ph type="title"/>
          </p:nvPr>
        </p:nvSpPr>
        <p:spPr/>
        <p:txBody>
          <a:bodyPr/>
          <a:lstStyle/>
          <a:p>
            <a:pPr>
              <a:defRPr/>
            </a:pPr>
            <a:r>
              <a:rPr lang="en-GB" dirty="0" smtClean="0"/>
              <a:t>Assignment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334001"/>
          </a:xfrm>
        </p:spPr>
        <p:txBody>
          <a:bodyPr/>
          <a:lstStyle/>
          <a:p>
            <a:r>
              <a:rPr lang="en-US" dirty="0" smtClean="0"/>
              <a:t>Infection control should be ensured.</a:t>
            </a:r>
          </a:p>
          <a:p>
            <a:r>
              <a:rPr lang="en-US" dirty="0" smtClean="0"/>
              <a:t>Integrated service concept should be embraced.</a:t>
            </a:r>
          </a:p>
          <a:p>
            <a:r>
              <a:rPr lang="en-US" dirty="0" smtClean="0"/>
              <a:t>Policy of 1</a:t>
            </a:r>
            <a:r>
              <a:rPr lang="en-US" baseline="30000" dirty="0" smtClean="0"/>
              <a:t>st</a:t>
            </a:r>
            <a:r>
              <a:rPr lang="en-US" dirty="0" smtClean="0"/>
              <a:t> come 1</a:t>
            </a:r>
            <a:r>
              <a:rPr lang="en-US" baseline="30000" dirty="0" smtClean="0"/>
              <a:t>st</a:t>
            </a:r>
            <a:r>
              <a:rPr lang="en-US" dirty="0" smtClean="0"/>
              <a:t> service.</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562601"/>
          </a:xfrm>
        </p:spPr>
        <p:txBody>
          <a:bodyPr/>
          <a:lstStyle/>
          <a:p>
            <a:pPr>
              <a:buNone/>
            </a:pPr>
            <a:r>
              <a:rPr lang="en-US" b="1" dirty="0" smtClean="0">
                <a:solidFill>
                  <a:schemeClr val="tx2">
                    <a:lumMod val="75000"/>
                  </a:schemeClr>
                </a:solidFill>
              </a:rPr>
              <a:t>CONDUCTING AN FP CLINIC</a:t>
            </a:r>
          </a:p>
          <a:p>
            <a:pPr marL="624078" indent="-514350">
              <a:buFont typeface="+mj-lt"/>
              <a:buAutoNum type="arabicPeriod"/>
            </a:pPr>
            <a:r>
              <a:rPr lang="en-US" dirty="0" smtClean="0"/>
              <a:t>Have all physical facilities &amp; equipment &amp; supply.</a:t>
            </a:r>
          </a:p>
          <a:p>
            <a:pPr marL="624078" indent="-514350">
              <a:buFont typeface="+mj-lt"/>
              <a:buAutoNum type="arabicPeriod"/>
            </a:pPr>
            <a:r>
              <a:rPr lang="en-US" dirty="0" smtClean="0"/>
              <a:t>Have trained personnel available using proper personnel criteria.</a:t>
            </a:r>
          </a:p>
          <a:p>
            <a:pPr marL="624078" indent="-514350">
              <a:buFont typeface="+mj-lt"/>
              <a:buAutoNum type="arabicPeriod"/>
            </a:pPr>
            <a:r>
              <a:rPr lang="en-US" dirty="0" smtClean="0"/>
              <a:t>Clients should be motivated to use the services.</a:t>
            </a:r>
            <a:endParaRPr lang="en-US" dirty="0"/>
          </a:p>
          <a:p>
            <a:pPr marL="624078" indent="-514350">
              <a:buNone/>
            </a:pPr>
            <a:endParaRPr lang="en-US" dirty="0" smtClean="0"/>
          </a:p>
          <a:p>
            <a:pPr marL="624078" indent="-514350">
              <a:buNone/>
            </a:pPr>
            <a:endParaRPr lang="en-US" dirty="0" smtClean="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lstStyle/>
          <a:p>
            <a:r>
              <a:rPr lang="en-US" dirty="0" smtClean="0"/>
              <a:t>These clients should be held in high esteem.</a:t>
            </a:r>
          </a:p>
          <a:p>
            <a:r>
              <a:rPr lang="en-US" dirty="0" smtClean="0"/>
              <a:t>Privacy and confidentiality should be ensured.</a:t>
            </a:r>
          </a:p>
          <a:p>
            <a:r>
              <a:rPr lang="en-US" dirty="0" smtClean="0"/>
              <a:t>They should be attended within the shortest time possible.</a:t>
            </a:r>
          </a:p>
          <a:p>
            <a:r>
              <a:rPr lang="en-US" dirty="0" smtClean="0"/>
              <a:t>Their needs are highly personal .</a:t>
            </a:r>
          </a:p>
          <a:p>
            <a:r>
              <a:rPr lang="en-US" dirty="0" smtClean="0"/>
              <a:t>No personal questions should be asked in public.</a:t>
            </a:r>
          </a:p>
          <a:p>
            <a:r>
              <a:rPr lang="en-US" dirty="0" smtClean="0"/>
              <a:t>1</a:t>
            </a:r>
            <a:r>
              <a:rPr lang="en-US" baseline="30000" dirty="0" smtClean="0"/>
              <a:t>st</a:t>
            </a:r>
            <a:r>
              <a:rPr lang="en-US" dirty="0" smtClean="0"/>
              <a:t> come 1</a:t>
            </a:r>
            <a:r>
              <a:rPr lang="en-US" baseline="30000" dirty="0" smtClean="0"/>
              <a:t>st</a:t>
            </a:r>
            <a:r>
              <a:rPr lang="en-US" dirty="0" smtClean="0"/>
              <a:t> service principle should be used.</a:t>
            </a:r>
          </a:p>
          <a:p>
            <a:r>
              <a:rPr lang="en-US" dirty="0" smtClean="0"/>
              <a:t>Ideal place for history taking, physical examination and counseling should be provided.</a:t>
            </a:r>
            <a:endParaRPr lang="en-US" dirty="0"/>
          </a:p>
        </p:txBody>
      </p:sp>
      <p:sp>
        <p:nvSpPr>
          <p:cNvPr id="3" name="Title 2"/>
          <p:cNvSpPr>
            <a:spLocks noGrp="1"/>
          </p:cNvSpPr>
          <p:nvPr>
            <p:ph type="title"/>
          </p:nvPr>
        </p:nvSpPr>
        <p:spPr>
          <a:xfrm>
            <a:off x="457200" y="0"/>
            <a:ext cx="8229600" cy="762000"/>
          </a:xfrm>
        </p:spPr>
        <p:txBody>
          <a:bodyPr>
            <a:normAutofit/>
          </a:bodyPr>
          <a:lstStyle/>
          <a:p>
            <a:r>
              <a:rPr lang="en-US" dirty="0" smtClean="0"/>
              <a:t>Attending FP clients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normAutofit/>
          </a:bodyPr>
          <a:lstStyle/>
          <a:p>
            <a:r>
              <a:rPr lang="en-US" sz="2600" dirty="0" smtClean="0">
                <a:latin typeface="Constantia" pitchFamily="18" charset="0"/>
              </a:rPr>
              <a:t>Definition- family planning is a way of thinking or adapted lifestyle by couples or individuals who have attained sexual maturity to voluntarily have the number of children they can comfortably cater for their basic needs based on the luxury the individual or couple can afford.  </a:t>
            </a:r>
          </a:p>
          <a:p>
            <a:r>
              <a:rPr lang="en-US" sz="2600" dirty="0" smtClean="0">
                <a:latin typeface="Constantia" pitchFamily="18" charset="0"/>
              </a:rPr>
              <a:t>N.B it is a government policy where the government provides contraceptives to those who need them.</a:t>
            </a:r>
            <a:endParaRPr lang="en-US" sz="2600" dirty="0">
              <a:latin typeface="Constantia" pitchFamily="18" charset="0"/>
            </a:endParaRPr>
          </a:p>
        </p:txBody>
      </p:sp>
      <p:sp>
        <p:nvSpPr>
          <p:cNvPr id="2" name="Title 1"/>
          <p:cNvSpPr>
            <a:spLocks noGrp="1"/>
          </p:cNvSpPr>
          <p:nvPr>
            <p:ph type="title"/>
          </p:nvPr>
        </p:nvSpPr>
        <p:spPr/>
        <p:txBody>
          <a:bodyPr>
            <a:normAutofit fontScale="90000"/>
          </a:bodyPr>
          <a:lstStyle/>
          <a:p>
            <a:r>
              <a:rPr lang="en-US" dirty="0" smtClean="0"/>
              <a:t>INTRODUCTION TO FAMILY PLANNING</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CATEGORY ONE</a:t>
            </a:r>
          </a:p>
          <a:p>
            <a:r>
              <a:rPr lang="en-US" dirty="0" smtClean="0"/>
              <a:t>Men or women </a:t>
            </a:r>
            <a:r>
              <a:rPr lang="en-US" b="1" dirty="0" smtClean="0"/>
              <a:t>with no </a:t>
            </a:r>
            <a:r>
              <a:rPr lang="en-US" dirty="0" smtClean="0"/>
              <a:t>surgical or medical condition which can make the method  ineffective or worsen the condition.-</a:t>
            </a:r>
            <a:r>
              <a:rPr lang="en-US" sz="2400" dirty="0" smtClean="0">
                <a:solidFill>
                  <a:srgbClr val="C00000"/>
                </a:solidFill>
              </a:rPr>
              <a:t>no contraindication</a:t>
            </a:r>
          </a:p>
          <a:p>
            <a:pPr>
              <a:buNone/>
            </a:pPr>
            <a:r>
              <a:rPr lang="en-US" sz="2600" b="1" dirty="0" smtClean="0"/>
              <a:t>CATEGORY TWO</a:t>
            </a:r>
          </a:p>
          <a:p>
            <a:r>
              <a:rPr lang="en-US" sz="2600" dirty="0" smtClean="0"/>
              <a:t>Men and women </a:t>
            </a:r>
            <a:r>
              <a:rPr lang="en-US" sz="2600" b="1" dirty="0" smtClean="0"/>
              <a:t>with </a:t>
            </a:r>
            <a:r>
              <a:rPr lang="en-US" sz="2600" dirty="0" smtClean="0"/>
              <a:t>surgical &amp; medical condition which </a:t>
            </a:r>
            <a:r>
              <a:rPr lang="en-US" sz="2600" b="1" dirty="0" smtClean="0"/>
              <a:t>can not </a:t>
            </a:r>
            <a:r>
              <a:rPr lang="en-US" sz="2600" dirty="0" smtClean="0"/>
              <a:t>be worsened by methods used or make the method ineffective e.g. hypertension, mild toxic goiter, mild varicose veins</a:t>
            </a:r>
            <a:r>
              <a:rPr lang="en-US" sz="2400" dirty="0" smtClean="0">
                <a:solidFill>
                  <a:srgbClr val="C00000"/>
                </a:solidFill>
              </a:rPr>
              <a:t>. no contraindication but observe</a:t>
            </a:r>
            <a:endParaRPr lang="en-US" sz="2400" dirty="0">
              <a:solidFill>
                <a:srgbClr val="C00000"/>
              </a:solidFill>
            </a:endParaRPr>
          </a:p>
        </p:txBody>
      </p:sp>
      <p:sp>
        <p:nvSpPr>
          <p:cNvPr id="3" name="Title 2"/>
          <p:cNvSpPr>
            <a:spLocks noGrp="1"/>
          </p:cNvSpPr>
          <p:nvPr>
            <p:ph type="title"/>
          </p:nvPr>
        </p:nvSpPr>
        <p:spPr/>
        <p:txBody>
          <a:bodyPr>
            <a:normAutofit fontScale="90000"/>
          </a:bodyPr>
          <a:lstStyle/>
          <a:p>
            <a:r>
              <a:rPr lang="en-US" sz="3600" dirty="0" smtClean="0"/>
              <a:t>WHO CRITERIA FOR INITIATION OF F.P. METHOD</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562600"/>
          </a:xfrm>
        </p:spPr>
        <p:txBody>
          <a:bodyPr>
            <a:normAutofit lnSpcReduction="10000"/>
          </a:bodyPr>
          <a:lstStyle/>
          <a:p>
            <a:pPr>
              <a:buNone/>
            </a:pPr>
            <a:r>
              <a:rPr lang="en-US" b="1" dirty="0" smtClean="0"/>
              <a:t>CATEGORY</a:t>
            </a:r>
            <a:r>
              <a:rPr lang="en-US" dirty="0" smtClean="0"/>
              <a:t> </a:t>
            </a:r>
            <a:r>
              <a:rPr lang="en-US" b="1" dirty="0" smtClean="0"/>
              <a:t>3</a:t>
            </a:r>
          </a:p>
          <a:p>
            <a:r>
              <a:rPr lang="en-US" dirty="0" smtClean="0"/>
              <a:t>Men &amp; women </a:t>
            </a:r>
            <a:r>
              <a:rPr lang="en-US" b="1" dirty="0" smtClean="0"/>
              <a:t>with</a:t>
            </a:r>
            <a:r>
              <a:rPr lang="en-US" dirty="0" smtClean="0"/>
              <a:t> medical/surgical conditions which </a:t>
            </a:r>
            <a:r>
              <a:rPr lang="en-US" b="1" dirty="0" smtClean="0"/>
              <a:t>can</a:t>
            </a:r>
            <a:r>
              <a:rPr lang="en-US" dirty="0" smtClean="0"/>
              <a:t> or may be worsened by methods used or make method ineffective. E.g. DM, TB, epilepsy, cardiac diseases, etc. Can give with proper doctor’s follow up.- </a:t>
            </a:r>
            <a:r>
              <a:rPr lang="en-US" dirty="0" smtClean="0">
                <a:solidFill>
                  <a:srgbClr val="C00000"/>
                </a:solidFill>
              </a:rPr>
              <a:t>relative contraindication</a:t>
            </a:r>
            <a:r>
              <a:rPr lang="en-US" dirty="0" smtClean="0"/>
              <a:t>.</a:t>
            </a:r>
          </a:p>
          <a:p>
            <a:pPr>
              <a:buNone/>
            </a:pPr>
            <a:r>
              <a:rPr lang="en-US" b="1" dirty="0" smtClean="0"/>
              <a:t>CATEGORY 4</a:t>
            </a:r>
          </a:p>
          <a:p>
            <a:r>
              <a:rPr lang="en-US" dirty="0" smtClean="0"/>
              <a:t>Men/ women </a:t>
            </a:r>
            <a:r>
              <a:rPr lang="en-US" b="1" dirty="0" smtClean="0"/>
              <a:t>with</a:t>
            </a:r>
            <a:r>
              <a:rPr lang="en-US" dirty="0" smtClean="0"/>
              <a:t> medical/surgical conditions </a:t>
            </a:r>
            <a:r>
              <a:rPr lang="en-US" b="1" dirty="0" smtClean="0"/>
              <a:t>which are worsened </a:t>
            </a:r>
            <a:r>
              <a:rPr lang="en-US" dirty="0" smtClean="0"/>
              <a:t>by method use or make method use ineffective</a:t>
            </a:r>
            <a:r>
              <a:rPr lang="en-US" b="1" dirty="0" smtClean="0"/>
              <a:t>. DO NOT </a:t>
            </a:r>
            <a:r>
              <a:rPr lang="en-US" dirty="0" smtClean="0"/>
              <a:t>GIVE. E.g. pregnancy, active liver disease, undiagnosed vaginal bleeding, RH cancers. </a:t>
            </a:r>
            <a:r>
              <a:rPr lang="en-US" dirty="0" smtClean="0">
                <a:solidFill>
                  <a:srgbClr val="C00000"/>
                </a:solidFill>
              </a:rPr>
              <a:t>Absolute contraindication</a:t>
            </a:r>
            <a:r>
              <a:rPr lang="en-US" dirty="0" smtClean="0"/>
              <a:t>.</a:t>
            </a:r>
            <a:endParaRPr lang="en-US" dirty="0"/>
          </a:p>
        </p:txBody>
      </p:sp>
      <p:sp>
        <p:nvSpPr>
          <p:cNvPr id="3" name="Title 2"/>
          <p:cNvSpPr>
            <a:spLocks noGrp="1"/>
          </p:cNvSpPr>
          <p:nvPr>
            <p:ph type="title"/>
          </p:nvPr>
        </p:nvSpPr>
        <p:spPr>
          <a:xfrm>
            <a:off x="457200" y="0"/>
            <a:ext cx="8229600" cy="1524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Counseling –FP , HIV/AIDS, VCT &amp; PMTCT.</a:t>
            </a:r>
          </a:p>
          <a:p>
            <a:pPr marL="624078" indent="-514350">
              <a:buFont typeface="+mj-lt"/>
              <a:buAutoNum type="arabicPeriod"/>
            </a:pPr>
            <a:r>
              <a:rPr lang="en-US" dirty="0" smtClean="0"/>
              <a:t>Provision of contraceptives-must be knowledgeable in order to provide a method to a client.</a:t>
            </a:r>
          </a:p>
          <a:p>
            <a:pPr marL="624078" indent="-514350">
              <a:buFont typeface="+mj-lt"/>
              <a:buAutoNum type="arabicPeriod"/>
            </a:pPr>
            <a:r>
              <a:rPr lang="en-US" dirty="0" smtClean="0"/>
              <a:t>Follow up referral system- inform clients of return dates and importance of follow up. </a:t>
            </a:r>
          </a:p>
          <a:p>
            <a:pPr marL="624078" indent="-514350">
              <a:buFont typeface="+mj-lt"/>
              <a:buAutoNum type="arabicPeriod"/>
            </a:pPr>
            <a:r>
              <a:rPr lang="en-US" dirty="0" smtClean="0"/>
              <a:t>Record keeping- proper records must be maintained on clients, distribution of contraceptives. M.O.H. record keeping guidelines.</a:t>
            </a:r>
            <a:endParaRPr lang="en-US" dirty="0"/>
          </a:p>
        </p:txBody>
      </p:sp>
      <p:sp>
        <p:nvSpPr>
          <p:cNvPr id="3" name="Title 2"/>
          <p:cNvSpPr>
            <a:spLocks noGrp="1"/>
          </p:cNvSpPr>
          <p:nvPr>
            <p:ph type="title"/>
          </p:nvPr>
        </p:nvSpPr>
        <p:spPr/>
        <p:txBody>
          <a:bodyPr>
            <a:normAutofit fontScale="90000"/>
          </a:bodyPr>
          <a:lstStyle/>
          <a:p>
            <a:r>
              <a:rPr lang="en-US" dirty="0" smtClean="0"/>
              <a:t>PRE REQUISITE FOR PROVISION OF FP</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lnSpcReduction="10000"/>
          </a:bodyPr>
          <a:lstStyle/>
          <a:p>
            <a:pPr marL="624078" indent="-514350">
              <a:buFont typeface="+mj-lt"/>
              <a:buAutoNum type="arabicPeriod" startAt="5"/>
            </a:pPr>
            <a:r>
              <a:rPr lang="en-US" dirty="0" smtClean="0"/>
              <a:t>Supervision- supervision should ensure that guidelines are followed , needs of clients are met. Facilitative supervision should be encouraged.</a:t>
            </a:r>
          </a:p>
          <a:p>
            <a:pPr marL="624078" indent="-514350">
              <a:buFont typeface="+mj-lt"/>
              <a:buAutoNum type="arabicPeriod" startAt="5"/>
            </a:pPr>
            <a:r>
              <a:rPr lang="en-US" dirty="0" smtClean="0"/>
              <a:t>Logistics- maintenance of proper logistic system should be maintained (movements of goods or commodities from different areas to the point of use) stores, warehouses </a:t>
            </a:r>
            <a:r>
              <a:rPr lang="en-US" dirty="0" err="1" smtClean="0"/>
              <a:t>e.t.c</a:t>
            </a:r>
            <a:r>
              <a:rPr lang="en-US" dirty="0" smtClean="0"/>
              <a:t>. Avoid overstocking &amp; under stocking. Adhere to proper storage &amp; handling. </a:t>
            </a:r>
          </a:p>
          <a:p>
            <a:pPr marL="624078" indent="-514350">
              <a:buFont typeface="+mj-lt"/>
              <a:buAutoNum type="arabicPeriod" startAt="5"/>
            </a:pPr>
            <a:r>
              <a:rPr lang="en-US" dirty="0" smtClean="0"/>
              <a:t>Cost consideration- in terms of time, cost </a:t>
            </a:r>
            <a:r>
              <a:rPr lang="en-US" smtClean="0"/>
              <a:t>of commodities</a:t>
            </a:r>
            <a:endParaRPr lang="en-US" dirty="0"/>
          </a:p>
        </p:txBody>
      </p:sp>
      <p:sp>
        <p:nvSpPr>
          <p:cNvPr id="3" name="Title 2"/>
          <p:cNvSpPr>
            <a:spLocks noGrp="1"/>
          </p:cNvSpPr>
          <p:nvPr>
            <p:ph type="title"/>
          </p:nvPr>
        </p:nvSpPr>
        <p:spPr>
          <a:xfrm>
            <a:off x="457200" y="22860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Consider every client &amp; staff potentially infectious </a:t>
            </a:r>
          </a:p>
          <a:p>
            <a:r>
              <a:rPr lang="en-US" dirty="0" smtClean="0"/>
              <a:t>Wash hands before and after procedure.</a:t>
            </a:r>
          </a:p>
          <a:p>
            <a:r>
              <a:rPr lang="en-US" dirty="0" smtClean="0"/>
              <a:t>Wear gloves when touching anything wet e.g. broken skin, mucous membrane, blood &amp; other body fluids.</a:t>
            </a:r>
          </a:p>
          <a:p>
            <a:r>
              <a:rPr lang="en-US" dirty="0" smtClean="0"/>
              <a:t>Use safe practices e.g. not recapping needles or bending them, passing sharp instruments safely, proper disposal of medical waste.</a:t>
            </a:r>
          </a:p>
          <a:p>
            <a:r>
              <a:rPr lang="en-US" dirty="0" smtClean="0"/>
              <a:t>Isolating patients when secretions &amp; excretion can not be contained.</a:t>
            </a:r>
            <a:endParaRPr lang="en-US" dirty="0"/>
          </a:p>
        </p:txBody>
      </p:sp>
      <p:sp>
        <p:nvSpPr>
          <p:cNvPr id="3" name="Title 2"/>
          <p:cNvSpPr>
            <a:spLocks noGrp="1"/>
          </p:cNvSpPr>
          <p:nvPr>
            <p:ph type="title"/>
          </p:nvPr>
        </p:nvSpPr>
        <p:spPr/>
        <p:txBody>
          <a:bodyPr>
            <a:normAutofit fontScale="90000"/>
          </a:bodyPr>
          <a:lstStyle/>
          <a:p>
            <a:r>
              <a:rPr lang="en-US" dirty="0" smtClean="0"/>
              <a:t>Recommended infection control measures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1"/>
            <a:ext cx="8229600" cy="4800600"/>
          </a:xfrm>
        </p:spPr>
        <p:txBody>
          <a:bodyPr/>
          <a:lstStyle/>
          <a:p>
            <a:pPr>
              <a:buNone/>
            </a:pPr>
            <a:r>
              <a:rPr lang="en-US" b="1" dirty="0" smtClean="0"/>
              <a:t>OBJECTIVES</a:t>
            </a:r>
            <a:r>
              <a:rPr lang="en-US" dirty="0" smtClean="0"/>
              <a:t>-The aim is;</a:t>
            </a:r>
          </a:p>
          <a:p>
            <a:pPr>
              <a:buNone/>
            </a:pPr>
            <a:r>
              <a:rPr lang="en-US" b="1" i="1" dirty="0" smtClean="0"/>
              <a:t>To determine the following</a:t>
            </a:r>
            <a:r>
              <a:rPr lang="en-US" dirty="0" smtClean="0"/>
              <a:t>;</a:t>
            </a:r>
          </a:p>
          <a:p>
            <a:r>
              <a:rPr lang="en-US" dirty="0" smtClean="0"/>
              <a:t>That the client is not pregnant</a:t>
            </a:r>
          </a:p>
          <a:p>
            <a:r>
              <a:rPr lang="en-US" dirty="0" smtClean="0"/>
              <a:t>That there are no conditions requiring additional care.</a:t>
            </a:r>
          </a:p>
          <a:p>
            <a:r>
              <a:rPr lang="en-US" dirty="0" smtClean="0"/>
              <a:t>That there are no special problems that require further assessment, treatment or follow up.</a:t>
            </a:r>
          </a:p>
          <a:p>
            <a:r>
              <a:rPr lang="en-US" dirty="0" smtClean="0"/>
              <a:t>Do a general physical examination from head to toe with special emphasis on the following;</a:t>
            </a:r>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r>
              <a:rPr lang="en-US" dirty="0" smtClean="0"/>
              <a:t>PHYSICAL EXAMINATION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lstStyle/>
          <a:p>
            <a:pPr lvl="1"/>
            <a:r>
              <a:rPr lang="en-US" sz="2700" b="1" dirty="0" smtClean="0"/>
              <a:t>Breast examination </a:t>
            </a:r>
            <a:r>
              <a:rPr lang="en-US" sz="2700" dirty="0" smtClean="0"/>
              <a:t>by inspection, palpation &amp; expression. Then teach her self breast examination.</a:t>
            </a:r>
          </a:p>
          <a:p>
            <a:pPr lvl="1"/>
            <a:r>
              <a:rPr lang="en-US" sz="2700" b="1" dirty="0" smtClean="0"/>
              <a:t>Pelvic examination- </a:t>
            </a:r>
            <a:r>
              <a:rPr lang="en-US" sz="2700" dirty="0" smtClean="0"/>
              <a:t>do speculum, check first then do a bimanual or digital exam, then a pap smear if indicated</a:t>
            </a:r>
            <a:r>
              <a:rPr lang="en-US" dirty="0" smtClean="0"/>
              <a:t>.</a:t>
            </a:r>
          </a:p>
          <a:p>
            <a:pPr lvl="1"/>
            <a:endParaRPr lang="en-US" dirty="0" smtClean="0"/>
          </a:p>
          <a:p>
            <a:pPr lvl="1"/>
            <a:endParaRPr lang="en-US" dirty="0"/>
          </a:p>
        </p:txBody>
      </p:sp>
      <p:sp>
        <p:nvSpPr>
          <p:cNvPr id="3" name="Title 2"/>
          <p:cNvSpPr>
            <a:spLocks noGrp="1"/>
          </p:cNvSpPr>
          <p:nvPr>
            <p:ph type="title"/>
          </p:nvPr>
        </p:nvSpPr>
        <p:spPr>
          <a:xfrm flipV="1">
            <a:off x="457200" y="-457200"/>
            <a:ext cx="8229600" cy="4572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638800"/>
          </a:xfrm>
        </p:spPr>
        <p:txBody>
          <a:bodyPr>
            <a:normAutofit fontScale="92500" lnSpcReduction="20000"/>
          </a:bodyPr>
          <a:lstStyle/>
          <a:p>
            <a:pPr marL="624078" indent="-514350">
              <a:buFont typeface="+mj-lt"/>
              <a:buAutoNum type="alphaUcPeriod"/>
            </a:pPr>
            <a:r>
              <a:rPr lang="en-US" b="1" dirty="0" smtClean="0"/>
              <a:t>HORMONAL METHODS</a:t>
            </a:r>
          </a:p>
          <a:p>
            <a:pPr marL="681228" indent="-571500">
              <a:buFont typeface="+mj-lt"/>
              <a:buAutoNum type="romanUcPeriod"/>
            </a:pPr>
            <a:r>
              <a:rPr lang="en-US" sz="2900" dirty="0" smtClean="0"/>
              <a:t>Combined oral contraceptives</a:t>
            </a:r>
          </a:p>
          <a:p>
            <a:pPr marL="681228" indent="-571500">
              <a:buFont typeface="+mj-lt"/>
              <a:buAutoNum type="romanUcPeriod"/>
            </a:pPr>
            <a:r>
              <a:rPr lang="en-US" sz="2900" dirty="0" smtClean="0"/>
              <a:t>Combined </a:t>
            </a:r>
            <a:r>
              <a:rPr lang="en-US" sz="2900" dirty="0" err="1" smtClean="0"/>
              <a:t>injectables</a:t>
            </a:r>
            <a:endParaRPr lang="en-US" sz="2900" dirty="0" smtClean="0"/>
          </a:p>
          <a:p>
            <a:pPr marL="681228" indent="-571500">
              <a:buFont typeface="+mj-lt"/>
              <a:buAutoNum type="romanUcPeriod"/>
            </a:pPr>
            <a:r>
              <a:rPr lang="en-US" sz="2900" dirty="0" smtClean="0"/>
              <a:t>Progestin only pills</a:t>
            </a:r>
          </a:p>
          <a:p>
            <a:pPr marL="681228" indent="-571500">
              <a:buFont typeface="+mj-lt"/>
              <a:buAutoNum type="romanUcPeriod"/>
            </a:pPr>
            <a:r>
              <a:rPr lang="en-US" sz="2900" dirty="0" err="1" smtClean="0"/>
              <a:t>Progestine</a:t>
            </a:r>
            <a:r>
              <a:rPr lang="en-US" sz="2900" dirty="0" smtClean="0"/>
              <a:t> only injections </a:t>
            </a:r>
            <a:r>
              <a:rPr lang="en-US" sz="2900" dirty="0" err="1" smtClean="0"/>
              <a:t>e.g</a:t>
            </a:r>
            <a:r>
              <a:rPr lang="en-US" sz="2900" dirty="0" smtClean="0"/>
              <a:t> </a:t>
            </a:r>
            <a:r>
              <a:rPr lang="en-US" sz="2900" dirty="0" err="1" smtClean="0"/>
              <a:t>Depo</a:t>
            </a:r>
            <a:endParaRPr lang="en-US" sz="2900" dirty="0" smtClean="0"/>
          </a:p>
          <a:p>
            <a:pPr marL="681228" indent="-571500">
              <a:buFont typeface="+mj-lt"/>
              <a:buAutoNum type="romanUcPeriod"/>
            </a:pPr>
            <a:r>
              <a:rPr lang="en-US" sz="2900" dirty="0" smtClean="0"/>
              <a:t>Implants e.g. </a:t>
            </a:r>
            <a:r>
              <a:rPr lang="en-US" sz="2900" dirty="0" err="1" smtClean="0"/>
              <a:t>norplant</a:t>
            </a:r>
            <a:r>
              <a:rPr lang="en-US" sz="2900" dirty="0" smtClean="0"/>
              <a:t>, </a:t>
            </a:r>
            <a:r>
              <a:rPr lang="en-US" sz="2900" dirty="0" err="1" smtClean="0"/>
              <a:t>jadelle</a:t>
            </a:r>
            <a:r>
              <a:rPr lang="en-US" sz="2900" dirty="0" smtClean="0"/>
              <a:t>, </a:t>
            </a:r>
            <a:r>
              <a:rPr lang="en-US" sz="2900" dirty="0" err="1" smtClean="0"/>
              <a:t>implanon</a:t>
            </a:r>
            <a:r>
              <a:rPr lang="en-US" dirty="0" smtClean="0"/>
              <a:t>.</a:t>
            </a:r>
          </a:p>
          <a:p>
            <a:pPr marL="681228" indent="-571500">
              <a:buNone/>
            </a:pPr>
            <a:endParaRPr lang="en-US" dirty="0" smtClean="0"/>
          </a:p>
          <a:p>
            <a:pPr marL="681228" indent="-571500">
              <a:buFont typeface="+mj-lt"/>
              <a:buAutoNum type="alphaUcPeriod" startAt="2"/>
            </a:pPr>
            <a:r>
              <a:rPr lang="en-US" b="1" dirty="0" smtClean="0"/>
              <a:t>IUCDS</a:t>
            </a:r>
          </a:p>
          <a:p>
            <a:pPr marL="681228" indent="-571500">
              <a:buFont typeface="+mj-lt"/>
              <a:buAutoNum type="romanUcPeriod"/>
            </a:pPr>
            <a:r>
              <a:rPr lang="en-US" sz="2900" dirty="0" smtClean="0"/>
              <a:t>Copper T 380 A</a:t>
            </a:r>
          </a:p>
          <a:p>
            <a:pPr marL="681228" indent="-571500">
              <a:buFont typeface="+mj-lt"/>
              <a:buAutoNum type="romanUcPeriod"/>
            </a:pPr>
            <a:r>
              <a:rPr lang="en-US" sz="2900" dirty="0" err="1" smtClean="0"/>
              <a:t>Multiload</a:t>
            </a:r>
            <a:r>
              <a:rPr lang="en-US" sz="2900" dirty="0" smtClean="0"/>
              <a:t> MLCU 250 &amp; 375</a:t>
            </a:r>
          </a:p>
          <a:p>
            <a:pPr marL="681228" indent="-571500">
              <a:buFont typeface="+mj-lt"/>
              <a:buAutoNum type="romanUcPeriod"/>
            </a:pPr>
            <a:r>
              <a:rPr lang="en-US" sz="2900" dirty="0" smtClean="0"/>
              <a:t>NOVA T</a:t>
            </a:r>
          </a:p>
          <a:p>
            <a:pPr marL="681228" indent="-571500">
              <a:buFont typeface="+mj-lt"/>
              <a:buAutoNum type="romanUcPeriod"/>
            </a:pPr>
            <a:r>
              <a:rPr lang="en-US" sz="2900" dirty="0" err="1" smtClean="0"/>
              <a:t>Progestesert</a:t>
            </a:r>
            <a:r>
              <a:rPr lang="en-US" sz="2900" dirty="0" smtClean="0"/>
              <a:t> e.g. </a:t>
            </a:r>
            <a:r>
              <a:rPr lang="en-US" sz="2900" dirty="0" err="1" smtClean="0"/>
              <a:t>mirena</a:t>
            </a:r>
            <a:endParaRPr lang="en-US" sz="2900" dirty="0" smtClean="0"/>
          </a:p>
          <a:p>
            <a:pPr marL="681228" indent="-571500">
              <a:buFont typeface="+mj-lt"/>
              <a:buAutoNum type="romanUcPeriod"/>
            </a:pPr>
            <a:r>
              <a:rPr lang="en-US" sz="2900" dirty="0" err="1" smtClean="0"/>
              <a:t>Gyane</a:t>
            </a:r>
            <a:r>
              <a:rPr lang="en-US" sz="2900" dirty="0" smtClean="0"/>
              <a:t> fix </a:t>
            </a:r>
          </a:p>
          <a:p>
            <a:pPr marL="681228" indent="-571500">
              <a:buNone/>
            </a:pPr>
            <a:r>
              <a:rPr lang="en-US" sz="2900" dirty="0" smtClean="0"/>
              <a:t>	</a:t>
            </a:r>
            <a:endParaRPr lang="en-US" sz="2900" dirty="0"/>
          </a:p>
        </p:txBody>
      </p:sp>
      <p:sp>
        <p:nvSpPr>
          <p:cNvPr id="3" name="Title 2"/>
          <p:cNvSpPr>
            <a:spLocks noGrp="1"/>
          </p:cNvSpPr>
          <p:nvPr>
            <p:ph type="title"/>
          </p:nvPr>
        </p:nvSpPr>
        <p:spPr>
          <a:xfrm>
            <a:off x="457200" y="274638"/>
            <a:ext cx="8229600" cy="792162"/>
          </a:xfrm>
        </p:spPr>
        <p:txBody>
          <a:bodyPr/>
          <a:lstStyle/>
          <a:p>
            <a:r>
              <a:rPr lang="en-US" dirty="0" smtClean="0"/>
              <a:t>METHODS OF FP.</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410200"/>
          </a:xfrm>
        </p:spPr>
        <p:txBody>
          <a:bodyPr>
            <a:normAutofit/>
          </a:bodyPr>
          <a:lstStyle/>
          <a:p>
            <a:pPr marL="624078" indent="-514350">
              <a:buFont typeface="+mj-lt"/>
              <a:buAutoNum type="alphaUcPeriod" startAt="3"/>
            </a:pPr>
            <a:r>
              <a:rPr lang="en-US" b="1" dirty="0" smtClean="0"/>
              <a:t>BARRIERS METHODS</a:t>
            </a:r>
          </a:p>
          <a:p>
            <a:pPr marL="681228" indent="-571500">
              <a:buFont typeface="+mj-lt"/>
              <a:buAutoNum type="romanUcPeriod"/>
            </a:pPr>
            <a:r>
              <a:rPr lang="en-US" dirty="0" smtClean="0"/>
              <a:t>Male &amp; female condoms</a:t>
            </a:r>
          </a:p>
          <a:p>
            <a:pPr marL="681228" indent="-571500">
              <a:buFont typeface="+mj-lt"/>
              <a:buAutoNum type="romanUcPeriod"/>
            </a:pPr>
            <a:r>
              <a:rPr lang="en-US" dirty="0" err="1" smtClean="0"/>
              <a:t>Spermicides</a:t>
            </a:r>
            <a:r>
              <a:rPr lang="en-US" dirty="0" smtClean="0"/>
              <a:t>-jellies, creams, tablets, vaginal films/ foams.</a:t>
            </a:r>
          </a:p>
          <a:p>
            <a:pPr marL="681228" indent="-571500">
              <a:buFont typeface="+mj-lt"/>
              <a:buAutoNum type="romanUcPeriod"/>
            </a:pPr>
            <a:r>
              <a:rPr lang="en-US" dirty="0" smtClean="0"/>
              <a:t>Cervical cap</a:t>
            </a:r>
          </a:p>
          <a:p>
            <a:pPr marL="681228" indent="-571500">
              <a:buFont typeface="+mj-lt"/>
              <a:buAutoNum type="romanUcPeriod"/>
            </a:pPr>
            <a:r>
              <a:rPr lang="en-US" dirty="0" smtClean="0"/>
              <a:t>vaginal sponge</a:t>
            </a:r>
          </a:p>
          <a:p>
            <a:pPr marL="681228" indent="-571500">
              <a:buFont typeface="+mj-lt"/>
              <a:buAutoNum type="romanUcPeriod"/>
            </a:pPr>
            <a:r>
              <a:rPr lang="en-US" dirty="0" smtClean="0"/>
              <a:t>Diaphragm</a:t>
            </a:r>
          </a:p>
          <a:p>
            <a:pPr marL="681228" indent="-571500">
              <a:buFont typeface="+mj-lt"/>
              <a:buAutoNum type="alphaUcPeriod" startAt="4"/>
            </a:pPr>
            <a:r>
              <a:rPr lang="en-US" b="1" dirty="0" smtClean="0"/>
              <a:t>NATURAL FAMILY PLANNING</a:t>
            </a:r>
          </a:p>
          <a:p>
            <a:pPr marL="681228" indent="-571500">
              <a:buFont typeface="+mj-lt"/>
              <a:buAutoNum type="romanUcPeriod"/>
            </a:pPr>
            <a:r>
              <a:rPr lang="en-US" dirty="0" smtClean="0"/>
              <a:t>Billings ovulation method</a:t>
            </a:r>
          </a:p>
          <a:p>
            <a:pPr marL="681228" indent="-571500">
              <a:buFont typeface="+mj-lt"/>
              <a:buAutoNum type="romanUcPeriod"/>
            </a:pPr>
            <a:r>
              <a:rPr lang="en-US" dirty="0" smtClean="0"/>
              <a:t>Basal body </a:t>
            </a:r>
            <a:r>
              <a:rPr lang="en-US" dirty="0" err="1" smtClean="0"/>
              <a:t>temprature</a:t>
            </a:r>
            <a:endParaRPr lang="en-US" dirty="0" smtClean="0"/>
          </a:p>
          <a:p>
            <a:pPr marL="681228" indent="-571500">
              <a:buFont typeface="+mj-lt"/>
              <a:buAutoNum type="romanUcPeriod"/>
            </a:pPr>
            <a:r>
              <a:rPr lang="en-US" dirty="0" err="1" smtClean="0"/>
              <a:t>Sympto</a:t>
            </a:r>
            <a:r>
              <a:rPr lang="en-US" dirty="0" smtClean="0"/>
              <a:t> thermal method</a:t>
            </a:r>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410200"/>
          </a:xfrm>
        </p:spPr>
        <p:txBody>
          <a:bodyPr/>
          <a:lstStyle/>
          <a:p>
            <a:pPr marL="624078" indent="-514350">
              <a:buFont typeface="+mj-lt"/>
              <a:buAutoNum type="alphaUcPeriod" startAt="5"/>
            </a:pPr>
            <a:r>
              <a:rPr lang="en-US" b="1" dirty="0" smtClean="0"/>
              <a:t>LAM</a:t>
            </a:r>
            <a:r>
              <a:rPr lang="en-US" dirty="0" smtClean="0"/>
              <a:t> (Lactation </a:t>
            </a:r>
            <a:r>
              <a:rPr lang="en-US" dirty="0" err="1" smtClean="0"/>
              <a:t>Amenorrhoea</a:t>
            </a:r>
            <a:r>
              <a:rPr lang="en-US" dirty="0" smtClean="0"/>
              <a:t> Method)</a:t>
            </a:r>
          </a:p>
          <a:p>
            <a:pPr marL="624078" indent="-514350">
              <a:buFont typeface="+mj-lt"/>
              <a:buAutoNum type="alphaUcPeriod" startAt="5"/>
            </a:pPr>
            <a:r>
              <a:rPr lang="en-US" b="1" dirty="0" smtClean="0"/>
              <a:t>PERMANENT METHODS</a:t>
            </a:r>
          </a:p>
          <a:p>
            <a:pPr marL="681228" indent="-571500">
              <a:buFont typeface="+mj-lt"/>
              <a:buAutoNum type="romanUcPeriod"/>
            </a:pPr>
            <a:r>
              <a:rPr lang="en-US" dirty="0" smtClean="0"/>
              <a:t>Tubal ligation</a:t>
            </a:r>
          </a:p>
          <a:p>
            <a:pPr marL="937260" lvl="1" indent="-571500"/>
            <a:r>
              <a:rPr lang="en-US" dirty="0" smtClean="0"/>
              <a:t>Mini-</a:t>
            </a:r>
            <a:r>
              <a:rPr lang="en-US" dirty="0" err="1" smtClean="0"/>
              <a:t>laparatomy</a:t>
            </a:r>
            <a:endParaRPr lang="en-US" dirty="0" smtClean="0"/>
          </a:p>
          <a:p>
            <a:pPr marL="937260" lvl="1" indent="-571500"/>
            <a:r>
              <a:rPr lang="en-US" dirty="0" err="1" smtClean="0"/>
              <a:t>laparascopy</a:t>
            </a:r>
            <a:endParaRPr lang="en-US" dirty="0" smtClean="0"/>
          </a:p>
          <a:p>
            <a:pPr marL="681228" indent="-571500">
              <a:buFont typeface="+mj-lt"/>
              <a:buAutoNum type="romanUcPeriod"/>
            </a:pPr>
            <a:r>
              <a:rPr lang="en-US" dirty="0" smtClean="0"/>
              <a:t>vasectomy</a:t>
            </a:r>
          </a:p>
        </p:txBody>
      </p:sp>
      <p:sp>
        <p:nvSpPr>
          <p:cNvPr id="3" name="Title 2"/>
          <p:cNvSpPr>
            <a:spLocks noGrp="1"/>
          </p:cNvSpPr>
          <p:nvPr>
            <p:ph type="title"/>
          </p:nvPr>
        </p:nvSpPr>
        <p:spPr>
          <a:xfrm>
            <a:off x="457200" y="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562599"/>
          </a:xfrm>
        </p:spPr>
        <p:txBody>
          <a:bodyPr>
            <a:normAutofit lnSpcReduction="10000"/>
          </a:bodyPr>
          <a:lstStyle/>
          <a:p>
            <a:pPr>
              <a:buNone/>
            </a:pPr>
            <a:r>
              <a:rPr lang="en-US" b="1" dirty="0" smtClean="0"/>
              <a:t>BIRTH CONTROL</a:t>
            </a:r>
          </a:p>
          <a:p>
            <a:r>
              <a:rPr lang="en-US" dirty="0" smtClean="0"/>
              <a:t>It is a method of limiting the number of children to the desired number as stipulated by the government of the day. Failure to which, penalty is given. It is also a government policy and contraceptives are provided to those who need them, sometimes by induction, force or persuasion, it is done for political, social or economic reasons.</a:t>
            </a:r>
          </a:p>
          <a:p>
            <a:pPr>
              <a:buNone/>
            </a:pPr>
            <a:r>
              <a:rPr lang="en-US" b="1" dirty="0" smtClean="0"/>
              <a:t>Potential clients for FP</a:t>
            </a:r>
          </a:p>
          <a:p>
            <a:r>
              <a:rPr lang="en-US" dirty="0" smtClean="0"/>
              <a:t>These are clients who are at risk of having unplanned pregnancy- men &amp; women of reproductive age.</a:t>
            </a:r>
          </a:p>
        </p:txBody>
      </p:sp>
      <p:sp>
        <p:nvSpPr>
          <p:cNvPr id="3" name="Title 2"/>
          <p:cNvSpPr>
            <a:spLocks noGrp="1"/>
          </p:cNvSpPr>
          <p:nvPr>
            <p:ph type="title"/>
          </p:nvPr>
        </p:nvSpPr>
        <p:spPr>
          <a:xfrm>
            <a:off x="457200" y="-22860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1"/>
            <a:ext cx="8229600" cy="4648200"/>
          </a:xfrm>
        </p:spPr>
        <p:txBody>
          <a:bodyPr>
            <a:normAutofit lnSpcReduction="10000"/>
          </a:bodyPr>
          <a:lstStyle/>
          <a:p>
            <a:pPr>
              <a:buNone/>
            </a:pPr>
            <a:r>
              <a:rPr lang="en-US" b="1" dirty="0" smtClean="0"/>
              <a:t>TO INDIVIDUAL &amp; FAMILY</a:t>
            </a:r>
          </a:p>
          <a:p>
            <a:pPr marL="624078" indent="-514350">
              <a:buFont typeface="+mj-lt"/>
              <a:buAutoNum type="alphaLcPeriod"/>
            </a:pPr>
            <a:r>
              <a:rPr lang="en-US" dirty="0" smtClean="0"/>
              <a:t>Reduced incidences of poor health related to pregnancy delivery and post partum.</a:t>
            </a:r>
          </a:p>
          <a:p>
            <a:pPr marL="624078" indent="-514350">
              <a:buFont typeface="+mj-lt"/>
              <a:buAutoNum type="alphaLcPeriod"/>
            </a:pPr>
            <a:r>
              <a:rPr lang="en-US" dirty="0" smtClean="0"/>
              <a:t>Reduced incidences of abortion.</a:t>
            </a:r>
          </a:p>
          <a:p>
            <a:pPr marL="624078" indent="-514350">
              <a:buFont typeface="+mj-lt"/>
              <a:buAutoNum type="alphaLcPeriod"/>
            </a:pPr>
            <a:r>
              <a:rPr lang="en-US" dirty="0" smtClean="0"/>
              <a:t>Allow adequate breastfeeding and subsequent gradual weaning of each baby.</a:t>
            </a:r>
          </a:p>
          <a:p>
            <a:pPr marL="624078" indent="-514350">
              <a:buFont typeface="+mj-lt"/>
              <a:buAutoNum type="alphaLcPeriod"/>
            </a:pPr>
            <a:r>
              <a:rPr lang="en-US" dirty="0" smtClean="0"/>
              <a:t>Adequate time for providing individual child care and guidance.</a:t>
            </a:r>
          </a:p>
          <a:p>
            <a:pPr marL="624078" indent="-514350">
              <a:buFont typeface="+mj-lt"/>
              <a:buAutoNum type="alphaLcPeriod"/>
            </a:pPr>
            <a:r>
              <a:rPr lang="en-US" dirty="0" smtClean="0"/>
              <a:t>Mother will be prepared  psychologically, economically and socially to provide care for the family.</a:t>
            </a:r>
            <a:endParaRPr lang="en-US" dirty="0"/>
          </a:p>
        </p:txBody>
      </p:sp>
      <p:sp>
        <p:nvSpPr>
          <p:cNvPr id="3" name="Title 2"/>
          <p:cNvSpPr>
            <a:spLocks noGrp="1"/>
          </p:cNvSpPr>
          <p:nvPr>
            <p:ph type="title"/>
          </p:nvPr>
        </p:nvSpPr>
        <p:spPr>
          <a:xfrm>
            <a:off x="457200" y="274638"/>
            <a:ext cx="8229600" cy="792162"/>
          </a:xfrm>
        </p:spPr>
        <p:txBody>
          <a:bodyPr>
            <a:normAutofit fontScale="90000"/>
          </a:bodyPr>
          <a:lstStyle/>
          <a:p>
            <a:r>
              <a:rPr lang="en-US" dirty="0" smtClean="0"/>
              <a:t>BENEFITS OF FAMILY PLANNING.</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a:buNone/>
            </a:pPr>
            <a:r>
              <a:rPr lang="en-US" b="1" dirty="0" smtClean="0"/>
              <a:t>TO THE COMMUNITY AND NATION</a:t>
            </a:r>
          </a:p>
          <a:p>
            <a:pPr marL="624078" indent="-514350">
              <a:buFont typeface="+mj-lt"/>
              <a:buAutoNum type="alphaLcPeriod"/>
            </a:pPr>
            <a:r>
              <a:rPr lang="en-US" dirty="0" smtClean="0"/>
              <a:t>Providing safe environment</a:t>
            </a:r>
          </a:p>
          <a:p>
            <a:pPr marL="624078" indent="-514350">
              <a:buFont typeface="+mj-lt"/>
              <a:buAutoNum type="alphaLcPeriod"/>
            </a:pPr>
            <a:r>
              <a:rPr lang="en-US" dirty="0" smtClean="0"/>
              <a:t>Reducing overcrowding </a:t>
            </a:r>
          </a:p>
          <a:p>
            <a:pPr marL="624078" indent="-514350">
              <a:buFont typeface="+mj-lt"/>
              <a:buAutoNum type="alphaLcPeriod"/>
            </a:pPr>
            <a:r>
              <a:rPr lang="en-US" dirty="0" smtClean="0"/>
              <a:t>Conservation of resources e.g. forest and sanitary surrounding.</a:t>
            </a:r>
          </a:p>
          <a:p>
            <a:pPr marL="624078" indent="-514350">
              <a:buFont typeface="+mj-lt"/>
              <a:buAutoNum type="alphaLcPeriod"/>
            </a:pPr>
            <a:r>
              <a:rPr lang="en-US" dirty="0" smtClean="0"/>
              <a:t>Advancing community  development, education, health, technology and security.</a:t>
            </a:r>
          </a:p>
          <a:p>
            <a:pPr marL="624078" indent="-514350">
              <a:buFont typeface="+mj-lt"/>
              <a:buAutoNum type="alphaLcPeriod"/>
            </a:pPr>
            <a:r>
              <a:rPr lang="en-US" dirty="0" smtClean="0"/>
              <a:t>Adequate health facilities and water supply.</a:t>
            </a:r>
          </a:p>
          <a:p>
            <a:pPr marL="624078" indent="-514350">
              <a:buFont typeface="+mj-lt"/>
              <a:buAutoNum type="alphaLcPeriod"/>
            </a:pPr>
            <a:r>
              <a:rPr lang="en-US" dirty="0" smtClean="0"/>
              <a:t>Employment opportunities and income generating activities.</a:t>
            </a:r>
            <a:endParaRPr lang="en-US" dirty="0"/>
          </a:p>
        </p:txBody>
      </p:sp>
      <p:sp>
        <p:nvSpPr>
          <p:cNvPr id="3" name="Title 2"/>
          <p:cNvSpPr>
            <a:spLocks noGrp="1"/>
          </p:cNvSpPr>
          <p:nvPr>
            <p:ph type="title"/>
          </p:nvPr>
        </p:nvSpPr>
        <p:spPr>
          <a:xfrm>
            <a:off x="457200" y="0"/>
            <a:ext cx="8229600" cy="22860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lnSpcReduction="10000"/>
          </a:bodyPr>
          <a:lstStyle/>
          <a:p>
            <a:pPr marL="624078" indent="-514350">
              <a:buFont typeface="+mj-lt"/>
              <a:buAutoNum type="arabicPeriod"/>
            </a:pPr>
            <a:r>
              <a:rPr lang="en-US" dirty="0" smtClean="0"/>
              <a:t>Educational and status of women in the society.</a:t>
            </a:r>
          </a:p>
          <a:p>
            <a:pPr marL="624078" indent="-514350">
              <a:buFont typeface="+mj-lt"/>
              <a:buAutoNum type="arabicPeriod"/>
            </a:pPr>
            <a:r>
              <a:rPr lang="en-US" dirty="0" smtClean="0"/>
              <a:t>Knowledge of the family planning methods.</a:t>
            </a:r>
          </a:p>
          <a:p>
            <a:pPr marL="624078" indent="-514350">
              <a:buFont typeface="+mj-lt"/>
              <a:buAutoNum type="arabicPeriod"/>
            </a:pPr>
            <a:r>
              <a:rPr lang="en-US" dirty="0" smtClean="0"/>
              <a:t>Men’s knowledge and involvement in family planning.</a:t>
            </a:r>
          </a:p>
          <a:p>
            <a:pPr marL="624078" indent="-514350">
              <a:buFont typeface="+mj-lt"/>
              <a:buAutoNum type="arabicPeriod"/>
            </a:pPr>
            <a:r>
              <a:rPr lang="en-US" dirty="0" smtClean="0"/>
              <a:t>Age at birth of the first child</a:t>
            </a:r>
          </a:p>
          <a:p>
            <a:pPr marL="624078" indent="-514350">
              <a:buFont typeface="+mj-lt"/>
              <a:buAutoNum type="arabicPeriod"/>
            </a:pPr>
            <a:r>
              <a:rPr lang="en-US" dirty="0" smtClean="0"/>
              <a:t>Accessibility, availability, acceptability of the method.</a:t>
            </a:r>
          </a:p>
          <a:p>
            <a:pPr marL="624078" indent="-514350">
              <a:buFont typeface="+mj-lt"/>
              <a:buAutoNum type="arabicPeriod"/>
            </a:pPr>
            <a:r>
              <a:rPr lang="en-US" dirty="0" smtClean="0"/>
              <a:t>Knowledge of side effects and how to cope with them.</a:t>
            </a:r>
          </a:p>
          <a:p>
            <a:pPr marL="624078" indent="-514350">
              <a:buNone/>
            </a:pPr>
            <a:endParaRPr lang="en-US" dirty="0" smtClean="0"/>
          </a:p>
          <a:p>
            <a:pPr marL="624078" indent="-514350">
              <a:buFont typeface="+mj-lt"/>
              <a:buAutoNum type="arabicPeriod"/>
            </a:pPr>
            <a:endParaRPr lang="en-US" dirty="0" smtClean="0"/>
          </a:p>
          <a:p>
            <a:pPr marL="624078" indent="-514350">
              <a:buNone/>
            </a:pPr>
            <a:endParaRPr lang="en-US" dirty="0"/>
          </a:p>
        </p:txBody>
      </p:sp>
      <p:sp>
        <p:nvSpPr>
          <p:cNvPr id="3" name="Title 2"/>
          <p:cNvSpPr>
            <a:spLocks noGrp="1"/>
          </p:cNvSpPr>
          <p:nvPr>
            <p:ph type="title"/>
          </p:nvPr>
        </p:nvSpPr>
        <p:spPr/>
        <p:txBody>
          <a:bodyPr>
            <a:noAutofit/>
          </a:bodyPr>
          <a:lstStyle/>
          <a:p>
            <a:r>
              <a:rPr lang="en-US" sz="3200" dirty="0" smtClean="0"/>
              <a:t>FACTORS THAT INFLUENCE ACCEPTANCE AND CONTINUATION OF FAMILY PLANNING.</a:t>
            </a:r>
            <a:endParaRPr lang="en-US" sz="3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pPr marL="624078" indent="-514350">
              <a:buFont typeface="+mj-lt"/>
              <a:buAutoNum type="arabicPeriod" startAt="6"/>
            </a:pPr>
            <a:r>
              <a:rPr lang="en-US" dirty="0" smtClean="0"/>
              <a:t>Religious and cultural beliefs.</a:t>
            </a:r>
          </a:p>
          <a:p>
            <a:pPr marL="624078" indent="-514350">
              <a:buFont typeface="+mj-lt"/>
              <a:buAutoNum type="arabicPeriod" startAt="6"/>
            </a:pPr>
            <a:r>
              <a:rPr lang="en-US" dirty="0" smtClean="0"/>
              <a:t>Political influence</a:t>
            </a:r>
          </a:p>
          <a:p>
            <a:pPr marL="624078" indent="-514350">
              <a:buFont typeface="+mj-lt"/>
              <a:buAutoNum type="arabicPeriod" startAt="6"/>
            </a:pPr>
            <a:r>
              <a:rPr lang="en-US" dirty="0" smtClean="0"/>
              <a:t>Infrastructure</a:t>
            </a:r>
          </a:p>
          <a:p>
            <a:pPr marL="624078" indent="-514350">
              <a:buFont typeface="+mj-lt"/>
              <a:buAutoNum type="arabicPeriod" startAt="6"/>
            </a:pPr>
            <a:r>
              <a:rPr lang="en-US" dirty="0" smtClean="0"/>
              <a:t>Skilled service providers</a:t>
            </a:r>
          </a:p>
          <a:p>
            <a:pPr marL="624078" indent="-514350">
              <a:buFont typeface="+mj-lt"/>
              <a:buAutoNum type="arabicPeriod" startAt="6"/>
            </a:pPr>
            <a:r>
              <a:rPr lang="en-US" dirty="0" smtClean="0"/>
              <a:t>Myths rumors and misconception.</a:t>
            </a:r>
          </a:p>
          <a:p>
            <a:pPr marL="880110" lvl="1" indent="-514350">
              <a:buNone/>
            </a:pPr>
            <a:r>
              <a:rPr lang="en-US" dirty="0" smtClean="0"/>
              <a:t>	</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lstStyle/>
          <a:p>
            <a:r>
              <a:rPr lang="en-US" dirty="0" smtClean="0"/>
              <a:t>Unskilled service providers/health workers</a:t>
            </a:r>
          </a:p>
          <a:p>
            <a:r>
              <a:rPr lang="en-US" dirty="0" smtClean="0"/>
              <a:t>Lack of privacy</a:t>
            </a:r>
          </a:p>
          <a:p>
            <a:r>
              <a:rPr lang="en-US" dirty="0" smtClean="0"/>
              <a:t>Lack of confidentiality</a:t>
            </a:r>
          </a:p>
          <a:p>
            <a:r>
              <a:rPr lang="en-US" dirty="0" smtClean="0"/>
              <a:t>Language barrier</a:t>
            </a:r>
          </a:p>
          <a:p>
            <a:r>
              <a:rPr lang="en-US" dirty="0" smtClean="0"/>
              <a:t>Age difference (Generation gaps)</a:t>
            </a:r>
          </a:p>
          <a:p>
            <a:r>
              <a:rPr lang="en-US" dirty="0" smtClean="0"/>
              <a:t>Level of education </a:t>
            </a:r>
          </a:p>
          <a:p>
            <a:r>
              <a:rPr lang="en-US" dirty="0" smtClean="0"/>
              <a:t>Values, beliefs and attitudes</a:t>
            </a:r>
          </a:p>
          <a:p>
            <a:r>
              <a:rPr lang="en-US" dirty="0" smtClean="0"/>
              <a:t>Lack of male involvement</a:t>
            </a:r>
          </a:p>
          <a:p>
            <a:r>
              <a:rPr lang="en-US" dirty="0" smtClean="0"/>
              <a:t>Inequitable distribution of facilities</a:t>
            </a:r>
          </a:p>
          <a:p>
            <a:r>
              <a:rPr lang="en-US" dirty="0" smtClean="0"/>
              <a:t>Donor dependent FP programs</a:t>
            </a:r>
            <a:endParaRPr lang="en-US" dirty="0"/>
          </a:p>
        </p:txBody>
      </p:sp>
      <p:sp>
        <p:nvSpPr>
          <p:cNvPr id="3" name="Title 2"/>
          <p:cNvSpPr>
            <a:spLocks noGrp="1"/>
          </p:cNvSpPr>
          <p:nvPr>
            <p:ph type="title"/>
          </p:nvPr>
        </p:nvSpPr>
        <p:spPr>
          <a:xfrm>
            <a:off x="457200" y="0"/>
            <a:ext cx="8229600" cy="914400"/>
          </a:xfrm>
        </p:spPr>
        <p:txBody>
          <a:bodyPr/>
          <a:lstStyle/>
          <a:p>
            <a:r>
              <a:rPr lang="en-US" dirty="0" smtClean="0"/>
              <a:t>Barriers to family planning</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10200"/>
          </a:xfrm>
        </p:spPr>
        <p:txBody>
          <a:bodyPr>
            <a:normAutofit fontScale="92500"/>
          </a:bodyPr>
          <a:lstStyle/>
          <a:p>
            <a:pPr>
              <a:buNone/>
            </a:pPr>
            <a:r>
              <a:rPr lang="en-US" b="1" dirty="0" smtClean="0"/>
              <a:t>CATEGORY 1</a:t>
            </a:r>
          </a:p>
          <a:p>
            <a:r>
              <a:rPr lang="en-US" dirty="0" smtClean="0"/>
              <a:t>A condition for which there is no restriction for the use of contraceptive methods.</a:t>
            </a:r>
          </a:p>
          <a:p>
            <a:pPr>
              <a:buNone/>
            </a:pPr>
            <a:r>
              <a:rPr lang="en-US" b="1" dirty="0" smtClean="0"/>
              <a:t>CATEGORY II</a:t>
            </a:r>
          </a:p>
          <a:p>
            <a:r>
              <a:rPr lang="en-US" dirty="0" smtClean="0"/>
              <a:t>A condition where the advantage of using the method generally out weighs the theoretical or proven risks.</a:t>
            </a:r>
          </a:p>
          <a:p>
            <a:pPr>
              <a:buNone/>
            </a:pPr>
            <a:r>
              <a:rPr lang="en-US" b="1" dirty="0" smtClean="0"/>
              <a:t>CATEEGORY III</a:t>
            </a:r>
          </a:p>
          <a:p>
            <a:r>
              <a:rPr lang="en-US" dirty="0" smtClean="0"/>
              <a:t>A condition where the theoretical or proven risk outweigh the advantages of using the methods.</a:t>
            </a:r>
          </a:p>
          <a:p>
            <a:pPr>
              <a:buNone/>
            </a:pPr>
            <a:r>
              <a:rPr lang="en-US" b="1" dirty="0" smtClean="0"/>
              <a:t>CATEGORY IV</a:t>
            </a:r>
          </a:p>
          <a:p>
            <a:r>
              <a:rPr lang="en-US" dirty="0" smtClean="0"/>
              <a:t>A condition which represents an acceptable health risk if the contraceptive method is used.</a:t>
            </a:r>
          </a:p>
          <a:p>
            <a:endParaRPr lang="en-US" dirty="0" smtClean="0"/>
          </a:p>
          <a:p>
            <a:endParaRPr lang="en-US" dirty="0"/>
          </a:p>
        </p:txBody>
      </p:sp>
      <p:sp>
        <p:nvSpPr>
          <p:cNvPr id="3" name="Title 2"/>
          <p:cNvSpPr>
            <a:spLocks noGrp="1"/>
          </p:cNvSpPr>
          <p:nvPr>
            <p:ph type="title"/>
          </p:nvPr>
        </p:nvSpPr>
        <p:spPr>
          <a:xfrm>
            <a:off x="457200" y="0"/>
            <a:ext cx="8229600" cy="838200"/>
          </a:xfrm>
        </p:spPr>
        <p:txBody>
          <a:bodyPr/>
          <a:lstStyle/>
          <a:p>
            <a:r>
              <a:rPr lang="en-US" dirty="0" smtClean="0"/>
              <a:t>MEDICAL ELIGIBILITY CRITERIA</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1"/>
            <a:ext cx="8229600" cy="5562600"/>
          </a:xfrm>
        </p:spPr>
        <p:txBody>
          <a:bodyPr/>
          <a:lstStyle/>
          <a:p>
            <a:pPr>
              <a:buNone/>
            </a:pPr>
            <a:r>
              <a:rPr lang="en-US" b="1" dirty="0" smtClean="0"/>
              <a:t>TYPES OF CLIENTS</a:t>
            </a:r>
          </a:p>
          <a:p>
            <a:pPr marL="624078" indent="-514350">
              <a:buFont typeface="+mj-lt"/>
              <a:buAutoNum type="arabicPeriod"/>
            </a:pPr>
            <a:r>
              <a:rPr lang="en-US" dirty="0" smtClean="0"/>
              <a:t>Initiating client-a new client who is using a certain family planning method for the first time.</a:t>
            </a:r>
            <a:endParaRPr lang="en-US" dirty="0"/>
          </a:p>
          <a:p>
            <a:pPr marL="624078" indent="-514350">
              <a:buFont typeface="+mj-lt"/>
              <a:buAutoNum type="arabicPeriod" startAt="2"/>
            </a:pPr>
            <a:r>
              <a:rPr lang="en-US" dirty="0" smtClean="0"/>
              <a:t>Continuing client -a client who has been on a method and wishes to remain on it.</a:t>
            </a:r>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4672"/>
          </a:xfrm>
        </p:spPr>
        <p:txBody>
          <a:bodyPr>
            <a:normAutofit fontScale="92500" lnSpcReduction="20000"/>
          </a:bodyPr>
          <a:lstStyle/>
          <a:p>
            <a:pPr>
              <a:buNone/>
            </a:pPr>
            <a:r>
              <a:rPr lang="en-US" b="1" dirty="0" smtClean="0"/>
              <a:t>Need of family planning provider</a:t>
            </a:r>
          </a:p>
          <a:p>
            <a:pPr>
              <a:buNone/>
            </a:pPr>
            <a:endParaRPr lang="en-US" b="1" dirty="0" smtClean="0"/>
          </a:p>
          <a:p>
            <a:pPr marL="624078" indent="-514350">
              <a:buFont typeface="+mj-lt"/>
              <a:buAutoNum type="arabicPeriod"/>
            </a:pPr>
            <a:r>
              <a:rPr lang="en-US" dirty="0" smtClean="0"/>
              <a:t>Explore our own attitudes and inhibitions which may affect how we counsel our clients.</a:t>
            </a:r>
          </a:p>
          <a:p>
            <a:pPr marL="624078" indent="-514350">
              <a:buFont typeface="+mj-lt"/>
              <a:buAutoNum type="arabicPeriod"/>
            </a:pPr>
            <a:r>
              <a:rPr lang="en-US" dirty="0" smtClean="0"/>
              <a:t>Remember that individuals use contraceptives so that they can have sex without getting pregnant or STDs. Therefore the health provider needs to be able to discuss a clients sexual habits and those of their partners.</a:t>
            </a:r>
          </a:p>
          <a:p>
            <a:pPr marL="624078" indent="-514350">
              <a:buFont typeface="+mj-lt"/>
              <a:buAutoNum type="arabicPeriod"/>
            </a:pPr>
            <a:r>
              <a:rPr lang="en-US" dirty="0" smtClean="0"/>
              <a:t>Frank discussion of sexual practices is necessary to help clients choose the method that will work best for them and not be desirable.</a:t>
            </a:r>
            <a:endParaRPr lang="en-US" dirty="0"/>
          </a:p>
        </p:txBody>
      </p:sp>
      <p:sp>
        <p:nvSpPr>
          <p:cNvPr id="3" name="Title 2"/>
          <p:cNvSpPr>
            <a:spLocks noGrp="1"/>
          </p:cNvSpPr>
          <p:nvPr>
            <p:ph type="title"/>
          </p:nvPr>
        </p:nvSpPr>
        <p:spPr/>
        <p:txBody>
          <a:bodyPr>
            <a:normAutofit fontScale="90000"/>
          </a:bodyPr>
          <a:lstStyle/>
          <a:p>
            <a:r>
              <a:rPr lang="en-US" dirty="0" smtClean="0"/>
              <a:t>COUNSELING FOR INFORMED CHOICE IN FAMILY PLANNING</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1"/>
            <a:ext cx="8229600" cy="4953000"/>
          </a:xfrm>
        </p:spPr>
        <p:txBody>
          <a:bodyPr>
            <a:normAutofit lnSpcReduction="10000"/>
          </a:bodyPr>
          <a:lstStyle/>
          <a:p>
            <a:r>
              <a:rPr lang="en-US" dirty="0" smtClean="0"/>
              <a:t>Several approaches to counseling have been used, including;</a:t>
            </a:r>
          </a:p>
          <a:p>
            <a:pPr marL="624078" indent="-514350">
              <a:buFont typeface="+mj-lt"/>
              <a:buAutoNum type="arabicPeriod"/>
            </a:pPr>
            <a:r>
              <a:rPr lang="en-US" b="1" dirty="0" smtClean="0"/>
              <a:t>GATHER</a:t>
            </a:r>
          </a:p>
          <a:p>
            <a:r>
              <a:rPr lang="en-US" dirty="0" smtClean="0"/>
              <a:t>Greet, Ask, Tell, Help, Explain, Return.</a:t>
            </a:r>
          </a:p>
          <a:p>
            <a:pPr marL="624078" indent="-514350">
              <a:buFont typeface="+mj-lt"/>
              <a:buAutoNum type="arabicPeriod" startAt="2"/>
            </a:pPr>
            <a:r>
              <a:rPr lang="en-US" b="1" dirty="0" smtClean="0"/>
              <a:t>REDI</a:t>
            </a:r>
          </a:p>
          <a:p>
            <a:r>
              <a:rPr lang="en-US" dirty="0" smtClean="0"/>
              <a:t>Rapport, Exploration, Decision making and Implementation of decisions.</a:t>
            </a:r>
          </a:p>
          <a:p>
            <a:pPr marL="624078" indent="-514350">
              <a:buFont typeface="+mj-lt"/>
              <a:buAutoNum type="arabicPeriod" startAt="3"/>
            </a:pPr>
            <a:r>
              <a:rPr lang="en-US" b="1" dirty="0" smtClean="0"/>
              <a:t>BCS+</a:t>
            </a:r>
          </a:p>
          <a:p>
            <a:r>
              <a:rPr lang="en-US" dirty="0" smtClean="0"/>
              <a:t>The balanced Counseling strategy plus. It incorporates counseling, screening, and services for STIs, including HIV, within routine FP consultations.</a:t>
            </a:r>
            <a:endParaRPr lang="en-US" dirty="0"/>
          </a:p>
        </p:txBody>
      </p:sp>
      <p:sp>
        <p:nvSpPr>
          <p:cNvPr id="3" name="Title 2"/>
          <p:cNvSpPr>
            <a:spLocks noGrp="1"/>
          </p:cNvSpPr>
          <p:nvPr>
            <p:ph type="title"/>
          </p:nvPr>
        </p:nvSpPr>
        <p:spPr>
          <a:xfrm>
            <a:off x="457200" y="0"/>
            <a:ext cx="8229600" cy="838200"/>
          </a:xfrm>
        </p:spPr>
        <p:txBody>
          <a:bodyPr/>
          <a:lstStyle/>
          <a:p>
            <a:r>
              <a:rPr lang="en-US" dirty="0" smtClean="0"/>
              <a:t>STEPS IN COUNSELING</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638799"/>
          </a:xfrm>
        </p:spPr>
        <p:txBody>
          <a:bodyPr>
            <a:normAutofit fontScale="92500" lnSpcReduction="10000"/>
          </a:bodyPr>
          <a:lstStyle/>
          <a:p>
            <a:pPr>
              <a:buNone/>
            </a:pPr>
            <a:r>
              <a:rPr lang="en-US" dirty="0" smtClean="0"/>
              <a:t>In general, counseling  can be divided into three phases:</a:t>
            </a:r>
          </a:p>
          <a:p>
            <a:r>
              <a:rPr lang="en-US" b="1" dirty="0" smtClean="0"/>
              <a:t>Initial counseling </a:t>
            </a:r>
            <a:r>
              <a:rPr lang="en-US" dirty="0" smtClean="0"/>
              <a:t>on arrival. The provider describes all methods and helps the client to chose the method appropriate for him or her.</a:t>
            </a:r>
          </a:p>
          <a:p>
            <a:r>
              <a:rPr lang="en-US" b="1" dirty="0" smtClean="0"/>
              <a:t>Method specific counseling </a:t>
            </a:r>
            <a:r>
              <a:rPr lang="en-US" dirty="0" smtClean="0"/>
              <a:t>prior to and immediately following service provision. The provider instructs the client on using the method  and discusses common side effects with him or her.</a:t>
            </a:r>
          </a:p>
          <a:p>
            <a:r>
              <a:rPr lang="en-US" b="1" dirty="0" smtClean="0"/>
              <a:t>Follow up counseling </a:t>
            </a:r>
            <a:r>
              <a:rPr lang="en-US" dirty="0" smtClean="0"/>
              <a:t>during the return visit. The provider discusses with the client the use of the method, the client’s satisfaction with the method , and any problem that the client  might have experienced.</a:t>
            </a:r>
            <a:endParaRPr lang="en-US" dirty="0"/>
          </a:p>
        </p:txBody>
      </p:sp>
      <p:sp>
        <p:nvSpPr>
          <p:cNvPr id="3" name="Title 2"/>
          <p:cNvSpPr>
            <a:spLocks noGrp="1"/>
          </p:cNvSpPr>
          <p:nvPr>
            <p:ph type="title"/>
          </p:nvPr>
        </p:nvSpPr>
        <p:spPr>
          <a:xfrm>
            <a:off x="457200" y="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867401"/>
          </a:xfrm>
        </p:spPr>
        <p:txBody>
          <a:bodyPr/>
          <a:lstStyle/>
          <a:p>
            <a:pPr>
              <a:buNone/>
            </a:pPr>
            <a:r>
              <a:rPr lang="en-US" b="1" dirty="0" smtClean="0"/>
              <a:t>ESSENTIAL MESSAGES GIVEN TO F.P. CLIENTS</a:t>
            </a:r>
          </a:p>
          <a:p>
            <a:pPr marL="681228" indent="-571500">
              <a:buFont typeface="+mj-lt"/>
              <a:buAutoNum type="romanUcPeriod"/>
            </a:pPr>
            <a:r>
              <a:rPr lang="en-US" dirty="0" smtClean="0"/>
              <a:t>Explain all available methods and expected side effects.</a:t>
            </a:r>
          </a:p>
          <a:p>
            <a:pPr marL="681228" indent="-571500">
              <a:buFont typeface="+mj-lt"/>
              <a:buAutoNum type="romanUcPeriod"/>
            </a:pPr>
            <a:r>
              <a:rPr lang="en-US" dirty="0" smtClean="0"/>
              <a:t>Physical examination including breast with self examination, pelvic- speculum &amp; bimanual after detailed history taking and counseling.</a:t>
            </a:r>
          </a:p>
          <a:p>
            <a:pPr marL="681228" indent="-571500">
              <a:buFont typeface="+mj-lt"/>
              <a:buAutoNum type="romanUcPeriod"/>
            </a:pPr>
            <a:r>
              <a:rPr lang="en-US" dirty="0" smtClean="0"/>
              <a:t>Tailored counseling for informed choice. Explaining about the method chosen.</a:t>
            </a:r>
          </a:p>
          <a:p>
            <a:pPr marL="681228" indent="-571500">
              <a:buFont typeface="+mj-lt"/>
              <a:buAutoNum type="romanUcPeriod"/>
            </a:pPr>
            <a:r>
              <a:rPr lang="en-US" dirty="0" smtClean="0"/>
              <a:t>Giving instructions for method use.</a:t>
            </a:r>
          </a:p>
          <a:p>
            <a:pPr marL="681228" indent="-571500">
              <a:buFont typeface="+mj-lt"/>
              <a:buAutoNum type="romanUcPeriod"/>
            </a:pPr>
            <a:r>
              <a:rPr lang="en-US" dirty="0" smtClean="0"/>
              <a:t>Tell the importance of follow up visits. identifying and teaching about common infections found in FP clinics</a:t>
            </a:r>
          </a:p>
          <a:p>
            <a:pPr marL="681228" indent="-571500">
              <a:buFont typeface="+mj-lt"/>
              <a:buAutoNum type="romanUcPeriod"/>
            </a:pPr>
            <a:endParaRPr lang="en-US" dirty="0"/>
          </a:p>
        </p:txBody>
      </p:sp>
      <p:sp>
        <p:nvSpPr>
          <p:cNvPr id="3" name="Title 2"/>
          <p:cNvSpPr>
            <a:spLocks noGrp="1"/>
          </p:cNvSpPr>
          <p:nvPr>
            <p:ph type="title"/>
          </p:nvPr>
        </p:nvSpPr>
        <p:spPr>
          <a:xfrm>
            <a:off x="457200" y="-22860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normAutofit lnSpcReduction="10000"/>
          </a:bodyPr>
          <a:lstStyle/>
          <a:p>
            <a:pPr>
              <a:buNone/>
            </a:pPr>
            <a:r>
              <a:rPr lang="en-US" dirty="0" smtClean="0"/>
              <a:t>Within the context of HIV/AIDS, FP counseling should address the following concerns;</a:t>
            </a:r>
          </a:p>
          <a:p>
            <a:r>
              <a:rPr lang="en-US" dirty="0" smtClean="0"/>
              <a:t>Whether the chosen FP method protects against STIs, including HIV.</a:t>
            </a:r>
          </a:p>
          <a:p>
            <a:r>
              <a:rPr lang="en-US" dirty="0" smtClean="0"/>
              <a:t>Safety of the FP method when used by a person living with HIV/AIDS.</a:t>
            </a:r>
          </a:p>
          <a:p>
            <a:r>
              <a:rPr lang="en-US" dirty="0" smtClean="0"/>
              <a:t>Interactions between contraceptive methods and some drugs used in treatment for HIV/AIDS, including ARVS &amp; anti-TB drugs.</a:t>
            </a:r>
          </a:p>
          <a:p>
            <a:r>
              <a:rPr lang="en-US" dirty="0" smtClean="0"/>
              <a:t>Knowledge and guidance on dual protection practices, with emphasis on the consistent and correct use of condoms or abstinence as the most effective means of protection</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257801"/>
          </a:xfrm>
        </p:spPr>
        <p:txBody>
          <a:bodyPr/>
          <a:lstStyle/>
          <a:p>
            <a:pPr>
              <a:buNone/>
            </a:pPr>
            <a:r>
              <a:rPr lang="en-US" b="1" dirty="0" smtClean="0"/>
              <a:t>BARRIERS THAT HINDER COUNSELING</a:t>
            </a:r>
          </a:p>
          <a:p>
            <a:r>
              <a:rPr lang="en-US" dirty="0" smtClean="0"/>
              <a:t>Age difference</a:t>
            </a:r>
          </a:p>
          <a:p>
            <a:r>
              <a:rPr lang="en-US" dirty="0" smtClean="0"/>
              <a:t>Language difference</a:t>
            </a:r>
          </a:p>
          <a:p>
            <a:r>
              <a:rPr lang="en-US" dirty="0" smtClean="0"/>
              <a:t>Educational  level</a:t>
            </a:r>
          </a:p>
          <a:p>
            <a:r>
              <a:rPr lang="en-US" dirty="0" smtClean="0"/>
              <a:t>Lack of privacy</a:t>
            </a:r>
          </a:p>
          <a:p>
            <a:r>
              <a:rPr lang="en-US" dirty="0" smtClean="0"/>
              <a:t>Lack of confidentiality</a:t>
            </a:r>
          </a:p>
          <a:p>
            <a:r>
              <a:rPr lang="en-US" dirty="0" smtClean="0"/>
              <a:t>In appropriate non- verbal behavior</a:t>
            </a:r>
          </a:p>
          <a:p>
            <a:r>
              <a:rPr lang="en-US" dirty="0" smtClean="0"/>
              <a:t>Judgmental attitude</a:t>
            </a:r>
          </a:p>
          <a:p>
            <a:r>
              <a:rPr lang="en-US" dirty="0" smtClean="0"/>
              <a:t>Religious differences</a:t>
            </a:r>
          </a:p>
          <a:p>
            <a:r>
              <a:rPr lang="en-US" dirty="0" smtClean="0"/>
              <a:t>Gender biasness  </a:t>
            </a:r>
          </a:p>
          <a:p>
            <a:pPr>
              <a:buNone/>
            </a:pPr>
            <a:endParaRPr lang="en-US" dirty="0"/>
          </a:p>
        </p:txBody>
      </p:sp>
      <p:sp>
        <p:nvSpPr>
          <p:cNvPr id="3" name="Title 2"/>
          <p:cNvSpPr>
            <a:spLocks noGrp="1"/>
          </p:cNvSpPr>
          <p:nvPr>
            <p:ph type="title"/>
          </p:nvPr>
        </p:nvSpPr>
        <p:spPr>
          <a:xfrm>
            <a:off x="457200" y="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4876801"/>
          </a:xfrm>
        </p:spPr>
        <p:txBody>
          <a:bodyPr>
            <a:normAutofit lnSpcReduction="10000"/>
          </a:bodyPr>
          <a:lstStyle/>
          <a:p>
            <a:r>
              <a:rPr lang="en-US" dirty="0" smtClean="0"/>
              <a:t>They contain synthetic hormones (i.e. a combination of estrogen and progestin, or progestin only) which work primarily by preventing ovulation and making the cervical too thick for sperm penetration.</a:t>
            </a:r>
          </a:p>
          <a:p>
            <a:r>
              <a:rPr lang="en-US" dirty="0" smtClean="0"/>
              <a:t>NB.  Methods containing estrogen are not advisable for women who are breastfeeding because this method can suppress lactation.</a:t>
            </a:r>
          </a:p>
          <a:p>
            <a:r>
              <a:rPr lang="en-US" dirty="0" smtClean="0"/>
              <a:t>Progestin- only pills are ideal for breastfeeding mothers, they are provided to breastfeeding women from four weeks postpartum.</a:t>
            </a:r>
            <a:endParaRPr lang="en-US" dirty="0"/>
          </a:p>
        </p:txBody>
      </p:sp>
      <p:sp>
        <p:nvSpPr>
          <p:cNvPr id="3" name="Title 2"/>
          <p:cNvSpPr>
            <a:spLocks noGrp="1"/>
          </p:cNvSpPr>
          <p:nvPr>
            <p:ph type="title"/>
          </p:nvPr>
        </p:nvSpPr>
        <p:spPr>
          <a:xfrm>
            <a:off x="457200" y="274638"/>
            <a:ext cx="8229600" cy="792162"/>
          </a:xfrm>
        </p:spPr>
        <p:txBody>
          <a:bodyPr/>
          <a:lstStyle/>
          <a:p>
            <a:r>
              <a:rPr lang="en-US" dirty="0" smtClean="0"/>
              <a:t>HORMONAL CONTRACEPTIVES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normAutofit fontScale="92500" lnSpcReduction="10000"/>
          </a:bodyPr>
          <a:lstStyle/>
          <a:p>
            <a:r>
              <a:rPr lang="en-US" dirty="0" smtClean="0"/>
              <a:t>The following hormonal methods are commonly available in Kenya</a:t>
            </a:r>
          </a:p>
          <a:p>
            <a:pPr lvl="1"/>
            <a:r>
              <a:rPr lang="en-US" dirty="0" smtClean="0"/>
              <a:t>Combined oral contraceptive pills (COCs)</a:t>
            </a:r>
          </a:p>
          <a:p>
            <a:pPr lvl="1"/>
            <a:r>
              <a:rPr lang="en-US" dirty="0" smtClean="0"/>
              <a:t>Progestin-only </a:t>
            </a:r>
            <a:r>
              <a:rPr lang="en-US" dirty="0" err="1" smtClean="0"/>
              <a:t>injecatables</a:t>
            </a:r>
            <a:r>
              <a:rPr lang="en-US" dirty="0" smtClean="0"/>
              <a:t> contraceptive ( DMPA, NET-EN)</a:t>
            </a:r>
          </a:p>
          <a:p>
            <a:pPr lvl="1"/>
            <a:r>
              <a:rPr lang="en-US" dirty="0" err="1" smtClean="0"/>
              <a:t>Progestine</a:t>
            </a:r>
            <a:r>
              <a:rPr lang="en-US" dirty="0" smtClean="0"/>
              <a:t>- only contraceptive Implants (</a:t>
            </a:r>
            <a:r>
              <a:rPr lang="en-US" dirty="0" err="1" smtClean="0"/>
              <a:t>implanon</a:t>
            </a:r>
            <a:r>
              <a:rPr lang="en-US" dirty="0" smtClean="0"/>
              <a:t>, </a:t>
            </a:r>
            <a:r>
              <a:rPr lang="en-US" dirty="0" err="1" smtClean="0"/>
              <a:t>Zarin</a:t>
            </a:r>
            <a:r>
              <a:rPr lang="en-US" dirty="0" smtClean="0"/>
              <a:t>)</a:t>
            </a:r>
          </a:p>
          <a:p>
            <a:pPr lvl="1"/>
            <a:r>
              <a:rPr lang="en-US" dirty="0" smtClean="0"/>
              <a:t>Hormone </a:t>
            </a:r>
            <a:r>
              <a:rPr lang="en-US" dirty="0" err="1" smtClean="0"/>
              <a:t>realsing</a:t>
            </a:r>
            <a:r>
              <a:rPr lang="en-US" dirty="0" smtClean="0"/>
              <a:t> intrauterine systems (LNG20-IUS)</a:t>
            </a:r>
          </a:p>
          <a:p>
            <a:pPr lvl="1"/>
            <a:r>
              <a:rPr lang="en-US" dirty="0" smtClean="0"/>
              <a:t>Emergency contraceptives</a:t>
            </a:r>
          </a:p>
          <a:p>
            <a:pPr lvl="1"/>
            <a:r>
              <a:rPr lang="en-US" dirty="0" err="1" smtClean="0"/>
              <a:t>Progestine</a:t>
            </a:r>
            <a:r>
              <a:rPr lang="en-US" dirty="0" smtClean="0"/>
              <a:t> only pills (POPs)</a:t>
            </a:r>
          </a:p>
          <a:p>
            <a:r>
              <a:rPr lang="en-US" dirty="0" smtClean="0"/>
              <a:t>The following are les commonly available in Kenya.</a:t>
            </a:r>
          </a:p>
          <a:p>
            <a:pPr lvl="1"/>
            <a:r>
              <a:rPr lang="en-US" dirty="0" smtClean="0"/>
              <a:t>Combined </a:t>
            </a:r>
            <a:r>
              <a:rPr lang="en-US" dirty="0" err="1" smtClean="0"/>
              <a:t>injectable</a:t>
            </a:r>
            <a:r>
              <a:rPr lang="en-US" dirty="0" smtClean="0"/>
              <a:t> contraceptives</a:t>
            </a:r>
          </a:p>
          <a:p>
            <a:pPr lvl="1"/>
            <a:r>
              <a:rPr lang="en-US" dirty="0" smtClean="0"/>
              <a:t>Combined </a:t>
            </a:r>
            <a:r>
              <a:rPr lang="en-US" dirty="0" err="1" smtClean="0"/>
              <a:t>contaceptive</a:t>
            </a:r>
            <a:r>
              <a:rPr lang="en-US" dirty="0" smtClean="0"/>
              <a:t> (skin) patch (</a:t>
            </a:r>
            <a:r>
              <a:rPr lang="en-US" dirty="0" err="1" smtClean="0"/>
              <a:t>Evra</a:t>
            </a:r>
            <a:r>
              <a:rPr lang="en-US" dirty="0" smtClean="0"/>
              <a:t>)</a:t>
            </a:r>
          </a:p>
          <a:p>
            <a:pPr lvl="1"/>
            <a:r>
              <a:rPr lang="en-US" dirty="0" smtClean="0"/>
              <a:t>Combined vaginal contraceptive ring ( </a:t>
            </a:r>
            <a:r>
              <a:rPr lang="en-US" dirty="0" err="1" smtClean="0"/>
              <a:t>NuvaRing</a:t>
            </a:r>
            <a:r>
              <a:rPr lang="en-US" dirty="0" smtClean="0"/>
              <a:t>)</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They contain synthetic </a:t>
            </a:r>
            <a:r>
              <a:rPr lang="en-US" dirty="0" err="1" smtClean="0"/>
              <a:t>oestrogen</a:t>
            </a:r>
            <a:r>
              <a:rPr lang="en-US" dirty="0" smtClean="0"/>
              <a:t> and progesterone, which are similar to the natural hormones produced I the woman’s body.</a:t>
            </a:r>
          </a:p>
          <a:p>
            <a:r>
              <a:rPr lang="en-US" dirty="0" smtClean="0"/>
              <a:t>Apart from contraception, COCs also have other significant health benefits</a:t>
            </a:r>
          </a:p>
          <a:p>
            <a:pPr>
              <a:buNone/>
            </a:pPr>
            <a:endParaRPr lang="en-US" dirty="0" smtClean="0"/>
          </a:p>
          <a:p>
            <a:pPr>
              <a:buNone/>
            </a:pPr>
            <a:r>
              <a:rPr lang="en-US" b="1" dirty="0" smtClean="0"/>
              <a:t>Mechanism of action</a:t>
            </a:r>
          </a:p>
          <a:p>
            <a:pPr>
              <a:buNone/>
            </a:pPr>
            <a:r>
              <a:rPr lang="en-US" dirty="0" smtClean="0"/>
              <a:t>Prevent release of eggs from the ovaries.</a:t>
            </a:r>
            <a:endParaRPr lang="en-US" dirty="0"/>
          </a:p>
        </p:txBody>
      </p:sp>
      <p:sp>
        <p:nvSpPr>
          <p:cNvPr id="3" name="Title 2"/>
          <p:cNvSpPr>
            <a:spLocks noGrp="1"/>
          </p:cNvSpPr>
          <p:nvPr>
            <p:ph type="title"/>
          </p:nvPr>
        </p:nvSpPr>
        <p:spPr>
          <a:xfrm>
            <a:off x="457200" y="274638"/>
            <a:ext cx="8229600" cy="1020762"/>
          </a:xfrm>
        </p:spPr>
        <p:txBody>
          <a:bodyPr>
            <a:normAutofit fontScale="90000"/>
          </a:bodyPr>
          <a:lstStyle/>
          <a:p>
            <a:r>
              <a:rPr lang="en-US" dirty="0" smtClean="0"/>
              <a:t>COMBINED ORAL CONTRACEPTIVE PILLS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1"/>
            <a:ext cx="8229600" cy="5486400"/>
          </a:xfrm>
        </p:spPr>
        <p:txBody>
          <a:bodyPr/>
          <a:lstStyle/>
          <a:p>
            <a:r>
              <a:rPr lang="en-US" dirty="0" smtClean="0"/>
              <a:t>Over the years, the amount of </a:t>
            </a:r>
            <a:r>
              <a:rPr lang="en-US" dirty="0" err="1" smtClean="0"/>
              <a:t>oestrogen</a:t>
            </a:r>
            <a:r>
              <a:rPr lang="en-US" dirty="0" smtClean="0"/>
              <a:t> hormone has reduced to lower and safer levels, which has decreased occurrence of side effects.</a:t>
            </a:r>
          </a:p>
          <a:p>
            <a:r>
              <a:rPr lang="en-US" b="1" dirty="0" smtClean="0"/>
              <a:t>High dose </a:t>
            </a:r>
            <a:r>
              <a:rPr lang="en-US" dirty="0" smtClean="0"/>
              <a:t>contain 50 micrograms of </a:t>
            </a:r>
            <a:r>
              <a:rPr lang="en-US" dirty="0" err="1" smtClean="0"/>
              <a:t>oestrogen</a:t>
            </a:r>
            <a:endParaRPr lang="en-US" dirty="0" smtClean="0"/>
          </a:p>
          <a:p>
            <a:r>
              <a:rPr lang="en-US" b="1" dirty="0" smtClean="0"/>
              <a:t>Low dose </a:t>
            </a:r>
            <a:r>
              <a:rPr lang="en-US" dirty="0" smtClean="0"/>
              <a:t>pills contain 30-35 micrograms of </a:t>
            </a:r>
            <a:r>
              <a:rPr lang="en-US" dirty="0" err="1" smtClean="0"/>
              <a:t>oestrogen</a:t>
            </a:r>
            <a:r>
              <a:rPr lang="en-US" dirty="0" smtClean="0"/>
              <a:t>( most commonly used in Kenya)</a:t>
            </a:r>
          </a:p>
          <a:p>
            <a:r>
              <a:rPr lang="en-US" b="1" dirty="0" smtClean="0"/>
              <a:t>Ultra-low dose </a:t>
            </a:r>
            <a:r>
              <a:rPr lang="en-US" dirty="0" smtClean="0"/>
              <a:t>pills contain 20 micrograms </a:t>
            </a:r>
            <a:r>
              <a:rPr lang="en-US" dirty="0" err="1" smtClean="0"/>
              <a:t>ethinyl</a:t>
            </a:r>
            <a:r>
              <a:rPr lang="en-US" dirty="0" smtClean="0"/>
              <a:t> </a:t>
            </a:r>
            <a:r>
              <a:rPr lang="en-US" dirty="0" err="1" smtClean="0"/>
              <a:t>oestadiol</a:t>
            </a:r>
            <a:r>
              <a:rPr lang="en-US" dirty="0" smtClean="0"/>
              <a:t>.</a:t>
            </a:r>
          </a:p>
          <a:p>
            <a:endParaRPr lang="en-US" dirty="0" smtClean="0"/>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emiplan.png"/>
          <p:cNvPicPr>
            <a:picLocks noGrp="1" noChangeAspect="1"/>
          </p:cNvPicPr>
          <p:nvPr>
            <p:ph idx="1"/>
          </p:nvPr>
        </p:nvPicPr>
        <p:blipFill>
          <a:blip r:embed="rId2" cstate="print"/>
          <a:stretch>
            <a:fillRect/>
          </a:stretch>
        </p:blipFill>
        <p:spPr>
          <a:xfrm>
            <a:off x="304800" y="1828800"/>
            <a:ext cx="7924800" cy="3856155"/>
          </a:xfrm>
        </p:spPr>
      </p:pic>
      <p:sp>
        <p:nvSpPr>
          <p:cNvPr id="3" name="Title 2"/>
          <p:cNvSpPr>
            <a:spLocks noGrp="1"/>
          </p:cNvSpPr>
          <p:nvPr>
            <p:ph type="title"/>
          </p:nvPr>
        </p:nvSpPr>
        <p:spPr>
          <a:xfrm>
            <a:off x="381000" y="228600"/>
            <a:ext cx="8229600" cy="1143000"/>
          </a:xfrm>
        </p:spPr>
        <p:txBody>
          <a:bodyPr>
            <a:normAutofit fontScale="90000"/>
          </a:bodyPr>
          <a:lstStyle/>
          <a:p>
            <a:r>
              <a:rPr lang="en-GB" sz="3100" dirty="0" smtClean="0"/>
              <a:t>COC’S available in the Kenyan Market</a:t>
            </a:r>
            <a:r>
              <a:rPr lang="en-GB" dirty="0" smtClean="0"/>
              <a:t/>
            </a:r>
            <a:br>
              <a:rPr lang="en-GB" dirty="0" smtClean="0"/>
            </a:b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943600"/>
          </a:xfrm>
        </p:spPr>
        <p:txBody>
          <a:bodyPr>
            <a:normAutofit fontScale="92500" lnSpcReduction="10000"/>
          </a:bodyPr>
          <a:lstStyle/>
          <a:p>
            <a:pPr>
              <a:buNone/>
            </a:pPr>
            <a:r>
              <a:rPr lang="en-US" b="1" dirty="0" smtClean="0"/>
              <a:t>TYPES OF COCs</a:t>
            </a:r>
          </a:p>
          <a:p>
            <a:r>
              <a:rPr lang="en-US" dirty="0" smtClean="0"/>
              <a:t>The pill comes in packets of 21 or 28 tablet in the 28-pill packet, only the first 21 pills are active i.e. they </a:t>
            </a:r>
            <a:r>
              <a:rPr lang="en-US" dirty="0" err="1" smtClean="0"/>
              <a:t>containhormones</a:t>
            </a:r>
            <a:r>
              <a:rPr lang="en-US" dirty="0" smtClean="0"/>
              <a:t>. The remaining 7 pills are not active and usually contain iron.</a:t>
            </a:r>
          </a:p>
          <a:p>
            <a:pPr>
              <a:buNone/>
            </a:pPr>
            <a:r>
              <a:rPr lang="en-US" dirty="0" smtClean="0"/>
              <a:t>The low dose pill comes in three types:</a:t>
            </a:r>
          </a:p>
          <a:p>
            <a:pPr marL="681228" indent="-571500">
              <a:buFont typeface="+mj-lt"/>
              <a:buAutoNum type="romanLcPeriod"/>
            </a:pPr>
            <a:r>
              <a:rPr lang="en-US" b="1" dirty="0" err="1" smtClean="0"/>
              <a:t>monophasic</a:t>
            </a:r>
            <a:r>
              <a:rPr lang="en-US" dirty="0" smtClean="0"/>
              <a:t>: each pill contains the same amount of </a:t>
            </a:r>
            <a:r>
              <a:rPr lang="en-US" dirty="0" err="1" smtClean="0"/>
              <a:t>oestrogen</a:t>
            </a:r>
            <a:r>
              <a:rPr lang="en-US" dirty="0" smtClean="0"/>
              <a:t> and progestin. E.g. </a:t>
            </a:r>
            <a:r>
              <a:rPr lang="en-US" i="1" dirty="0" err="1" smtClean="0">
                <a:solidFill>
                  <a:srgbClr val="7030A0"/>
                </a:solidFill>
              </a:rPr>
              <a:t>microgynon</a:t>
            </a:r>
            <a:r>
              <a:rPr lang="en-US" i="1" dirty="0" smtClean="0">
                <a:solidFill>
                  <a:srgbClr val="7030A0"/>
                </a:solidFill>
              </a:rPr>
              <a:t>, Lo-</a:t>
            </a:r>
            <a:r>
              <a:rPr lang="en-US" i="1" dirty="0" err="1" smtClean="0">
                <a:solidFill>
                  <a:srgbClr val="7030A0"/>
                </a:solidFill>
              </a:rPr>
              <a:t>femenal</a:t>
            </a:r>
            <a:r>
              <a:rPr lang="en-US" i="1" dirty="0" smtClean="0">
                <a:solidFill>
                  <a:srgbClr val="7030A0"/>
                </a:solidFill>
              </a:rPr>
              <a:t>, </a:t>
            </a:r>
            <a:r>
              <a:rPr lang="en-US" i="1" dirty="0" err="1" smtClean="0">
                <a:solidFill>
                  <a:srgbClr val="7030A0"/>
                </a:solidFill>
              </a:rPr>
              <a:t>Nordette</a:t>
            </a:r>
            <a:r>
              <a:rPr lang="en-US" i="1" dirty="0" smtClean="0">
                <a:solidFill>
                  <a:srgbClr val="7030A0"/>
                </a:solidFill>
              </a:rPr>
              <a:t>, </a:t>
            </a:r>
            <a:r>
              <a:rPr lang="en-US" i="1" dirty="0" err="1" smtClean="0">
                <a:solidFill>
                  <a:srgbClr val="7030A0"/>
                </a:solidFill>
              </a:rPr>
              <a:t>Marvelon</a:t>
            </a:r>
            <a:r>
              <a:rPr lang="en-US" i="1" dirty="0" smtClean="0">
                <a:solidFill>
                  <a:srgbClr val="7030A0"/>
                </a:solidFill>
              </a:rPr>
              <a:t> and </a:t>
            </a:r>
            <a:r>
              <a:rPr lang="en-US" i="1" dirty="0" err="1" smtClean="0">
                <a:solidFill>
                  <a:srgbClr val="7030A0"/>
                </a:solidFill>
              </a:rPr>
              <a:t>yasmin</a:t>
            </a:r>
            <a:r>
              <a:rPr lang="en-US" dirty="0" smtClean="0"/>
              <a:t>.</a:t>
            </a:r>
          </a:p>
          <a:p>
            <a:pPr marL="681228" indent="-571500">
              <a:buFont typeface="+mj-lt"/>
              <a:buAutoNum type="romanLcPeriod" startAt="2"/>
            </a:pPr>
            <a:r>
              <a:rPr lang="en-US" b="1" dirty="0" smtClean="0"/>
              <a:t>Biphasic</a:t>
            </a:r>
            <a:r>
              <a:rPr lang="en-US" dirty="0" smtClean="0"/>
              <a:t>: the active pills contain two different</a:t>
            </a:r>
          </a:p>
          <a:p>
            <a:pPr>
              <a:buNone/>
            </a:pPr>
            <a:r>
              <a:rPr lang="en-US" dirty="0" smtClean="0"/>
              <a:t>     different dose combination of estrogen  &amp;                              progestin . E.g. in a cycle of 21 active pills, 10 may contain one combination, while 11 contain another. E.g</a:t>
            </a:r>
            <a:r>
              <a:rPr lang="en-US" i="1" dirty="0" smtClean="0"/>
              <a:t>. </a:t>
            </a:r>
            <a:r>
              <a:rPr lang="en-US" i="1" dirty="0" err="1" smtClean="0">
                <a:solidFill>
                  <a:srgbClr val="7030A0"/>
                </a:solidFill>
              </a:rPr>
              <a:t>biphasil</a:t>
            </a:r>
            <a:r>
              <a:rPr lang="en-US" i="1" dirty="0" smtClean="0">
                <a:solidFill>
                  <a:srgbClr val="7030A0"/>
                </a:solidFill>
              </a:rPr>
              <a:t>, </a:t>
            </a:r>
            <a:r>
              <a:rPr lang="en-US" i="1" dirty="0" err="1" smtClean="0">
                <a:solidFill>
                  <a:srgbClr val="7030A0"/>
                </a:solidFill>
              </a:rPr>
              <a:t>ovanon</a:t>
            </a:r>
            <a:r>
              <a:rPr lang="en-US" i="1" dirty="0" smtClean="0">
                <a:solidFill>
                  <a:srgbClr val="7030A0"/>
                </a:solidFill>
              </a:rPr>
              <a:t> and </a:t>
            </a:r>
            <a:r>
              <a:rPr lang="en-US" i="1" dirty="0" err="1" smtClean="0">
                <a:solidFill>
                  <a:srgbClr val="7030A0"/>
                </a:solidFill>
              </a:rPr>
              <a:t>normovlar</a:t>
            </a:r>
            <a:r>
              <a:rPr lang="en-US" dirty="0" smtClean="0"/>
              <a:t>.</a:t>
            </a:r>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1"/>
            <a:ext cx="8229600" cy="5486400"/>
          </a:xfrm>
        </p:spPr>
        <p:txBody>
          <a:bodyPr/>
          <a:lstStyle/>
          <a:p>
            <a:r>
              <a:rPr lang="en-US" b="1" dirty="0" err="1" smtClean="0"/>
              <a:t>Triphasic</a:t>
            </a:r>
            <a:r>
              <a:rPr lang="en-US" dirty="0" smtClean="0"/>
              <a:t> : the active pills contain three different dose combinations of </a:t>
            </a:r>
            <a:r>
              <a:rPr lang="en-US" dirty="0" err="1" smtClean="0"/>
              <a:t>oestrogen</a:t>
            </a:r>
            <a:r>
              <a:rPr lang="en-US" dirty="0" smtClean="0"/>
              <a:t> and progestin. Out of a cycle of 21 active pills, six may contain one combination, five pills contain another combination, while 10 pills contain other combinations of the same two hormones. E.g. </a:t>
            </a:r>
            <a:r>
              <a:rPr lang="en-US" i="1" dirty="0" err="1" smtClean="0">
                <a:solidFill>
                  <a:srgbClr val="7030A0"/>
                </a:solidFill>
              </a:rPr>
              <a:t>Logynon</a:t>
            </a:r>
            <a:r>
              <a:rPr lang="en-US" i="1" dirty="0" smtClean="0">
                <a:solidFill>
                  <a:srgbClr val="7030A0"/>
                </a:solidFill>
              </a:rPr>
              <a:t> and </a:t>
            </a:r>
            <a:r>
              <a:rPr lang="en-US" i="1" dirty="0" err="1" smtClean="0">
                <a:solidFill>
                  <a:srgbClr val="7030A0"/>
                </a:solidFill>
              </a:rPr>
              <a:t>Trinordial</a:t>
            </a:r>
            <a:r>
              <a:rPr lang="en-US" dirty="0" smtClean="0"/>
              <a:t>.</a:t>
            </a:r>
          </a:p>
          <a:p>
            <a:endParaRPr lang="en-US" dirty="0" smtClean="0"/>
          </a:p>
          <a:p>
            <a:pPr>
              <a:buNone/>
            </a:pPr>
            <a:r>
              <a:rPr lang="en-US" b="1" dirty="0" smtClean="0"/>
              <a:t>N.B</a:t>
            </a:r>
            <a:r>
              <a:rPr lang="en-US" dirty="0" smtClean="0"/>
              <a:t>. biphasic and </a:t>
            </a:r>
            <a:r>
              <a:rPr lang="en-US" dirty="0" err="1" smtClean="0"/>
              <a:t>triphasic</a:t>
            </a:r>
            <a:r>
              <a:rPr lang="en-US" dirty="0" smtClean="0"/>
              <a:t> pills are not in common use in Kenya.</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410200"/>
          </a:xfrm>
        </p:spPr>
        <p:txBody>
          <a:bodyPr/>
          <a:lstStyle/>
          <a:p>
            <a:pPr>
              <a:buNone/>
            </a:pPr>
            <a:r>
              <a:rPr lang="en-US" b="1" dirty="0" smtClean="0"/>
              <a:t>ADVANTAGES OF COCs</a:t>
            </a:r>
          </a:p>
          <a:p>
            <a:pPr marL="624078" indent="-514350">
              <a:buFont typeface="+mj-lt"/>
              <a:buAutoNum type="alphaUcPeriod"/>
            </a:pPr>
            <a:r>
              <a:rPr lang="en-US" b="1" dirty="0" smtClean="0"/>
              <a:t>Contraceptive benefits</a:t>
            </a:r>
          </a:p>
          <a:p>
            <a:pPr marL="624078" indent="-514350">
              <a:buFont typeface="+mj-lt"/>
              <a:buAutoNum type="alphaLcParenR"/>
            </a:pPr>
            <a:r>
              <a:rPr lang="en-US" dirty="0" smtClean="0"/>
              <a:t>They are highly effective. Are effective immediately when started within the first five days of the menstrual cycle.</a:t>
            </a:r>
          </a:p>
          <a:p>
            <a:pPr marL="624078" indent="-514350">
              <a:buFont typeface="+mj-lt"/>
              <a:buAutoNum type="alphaLcParenR"/>
            </a:pPr>
            <a:r>
              <a:rPr lang="en-US" dirty="0" smtClean="0"/>
              <a:t>They are safe for the majority of the women </a:t>
            </a:r>
          </a:p>
          <a:p>
            <a:pPr marL="624078" indent="-514350">
              <a:buFont typeface="+mj-lt"/>
              <a:buAutoNum type="alphaLcParenR"/>
            </a:pPr>
            <a:r>
              <a:rPr lang="en-US" dirty="0" smtClean="0"/>
              <a:t>They are easy to use</a:t>
            </a:r>
          </a:p>
          <a:p>
            <a:pPr marL="624078" indent="-514350">
              <a:buFont typeface="+mj-lt"/>
              <a:buAutoNum type="alphaLcParenR"/>
            </a:pPr>
            <a:r>
              <a:rPr lang="en-US" dirty="0" smtClean="0"/>
              <a:t>Can be provided by trained non-clinical service providers.</a:t>
            </a:r>
          </a:p>
          <a:p>
            <a:pPr marL="624078" indent="-514350">
              <a:buFont typeface="+mj-lt"/>
              <a:buAutoNum type="alphaLcParenR"/>
            </a:pPr>
            <a:r>
              <a:rPr lang="en-US" dirty="0" smtClean="0"/>
              <a:t>A pelvic exam is not required to initiate use of COC’s.</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333999"/>
          </a:xfrm>
        </p:spPr>
        <p:txBody>
          <a:bodyPr/>
          <a:lstStyle/>
          <a:p>
            <a:pPr marL="681228" indent="-571500">
              <a:buFont typeface="+mj-lt"/>
              <a:buAutoNum type="romanUcPeriod" startAt="6"/>
            </a:pPr>
            <a:r>
              <a:rPr lang="en-US" dirty="0" smtClean="0"/>
              <a:t>Identify and teach about common infections found in FP clinics e.g.</a:t>
            </a:r>
          </a:p>
          <a:p>
            <a:pPr lvl="1"/>
            <a:r>
              <a:rPr lang="en-US" dirty="0" smtClean="0"/>
              <a:t>Bacterial-syphilis, Chancroid, Chlamydia etc</a:t>
            </a:r>
          </a:p>
          <a:p>
            <a:pPr lvl="1"/>
            <a:r>
              <a:rPr lang="en-US" dirty="0" smtClean="0"/>
              <a:t>Viral-HPB,HIV, genital warts</a:t>
            </a:r>
          </a:p>
          <a:p>
            <a:pPr lvl="1"/>
            <a:r>
              <a:rPr lang="en-US" dirty="0" smtClean="0"/>
              <a:t>Parasites-</a:t>
            </a:r>
            <a:r>
              <a:rPr lang="en-US" dirty="0" err="1" smtClean="0"/>
              <a:t>trichomonas</a:t>
            </a:r>
            <a:r>
              <a:rPr lang="en-US" dirty="0" smtClean="0"/>
              <a:t>, scabies, </a:t>
            </a:r>
            <a:r>
              <a:rPr lang="en-US" dirty="0" err="1" smtClean="0"/>
              <a:t>pediculus</a:t>
            </a:r>
            <a:r>
              <a:rPr lang="en-US" dirty="0" smtClean="0"/>
              <a:t> pubis</a:t>
            </a:r>
          </a:p>
          <a:p>
            <a:pPr lvl="1"/>
            <a:r>
              <a:rPr lang="en-US" dirty="0" smtClean="0"/>
              <a:t>Fungal- </a:t>
            </a:r>
            <a:r>
              <a:rPr lang="en-US" dirty="0" err="1" smtClean="0"/>
              <a:t>moniliasis</a:t>
            </a:r>
            <a:r>
              <a:rPr lang="en-US" dirty="0" smtClean="0"/>
              <a:t>, candidiasis etc.</a:t>
            </a:r>
          </a:p>
        </p:txBody>
      </p:sp>
      <p:sp>
        <p:nvSpPr>
          <p:cNvPr id="3" name="Title 2"/>
          <p:cNvSpPr>
            <a:spLocks noGrp="1"/>
          </p:cNvSpPr>
          <p:nvPr>
            <p:ph type="title"/>
          </p:nvPr>
        </p:nvSpPr>
        <p:spPr>
          <a:xfrm>
            <a:off x="457200" y="-22860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1"/>
            <a:ext cx="8229600" cy="5638800"/>
          </a:xfrm>
        </p:spPr>
        <p:txBody>
          <a:bodyPr/>
          <a:lstStyle/>
          <a:p>
            <a:pPr marL="624078" indent="-514350">
              <a:buFont typeface="+mj-lt"/>
              <a:buAutoNum type="alphaUcPeriod" startAt="2"/>
            </a:pPr>
            <a:r>
              <a:rPr lang="en-US" b="1" dirty="0" smtClean="0"/>
              <a:t>Non contraceptive benefits</a:t>
            </a:r>
          </a:p>
          <a:p>
            <a:pPr marL="624078" indent="-514350">
              <a:buFont typeface="+mj-lt"/>
              <a:buAutoNum type="alphaLcParenR"/>
            </a:pPr>
            <a:r>
              <a:rPr lang="en-US" dirty="0" smtClean="0"/>
              <a:t>Reduction of menstrual flow (lighter, shorter periods)</a:t>
            </a:r>
          </a:p>
          <a:p>
            <a:pPr marL="624078" indent="-514350">
              <a:buFont typeface="+mj-lt"/>
              <a:buAutoNum type="alphaLcParenR"/>
            </a:pPr>
            <a:r>
              <a:rPr lang="en-US" dirty="0" smtClean="0"/>
              <a:t>Decrease in in dysmenorrhoea</a:t>
            </a:r>
          </a:p>
          <a:p>
            <a:pPr marL="624078" indent="-514350">
              <a:buFont typeface="+mj-lt"/>
              <a:buAutoNum type="alphaLcParenR"/>
            </a:pPr>
            <a:r>
              <a:rPr lang="en-US" dirty="0" smtClean="0"/>
              <a:t>Reduction of symptoms of endometriosis</a:t>
            </a:r>
          </a:p>
          <a:p>
            <a:pPr marL="624078" indent="-514350">
              <a:buFont typeface="+mj-lt"/>
              <a:buAutoNum type="alphaLcParenR"/>
            </a:pPr>
            <a:r>
              <a:rPr lang="en-US" dirty="0" smtClean="0"/>
              <a:t>Improvement &amp; prevention of anemia</a:t>
            </a:r>
          </a:p>
          <a:p>
            <a:pPr marL="624078" indent="-514350">
              <a:buFont typeface="+mj-lt"/>
              <a:buAutoNum type="alphaLcParenR"/>
            </a:pPr>
            <a:r>
              <a:rPr lang="en-US" dirty="0" smtClean="0"/>
              <a:t>Protection against ovarian and endometrial cancer.</a:t>
            </a:r>
          </a:p>
          <a:p>
            <a:pPr marL="624078" indent="-514350">
              <a:buFont typeface="+mj-lt"/>
              <a:buAutoNum type="alphaLcParenR"/>
            </a:pPr>
            <a:r>
              <a:rPr lang="en-US" dirty="0" smtClean="0"/>
              <a:t>Possible protection from symptomatic pelvic inflammatory disease</a:t>
            </a:r>
          </a:p>
          <a:p>
            <a:pPr marL="624078" indent="-514350">
              <a:buFont typeface="+mj-lt"/>
              <a:buAutoNum type="alphaLcParenR"/>
            </a:pPr>
            <a:r>
              <a:rPr lang="en-US" dirty="0" smtClean="0"/>
              <a:t>Treatment of acne &amp; hirsutism.</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lnSpcReduction="10000"/>
          </a:bodyPr>
          <a:lstStyle/>
          <a:p>
            <a:r>
              <a:rPr lang="en-US" dirty="0" smtClean="0"/>
              <a:t>Limitations and side effects of </a:t>
            </a:r>
            <a:r>
              <a:rPr lang="en-US" dirty="0" err="1" smtClean="0"/>
              <a:t>coc’s</a:t>
            </a:r>
            <a:endParaRPr lang="en-US" dirty="0" smtClean="0"/>
          </a:p>
          <a:p>
            <a:r>
              <a:rPr lang="en-US" dirty="0" smtClean="0"/>
              <a:t>COCs must be taken daily to he effective, preferably at the same time each day.</a:t>
            </a:r>
          </a:p>
          <a:p>
            <a:pPr>
              <a:buNone/>
            </a:pPr>
            <a:r>
              <a:rPr lang="en-US" b="1" dirty="0" smtClean="0"/>
              <a:t>Minor side effects include</a:t>
            </a:r>
          </a:p>
          <a:p>
            <a:pPr lvl="1"/>
            <a:r>
              <a:rPr lang="en-US" dirty="0" smtClean="0"/>
              <a:t>Nausea (more common in the first 3 months)</a:t>
            </a:r>
          </a:p>
          <a:p>
            <a:pPr lvl="1"/>
            <a:r>
              <a:rPr lang="en-US" dirty="0" smtClean="0"/>
              <a:t>Spotting or bleeding in between menstrual periods, especially if a woman forgets to take her pills or takes them late (more common in the first three months)</a:t>
            </a:r>
          </a:p>
          <a:p>
            <a:pPr lvl="1"/>
            <a:r>
              <a:rPr lang="en-US" dirty="0" smtClean="0"/>
              <a:t>Mild headaches</a:t>
            </a:r>
          </a:p>
          <a:p>
            <a:pPr lvl="1"/>
            <a:r>
              <a:rPr lang="en-US" dirty="0" smtClean="0"/>
              <a:t>Breast tenderness</a:t>
            </a:r>
          </a:p>
          <a:p>
            <a:pPr lvl="1"/>
            <a:r>
              <a:rPr lang="en-US" dirty="0" smtClean="0"/>
              <a:t>Slight weight gain</a:t>
            </a:r>
          </a:p>
          <a:p>
            <a:pPr lvl="1"/>
            <a:r>
              <a:rPr lang="en-US" dirty="0" smtClean="0"/>
              <a:t>Mood change</a:t>
            </a:r>
          </a:p>
          <a:p>
            <a:pPr lvl="1"/>
            <a:r>
              <a:rPr lang="en-US" dirty="0" smtClean="0"/>
              <a:t>Amenorrhea ( some women see amenorrhea as an advantage)</a:t>
            </a:r>
          </a:p>
          <a:p>
            <a:pPr lvl="1"/>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a:buNone/>
            </a:pPr>
            <a:r>
              <a:rPr lang="en-US" b="1" dirty="0" smtClean="0"/>
              <a:t>Major side effects </a:t>
            </a:r>
            <a:r>
              <a:rPr lang="en-US" dirty="0" smtClean="0"/>
              <a:t>(or complications are rare, but possible)</a:t>
            </a:r>
          </a:p>
          <a:p>
            <a:pPr lvl="1"/>
            <a:r>
              <a:rPr lang="en-US" dirty="0" smtClean="0"/>
              <a:t>Myocardial infarction</a:t>
            </a:r>
          </a:p>
          <a:p>
            <a:pPr lvl="1"/>
            <a:r>
              <a:rPr lang="en-US" dirty="0" smtClean="0"/>
              <a:t>Stroke</a:t>
            </a:r>
          </a:p>
          <a:p>
            <a:pPr lvl="1"/>
            <a:r>
              <a:rPr lang="en-US" dirty="0" smtClean="0"/>
              <a:t>Venous thrombosis or embolism or both.</a:t>
            </a:r>
          </a:p>
          <a:p>
            <a:pPr lvl="1">
              <a:buNone/>
            </a:pPr>
            <a:endParaRPr lang="en-US" dirty="0"/>
          </a:p>
        </p:txBody>
      </p:sp>
      <p:sp>
        <p:nvSpPr>
          <p:cNvPr id="3" name="Title 2"/>
          <p:cNvSpPr>
            <a:spLocks noGrp="1"/>
          </p:cNvSpPr>
          <p:nvPr>
            <p:ph type="title"/>
          </p:nvPr>
        </p:nvSpPr>
        <p:spPr>
          <a:xfrm>
            <a:off x="457200" y="0"/>
            <a:ext cx="8229600" cy="1524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r>
              <a:rPr lang="en-US" dirty="0" smtClean="0"/>
              <a:t>Nausea and vomiting</a:t>
            </a:r>
          </a:p>
          <a:p>
            <a:pPr lvl="1"/>
            <a:r>
              <a:rPr lang="en-US" dirty="0" smtClean="0"/>
              <a:t> asses for pregnancy</a:t>
            </a:r>
          </a:p>
          <a:p>
            <a:pPr lvl="1"/>
            <a:r>
              <a:rPr lang="en-US" dirty="0" smtClean="0"/>
              <a:t>Reassure the client that its is a common side effect and that it may diminish in a few  months.</a:t>
            </a:r>
          </a:p>
          <a:p>
            <a:pPr lvl="1"/>
            <a:r>
              <a:rPr lang="en-US" dirty="0" smtClean="0"/>
              <a:t>Advice client to take pills with meals or at bedtime.</a:t>
            </a:r>
          </a:p>
          <a:p>
            <a:r>
              <a:rPr lang="en-US" dirty="0" smtClean="0"/>
              <a:t>Spotting</a:t>
            </a:r>
          </a:p>
          <a:p>
            <a:pPr lvl="1"/>
            <a:r>
              <a:rPr lang="en-US" dirty="0" smtClean="0"/>
              <a:t>Asses for pregnancy</a:t>
            </a:r>
          </a:p>
          <a:p>
            <a:pPr lvl="1"/>
            <a:r>
              <a:rPr lang="en-US" dirty="0" smtClean="0"/>
              <a:t>Reassure client its is harmless and common especially during the first 3 months.</a:t>
            </a:r>
          </a:p>
          <a:p>
            <a:pPr lvl="1"/>
            <a:r>
              <a:rPr lang="en-US" dirty="0" smtClean="0"/>
              <a:t>Encourage client to take pills at the same time each day.</a:t>
            </a:r>
          </a:p>
          <a:p>
            <a:pPr lvl="1"/>
            <a:r>
              <a:rPr lang="en-US" dirty="0" smtClean="0"/>
              <a:t>If it persists and  unacceptable for the client </a:t>
            </a:r>
          </a:p>
        </p:txBody>
      </p:sp>
      <p:sp>
        <p:nvSpPr>
          <p:cNvPr id="3" name="Title 2"/>
          <p:cNvSpPr>
            <a:spLocks noGrp="1"/>
          </p:cNvSpPr>
          <p:nvPr>
            <p:ph type="title"/>
          </p:nvPr>
        </p:nvSpPr>
        <p:spPr>
          <a:xfrm>
            <a:off x="457200" y="0"/>
            <a:ext cx="8229600" cy="990600"/>
          </a:xfrm>
        </p:spPr>
        <p:txBody>
          <a:bodyPr>
            <a:normAutofit fontScale="90000"/>
          </a:bodyPr>
          <a:lstStyle/>
          <a:p>
            <a:r>
              <a:rPr lang="en-US" dirty="0" smtClean="0"/>
              <a:t>Management of common side effects</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229600" cy="5181600"/>
          </a:xfrm>
        </p:spPr>
        <p:txBody>
          <a:bodyPr/>
          <a:lstStyle/>
          <a:p>
            <a:pPr>
              <a:buNone/>
            </a:pPr>
            <a:r>
              <a:rPr lang="en-US" b="1" dirty="0" smtClean="0"/>
              <a:t>WHEN TO START</a:t>
            </a:r>
          </a:p>
          <a:p>
            <a:r>
              <a:rPr lang="en-US" dirty="0" smtClean="0"/>
              <a:t>A woman can start using COCs at any time if its reasonably certain she is not pregnant.</a:t>
            </a:r>
          </a:p>
          <a:p>
            <a:pPr lvl="1">
              <a:buFont typeface="Wingdings" pitchFamily="2" charset="2"/>
              <a:buChar char="v"/>
            </a:pPr>
            <a:r>
              <a:rPr lang="en-US" sz="2600" dirty="0" smtClean="0"/>
              <a:t>If she begins using COCs within 5 days after start of her monthly bleeding, she will not need a back up contraceptive method.</a:t>
            </a:r>
          </a:p>
          <a:p>
            <a:pPr lvl="1">
              <a:buFont typeface="Wingdings" pitchFamily="2" charset="2"/>
              <a:buChar char="v"/>
            </a:pPr>
            <a:r>
              <a:rPr lang="en-US" sz="2600" dirty="0" smtClean="0"/>
              <a:t>If she begins using COCOs more than 5 days after the start of her monthly bleeding, during the 7 days when she takes COCs she should use a back up method i.e. condoms.</a:t>
            </a:r>
            <a:endParaRPr lang="en-US" sz="2600" dirty="0"/>
          </a:p>
        </p:txBody>
      </p:sp>
      <p:sp>
        <p:nvSpPr>
          <p:cNvPr id="3" name="Title 2"/>
          <p:cNvSpPr>
            <a:spLocks noGrp="1"/>
          </p:cNvSpPr>
          <p:nvPr>
            <p:ph type="title"/>
          </p:nvPr>
        </p:nvSpPr>
        <p:spPr>
          <a:xfrm>
            <a:off x="457200" y="0"/>
            <a:ext cx="8229600" cy="3048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endParaRPr lang="en-US" dirty="0" smtClean="0"/>
          </a:p>
          <a:p>
            <a:r>
              <a:rPr lang="en-US" b="1" dirty="0" smtClean="0"/>
              <a:t>What to do in the case of missed pill(s) </a:t>
            </a:r>
          </a:p>
          <a:p>
            <a:endParaRPr lang="en-US" dirty="0"/>
          </a:p>
        </p:txBody>
      </p:sp>
      <p:sp>
        <p:nvSpPr>
          <p:cNvPr id="3" name="Title 2"/>
          <p:cNvSpPr>
            <a:spLocks noGrp="1"/>
          </p:cNvSpPr>
          <p:nvPr>
            <p:ph type="title"/>
          </p:nvPr>
        </p:nvSpPr>
        <p:spPr>
          <a:xfrm>
            <a:off x="457200" y="-228600"/>
            <a:ext cx="8229600" cy="228600"/>
          </a:xfrm>
        </p:spPr>
        <p:txBody>
          <a:bodyPr>
            <a:normAutofit fontScale="90000"/>
          </a:bodyPr>
          <a:lstStyle/>
          <a:p>
            <a:endParaRPr lang="en-US" dirty="0"/>
          </a:p>
        </p:txBody>
      </p:sp>
      <p:graphicFrame>
        <p:nvGraphicFramePr>
          <p:cNvPr id="4" name="Table 3"/>
          <p:cNvGraphicFramePr>
            <a:graphicFrameLocks noGrp="1"/>
          </p:cNvGraphicFramePr>
          <p:nvPr/>
        </p:nvGraphicFramePr>
        <p:xfrm>
          <a:off x="685800" y="1371600"/>
          <a:ext cx="6858000" cy="4495800"/>
        </p:xfrm>
        <a:graphic>
          <a:graphicData uri="http://schemas.openxmlformats.org/drawingml/2006/table">
            <a:tbl>
              <a:tblPr firstRow="1" bandRow="1">
                <a:tableStyleId>{5C22544A-7EE6-4342-B048-85BDC9FD1C3A}</a:tableStyleId>
              </a:tblPr>
              <a:tblGrid>
                <a:gridCol w="3810000"/>
                <a:gridCol w="3048000"/>
              </a:tblGrid>
              <a:tr h="599440">
                <a:tc>
                  <a:txBody>
                    <a:bodyPr/>
                    <a:lstStyle/>
                    <a:p>
                      <a:r>
                        <a:rPr kumimoji="0" lang="en-US" sz="1800" b="1" kern="1200" dirty="0" smtClean="0">
                          <a:solidFill>
                            <a:schemeClr val="lt1"/>
                          </a:solidFill>
                          <a:latin typeface="+mn-lt"/>
                          <a:ea typeface="+mn-ea"/>
                          <a:cs typeface="+mn-cs"/>
                        </a:rPr>
                        <a:t>Pills missed</a:t>
                      </a:r>
                      <a:endParaRPr lang="en-US" dirty="0"/>
                    </a:p>
                  </a:txBody>
                  <a:tcPr/>
                </a:tc>
                <a:tc>
                  <a:txBody>
                    <a:bodyPr/>
                    <a:lstStyle/>
                    <a:p>
                      <a:r>
                        <a:rPr kumimoji="0" lang="en-US" sz="1800" b="1" kern="1200" dirty="0" smtClean="0">
                          <a:solidFill>
                            <a:schemeClr val="lt1"/>
                          </a:solidFill>
                          <a:latin typeface="+mn-lt"/>
                          <a:ea typeface="+mn-ea"/>
                          <a:cs typeface="+mn-cs"/>
                        </a:rPr>
                        <a:t>Action and consequences</a:t>
                      </a:r>
                      <a:endParaRPr lang="en-US" dirty="0"/>
                    </a:p>
                  </a:txBody>
                  <a:tcPr/>
                </a:tc>
              </a:tr>
              <a:tr h="1498600">
                <a:tc>
                  <a:txBody>
                    <a:bodyPr/>
                    <a:lstStyle/>
                    <a:p>
                      <a:r>
                        <a:rPr kumimoji="0" lang="en-US" sz="1800" kern="1200" dirty="0" smtClean="0">
                          <a:solidFill>
                            <a:schemeClr val="dk1"/>
                          </a:solidFill>
                          <a:latin typeface="+mn-lt"/>
                          <a:ea typeface="+mn-ea"/>
                          <a:cs typeface="+mn-cs"/>
                        </a:rPr>
                        <a:t>One or two days missed or started new pack one or two late</a:t>
                      </a:r>
                      <a:endParaRPr lang="en-US" dirty="0"/>
                    </a:p>
                  </a:txBody>
                  <a:tcPr/>
                </a:tc>
                <a:tc>
                  <a:txBody>
                    <a:bodyPr/>
                    <a:lstStyle/>
                    <a:p>
                      <a:r>
                        <a:rPr kumimoji="0" lang="en-US" sz="1800" kern="1200" dirty="0" smtClean="0">
                          <a:solidFill>
                            <a:schemeClr val="dk1"/>
                          </a:solidFill>
                          <a:latin typeface="+mn-lt"/>
                          <a:ea typeface="+mn-ea"/>
                          <a:cs typeface="+mn-cs"/>
                        </a:rPr>
                        <a:t>One or two days missed or started new pack one or two late</a:t>
                      </a:r>
                      <a:endParaRPr lang="en-US" dirty="0"/>
                    </a:p>
                  </a:txBody>
                  <a:tcPr/>
                </a:tc>
              </a:tr>
              <a:tr h="2397760">
                <a:tc>
                  <a:txBody>
                    <a:bodyPr/>
                    <a:lstStyle/>
                    <a:p>
                      <a:r>
                        <a:rPr kumimoji="0" lang="en-US" sz="1800" kern="1200" dirty="0" smtClean="0">
                          <a:solidFill>
                            <a:schemeClr val="dk1"/>
                          </a:solidFill>
                          <a:latin typeface="+mn-lt"/>
                          <a:ea typeface="+mn-ea"/>
                          <a:cs typeface="+mn-cs"/>
                        </a:rPr>
                        <a:t>3 or more days in a row missed  in the 1</a:t>
                      </a:r>
                      <a:r>
                        <a:rPr kumimoji="0" lang="en-US" sz="1800" kern="1200" baseline="30000" dirty="0" smtClean="0">
                          <a:solidFill>
                            <a:schemeClr val="dk1"/>
                          </a:solidFill>
                          <a:latin typeface="+mn-lt"/>
                          <a:ea typeface="+mn-ea"/>
                          <a:cs typeface="+mn-cs"/>
                        </a:rPr>
                        <a:t>st</a:t>
                      </a:r>
                      <a:r>
                        <a:rPr kumimoji="0" lang="en-US" sz="1800" kern="1200" dirty="0" smtClean="0">
                          <a:solidFill>
                            <a:schemeClr val="dk1"/>
                          </a:solidFill>
                          <a:latin typeface="+mn-lt"/>
                          <a:ea typeface="+mn-ea"/>
                          <a:cs typeface="+mn-cs"/>
                        </a:rPr>
                        <a:t> or 2</a:t>
                      </a:r>
                      <a:r>
                        <a:rPr kumimoji="0" lang="en-US" sz="1800" kern="1200" baseline="30000" dirty="0" smtClean="0">
                          <a:solidFill>
                            <a:schemeClr val="dk1"/>
                          </a:solidFill>
                          <a:latin typeface="+mn-lt"/>
                          <a:ea typeface="+mn-ea"/>
                          <a:cs typeface="+mn-cs"/>
                        </a:rPr>
                        <a:t>nd</a:t>
                      </a:r>
                      <a:r>
                        <a:rPr kumimoji="0" lang="en-US" sz="1800" kern="1200" dirty="0" smtClean="0">
                          <a:solidFill>
                            <a:schemeClr val="dk1"/>
                          </a:solidFill>
                          <a:latin typeface="+mn-lt"/>
                          <a:ea typeface="+mn-ea"/>
                          <a:cs typeface="+mn-cs"/>
                        </a:rPr>
                        <a:t> week or started a new pack 3 or more days late</a:t>
                      </a:r>
                      <a:endParaRPr lang="en-US" dirty="0"/>
                    </a:p>
                  </a:txBody>
                  <a:tcPr/>
                </a:tc>
                <a:tc>
                  <a:txBody>
                    <a:bodyPr/>
                    <a:lstStyle/>
                    <a:p>
                      <a:r>
                        <a:rPr kumimoji="0" lang="en-US" sz="1800" kern="1200" dirty="0" smtClean="0">
                          <a:solidFill>
                            <a:schemeClr val="dk1"/>
                          </a:solidFill>
                          <a:latin typeface="+mn-lt"/>
                          <a:ea typeface="+mn-ea"/>
                          <a:cs typeface="+mn-cs"/>
                        </a:rPr>
                        <a:t>Take a pill as soon as possible. Use a back up method for the next 7 days, she can consider ECPs</a:t>
                      </a:r>
                      <a:endParaRPr lang="en-US" dirty="0"/>
                    </a:p>
                  </a:txBody>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304800"/>
          <a:ext cx="8229600" cy="5638800"/>
        </p:xfrm>
        <a:graphic>
          <a:graphicData uri="http://schemas.openxmlformats.org/drawingml/2006/table">
            <a:tbl>
              <a:tblPr firstRow="1" bandRow="1">
                <a:tableStyleId>{5C22544A-7EE6-4342-B048-85BDC9FD1C3A}</a:tableStyleId>
              </a:tblPr>
              <a:tblGrid>
                <a:gridCol w="4114800"/>
                <a:gridCol w="4114800"/>
              </a:tblGrid>
              <a:tr h="355875">
                <a:tc>
                  <a:txBody>
                    <a:bodyPr/>
                    <a:lstStyle/>
                    <a:p>
                      <a:r>
                        <a:rPr lang="en-US" dirty="0" smtClean="0"/>
                        <a:t>Pills missed</a:t>
                      </a:r>
                      <a:endParaRPr lang="en-US" dirty="0"/>
                    </a:p>
                  </a:txBody>
                  <a:tcPr/>
                </a:tc>
                <a:tc>
                  <a:txBody>
                    <a:bodyPr/>
                    <a:lstStyle/>
                    <a:p>
                      <a:r>
                        <a:rPr lang="en-US" dirty="0" smtClean="0"/>
                        <a:t>Action and consequence</a:t>
                      </a:r>
                      <a:endParaRPr lang="en-US" dirty="0"/>
                    </a:p>
                  </a:txBody>
                  <a:tcPr/>
                </a:tc>
              </a:tr>
              <a:tr h="23724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a:ea typeface="Calibri"/>
                          <a:cs typeface="Times New Roman"/>
                        </a:rPr>
                        <a:t>3 or more days in a row in the third week</a:t>
                      </a:r>
                      <a:endParaRPr lang="en-US" sz="1000" dirty="0" smtClean="0">
                        <a:latin typeface="Calibri"/>
                        <a:ea typeface="Calibri"/>
                        <a:cs typeface="Times New Roman"/>
                      </a:endParaRP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a:ea typeface="Calibri"/>
                          <a:cs typeface="Times New Roman"/>
                        </a:rPr>
                        <a:t>Take a pill as soon as possible, finish all hormonal  pills</a:t>
                      </a:r>
                      <a:r>
                        <a:rPr lang="en-US" sz="1800" baseline="0" dirty="0" smtClean="0">
                          <a:latin typeface="Calibri"/>
                          <a:ea typeface="Calibri"/>
                          <a:cs typeface="Times New Roman"/>
                        </a:rPr>
                        <a:t> </a:t>
                      </a:r>
                      <a:r>
                        <a:rPr lang="en-US" sz="1800" dirty="0" smtClean="0">
                          <a:latin typeface="Calibri"/>
                          <a:ea typeface="Calibri"/>
                          <a:cs typeface="Times New Roman"/>
                        </a:rPr>
                        <a:t> in the  pack ( if 28 pill pack are used,</a:t>
                      </a:r>
                      <a:r>
                        <a:rPr lang="en-US" sz="1800" baseline="0" dirty="0" smtClean="0">
                          <a:latin typeface="Calibri"/>
                          <a:ea typeface="Calibri"/>
                          <a:cs typeface="Times New Roman"/>
                        </a:rPr>
                        <a:t> throw away the 7   non hormonal pills) and start a new pack the next day. Use back up method for the next . Also if client had sex in the past 5 days, she can consider use of ECPs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smtClean="0">
                        <a:latin typeface="Calibri"/>
                        <a:ea typeface="Calibri"/>
                        <a:cs typeface="Times New Roman"/>
                      </a:endParaRPr>
                    </a:p>
                    <a:p>
                      <a:endParaRPr lang="en-US" dirty="0"/>
                    </a:p>
                  </a:txBody>
                  <a:tcPr/>
                </a:tc>
              </a:tr>
              <a:tr h="2758028">
                <a:tc>
                  <a:txBody>
                    <a:bodyPr/>
                    <a:lstStyle/>
                    <a:p>
                      <a:r>
                        <a:rPr lang="en-US" dirty="0" smtClean="0"/>
                        <a:t>Sever e vomiting or diarrhoea </a:t>
                      </a:r>
                      <a:endParaRPr lang="en-US" dirty="0"/>
                    </a:p>
                  </a:txBody>
                  <a:tcPr/>
                </a:tc>
                <a:tc>
                  <a:txBody>
                    <a:bodyPr/>
                    <a:lstStyle/>
                    <a:p>
                      <a:r>
                        <a:rPr lang="en-US" dirty="0" smtClean="0"/>
                        <a:t>If she vomits within 2 hours after  taking a pill</a:t>
                      </a:r>
                      <a:r>
                        <a:rPr lang="en-US" baseline="0" dirty="0" smtClean="0"/>
                        <a:t>, she should take another pill from her pack as soon as possible, then keep taking pills usual.</a:t>
                      </a:r>
                    </a:p>
                    <a:p>
                      <a:endParaRPr lang="en-US" baseline="0" dirty="0" smtClean="0"/>
                    </a:p>
                    <a:p>
                      <a:r>
                        <a:rPr lang="en-US" baseline="0" dirty="0" smtClean="0"/>
                        <a:t>If she has vomiting or diarrhoea for more than 2 days, follow instructions for one or two missed pills, above.</a:t>
                      </a:r>
                      <a:endParaRPr lang="en-US" dirty="0"/>
                    </a:p>
                  </a:txBody>
                  <a:tcPr/>
                </a:tc>
              </a:tr>
            </a:tbl>
          </a:graphicData>
        </a:graphic>
      </p:graphicFrame>
      <p:sp>
        <p:nvSpPr>
          <p:cNvPr id="3" name="Title 2"/>
          <p:cNvSpPr>
            <a:spLocks noGrp="1"/>
          </p:cNvSpPr>
          <p:nvPr>
            <p:ph type="title"/>
          </p:nvPr>
        </p:nvSpPr>
        <p:spPr>
          <a:xfrm>
            <a:off x="457200" y="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1"/>
            <a:ext cx="8229600" cy="4800600"/>
          </a:xfrm>
        </p:spPr>
        <p:txBody>
          <a:bodyPr/>
          <a:lstStyle/>
          <a:p>
            <a:r>
              <a:rPr lang="en-US" dirty="0" smtClean="0"/>
              <a:t>The contain only one hormone- progestin. They do not suppress production of breast milk.</a:t>
            </a:r>
          </a:p>
          <a:p>
            <a:pPr>
              <a:buNone/>
            </a:pPr>
            <a:r>
              <a:rPr lang="en-US" b="1" dirty="0" smtClean="0"/>
              <a:t>Types of POPs</a:t>
            </a:r>
          </a:p>
          <a:p>
            <a:r>
              <a:rPr lang="en-US" dirty="0" err="1" smtClean="0"/>
              <a:t>Microlut</a:t>
            </a:r>
            <a:endParaRPr lang="en-US" dirty="0" smtClean="0"/>
          </a:p>
          <a:p>
            <a:r>
              <a:rPr lang="en-US" dirty="0" err="1" smtClean="0"/>
              <a:t>Micronor</a:t>
            </a:r>
            <a:endParaRPr lang="en-US" dirty="0" smtClean="0"/>
          </a:p>
          <a:p>
            <a:r>
              <a:rPr lang="en-US" dirty="0" err="1" smtClean="0"/>
              <a:t>Microval</a:t>
            </a:r>
            <a:endParaRPr lang="en-US" dirty="0" smtClean="0"/>
          </a:p>
          <a:p>
            <a:r>
              <a:rPr lang="en-US" dirty="0" err="1" smtClean="0"/>
              <a:t>Ovrette</a:t>
            </a:r>
            <a:endParaRPr lang="en-US" dirty="0" smtClean="0"/>
          </a:p>
          <a:p>
            <a:r>
              <a:rPr lang="en-US" dirty="0" err="1" smtClean="0"/>
              <a:t>Noriday</a:t>
            </a:r>
            <a:r>
              <a:rPr lang="en-US" dirty="0" smtClean="0"/>
              <a:t> </a:t>
            </a:r>
            <a:endParaRPr lang="en-US" dirty="0"/>
          </a:p>
        </p:txBody>
      </p:sp>
      <p:sp>
        <p:nvSpPr>
          <p:cNvPr id="3" name="Title 2"/>
          <p:cNvSpPr>
            <a:spLocks noGrp="1"/>
          </p:cNvSpPr>
          <p:nvPr>
            <p:ph type="title"/>
          </p:nvPr>
        </p:nvSpPr>
        <p:spPr>
          <a:xfrm>
            <a:off x="457200" y="274638"/>
            <a:ext cx="8229600" cy="792162"/>
          </a:xfrm>
        </p:spPr>
        <p:txBody>
          <a:bodyPr/>
          <a:lstStyle/>
          <a:p>
            <a:r>
              <a:rPr lang="en-US" dirty="0" smtClean="0"/>
              <a:t>PROGESTINE ONLY PILLS(POPs)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334000"/>
          </a:xfrm>
        </p:spPr>
        <p:txBody>
          <a:bodyPr/>
          <a:lstStyle/>
          <a:p>
            <a:pPr>
              <a:buNone/>
            </a:pPr>
            <a:r>
              <a:rPr lang="en-US" b="1" dirty="0" smtClean="0"/>
              <a:t>MECHANISM OF ACTION</a:t>
            </a:r>
          </a:p>
          <a:p>
            <a:r>
              <a:rPr lang="en-US" dirty="0" smtClean="0"/>
              <a:t>They thicken cervical mucus hence blocking sperms from meeting an egg.</a:t>
            </a:r>
          </a:p>
          <a:p>
            <a:r>
              <a:rPr lang="en-US" dirty="0" smtClean="0"/>
              <a:t>Disrupt the menstrual cycle, including preventing the release of eggs from ovaries ( Ovulation)</a:t>
            </a:r>
          </a:p>
          <a:p>
            <a:endParaRPr lang="en-US" dirty="0"/>
          </a:p>
        </p:txBody>
      </p:sp>
      <p:sp>
        <p:nvSpPr>
          <p:cNvPr id="3" name="Title 2"/>
          <p:cNvSpPr>
            <a:spLocks noGrp="1"/>
          </p:cNvSpPr>
          <p:nvPr>
            <p:ph type="title"/>
          </p:nvPr>
        </p:nvSpPr>
        <p:spPr>
          <a:xfrm flipV="1">
            <a:off x="457200" y="-762000"/>
            <a:ext cx="8229600" cy="1036638"/>
          </a:xfrm>
        </p:spPr>
        <p:txBody>
          <a:bodyPr/>
          <a:lstStyle/>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a:buNone/>
            </a:pPr>
            <a:r>
              <a:rPr lang="en-US" b="1" dirty="0" smtClean="0"/>
              <a:t>Advantages of POPs</a:t>
            </a:r>
          </a:p>
          <a:p>
            <a:r>
              <a:rPr lang="en-US" dirty="0" smtClean="0"/>
              <a:t>They are effective</a:t>
            </a:r>
          </a:p>
          <a:p>
            <a:r>
              <a:rPr lang="en-US" dirty="0" smtClean="0"/>
              <a:t>They are safe(no known health risk)</a:t>
            </a:r>
          </a:p>
          <a:p>
            <a:r>
              <a:rPr lang="en-US" dirty="0" smtClean="0"/>
              <a:t>Women return to fertility immediately upon discontinuation. </a:t>
            </a:r>
          </a:p>
          <a:p>
            <a:r>
              <a:rPr lang="en-US" dirty="0" smtClean="0"/>
              <a:t>A pelvic examination is not required to initiate use.</a:t>
            </a:r>
          </a:p>
          <a:p>
            <a:r>
              <a:rPr lang="en-US" dirty="0" smtClean="0"/>
              <a:t>They don’t affect milk production, safe for breastfeeding women and their babies.</a:t>
            </a:r>
          </a:p>
          <a:p>
            <a:r>
              <a:rPr lang="en-US" dirty="0" smtClean="0"/>
              <a:t>Taking POPs doesn’t increase blood clotting.</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791199"/>
          </a:xfrm>
        </p:spPr>
        <p:txBody>
          <a:bodyPr>
            <a:normAutofit/>
          </a:bodyPr>
          <a:lstStyle/>
          <a:p>
            <a:pPr>
              <a:buNone/>
            </a:pPr>
            <a:r>
              <a:rPr lang="en-US" sz="2600" b="1" dirty="0" smtClean="0"/>
              <a:t>Factors which lead clients to be FP acceptors</a:t>
            </a:r>
            <a:r>
              <a:rPr lang="en-US" sz="2600" dirty="0" smtClean="0"/>
              <a:t>.</a:t>
            </a:r>
          </a:p>
          <a:p>
            <a:r>
              <a:rPr lang="en-US" sz="2600" dirty="0" smtClean="0"/>
              <a:t>IEC (Information, Education, Counseling)- awareness has been created. </a:t>
            </a:r>
          </a:p>
          <a:p>
            <a:r>
              <a:rPr lang="en-US" sz="2600" dirty="0" smtClean="0"/>
              <a:t>Economic reasons- so as to be able to support the family.</a:t>
            </a:r>
          </a:p>
          <a:p>
            <a:r>
              <a:rPr lang="en-US" sz="2600" dirty="0" smtClean="0"/>
              <a:t>Social reasons- to fit in a certain social class.</a:t>
            </a:r>
          </a:p>
          <a:p>
            <a:r>
              <a:rPr lang="en-US" sz="2600" dirty="0" smtClean="0"/>
              <a:t>Religious reason</a:t>
            </a:r>
          </a:p>
          <a:p>
            <a:r>
              <a:rPr lang="en-US" sz="2600" dirty="0" err="1" smtClean="0"/>
              <a:t>Belifs</a:t>
            </a:r>
            <a:r>
              <a:rPr lang="en-US" sz="2600" dirty="0" smtClean="0"/>
              <a:t>/value/ customs &amp; taboos.</a:t>
            </a:r>
          </a:p>
          <a:p>
            <a:r>
              <a:rPr lang="en-US" sz="2600" dirty="0" smtClean="0"/>
              <a:t>Gender sensitivity- women feel they don’t want to be misused.</a:t>
            </a:r>
          </a:p>
          <a:p>
            <a:r>
              <a:rPr lang="en-US" sz="2600" dirty="0" smtClean="0"/>
              <a:t>Health reasons</a:t>
            </a:r>
          </a:p>
          <a:p>
            <a:r>
              <a:rPr lang="en-US" sz="2600" dirty="0" smtClean="0"/>
              <a:t>Peer pressure</a:t>
            </a:r>
          </a:p>
          <a:p>
            <a:endParaRPr lang="en-US" sz="2600" dirty="0" smtClean="0"/>
          </a:p>
          <a:p>
            <a:endParaRPr lang="en-US" dirty="0" smtClean="0"/>
          </a:p>
          <a:p>
            <a:endParaRPr lang="en-US" dirty="0"/>
          </a:p>
        </p:txBody>
      </p:sp>
      <p:sp>
        <p:nvSpPr>
          <p:cNvPr id="3" name="Title 2"/>
          <p:cNvSpPr>
            <a:spLocks noGrp="1"/>
          </p:cNvSpPr>
          <p:nvPr>
            <p:ph type="title"/>
          </p:nvPr>
        </p:nvSpPr>
        <p:spPr>
          <a:xfrm>
            <a:off x="457200" y="-228600"/>
            <a:ext cx="8229600" cy="228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410201"/>
          </a:xfrm>
        </p:spPr>
        <p:txBody>
          <a:bodyPr/>
          <a:lstStyle/>
          <a:p>
            <a:pPr>
              <a:buNone/>
            </a:pPr>
            <a:r>
              <a:rPr lang="en-US" b="1" dirty="0" smtClean="0"/>
              <a:t>Limitations</a:t>
            </a:r>
          </a:p>
          <a:p>
            <a:r>
              <a:rPr lang="en-US" dirty="0" smtClean="0"/>
              <a:t>They provide a slightly lower level of contraceptive protection than COCs.</a:t>
            </a:r>
          </a:p>
          <a:p>
            <a:r>
              <a:rPr lang="en-US" dirty="0" smtClean="0"/>
              <a:t>They require strict daily pill taking, preferably at the same time each day.</a:t>
            </a:r>
          </a:p>
          <a:p>
            <a:r>
              <a:rPr lang="en-US" dirty="0" smtClean="0"/>
              <a:t>They don’t protect against STI’s, including hepatitis B and HIV/AIDS. Therefore at risk individuals should use a barrier method to ensure protection against STI’s and HIV/AIDS.</a:t>
            </a:r>
          </a:p>
          <a:p>
            <a:r>
              <a:rPr lang="en-US" dirty="0" smtClean="0"/>
              <a:t>They may lower effectiveness when certain drugs are taken concurrently(e.g. certain antiTBs, ARVs and anti-epileptic drugs.</a:t>
            </a:r>
            <a:endParaRPr lang="en-US" dirty="0"/>
          </a:p>
        </p:txBody>
      </p:sp>
      <p:sp>
        <p:nvSpPr>
          <p:cNvPr id="3" name="Title 2"/>
          <p:cNvSpPr>
            <a:spLocks noGrp="1"/>
          </p:cNvSpPr>
          <p:nvPr>
            <p:ph type="title"/>
          </p:nvPr>
        </p:nvSpPr>
        <p:spPr>
          <a:xfrm>
            <a:off x="457200" y="0"/>
            <a:ext cx="8229600" cy="152400"/>
          </a:xfrm>
        </p:spPr>
        <p:txBody>
          <a:bodyPr>
            <a:normAutofit fontScale="90000"/>
          </a:bodyPr>
          <a:lstStyle/>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a:buNone/>
            </a:pPr>
            <a:r>
              <a:rPr lang="en-US" b="1" dirty="0" smtClean="0"/>
              <a:t>Side effects</a:t>
            </a:r>
          </a:p>
          <a:p>
            <a:r>
              <a:rPr lang="en-US" dirty="0" smtClean="0"/>
              <a:t>Irregular spotting or bleeding, frequent or infrequent bleeding, amenorrhea (less common). Bleeding changes are common but not harmful.</a:t>
            </a:r>
          </a:p>
          <a:p>
            <a:r>
              <a:rPr lang="en-US" dirty="0" smtClean="0"/>
              <a:t>Headaches, dizziness, nausea.</a:t>
            </a:r>
          </a:p>
          <a:p>
            <a:r>
              <a:rPr lang="en-US" dirty="0" smtClean="0"/>
              <a:t>Mood changes.</a:t>
            </a:r>
          </a:p>
          <a:p>
            <a:r>
              <a:rPr lang="en-US" dirty="0" smtClean="0"/>
              <a:t>Breast tenderness (although also common with COCs).</a:t>
            </a:r>
            <a:endParaRPr lang="en-US" dirty="0"/>
          </a:p>
        </p:txBody>
      </p:sp>
      <p:sp>
        <p:nvSpPr>
          <p:cNvPr id="3" name="Title 2"/>
          <p:cNvSpPr>
            <a:spLocks noGrp="1"/>
          </p:cNvSpPr>
          <p:nvPr>
            <p:ph type="title"/>
          </p:nvPr>
        </p:nvSpPr>
        <p:spPr>
          <a:xfrm flipV="1">
            <a:off x="457200" y="-457200"/>
            <a:ext cx="8229600" cy="457200"/>
          </a:xfrm>
        </p:spPr>
        <p:txBody>
          <a:bodyPr>
            <a:normAutofit fontScale="90000"/>
          </a:bodyPr>
          <a:lstStyle/>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a:buNone/>
            </a:pPr>
            <a:r>
              <a:rPr lang="en-US" b="1" dirty="0" smtClean="0"/>
              <a:t>Method prescription and use</a:t>
            </a:r>
          </a:p>
          <a:p>
            <a:r>
              <a:rPr lang="en-US" dirty="0" smtClean="0"/>
              <a:t>POPs can be given to a woman at any time to start later. If pregnancy can not be ruled out, a provider can give her pills to take later, when her menses begin.</a:t>
            </a:r>
          </a:p>
          <a:p>
            <a:r>
              <a:rPr lang="en-US" dirty="0" smtClean="0"/>
              <a:t>Client should take one pill everyday at the same time +/- 2 hours to avoid pregnancy and minimize side effects.</a:t>
            </a:r>
          </a:p>
          <a:p>
            <a:r>
              <a:rPr lang="en-US" dirty="0" smtClean="0"/>
              <a:t>When ne pack is finished, client should begin the next pack with no break in between packs.</a:t>
            </a:r>
            <a:endParaRPr lang="en-US" dirty="0"/>
          </a:p>
        </p:txBody>
      </p:sp>
      <p:sp>
        <p:nvSpPr>
          <p:cNvPr id="3" name="Title 2"/>
          <p:cNvSpPr>
            <a:spLocks noGrp="1"/>
          </p:cNvSpPr>
          <p:nvPr>
            <p:ph type="title"/>
          </p:nvPr>
        </p:nvSpPr>
        <p:spPr>
          <a:xfrm flipV="1">
            <a:off x="457200" y="-457200"/>
            <a:ext cx="8229600" cy="457200"/>
          </a:xfrm>
        </p:spPr>
        <p:txBody>
          <a:bodyPr>
            <a:normAutofit fontScale="90000"/>
          </a:bodyPr>
          <a:lstStyle/>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791200"/>
          </a:xfrm>
        </p:spPr>
        <p:txBody>
          <a:bodyPr>
            <a:normAutofit lnSpcReduction="10000"/>
          </a:bodyPr>
          <a:lstStyle/>
          <a:p>
            <a:r>
              <a:rPr lang="en-US" dirty="0" smtClean="0"/>
              <a:t>An estimated 48 hours of POP use is usually required to achieve the contraceptive  effect on cervical mucous.</a:t>
            </a:r>
          </a:p>
          <a:p>
            <a:r>
              <a:rPr lang="en-US" dirty="0" smtClean="0"/>
              <a:t>All clients can </a:t>
            </a:r>
            <a:r>
              <a:rPr lang="en-US" u="dotted" dirty="0" smtClean="0">
                <a:uFill>
                  <a:solidFill>
                    <a:srgbClr val="C00000"/>
                  </a:solidFill>
                </a:uFill>
              </a:rPr>
              <a:t>initiate</a:t>
            </a:r>
            <a:r>
              <a:rPr lang="en-US" dirty="0" smtClean="0"/>
              <a:t> use of POPs under the following circumstances.</a:t>
            </a:r>
          </a:p>
          <a:p>
            <a:pPr lvl="1"/>
            <a:r>
              <a:rPr lang="en-US" dirty="0" smtClean="0"/>
              <a:t>If she is breast feeding and has not resumed her menses, initiate any time between 4 weeks and 6 months after child birth.</a:t>
            </a:r>
          </a:p>
          <a:p>
            <a:pPr lvl="1"/>
            <a:r>
              <a:rPr lang="en-US" dirty="0" smtClean="0"/>
              <a:t>After child birth and she is not breast feeding, initiate within the first four weeks (no back up method needed) or any other time it is reasonably certain that the client is not pregnant.</a:t>
            </a:r>
          </a:p>
          <a:p>
            <a:pPr lvl="1"/>
            <a:r>
              <a:rPr lang="en-US" dirty="0" smtClean="0"/>
              <a:t>If initiated after 4 weeks post partum, non menstruating  women and women whose menses started &gt;5 days should use backup method( condom)or abstain for 2days.</a:t>
            </a:r>
            <a:endParaRPr lang="en-US" dirty="0"/>
          </a:p>
        </p:txBody>
      </p:sp>
      <p:sp>
        <p:nvSpPr>
          <p:cNvPr id="3" name="Title 2"/>
          <p:cNvSpPr>
            <a:spLocks noGrp="1"/>
          </p:cNvSpPr>
          <p:nvPr>
            <p:ph type="title"/>
          </p:nvPr>
        </p:nvSpPr>
        <p:spPr>
          <a:xfrm flipV="1">
            <a:off x="457200" y="-457200"/>
            <a:ext cx="8229600" cy="4572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257800"/>
          </a:xfrm>
        </p:spPr>
        <p:txBody>
          <a:bodyPr/>
          <a:lstStyle/>
          <a:p>
            <a:pPr lvl="1"/>
            <a:r>
              <a:rPr lang="en-US" dirty="0" smtClean="0"/>
              <a:t>After miscarriage or abortion, initiate within the first 5 days after an abortion, POPs can be initiated without the need for backup protection. After 5 days, a condom should be used as a backup for 2 days.</a:t>
            </a:r>
          </a:p>
          <a:p>
            <a:pPr lvl="1"/>
            <a:r>
              <a:rPr lang="en-US" dirty="0" smtClean="0"/>
              <a:t>If client is having menstrual cycles, initiate any time if it is reasonably certain that she is not pregnant.</a:t>
            </a:r>
          </a:p>
          <a:p>
            <a:pPr lvl="1"/>
            <a:r>
              <a:rPr lang="en-US" dirty="0" smtClean="0"/>
              <a:t> if method is initiated  within 5 days, a condom should be used  for the next 2 days.</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10200"/>
          </a:xfrm>
        </p:spPr>
        <p:txBody>
          <a:bodyPr/>
          <a:lstStyle/>
          <a:p>
            <a:pPr>
              <a:buNone/>
            </a:pPr>
            <a:r>
              <a:rPr lang="en-US" b="1" dirty="0" smtClean="0"/>
              <a:t>PROBLEMS THAT MIGHT REQUIRE SWITCHING METHODS</a:t>
            </a:r>
          </a:p>
          <a:p>
            <a:pPr marL="624078" indent="-514350">
              <a:buFont typeface="+mj-lt"/>
              <a:buAutoNum type="alphaLcParenR"/>
            </a:pPr>
            <a:r>
              <a:rPr lang="en-US" i="1" dirty="0" smtClean="0"/>
              <a:t>Unexplained vaginal bleeding</a:t>
            </a:r>
          </a:p>
          <a:p>
            <a:pPr>
              <a:buNone/>
            </a:pPr>
            <a:r>
              <a:rPr lang="en-US" dirty="0" smtClean="0"/>
              <a:t>   This condition requires evaluation, diagnosis, and treatment as appropriate</a:t>
            </a:r>
          </a:p>
          <a:p>
            <a:pPr marL="624078" indent="-514350">
              <a:buFont typeface="+mj-lt"/>
              <a:buAutoNum type="alphaLcParenR" startAt="2"/>
            </a:pPr>
            <a:r>
              <a:rPr lang="en-US" i="1" dirty="0" smtClean="0"/>
              <a:t>Starting treatment with anti </a:t>
            </a:r>
            <a:r>
              <a:rPr lang="en-US" i="1" dirty="0" err="1" smtClean="0"/>
              <a:t>convulasnts</a:t>
            </a:r>
            <a:r>
              <a:rPr lang="en-US" i="1" dirty="0" smtClean="0"/>
              <a:t>, </a:t>
            </a:r>
            <a:r>
              <a:rPr lang="en-US" i="1" dirty="0" err="1" smtClean="0"/>
              <a:t>rifapicin</a:t>
            </a:r>
            <a:r>
              <a:rPr lang="en-US" i="1" dirty="0" smtClean="0"/>
              <a:t>, </a:t>
            </a:r>
            <a:r>
              <a:rPr lang="en-US" i="1" dirty="0" err="1" smtClean="0"/>
              <a:t>rifabutin</a:t>
            </a:r>
            <a:r>
              <a:rPr lang="en-US" i="1" dirty="0" smtClean="0"/>
              <a:t> or </a:t>
            </a:r>
            <a:r>
              <a:rPr lang="en-US" i="1" dirty="0" err="1" smtClean="0"/>
              <a:t>ritonavir</a:t>
            </a:r>
            <a:r>
              <a:rPr lang="en-US" i="1" dirty="0" smtClean="0"/>
              <a:t>.</a:t>
            </a:r>
          </a:p>
          <a:p>
            <a:pPr>
              <a:buNone/>
            </a:pPr>
            <a:r>
              <a:rPr lang="en-US" dirty="0" smtClean="0"/>
              <a:t>   If these medications involve long term treatment, a client may need help to chose a different method. If treatment is short-term, the client can use a backup method along with POPs. </a:t>
            </a:r>
            <a:endParaRPr lang="en-US" dirty="0"/>
          </a:p>
        </p:txBody>
      </p:sp>
      <p:sp>
        <p:nvSpPr>
          <p:cNvPr id="3" name="Title 2"/>
          <p:cNvSpPr>
            <a:spLocks noGrp="1"/>
          </p:cNvSpPr>
          <p:nvPr>
            <p:ph type="title"/>
          </p:nvPr>
        </p:nvSpPr>
        <p:spPr>
          <a:xfrm>
            <a:off x="457200" y="-838200"/>
            <a:ext cx="8229600" cy="838200"/>
          </a:xfrm>
        </p:spPr>
        <p:txBody>
          <a:bodyPr/>
          <a:lstStyle/>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105400"/>
          </a:xfrm>
        </p:spPr>
        <p:txBody>
          <a:bodyPr/>
          <a:lstStyle/>
          <a:p>
            <a:r>
              <a:rPr lang="en-US" i="1" dirty="0" err="1" smtClean="0"/>
              <a:t>Migrane</a:t>
            </a:r>
            <a:r>
              <a:rPr lang="en-US" i="1" dirty="0" smtClean="0"/>
              <a:t> headaches</a:t>
            </a:r>
          </a:p>
          <a:p>
            <a:r>
              <a:rPr lang="en-US" dirty="0" smtClean="0"/>
              <a:t>For </a:t>
            </a:r>
            <a:r>
              <a:rPr lang="en-US" dirty="0" err="1" smtClean="0"/>
              <a:t>migrane</a:t>
            </a:r>
            <a:r>
              <a:rPr lang="en-US" dirty="0" smtClean="0"/>
              <a:t> headaches without aura, a client can continue using POPs if she so wishes. If auras are present she should stop taking POPs</a:t>
            </a:r>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marL="624078" indent="-514350">
              <a:buFont typeface="+mj-lt"/>
              <a:buAutoNum type="alphaLcParenR" startAt="4"/>
            </a:pPr>
            <a:r>
              <a:rPr lang="en-US" i="1" dirty="0" smtClean="0"/>
              <a:t>Certain serious health conditions</a:t>
            </a:r>
          </a:p>
          <a:p>
            <a:r>
              <a:rPr lang="en-US" dirty="0" smtClean="0"/>
              <a:t>These include DVT, liver disease, ischemic heart disease, breast cancer, or SLE with positive antiphospholipid antibodies. </a:t>
            </a:r>
          </a:p>
          <a:p>
            <a:r>
              <a:rPr lang="en-US" dirty="0" smtClean="0"/>
              <a:t>If the condition worsens after client starts using POPs, she should stop immediately. The provider should help her choose a method without  hormones. Give her back method till condition is evaluated. Refer her for diagnosis and care if she is not already under care.</a:t>
            </a:r>
            <a:endParaRPr lang="en-US" dirty="0"/>
          </a:p>
        </p:txBody>
      </p:sp>
      <p:sp>
        <p:nvSpPr>
          <p:cNvPr id="3" name="Title 2"/>
          <p:cNvSpPr>
            <a:spLocks noGrp="1"/>
          </p:cNvSpPr>
          <p:nvPr>
            <p:ph type="title"/>
          </p:nvPr>
        </p:nvSpPr>
        <p:spPr>
          <a:xfrm>
            <a:off x="457200" y="0"/>
            <a:ext cx="8229600" cy="228600"/>
          </a:xfrm>
        </p:spPr>
        <p:txBody>
          <a:bodyPr>
            <a:normAutofit fontScale="90000"/>
          </a:bodyPr>
          <a:lstStyle/>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marL="624078" indent="-514350">
              <a:buFont typeface="+mj-lt"/>
              <a:buAutoNum type="alphaLcParenR" startAt="5"/>
            </a:pPr>
            <a:r>
              <a:rPr lang="en-US" dirty="0" smtClean="0"/>
              <a:t>Suspected pregnancy</a:t>
            </a:r>
          </a:p>
          <a:p>
            <a:r>
              <a:rPr lang="en-US" dirty="0" smtClean="0"/>
              <a:t>Assess the client for pregnancy, including ectopic pregnancy. Inform the</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lstStyle/>
          <a:p>
            <a:pPr>
              <a:buNone/>
            </a:pPr>
            <a:r>
              <a:rPr lang="en-US" b="1" dirty="0" smtClean="0"/>
              <a:t>Spotting</a:t>
            </a:r>
          </a:p>
          <a:p>
            <a:r>
              <a:rPr lang="en-US" dirty="0" smtClean="0"/>
              <a:t>Reassure client its common with POP use.</a:t>
            </a:r>
          </a:p>
          <a:p>
            <a:r>
              <a:rPr lang="en-US" dirty="0" smtClean="0"/>
              <a:t>If bleeding starts after several months of normal or no monthly bleeding, or there other reasons to suspect pregnancy ( if client missed a pill) , asses for pregnancy or other underlying conditions. Manage condition  or refer client to level.</a:t>
            </a:r>
          </a:p>
        </p:txBody>
      </p:sp>
      <p:sp>
        <p:nvSpPr>
          <p:cNvPr id="3" name="Title 2"/>
          <p:cNvSpPr>
            <a:spLocks noGrp="1"/>
          </p:cNvSpPr>
          <p:nvPr>
            <p:ph type="title"/>
          </p:nvPr>
        </p:nvSpPr>
        <p:spPr>
          <a:xfrm>
            <a:off x="457200" y="228600"/>
            <a:ext cx="8229600" cy="685800"/>
          </a:xfrm>
        </p:spPr>
        <p:txBody>
          <a:bodyPr>
            <a:normAutofit fontScale="90000"/>
          </a:bodyPr>
          <a:lstStyle/>
          <a:p>
            <a:r>
              <a:rPr lang="en-US" dirty="0" smtClean="0"/>
              <a:t>Management of common side effects of POPs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r>
              <a:rPr lang="en-US" sz="2600" dirty="0" smtClean="0"/>
              <a:t>Self esteem-maintain social status and outlook</a:t>
            </a:r>
          </a:p>
          <a:p>
            <a:r>
              <a:rPr lang="en-US" sz="2600" dirty="0" smtClean="0"/>
              <a:t>Employment- employers don’t want to give maternity leave.</a:t>
            </a:r>
          </a:p>
          <a:p>
            <a:r>
              <a:rPr lang="en-US" sz="2600" dirty="0" smtClean="0"/>
              <a:t>Couples own choice.</a:t>
            </a:r>
          </a:p>
          <a:p>
            <a:endParaRPr lang="en-US" sz="2600"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a:buNone/>
            </a:pPr>
            <a:r>
              <a:rPr lang="en-US" b="1" dirty="0" smtClean="0"/>
              <a:t>Heavy or prolonged bleeding( twice as much as usual or longer than eight days)</a:t>
            </a:r>
          </a:p>
          <a:p>
            <a:r>
              <a:rPr lang="en-US" dirty="0" smtClean="0"/>
              <a:t>Reassure client that some POP user experience this type of bleeding, but it is generally not  harmful.</a:t>
            </a:r>
          </a:p>
          <a:p>
            <a:r>
              <a:rPr lang="en-US" dirty="0" smtClean="0"/>
              <a:t>For the modest relief prescribe 800mg ibuprofen TDS 5/7.</a:t>
            </a:r>
          </a:p>
          <a:p>
            <a:r>
              <a:rPr lang="en-US" dirty="0" smtClean="0"/>
              <a:t>If no relief, suggest another type of POP if available or help choose another method.</a:t>
            </a:r>
          </a:p>
          <a:p>
            <a:pPr>
              <a:buNone/>
            </a:pPr>
            <a:r>
              <a:rPr lang="en-US" b="1" dirty="0" err="1" smtClean="0"/>
              <a:t>Amenorrhoea</a:t>
            </a:r>
            <a:endParaRPr lang="en-US" b="1" dirty="0" smtClean="0"/>
          </a:p>
          <a:p>
            <a:r>
              <a:rPr lang="en-US" dirty="0" smtClean="0"/>
              <a:t>If client is BF, reassure her that it is normal not to have menses while BF.</a:t>
            </a:r>
          </a:p>
          <a:p>
            <a:pPr>
              <a:buNone/>
            </a:pP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r>
              <a:rPr lang="en-US" dirty="0" smtClean="0"/>
              <a:t>If client is not BF, reassure her that some women stop having monthly periods while taking POPs.</a:t>
            </a:r>
          </a:p>
          <a:p>
            <a:r>
              <a:rPr lang="en-US" dirty="0" smtClean="0"/>
              <a:t>If there are reasons to suspect pregnancy (</a:t>
            </a:r>
            <a:r>
              <a:rPr lang="en-US" dirty="0" err="1" smtClean="0"/>
              <a:t>e.g</a:t>
            </a:r>
            <a:r>
              <a:rPr lang="en-US" dirty="0" smtClean="0"/>
              <a:t> client has missed pills), assess for pregnancy. If client is pregnant, advice her to stop using POPs and refer for antenatal care. If not pregnant reassure her to continue POPs.</a:t>
            </a:r>
          </a:p>
          <a:p>
            <a:pPr>
              <a:buNone/>
            </a:pPr>
            <a:r>
              <a:rPr lang="en-US" b="1" dirty="0" smtClean="0"/>
              <a:t>Headache or dizziness</a:t>
            </a:r>
          </a:p>
          <a:p>
            <a:r>
              <a:rPr lang="en-US" dirty="0" smtClean="0"/>
              <a:t>Determine cause. If no cause is found, counsel client and recommend common pain killers. </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67401"/>
          </a:xfrm>
        </p:spPr>
        <p:txBody>
          <a:bodyPr/>
          <a:lstStyle/>
          <a:p>
            <a:r>
              <a:rPr lang="en-US" dirty="0" smtClean="0"/>
              <a:t>If headaches worsen while using POPs (e.g. she develops migraines with aura), help client select alternative method. Refer if need be.</a:t>
            </a:r>
          </a:p>
          <a:p>
            <a:pPr>
              <a:buNone/>
            </a:pPr>
            <a:r>
              <a:rPr lang="en-US" b="1" dirty="0" smtClean="0"/>
              <a:t>Abnormal suspicious vaginal bleeding</a:t>
            </a:r>
          </a:p>
          <a:p>
            <a:r>
              <a:rPr lang="en-US" dirty="0" smtClean="0"/>
              <a:t>Evaluate client by history and pelvic examination (refer as necessary) including VIA/VILI and pap smear. Treat or refer for treatment as necessary.</a:t>
            </a:r>
          </a:p>
          <a:p>
            <a:pPr>
              <a:buNone/>
            </a:pPr>
            <a:r>
              <a:rPr lang="en-US" b="1" dirty="0" smtClean="0"/>
              <a:t>Mood changes or nervousness</a:t>
            </a:r>
          </a:p>
          <a:p>
            <a:r>
              <a:rPr lang="en-US" dirty="0" smtClean="0"/>
              <a:t>Counsel client. If condition worsens, help client select alternative methods.</a:t>
            </a:r>
          </a:p>
          <a:p>
            <a:pPr>
              <a:buNone/>
            </a:pPr>
            <a:r>
              <a:rPr lang="en-US" b="1" dirty="0" smtClean="0"/>
              <a:t>Severe pain in lower abdomen</a:t>
            </a:r>
          </a:p>
          <a:p>
            <a:r>
              <a:rPr lang="en-US" dirty="0" smtClean="0"/>
              <a:t>R/O ectopic pregnancy, if it’s the case refer.</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229600" cy="5334000"/>
          </a:xfrm>
        </p:spPr>
        <p:txBody>
          <a:bodyPr/>
          <a:lstStyle/>
          <a:p>
            <a:r>
              <a:rPr lang="en-US" dirty="0" smtClean="0"/>
              <a:t>What to do in the case of Missed pill(s)</a:t>
            </a:r>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Table 3"/>
          <p:cNvGraphicFramePr>
            <a:graphicFrameLocks noGrp="1"/>
          </p:cNvGraphicFramePr>
          <p:nvPr/>
        </p:nvGraphicFramePr>
        <p:xfrm>
          <a:off x="762000" y="914401"/>
          <a:ext cx="7620000" cy="5009231"/>
        </p:xfrm>
        <a:graphic>
          <a:graphicData uri="http://schemas.openxmlformats.org/drawingml/2006/table">
            <a:tbl>
              <a:tblPr firstRow="1" bandRow="1">
                <a:tableStyleId>{5C22544A-7EE6-4342-B048-85BDC9FD1C3A}</a:tableStyleId>
              </a:tblPr>
              <a:tblGrid>
                <a:gridCol w="4183530"/>
                <a:gridCol w="3436470"/>
              </a:tblGrid>
              <a:tr h="437231">
                <a:tc>
                  <a:txBody>
                    <a:bodyPr/>
                    <a:lstStyle/>
                    <a:p>
                      <a:r>
                        <a:rPr lang="en-US" dirty="0" smtClean="0"/>
                        <a:t>Missed POP</a:t>
                      </a:r>
                      <a:endParaRPr lang="en-US" dirty="0"/>
                    </a:p>
                  </a:txBody>
                  <a:tcPr/>
                </a:tc>
                <a:tc>
                  <a:txBody>
                    <a:bodyPr/>
                    <a:lstStyle/>
                    <a:p>
                      <a:r>
                        <a:rPr lang="en-US" dirty="0" smtClean="0"/>
                        <a:t>Suggested</a:t>
                      </a:r>
                      <a:r>
                        <a:rPr lang="en-US" baseline="0" dirty="0" smtClean="0"/>
                        <a:t> action</a:t>
                      </a:r>
                      <a:endParaRPr lang="en-US" dirty="0"/>
                    </a:p>
                  </a:txBody>
                  <a:tcPr/>
                </a:tc>
              </a:tr>
              <a:tr h="2219785">
                <a:tc>
                  <a:txBody>
                    <a:bodyPr/>
                    <a:lstStyle/>
                    <a:p>
                      <a:r>
                        <a:rPr lang="en-US" dirty="0" smtClean="0"/>
                        <a:t>Client’s menses have returned and  she misses one or more pills by more than 3 hours (or 12 hours in the case of 75g </a:t>
                      </a:r>
                      <a:r>
                        <a:rPr lang="en-US" dirty="0" err="1" smtClean="0"/>
                        <a:t>desogestral</a:t>
                      </a:r>
                      <a:r>
                        <a:rPr lang="en-US" dirty="0" smtClean="0"/>
                        <a:t> containing pill),</a:t>
                      </a:r>
                      <a:r>
                        <a:rPr lang="en-US" baseline="0" dirty="0" smtClean="0"/>
                        <a:t> regardless of whether  or not she is breast feeding </a:t>
                      </a:r>
                      <a:endParaRPr lang="en-US" dirty="0"/>
                    </a:p>
                  </a:txBody>
                  <a:tcPr/>
                </a:tc>
                <a:tc>
                  <a:txBody>
                    <a:bodyPr/>
                    <a:lstStyle/>
                    <a:p>
                      <a:r>
                        <a:rPr lang="en-US" dirty="0" smtClean="0"/>
                        <a:t>Take one pill as soon as possible and continue taking the pills  as usual,</a:t>
                      </a:r>
                      <a:r>
                        <a:rPr lang="en-US" baseline="0" dirty="0" smtClean="0"/>
                        <a:t> one each day.</a:t>
                      </a:r>
                    </a:p>
                    <a:p>
                      <a:endParaRPr lang="en-US" baseline="0" dirty="0" smtClean="0"/>
                    </a:p>
                    <a:p>
                      <a:r>
                        <a:rPr lang="en-US" baseline="0" dirty="0" smtClean="0"/>
                        <a:t>Abstain from sex or use a back up method e.g. condom for the next 2 days.</a:t>
                      </a:r>
                      <a:endParaRPr lang="en-US" dirty="0"/>
                    </a:p>
                  </a:txBody>
                  <a:tcPr/>
                </a:tc>
              </a:tr>
              <a:tr h="2219785">
                <a:tc>
                  <a:txBody>
                    <a:bodyPr/>
                    <a:lstStyle/>
                    <a:p>
                      <a:r>
                        <a:rPr lang="en-US" dirty="0" smtClean="0"/>
                        <a:t>Client is Bf</a:t>
                      </a:r>
                      <a:r>
                        <a:rPr lang="en-US" baseline="0" dirty="0" smtClean="0"/>
                        <a:t> and is </a:t>
                      </a:r>
                      <a:r>
                        <a:rPr lang="en-US" baseline="0" dirty="0" err="1" smtClean="0"/>
                        <a:t>amenorrhoeic</a:t>
                      </a:r>
                      <a:r>
                        <a:rPr lang="en-US" baseline="0" dirty="0" smtClean="0"/>
                        <a:t>, and she misses one or more pills, by more than 3 hours ( or 12 hours in the case of 75mcg </a:t>
                      </a:r>
                      <a:r>
                        <a:rPr lang="en-US" baseline="0" dirty="0" err="1" smtClean="0"/>
                        <a:t>desogestrel</a:t>
                      </a:r>
                      <a:r>
                        <a:rPr lang="en-US" baseline="0" dirty="0" smtClean="0"/>
                        <a:t>- containing pill ).</a:t>
                      </a:r>
                      <a:endParaRPr lang="en-US" dirty="0"/>
                    </a:p>
                  </a:txBody>
                  <a:tcPr/>
                </a:tc>
                <a:tc>
                  <a:txBody>
                    <a:bodyPr/>
                    <a:lstStyle/>
                    <a:p>
                      <a:r>
                        <a:rPr lang="en-US" dirty="0" smtClean="0"/>
                        <a:t>Take 1 pill as soon as possible and continue taking the pills as usual,</a:t>
                      </a:r>
                      <a:r>
                        <a:rPr lang="en-US" baseline="0" dirty="0" smtClean="0"/>
                        <a:t> one each day.</a:t>
                      </a:r>
                    </a:p>
                    <a:p>
                      <a:endParaRPr lang="en-US" baseline="0" dirty="0" smtClean="0"/>
                    </a:p>
                    <a:p>
                      <a:r>
                        <a:rPr lang="en-US" baseline="0" dirty="0" smtClean="0"/>
                        <a:t>If she is &lt;6 months post partum, no back up method is needed.</a:t>
                      </a:r>
                      <a:endParaRPr lang="en-US" dirty="0"/>
                    </a:p>
                  </a:txBody>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pPr>
              <a:buNone/>
            </a:pPr>
            <a:r>
              <a:rPr lang="en-US" b="1" dirty="0" smtClean="0"/>
              <a:t>NOTE:</a:t>
            </a:r>
          </a:p>
          <a:p>
            <a:r>
              <a:rPr lang="en-US" dirty="0" smtClean="0"/>
              <a:t>Inconsistent or incorrect use of pills is a major cause of unintended pregnancy. It is important to ensure POPs are taken at approximately the same time each day. An estimated 48 hours of POP use is deemed necessary to achieve the contraceptive effects on cervical mucus.</a:t>
            </a:r>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Emergency contraception refers to the use of certain contraceptive methods by women to prevent pregnancy after unprotected sexual intercourse.</a:t>
            </a:r>
          </a:p>
          <a:p>
            <a:r>
              <a:rPr lang="en-US" dirty="0" smtClean="0"/>
              <a:t>They must be taken within 120 hours of intercourse, however, the sooner they are taken  the more effective they are.</a:t>
            </a:r>
          </a:p>
          <a:p>
            <a:r>
              <a:rPr lang="en-US" dirty="0" smtClean="0"/>
              <a:t>ECPs provide a second chance for preventing pregnancy after unprotected sex, either accidental or coerced sex or rape.</a:t>
            </a:r>
            <a:endParaRPr lang="en-US" dirty="0"/>
          </a:p>
        </p:txBody>
      </p:sp>
      <p:sp>
        <p:nvSpPr>
          <p:cNvPr id="3" name="Title 2"/>
          <p:cNvSpPr>
            <a:spLocks noGrp="1"/>
          </p:cNvSpPr>
          <p:nvPr>
            <p:ph type="title"/>
          </p:nvPr>
        </p:nvSpPr>
        <p:spPr/>
        <p:txBody>
          <a:bodyPr>
            <a:normAutofit fontScale="90000"/>
          </a:bodyPr>
          <a:lstStyle/>
          <a:p>
            <a:r>
              <a:rPr lang="en-US" dirty="0" smtClean="0"/>
              <a:t>EMERGENCY HORMONAL CONTRACEPTIVES.</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410200"/>
          </a:xfrm>
        </p:spPr>
        <p:txBody>
          <a:bodyPr/>
          <a:lstStyle/>
          <a:p>
            <a:r>
              <a:rPr lang="en-US" dirty="0" smtClean="0"/>
              <a:t>EC should not be used on a regular basis ( from month to month) because it is less effective than other methods.</a:t>
            </a:r>
          </a:p>
          <a:p>
            <a:pPr>
              <a:buNone/>
            </a:pPr>
            <a:r>
              <a:rPr lang="en-US" b="1" dirty="0" smtClean="0"/>
              <a:t>Mechanism of action</a:t>
            </a:r>
          </a:p>
          <a:p>
            <a:r>
              <a:rPr lang="en-US" dirty="0" smtClean="0"/>
              <a:t>They prevent or delay ovulation </a:t>
            </a:r>
          </a:p>
          <a:p>
            <a:r>
              <a:rPr lang="en-US" dirty="0" smtClean="0"/>
              <a:t>Inhibit or slow down transportation of the egg and sperm through the fallopian tubes which prevents fertilization and implantation.</a:t>
            </a:r>
          </a:p>
          <a:p>
            <a:endParaRPr lang="en-US" dirty="0"/>
          </a:p>
        </p:txBody>
      </p:sp>
      <p:sp>
        <p:nvSpPr>
          <p:cNvPr id="3" name="Title 2"/>
          <p:cNvSpPr>
            <a:spLocks noGrp="1"/>
          </p:cNvSpPr>
          <p:nvPr>
            <p:ph type="title"/>
          </p:nvPr>
        </p:nvSpPr>
        <p:spPr>
          <a:xfrm>
            <a:off x="457200" y="0"/>
            <a:ext cx="8229600" cy="152400"/>
          </a:xfrm>
        </p:spPr>
        <p:txBody>
          <a:bodyPr>
            <a:normAutofit fontScale="90000"/>
          </a:bodyPr>
          <a:lstStyle/>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5867400"/>
          </a:xfrm>
        </p:spPr>
        <p:txBody>
          <a:bodyPr>
            <a:normAutofit lnSpcReduction="10000"/>
          </a:bodyPr>
          <a:lstStyle/>
          <a:p>
            <a:pPr>
              <a:buNone/>
            </a:pPr>
            <a:r>
              <a:rPr lang="en-US" b="1" dirty="0" smtClean="0">
                <a:solidFill>
                  <a:schemeClr val="tx2"/>
                </a:solidFill>
              </a:rPr>
              <a:t>TYPES OF ECPS AND DOSAGE</a:t>
            </a:r>
          </a:p>
          <a:p>
            <a:pPr marL="624078" indent="-514350">
              <a:buFont typeface="+mj-lt"/>
              <a:buAutoNum type="alphaLcParenR"/>
            </a:pPr>
            <a:r>
              <a:rPr lang="en-US" b="1" dirty="0" smtClean="0"/>
              <a:t>Combine oral contraceptives</a:t>
            </a:r>
          </a:p>
          <a:p>
            <a:pPr lvl="1"/>
            <a:r>
              <a:rPr lang="en-US" b="1" dirty="0" err="1" smtClean="0"/>
              <a:t>Eugynon</a:t>
            </a:r>
            <a:r>
              <a:rPr lang="en-US" dirty="0" smtClean="0"/>
              <a:t> ( 50mcg)- 2 tablets to be taken as soon as possible after unprotected sex within 120 hours, repeat the same dose in 12 hours. A total of 4 pills are required.</a:t>
            </a:r>
          </a:p>
          <a:p>
            <a:pPr lvl="1"/>
            <a:r>
              <a:rPr lang="en-US" b="1" dirty="0" err="1" smtClean="0"/>
              <a:t>Microgynon</a:t>
            </a:r>
            <a:r>
              <a:rPr lang="en-US" dirty="0" smtClean="0"/>
              <a:t> (30 mcg)- 4 tablets to be taken as soon as possible after unprotected sex  within 120 hours and a repeat dose in 12 hours. A total of 8 pills are required.</a:t>
            </a:r>
          </a:p>
          <a:p>
            <a:pPr marL="624078" indent="-514350">
              <a:buFont typeface="+mj-lt"/>
              <a:buAutoNum type="alphaLcParenR" startAt="2"/>
            </a:pPr>
            <a:r>
              <a:rPr lang="en-US" b="1" dirty="0" smtClean="0"/>
              <a:t>Progestin only oral contraceptives</a:t>
            </a:r>
          </a:p>
          <a:p>
            <a:pPr lvl="1">
              <a:buNone/>
            </a:pPr>
            <a:r>
              <a:rPr lang="en-US" dirty="0" smtClean="0"/>
              <a:t>These dedicated ECPs contain the same progestin hormone (</a:t>
            </a:r>
            <a:r>
              <a:rPr lang="en-US" dirty="0" err="1" smtClean="0"/>
              <a:t>levonorgesteral</a:t>
            </a:r>
            <a:r>
              <a:rPr lang="en-US" dirty="0" smtClean="0"/>
              <a:t>) as POPs, although in higher doses. They are more effective than COCs preventing up to 95% of unexpected pregnancies. Available brands in Kenya are; </a:t>
            </a:r>
            <a:r>
              <a:rPr lang="en-US" dirty="0" err="1" smtClean="0"/>
              <a:t>Postinor</a:t>
            </a:r>
            <a:r>
              <a:rPr lang="en-US" dirty="0" smtClean="0"/>
              <a:t> 2, smart lady, Ecee2, and </a:t>
            </a:r>
            <a:r>
              <a:rPr lang="en-US" dirty="0" err="1" smtClean="0"/>
              <a:t>Truston</a:t>
            </a:r>
            <a:r>
              <a:rPr lang="en-US" dirty="0" smtClean="0"/>
              <a:t> 2.</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1"/>
            <a:ext cx="8229600" cy="5486399"/>
          </a:xfrm>
        </p:spPr>
        <p:txBody>
          <a:bodyPr>
            <a:normAutofit/>
          </a:bodyPr>
          <a:lstStyle/>
          <a:p>
            <a:r>
              <a:rPr lang="en-US" dirty="0" smtClean="0"/>
              <a:t>The standard dose is as follows;</a:t>
            </a:r>
          </a:p>
          <a:p>
            <a:pPr lvl="1"/>
            <a:r>
              <a:rPr lang="en-US" b="1" dirty="0" smtClean="0"/>
              <a:t>One 750mcg levonorgestrel pill </a:t>
            </a:r>
            <a:r>
              <a:rPr lang="en-US" dirty="0" smtClean="0"/>
              <a:t>to be taken as soon as possible after unprotected intercourse, but within 120 hours. Repeat the same dose in 12hours. A total of 2 pills are required </a:t>
            </a:r>
          </a:p>
          <a:p>
            <a:pPr lvl="1"/>
            <a:r>
              <a:rPr lang="en-US" b="1" dirty="0" smtClean="0"/>
              <a:t>Two 750mcg </a:t>
            </a:r>
            <a:r>
              <a:rPr lang="en-US" b="1" dirty="0" err="1" smtClean="0"/>
              <a:t>levonorgestrol</a:t>
            </a:r>
            <a:r>
              <a:rPr lang="en-US" b="1" dirty="0" smtClean="0"/>
              <a:t> pills </a:t>
            </a:r>
            <a:r>
              <a:rPr lang="en-US" dirty="0" smtClean="0"/>
              <a:t>to be taken as a single dose as soon as possible after unprotected intercourse. This regimen is preferred because it is easier to comply with the one- dose regimen compared to the two dose regimen.</a:t>
            </a:r>
          </a:p>
          <a:p>
            <a:pPr lvl="1"/>
            <a:r>
              <a:rPr lang="en-US" b="1" dirty="0" smtClean="0"/>
              <a:t>Regular POPs may be used</a:t>
            </a:r>
            <a:r>
              <a:rPr lang="en-US" dirty="0" smtClean="0"/>
              <a:t>: 20 pills taken within 120 hours after unprotected sex, repeat the same dose in 12 hours. A total of 40 pills are required.</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334001"/>
          </a:xfrm>
        </p:spPr>
        <p:txBody>
          <a:bodyPr>
            <a:normAutofit fontScale="92500"/>
          </a:bodyPr>
          <a:lstStyle/>
          <a:p>
            <a:pPr>
              <a:buNone/>
            </a:pPr>
            <a:r>
              <a:rPr lang="en-US" b="1" dirty="0" smtClean="0"/>
              <a:t>Advantages and benefits of ECPs</a:t>
            </a:r>
          </a:p>
          <a:p>
            <a:r>
              <a:rPr lang="en-US" dirty="0" smtClean="0"/>
              <a:t>They provide emergence protection for about 75-95% of those at risk</a:t>
            </a:r>
          </a:p>
          <a:p>
            <a:r>
              <a:rPr lang="en-US" dirty="0" smtClean="0"/>
              <a:t>Can reduce unwanted pregnancies that lead to child neglect, abandonment, and unsafe abortions.</a:t>
            </a:r>
          </a:p>
          <a:p>
            <a:r>
              <a:rPr lang="en-US" dirty="0" smtClean="0"/>
              <a:t>They are an important element in post-rape care.</a:t>
            </a:r>
          </a:p>
          <a:p>
            <a:r>
              <a:rPr lang="en-US" dirty="0" smtClean="0"/>
              <a:t>EC offers the following benefits</a:t>
            </a:r>
          </a:p>
          <a:p>
            <a:pPr lvl="1"/>
            <a:r>
              <a:rPr lang="en-US" dirty="0" smtClean="0"/>
              <a:t>It is safe, effective, and easy to use.</a:t>
            </a:r>
          </a:p>
          <a:p>
            <a:pPr lvl="1"/>
            <a:r>
              <a:rPr lang="en-US" dirty="0" smtClean="0"/>
              <a:t>No medical examination or pregnancy tests are necessary or required.</a:t>
            </a:r>
          </a:p>
          <a:p>
            <a:pPr lvl="1"/>
            <a:r>
              <a:rPr lang="en-US" dirty="0" smtClean="0"/>
              <a:t>It can be used at any time during the menstrual cycle.</a:t>
            </a:r>
          </a:p>
          <a:p>
            <a:pPr lvl="1"/>
            <a:r>
              <a:rPr lang="en-US" dirty="0" smtClean="0"/>
              <a:t>They are readily available.</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1"/>
            <a:ext cx="8229600" cy="5562600"/>
          </a:xfrm>
        </p:spPr>
        <p:txBody>
          <a:bodyPr/>
          <a:lstStyle/>
          <a:p>
            <a:pPr>
              <a:buNone/>
            </a:pPr>
            <a:r>
              <a:rPr lang="en-US" b="1" dirty="0" smtClean="0"/>
              <a:t>Advantages of FP</a:t>
            </a:r>
          </a:p>
          <a:p>
            <a:r>
              <a:rPr lang="en-US" b="1" dirty="0" smtClean="0"/>
              <a:t>To the individual -</a:t>
            </a:r>
            <a:r>
              <a:rPr lang="en-US" dirty="0" smtClean="0"/>
              <a:t>The mothers health improves because she rests between pregnancies</a:t>
            </a:r>
          </a:p>
          <a:p>
            <a:r>
              <a:rPr lang="en-US" dirty="0" smtClean="0"/>
              <a:t>The man has time to relax with his family instead of spending most of his tine looking after the woman in maternity &amp; other children left behind. He has fewer people to look care for reducing his stress.</a:t>
            </a:r>
          </a:p>
          <a:p>
            <a:r>
              <a:rPr lang="en-US" dirty="0" smtClean="0"/>
              <a:t>The child born benefits from proper breast feeding and proper parental care from both parents since they have time for the child.</a:t>
            </a:r>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105400"/>
          </a:xfrm>
        </p:spPr>
        <p:txBody>
          <a:bodyPr/>
          <a:lstStyle/>
          <a:p>
            <a:pPr>
              <a:buNone/>
            </a:pPr>
            <a:r>
              <a:rPr lang="en-US" b="1" dirty="0" smtClean="0"/>
              <a:t>Limitations and side effects</a:t>
            </a:r>
          </a:p>
          <a:p>
            <a:r>
              <a:rPr lang="en-US" dirty="0" smtClean="0"/>
              <a:t>They are only effective if used within 120 hours of unprotected sex.</a:t>
            </a:r>
          </a:p>
          <a:p>
            <a:r>
              <a:rPr lang="en-US" dirty="0" smtClean="0"/>
              <a:t>They are not to be used as a regular method.</a:t>
            </a:r>
          </a:p>
          <a:p>
            <a:r>
              <a:rPr lang="en-US" dirty="0" smtClean="0"/>
              <a:t>They don’t protect against STIs, HIV, or AIDS</a:t>
            </a:r>
          </a:p>
          <a:p>
            <a:r>
              <a:rPr lang="en-US" dirty="0" smtClean="0"/>
              <a:t>They can cause nausea.</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105400"/>
          </a:xfrm>
        </p:spPr>
        <p:txBody>
          <a:bodyPr/>
          <a:lstStyle/>
          <a:p>
            <a:pPr>
              <a:buNone/>
            </a:pPr>
            <a:r>
              <a:rPr lang="en-US" b="1" dirty="0" smtClean="0"/>
              <a:t>Method  prescription and use </a:t>
            </a:r>
          </a:p>
          <a:p>
            <a:r>
              <a:rPr lang="en-US" dirty="0" smtClean="0"/>
              <a:t>EC pills should be started as soon as possible, but within 120hours of unprotected sex.</a:t>
            </a:r>
          </a:p>
          <a:p>
            <a:r>
              <a:rPr lang="en-US" dirty="0" smtClean="0"/>
              <a:t>The sooner they are used after unprotected sex, the more effective they are in preventing pregnancy.</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562600"/>
          </a:xfrm>
        </p:spPr>
        <p:txBody>
          <a:bodyPr>
            <a:normAutofit lnSpcReduction="10000"/>
          </a:bodyPr>
          <a:lstStyle/>
          <a:p>
            <a:pPr>
              <a:buNone/>
            </a:pPr>
            <a:r>
              <a:rPr lang="en-US" b="1" dirty="0" smtClean="0">
                <a:solidFill>
                  <a:schemeClr val="tx2"/>
                </a:solidFill>
              </a:rPr>
              <a:t>MANAGEMENT OF COMMON SIDE EFFECTS</a:t>
            </a:r>
            <a:r>
              <a:rPr lang="en-US" dirty="0" smtClean="0"/>
              <a:t>.</a:t>
            </a:r>
          </a:p>
          <a:p>
            <a:pPr>
              <a:buNone/>
            </a:pPr>
            <a:r>
              <a:rPr lang="en-US" b="1" dirty="0" smtClean="0"/>
              <a:t>Nausea and vomiting</a:t>
            </a:r>
          </a:p>
          <a:p>
            <a:r>
              <a:rPr lang="en-US" dirty="0" smtClean="0"/>
              <a:t>Women should be counseled (at the time of ECP supply) about the possible occurrence of nausea. </a:t>
            </a:r>
          </a:p>
          <a:p>
            <a:r>
              <a:rPr lang="en-US" dirty="0" smtClean="0"/>
              <a:t>For women using POPs or COCs as emergence contraceptives, an anti-emetic may be used before the pills are taken.</a:t>
            </a:r>
          </a:p>
          <a:p>
            <a:r>
              <a:rPr lang="en-US" dirty="0" smtClean="0"/>
              <a:t>If vomiting occurs within 2 hours, the woman should repeat the previous ECP dose orally as soon as possible.</a:t>
            </a:r>
          </a:p>
          <a:p>
            <a:r>
              <a:rPr lang="en-US" dirty="0" smtClean="0"/>
              <a:t>If she vomits again, give the dose vaginally, placing the needed dose high up in the vagina.</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257801"/>
          </a:xfrm>
        </p:spPr>
        <p:txBody>
          <a:bodyPr>
            <a:normAutofit lnSpcReduction="10000"/>
          </a:bodyPr>
          <a:lstStyle/>
          <a:p>
            <a:pPr>
              <a:buNone/>
            </a:pPr>
            <a:r>
              <a:rPr lang="en-US" b="1" dirty="0" smtClean="0"/>
              <a:t>Slight irregular bleeding</a:t>
            </a:r>
          </a:p>
          <a:p>
            <a:r>
              <a:rPr lang="en-US" dirty="0" smtClean="0"/>
              <a:t>Reassure  women that this is not a sign of pregnancy or other condition .</a:t>
            </a:r>
          </a:p>
          <a:p>
            <a:r>
              <a:rPr lang="en-US" dirty="0" smtClean="0"/>
              <a:t>Irregular bleeding due to ECPs is common and will stop without treatment.</a:t>
            </a:r>
          </a:p>
          <a:p>
            <a:pPr>
              <a:buNone/>
            </a:pPr>
            <a:r>
              <a:rPr lang="en-US" b="1" dirty="0" smtClean="0"/>
              <a:t>Change in timing of the next monthly bleeding</a:t>
            </a:r>
          </a:p>
          <a:p>
            <a:r>
              <a:rPr lang="en-US" dirty="0" smtClean="0"/>
              <a:t>Explain that it is not unusual for the next monthly bleeding to start a few days earlier or later than expected.</a:t>
            </a:r>
          </a:p>
          <a:p>
            <a:r>
              <a:rPr lang="en-US" dirty="0" smtClean="0"/>
              <a:t>Asses for pregnancy if woman’s next monthly bleeding is more than one week later than expected.</a:t>
            </a:r>
            <a:endParaRPr lang="en-US" dirty="0"/>
          </a:p>
        </p:txBody>
      </p:sp>
      <p:sp>
        <p:nvSpPr>
          <p:cNvPr id="3" name="Title 2"/>
          <p:cNvSpPr>
            <a:spLocks noGrp="1"/>
          </p:cNvSpPr>
          <p:nvPr>
            <p:ph type="title"/>
          </p:nvPr>
        </p:nvSpPr>
        <p:spPr>
          <a:xfrm>
            <a:off x="457200" y="0"/>
            <a:ext cx="8229600" cy="304800"/>
          </a:xfrm>
        </p:spPr>
        <p:txBody>
          <a:bodyPr>
            <a:normAutofit fontScale="90000"/>
          </a:bodyPr>
          <a:lstStyle/>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5867401"/>
          </a:xfrm>
        </p:spPr>
        <p:txBody>
          <a:bodyPr/>
          <a:lstStyle/>
          <a:p>
            <a:pPr>
              <a:buNone/>
            </a:pPr>
            <a:r>
              <a:rPr lang="en-US" b="1" dirty="0" smtClean="0"/>
              <a:t>Starting FP methods after EC</a:t>
            </a:r>
          </a:p>
          <a:p>
            <a:r>
              <a:rPr lang="en-US" dirty="0" smtClean="0"/>
              <a:t> contraceptive methods and when to begin using them after EC.</a:t>
            </a:r>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Table 3"/>
          <p:cNvGraphicFramePr>
            <a:graphicFrameLocks noGrp="1"/>
          </p:cNvGraphicFramePr>
          <p:nvPr/>
        </p:nvGraphicFramePr>
        <p:xfrm>
          <a:off x="1143000" y="1371600"/>
          <a:ext cx="6096000" cy="4861560"/>
        </p:xfrm>
        <a:graphic>
          <a:graphicData uri="http://schemas.openxmlformats.org/drawingml/2006/table">
            <a:tbl>
              <a:tblPr firstRow="1" bandRow="1">
                <a:tableStyleId>{5C22544A-7EE6-4342-B048-85BDC9FD1C3A}</a:tableStyleId>
              </a:tblPr>
              <a:tblGrid>
                <a:gridCol w="2362200"/>
                <a:gridCol w="3733800"/>
              </a:tblGrid>
              <a:tr h="438150">
                <a:tc>
                  <a:txBody>
                    <a:bodyPr/>
                    <a:lstStyle/>
                    <a:p>
                      <a:r>
                        <a:rPr lang="en-US" dirty="0" smtClean="0"/>
                        <a:t>METHOD</a:t>
                      </a:r>
                      <a:endParaRPr lang="en-US" dirty="0"/>
                    </a:p>
                  </a:txBody>
                  <a:tcPr/>
                </a:tc>
                <a:tc>
                  <a:txBody>
                    <a:bodyPr/>
                    <a:lstStyle/>
                    <a:p>
                      <a:r>
                        <a:rPr lang="en-US" dirty="0" smtClean="0"/>
                        <a:t>WHEN TO START</a:t>
                      </a:r>
                      <a:endParaRPr lang="en-US" dirty="0"/>
                    </a:p>
                  </a:txBody>
                  <a:tcPr/>
                </a:tc>
              </a:tr>
              <a:tr h="438150">
                <a:tc>
                  <a:txBody>
                    <a:bodyPr/>
                    <a:lstStyle/>
                    <a:p>
                      <a:r>
                        <a:rPr lang="en-US" dirty="0" smtClean="0"/>
                        <a:t>Condoms</a:t>
                      </a:r>
                      <a:endParaRPr lang="en-US" dirty="0"/>
                    </a:p>
                  </a:txBody>
                  <a:tcPr/>
                </a:tc>
                <a:tc>
                  <a:txBody>
                    <a:bodyPr/>
                    <a:lstStyle/>
                    <a:p>
                      <a:r>
                        <a:rPr lang="en-US" dirty="0" smtClean="0"/>
                        <a:t>Start immediately after EC;</a:t>
                      </a:r>
                      <a:r>
                        <a:rPr lang="en-US" baseline="0" dirty="0" smtClean="0"/>
                        <a:t> use also for dual protection.</a:t>
                      </a:r>
                      <a:endParaRPr lang="en-US" dirty="0"/>
                    </a:p>
                  </a:txBody>
                  <a:tcPr/>
                </a:tc>
              </a:tr>
              <a:tr h="438150">
                <a:tc>
                  <a:txBody>
                    <a:bodyPr/>
                    <a:lstStyle/>
                    <a:p>
                      <a:r>
                        <a:rPr lang="en-US" dirty="0" smtClean="0"/>
                        <a:t>Oral contraceptive</a:t>
                      </a:r>
                      <a:r>
                        <a:rPr lang="en-US" baseline="0" dirty="0" smtClean="0"/>
                        <a:t> pills (COCs POPs)</a:t>
                      </a:r>
                      <a:endParaRPr lang="en-US" dirty="0"/>
                    </a:p>
                  </a:txBody>
                  <a:tcPr/>
                </a:tc>
                <a:tc>
                  <a:txBody>
                    <a:bodyPr/>
                    <a:lstStyle/>
                    <a:p>
                      <a:r>
                        <a:rPr lang="en-US" dirty="0" smtClean="0"/>
                        <a:t>Start the next day after second ECP dose or 1-7 days after menses.</a:t>
                      </a:r>
                      <a:endParaRPr lang="en-US" dirty="0"/>
                    </a:p>
                  </a:txBody>
                  <a:tcPr/>
                </a:tc>
              </a:tr>
              <a:tr h="438150">
                <a:tc>
                  <a:txBody>
                    <a:bodyPr/>
                    <a:lstStyle/>
                    <a:p>
                      <a:r>
                        <a:rPr lang="en-US" dirty="0" err="1" smtClean="0"/>
                        <a:t>Injectables</a:t>
                      </a:r>
                      <a:r>
                        <a:rPr lang="en-US" dirty="0" smtClean="0"/>
                        <a:t> </a:t>
                      </a:r>
                      <a:endParaRPr lang="en-US" dirty="0"/>
                    </a:p>
                  </a:txBody>
                  <a:tcPr/>
                </a:tc>
                <a:tc rowSpan="5">
                  <a:txBody>
                    <a:bodyPr/>
                    <a:lstStyle/>
                    <a:p>
                      <a:r>
                        <a:rPr lang="en-US" dirty="0" smtClean="0"/>
                        <a:t>Start within the first 7 days after the start of her next period</a:t>
                      </a:r>
                      <a:r>
                        <a:rPr lang="en-US" baseline="0" dirty="0" smtClean="0"/>
                        <a:t> ( 12 days for IUCD)</a:t>
                      </a:r>
                      <a:endParaRPr lang="en-US" dirty="0"/>
                    </a:p>
                  </a:txBody>
                  <a:tcPr/>
                </a:tc>
              </a:tr>
              <a:tr h="438150">
                <a:tc>
                  <a:txBody>
                    <a:bodyPr/>
                    <a:lstStyle/>
                    <a:p>
                      <a:r>
                        <a:rPr lang="en-US" dirty="0" smtClean="0"/>
                        <a:t>IUCDs</a:t>
                      </a:r>
                      <a:endParaRPr lang="en-US" dirty="0"/>
                    </a:p>
                  </a:txBody>
                  <a:tcPr/>
                </a:tc>
                <a:tc vMerge="1">
                  <a:txBody>
                    <a:bodyPr/>
                    <a:lstStyle/>
                    <a:p>
                      <a:endParaRPr lang="en-US" dirty="0"/>
                    </a:p>
                  </a:txBody>
                  <a:tcPr/>
                </a:tc>
              </a:tr>
              <a:tr h="438150">
                <a:tc>
                  <a:txBody>
                    <a:bodyPr/>
                    <a:lstStyle/>
                    <a:p>
                      <a:r>
                        <a:rPr lang="en-US" dirty="0" smtClean="0"/>
                        <a:t>Implants</a:t>
                      </a:r>
                      <a:endParaRPr lang="en-US" dirty="0"/>
                    </a:p>
                  </a:txBody>
                  <a:tcPr/>
                </a:tc>
                <a:tc vMerge="1">
                  <a:txBody>
                    <a:bodyPr/>
                    <a:lstStyle/>
                    <a:p>
                      <a:endParaRPr lang="en-US" dirty="0"/>
                    </a:p>
                  </a:txBody>
                  <a:tcPr/>
                </a:tc>
              </a:tr>
              <a:tr h="438150">
                <a:tc>
                  <a:txBody>
                    <a:bodyPr/>
                    <a:lstStyle/>
                    <a:p>
                      <a:r>
                        <a:rPr lang="en-US" dirty="0" smtClean="0"/>
                        <a:t>Voluntary sterilization (VSC)</a:t>
                      </a:r>
                      <a:endParaRPr lang="en-US" dirty="0"/>
                    </a:p>
                  </a:txBody>
                  <a:tcPr/>
                </a:tc>
                <a:tc vMerge="1">
                  <a:txBody>
                    <a:bodyPr/>
                    <a:lstStyle/>
                    <a:p>
                      <a:endParaRPr lang="en-US" dirty="0"/>
                    </a:p>
                  </a:txBody>
                  <a:tcPr/>
                </a:tc>
              </a:tr>
              <a:tr h="438150">
                <a:tc>
                  <a:txBody>
                    <a:bodyPr/>
                    <a:lstStyle/>
                    <a:p>
                      <a:r>
                        <a:rPr lang="en-US" dirty="0" smtClean="0"/>
                        <a:t>Fertility- awareness</a:t>
                      </a:r>
                      <a:r>
                        <a:rPr lang="en-US" baseline="0" dirty="0" smtClean="0"/>
                        <a:t> methods (FAM)</a:t>
                      </a:r>
                      <a:endParaRPr lang="en-US" dirty="0"/>
                    </a:p>
                  </a:txBody>
                  <a:tcPr/>
                </a:tc>
                <a:tc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 They are injections containing long acting synthetic hormones.</a:t>
            </a:r>
          </a:p>
          <a:p>
            <a:pPr>
              <a:buNone/>
            </a:pPr>
            <a:r>
              <a:rPr lang="en-US" dirty="0" smtClean="0"/>
              <a:t>            </a:t>
            </a:r>
            <a:r>
              <a:rPr lang="en-US" b="1" dirty="0" smtClean="0"/>
              <a:t>Types of POI </a:t>
            </a:r>
            <a:r>
              <a:rPr lang="en-US" b="1" dirty="0" err="1" smtClean="0"/>
              <a:t>injectables</a:t>
            </a:r>
            <a:endParaRPr lang="en-US" b="1" dirty="0" smtClean="0"/>
          </a:p>
          <a:p>
            <a:pPr marL="624078" indent="-514350">
              <a:buFont typeface="+mj-lt"/>
              <a:buAutoNum type="alphaLcParenR"/>
            </a:pPr>
            <a:r>
              <a:rPr lang="en-US" b="1" dirty="0" err="1" smtClean="0"/>
              <a:t>Depo</a:t>
            </a:r>
            <a:r>
              <a:rPr lang="en-US" b="1" dirty="0" smtClean="0"/>
              <a:t> </a:t>
            </a:r>
            <a:r>
              <a:rPr lang="en-US" b="1" dirty="0" err="1" smtClean="0"/>
              <a:t>Provera</a:t>
            </a:r>
            <a:r>
              <a:rPr lang="en-US" b="1" dirty="0" smtClean="0"/>
              <a:t>- </a:t>
            </a:r>
            <a:r>
              <a:rPr lang="en-US" dirty="0" smtClean="0"/>
              <a:t>it is a three month interval injection but it can be given 1 month earlier or 2 weeks later. It contains  Depot-</a:t>
            </a:r>
            <a:r>
              <a:rPr lang="en-US" dirty="0" err="1" smtClean="0"/>
              <a:t>medroxyprogestrone</a:t>
            </a:r>
            <a:r>
              <a:rPr lang="en-US" dirty="0" smtClean="0"/>
              <a:t> acetate ( DMPA).</a:t>
            </a:r>
          </a:p>
          <a:p>
            <a:pPr marL="624078" indent="-514350">
              <a:buFont typeface="+mj-lt"/>
              <a:buAutoNum type="alphaLcParenR"/>
            </a:pPr>
            <a:r>
              <a:rPr lang="en-US" b="1" dirty="0" err="1" smtClean="0"/>
              <a:t>Noristerat</a:t>
            </a:r>
            <a:r>
              <a:rPr lang="en-US" b="1" dirty="0" smtClean="0"/>
              <a:t> </a:t>
            </a:r>
            <a:r>
              <a:rPr lang="en-US" dirty="0" smtClean="0"/>
              <a:t>– it is a 2 monthly </a:t>
            </a:r>
            <a:r>
              <a:rPr lang="en-US" dirty="0" err="1" smtClean="0"/>
              <a:t>injectable</a:t>
            </a:r>
            <a:r>
              <a:rPr lang="en-US" dirty="0" smtClean="0"/>
              <a:t> but can be given 2 weeks earlier or 1 week later. It contains </a:t>
            </a:r>
            <a:r>
              <a:rPr lang="en-US" dirty="0" err="1" smtClean="0"/>
              <a:t>Norethisterone</a:t>
            </a:r>
            <a:r>
              <a:rPr lang="en-US" dirty="0" smtClean="0"/>
              <a:t> </a:t>
            </a:r>
            <a:r>
              <a:rPr lang="en-US" dirty="0" err="1" smtClean="0"/>
              <a:t>enanthate</a:t>
            </a:r>
            <a:r>
              <a:rPr lang="en-US" dirty="0" smtClean="0"/>
              <a:t>-(NET-EN).</a:t>
            </a:r>
          </a:p>
          <a:p>
            <a:endParaRPr lang="en-US" dirty="0"/>
          </a:p>
        </p:txBody>
      </p:sp>
      <p:sp>
        <p:nvSpPr>
          <p:cNvPr id="3" name="Title 2"/>
          <p:cNvSpPr>
            <a:spLocks noGrp="1"/>
          </p:cNvSpPr>
          <p:nvPr>
            <p:ph type="title"/>
          </p:nvPr>
        </p:nvSpPr>
        <p:spPr/>
        <p:txBody>
          <a:bodyPr>
            <a:normAutofit fontScale="90000"/>
          </a:bodyPr>
          <a:lstStyle/>
          <a:p>
            <a:r>
              <a:rPr lang="en-US" dirty="0" smtClean="0"/>
              <a:t>INJECTABLE HORMONAL CONTRACEPTIVES</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pPr>
              <a:buNone/>
            </a:pPr>
            <a:r>
              <a:rPr lang="en-US" b="1" dirty="0" smtClean="0"/>
              <a:t>Mechanism of action</a:t>
            </a:r>
          </a:p>
          <a:p>
            <a:r>
              <a:rPr lang="en-US" dirty="0" smtClean="0"/>
              <a:t>It causes thickening of cervical  mucus which decreases sperm penetration.</a:t>
            </a:r>
          </a:p>
          <a:p>
            <a:r>
              <a:rPr lang="en-US" dirty="0" smtClean="0"/>
              <a:t>Makes the lining of the uterus less thick in blood, making implantation impossible.</a:t>
            </a:r>
          </a:p>
          <a:p>
            <a:r>
              <a:rPr lang="en-US" dirty="0" smtClean="0"/>
              <a:t>May inhibit ovulation.</a:t>
            </a:r>
          </a:p>
          <a:p>
            <a:pPr>
              <a:buNone/>
            </a:pPr>
            <a:r>
              <a:rPr lang="en-US" b="1" dirty="0" smtClean="0"/>
              <a:t>Indications</a:t>
            </a:r>
          </a:p>
          <a:p>
            <a:r>
              <a:rPr lang="en-US" dirty="0" smtClean="0"/>
              <a:t>Women of reproductive  age.</a:t>
            </a:r>
          </a:p>
          <a:p>
            <a:r>
              <a:rPr lang="en-US" dirty="0" smtClean="0"/>
              <a:t>Women of any parity including Nulliparaity with established menses.</a:t>
            </a:r>
          </a:p>
          <a:p>
            <a:r>
              <a:rPr lang="en-US" dirty="0" smtClean="0"/>
              <a:t>Breastfeeding mothers after 6 weeks post partum.</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410200"/>
          </a:xfrm>
        </p:spPr>
        <p:txBody>
          <a:bodyPr>
            <a:normAutofit lnSpcReduction="10000"/>
          </a:bodyPr>
          <a:lstStyle/>
          <a:p>
            <a:pPr>
              <a:buNone/>
            </a:pPr>
            <a:r>
              <a:rPr lang="en-US" b="1" dirty="0" smtClean="0"/>
              <a:t>Contra-indications</a:t>
            </a:r>
          </a:p>
          <a:p>
            <a:r>
              <a:rPr lang="en-US" dirty="0" smtClean="0"/>
              <a:t>Pregnant women or those suspected to be pregnant.</a:t>
            </a:r>
          </a:p>
          <a:p>
            <a:r>
              <a:rPr lang="en-US" dirty="0" smtClean="0"/>
              <a:t>Breast cancer or unexplained breast lump.</a:t>
            </a:r>
          </a:p>
          <a:p>
            <a:r>
              <a:rPr lang="en-US" dirty="0" smtClean="0"/>
              <a:t>Unexplained uterine/ vaginal bleeding for the last three months.</a:t>
            </a:r>
          </a:p>
          <a:p>
            <a:r>
              <a:rPr lang="en-US" dirty="0" smtClean="0"/>
              <a:t>Women with BP &gt;140/100.</a:t>
            </a:r>
          </a:p>
          <a:p>
            <a:r>
              <a:rPr lang="en-US" dirty="0" smtClean="0"/>
              <a:t>Women with DM complicated  with vascular diseases.</a:t>
            </a:r>
          </a:p>
          <a:p>
            <a:r>
              <a:rPr lang="en-US" dirty="0" smtClean="0"/>
              <a:t>Breastfeeding women &lt;6 weeks post partum.</a:t>
            </a:r>
          </a:p>
          <a:p>
            <a:r>
              <a:rPr lang="en-US" dirty="0" smtClean="0"/>
              <a:t>Active liver disease</a:t>
            </a:r>
          </a:p>
          <a:p>
            <a:r>
              <a:rPr lang="en-US" dirty="0" smtClean="0"/>
              <a:t>Ischemic cardiovascular  disease.</a:t>
            </a:r>
          </a:p>
        </p:txBody>
      </p:sp>
      <p:sp>
        <p:nvSpPr>
          <p:cNvPr id="3" name="Title 2"/>
          <p:cNvSpPr>
            <a:spLocks noGrp="1"/>
          </p:cNvSpPr>
          <p:nvPr>
            <p:ph type="title"/>
          </p:nvPr>
        </p:nvSpPr>
        <p:spPr>
          <a:xfrm>
            <a:off x="457200" y="0"/>
            <a:ext cx="8229600" cy="152400"/>
          </a:xfrm>
        </p:spPr>
        <p:txBody>
          <a:bodyPr>
            <a:normAutofit fontScale="90000"/>
          </a:bodyPr>
          <a:lstStyle/>
          <a:p>
            <a:r>
              <a:rPr lang="en-US" dirty="0" smtClean="0"/>
              <a:t> </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486399"/>
          </a:xfrm>
        </p:spPr>
        <p:txBody>
          <a:bodyPr>
            <a:normAutofit lnSpcReduction="10000"/>
          </a:bodyPr>
          <a:lstStyle/>
          <a:p>
            <a:r>
              <a:rPr lang="en-US" dirty="0" smtClean="0"/>
              <a:t>Women who need a highly effective long term protection against pregnancy.</a:t>
            </a:r>
          </a:p>
          <a:p>
            <a:r>
              <a:rPr lang="en-US" dirty="0" smtClean="0"/>
              <a:t>Immediate post partum for non breast feeding women.</a:t>
            </a:r>
          </a:p>
          <a:p>
            <a:r>
              <a:rPr lang="en-US" dirty="0" smtClean="0"/>
              <a:t>Women who will not remember to take oral pills daily.</a:t>
            </a:r>
          </a:p>
          <a:p>
            <a:r>
              <a:rPr lang="en-US" dirty="0" smtClean="0"/>
              <a:t>Post abortal clients. </a:t>
            </a:r>
          </a:p>
          <a:p>
            <a:pPr>
              <a:buNone/>
            </a:pPr>
            <a:r>
              <a:rPr lang="en-US" b="1" dirty="0" smtClean="0"/>
              <a:t>Use with care with clients with the following conditions</a:t>
            </a:r>
          </a:p>
          <a:p>
            <a:pPr lvl="1"/>
            <a:r>
              <a:rPr lang="en-US" sz="2400" dirty="0" smtClean="0"/>
              <a:t>Diabetes</a:t>
            </a:r>
          </a:p>
          <a:p>
            <a:pPr lvl="1"/>
            <a:r>
              <a:rPr lang="en-US" sz="2400" dirty="0" smtClean="0"/>
              <a:t>Hypertension</a:t>
            </a:r>
          </a:p>
          <a:p>
            <a:pPr lvl="1"/>
            <a:r>
              <a:rPr lang="en-US" sz="2400" dirty="0" smtClean="0"/>
              <a:t>Active liver tumor</a:t>
            </a:r>
          </a:p>
          <a:p>
            <a:pPr lvl="1"/>
            <a:r>
              <a:rPr lang="en-US" sz="2400" dirty="0" smtClean="0"/>
              <a:t>Impaired liver functions</a:t>
            </a:r>
            <a:r>
              <a:rPr lang="en-US" dirty="0" smtClean="0"/>
              <a:t>.</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pPr>
              <a:buNone/>
            </a:pPr>
            <a:r>
              <a:rPr lang="en-US" b="1" i="1" dirty="0" smtClean="0"/>
              <a:t>Non-contraceptive Health Benefits</a:t>
            </a:r>
          </a:p>
          <a:p>
            <a:r>
              <a:rPr lang="en-US" dirty="0" smtClean="0"/>
              <a:t> Amenorrhea, which might be beneficial for women with (or at risk of) iron-deficiency anemia.</a:t>
            </a:r>
          </a:p>
          <a:p>
            <a:r>
              <a:rPr lang="en-US" dirty="0" smtClean="0"/>
              <a:t> Decrease in sickle cell crises</a:t>
            </a:r>
          </a:p>
          <a:p>
            <a:r>
              <a:rPr lang="en-US" dirty="0" smtClean="0"/>
              <a:t> Reduction of symptoms of endometriosis</a:t>
            </a:r>
          </a:p>
          <a:p>
            <a:r>
              <a:rPr lang="en-US" dirty="0" smtClean="0"/>
              <a:t> Protection against endometrial cancer</a:t>
            </a:r>
          </a:p>
          <a:p>
            <a:r>
              <a:rPr lang="en-US" dirty="0" smtClean="0"/>
              <a:t> Protection against uterine </a:t>
            </a:r>
            <a:r>
              <a:rPr lang="en-US" dirty="0" err="1" smtClean="0"/>
              <a:t>fi</a:t>
            </a:r>
            <a:r>
              <a:rPr lang="en-US" dirty="0" smtClean="0"/>
              <a:t> </a:t>
            </a:r>
            <a:r>
              <a:rPr lang="en-US" dirty="0" err="1" smtClean="0"/>
              <a:t>broids</a:t>
            </a:r>
            <a:endParaRPr lang="en-US" dirty="0" smtClean="0"/>
          </a:p>
          <a:p>
            <a:r>
              <a:rPr lang="en-US" dirty="0" smtClean="0"/>
              <a:t> Possible protection from symptomatic pelvic inflammatory disease</a:t>
            </a:r>
          </a:p>
          <a:p>
            <a:r>
              <a:rPr lang="en-US" dirty="0" smtClean="0"/>
              <a:t> Possible prevention of ectopic pregnancy</a:t>
            </a:r>
          </a:p>
          <a:p>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486401"/>
          </a:xfrm>
        </p:spPr>
        <p:txBody>
          <a:bodyPr>
            <a:normAutofit/>
          </a:bodyPr>
          <a:lstStyle/>
          <a:p>
            <a:r>
              <a:rPr lang="en-US" sz="2600" b="1" dirty="0" smtClean="0"/>
              <a:t>Family members </a:t>
            </a:r>
            <a:r>
              <a:rPr lang="en-US" sz="2600" dirty="0" smtClean="0"/>
              <a:t>benefit from adequate basic needs and they are able to socialize since mother is not away in hospital ( mat) or having pregnancy complications.</a:t>
            </a:r>
          </a:p>
          <a:p>
            <a:r>
              <a:rPr lang="en-US" sz="2600" dirty="0" smtClean="0"/>
              <a:t> The health and social status of the family is good since  parents have more time for income generating activities.</a:t>
            </a:r>
          </a:p>
          <a:p>
            <a:r>
              <a:rPr lang="en-US" sz="2600" b="1" dirty="0" smtClean="0"/>
              <a:t>Community</a:t>
            </a:r>
            <a:r>
              <a:rPr lang="en-US" sz="2600" dirty="0" smtClean="0"/>
              <a:t>-the family is able to take part in development activities &amp; engage in social groups to improve their general status.</a:t>
            </a:r>
          </a:p>
          <a:p>
            <a:r>
              <a:rPr lang="en-US" sz="2600" dirty="0" smtClean="0"/>
              <a:t>The families are able to mix with other people in the community &amp; learn development &amp; improvement activities.</a:t>
            </a:r>
            <a:endParaRPr lang="en-US" sz="2600" dirty="0"/>
          </a:p>
        </p:txBody>
      </p:sp>
      <p:sp>
        <p:nvSpPr>
          <p:cNvPr id="3" name="Title 2"/>
          <p:cNvSpPr>
            <a:spLocks noGrp="1"/>
          </p:cNvSpPr>
          <p:nvPr>
            <p:ph type="title"/>
          </p:nvPr>
        </p:nvSpPr>
        <p:spPr>
          <a:xfrm>
            <a:off x="457200" y="0"/>
            <a:ext cx="8229600" cy="45719"/>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5410200"/>
          </a:xfrm>
        </p:spPr>
        <p:txBody>
          <a:bodyPr>
            <a:normAutofit/>
          </a:bodyPr>
          <a:lstStyle/>
          <a:p>
            <a:pPr>
              <a:buNone/>
            </a:pPr>
            <a:r>
              <a:rPr lang="en-US" b="1" dirty="0" smtClean="0"/>
              <a:t>Client instructions</a:t>
            </a:r>
          </a:p>
          <a:p>
            <a:r>
              <a:rPr lang="en-US" dirty="0" smtClean="0"/>
              <a:t>Its very effective for preventing pregnancy.</a:t>
            </a:r>
          </a:p>
          <a:p>
            <a:r>
              <a:rPr lang="en-US" dirty="0" smtClean="0"/>
              <a:t>If they are using </a:t>
            </a:r>
            <a:r>
              <a:rPr lang="en-US" dirty="0" err="1" smtClean="0"/>
              <a:t>depo</a:t>
            </a:r>
            <a:r>
              <a:rPr lang="en-US" dirty="0" smtClean="0"/>
              <a:t> they should visit clinic 3 monthly, for NET-EN every 2 months.</a:t>
            </a:r>
          </a:p>
          <a:p>
            <a:r>
              <a:rPr lang="en-US" dirty="0" smtClean="0"/>
              <a:t>Note the following menstrual changes</a:t>
            </a:r>
          </a:p>
          <a:p>
            <a:pPr lvl="1"/>
            <a:r>
              <a:rPr lang="en-US" dirty="0" smtClean="0"/>
              <a:t>Less regular periods</a:t>
            </a:r>
          </a:p>
          <a:p>
            <a:pPr lvl="1"/>
            <a:r>
              <a:rPr lang="en-US" dirty="0" smtClean="0"/>
              <a:t>Spotting in between</a:t>
            </a:r>
          </a:p>
          <a:p>
            <a:pPr lvl="1"/>
            <a:r>
              <a:rPr lang="en-US" dirty="0" smtClean="0"/>
              <a:t>Amenorrhea </a:t>
            </a:r>
          </a:p>
          <a:p>
            <a:r>
              <a:rPr lang="en-US" dirty="0" smtClean="0"/>
              <a:t>When bleeding is of concern then she should report to the client.</a:t>
            </a:r>
          </a:p>
          <a:p>
            <a:r>
              <a:rPr lang="en-US" dirty="0" smtClean="0"/>
              <a:t>Remind client to keep clinic appointment.</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pPr>
              <a:buNone/>
            </a:pPr>
            <a:r>
              <a:rPr lang="en-US" b="1" dirty="0" smtClean="0"/>
              <a:t>Limitations of </a:t>
            </a:r>
            <a:r>
              <a:rPr lang="en-US" b="1" dirty="0" err="1" smtClean="0"/>
              <a:t>Injectable</a:t>
            </a:r>
            <a:r>
              <a:rPr lang="en-US" b="1" dirty="0" smtClean="0"/>
              <a:t> Contraceptives</a:t>
            </a:r>
          </a:p>
          <a:p>
            <a:r>
              <a:rPr lang="en-US" dirty="0" smtClean="0"/>
              <a:t> Return of fertility may be delayed for about four months or longer after discontinuation.</a:t>
            </a:r>
          </a:p>
          <a:p>
            <a:r>
              <a:rPr lang="en-US" dirty="0" smtClean="0"/>
              <a:t> They offer no protection against STIs, including hepatitis B and HIV; individuals at risk for these should use condoms in addition to </a:t>
            </a:r>
            <a:r>
              <a:rPr lang="en-US" dirty="0" err="1" smtClean="0"/>
              <a:t>injectable</a:t>
            </a:r>
            <a:r>
              <a:rPr lang="en-US" dirty="0" smtClean="0"/>
              <a:t> contraceptives.</a:t>
            </a:r>
          </a:p>
          <a:p>
            <a:r>
              <a:rPr lang="en-US" dirty="0" smtClean="0"/>
              <a:t>This method is provider-based, so a woman must go to a health care facility regularly.</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pPr>
              <a:buNone/>
            </a:pPr>
            <a:r>
              <a:rPr lang="en-US" b="1" dirty="0" smtClean="0"/>
              <a:t>Side Effects of </a:t>
            </a:r>
            <a:r>
              <a:rPr lang="en-US" b="1" dirty="0" err="1" smtClean="0"/>
              <a:t>Injectable</a:t>
            </a:r>
            <a:r>
              <a:rPr lang="en-US" b="1" dirty="0" smtClean="0"/>
              <a:t> Contraceptives</a:t>
            </a:r>
          </a:p>
          <a:p>
            <a:r>
              <a:rPr lang="en-US" dirty="0" smtClean="0"/>
              <a:t> Menstrual changes, such as:</a:t>
            </a:r>
          </a:p>
          <a:p>
            <a:pPr lvl="1"/>
            <a:r>
              <a:rPr lang="en-US" dirty="0" smtClean="0"/>
              <a:t> irregular bleeding</a:t>
            </a:r>
          </a:p>
          <a:p>
            <a:pPr lvl="1"/>
            <a:r>
              <a:rPr lang="en-US" dirty="0" smtClean="0"/>
              <a:t> heavy and prolonged bleeding</a:t>
            </a:r>
          </a:p>
          <a:p>
            <a:pPr lvl="1"/>
            <a:r>
              <a:rPr lang="en-US" dirty="0" smtClean="0"/>
              <a:t> light spotting or bleeding</a:t>
            </a:r>
          </a:p>
          <a:p>
            <a:pPr lvl="1"/>
            <a:r>
              <a:rPr lang="en-US" dirty="0" smtClean="0"/>
              <a:t> amenorrhea, especially after one year of use</a:t>
            </a:r>
          </a:p>
          <a:p>
            <a:r>
              <a:rPr lang="en-US" dirty="0" smtClean="0"/>
              <a:t> Weight gain</a:t>
            </a:r>
          </a:p>
          <a:p>
            <a:r>
              <a:rPr lang="en-US" dirty="0" smtClean="0"/>
              <a:t> Headache</a:t>
            </a:r>
          </a:p>
          <a:p>
            <a:r>
              <a:rPr lang="en-US" dirty="0" smtClean="0"/>
              <a:t> Dizziness</a:t>
            </a:r>
          </a:p>
          <a:p>
            <a:r>
              <a:rPr lang="en-US" dirty="0" smtClean="0"/>
              <a:t> Mood swings</a:t>
            </a:r>
          </a:p>
          <a:p>
            <a:r>
              <a:rPr lang="en-US" dirty="0" smtClean="0"/>
              <a:t> Abdominal bloating</a:t>
            </a:r>
          </a:p>
          <a:p>
            <a:r>
              <a:rPr lang="en-US" dirty="0" smtClean="0"/>
              <a:t> Decrease in sex drive</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a:bodyPr>
          <a:lstStyle/>
          <a:p>
            <a:pPr lvl="1">
              <a:buNone/>
            </a:pPr>
            <a:r>
              <a:rPr lang="en-US" sz="2700" b="1" dirty="0" smtClean="0"/>
              <a:t>MANAGEMENT OF SIDE EFFECTS</a:t>
            </a:r>
          </a:p>
          <a:p>
            <a:pPr>
              <a:buNone/>
            </a:pPr>
            <a:r>
              <a:rPr lang="en-US" b="1" dirty="0" smtClean="0"/>
              <a:t>Spotting /light bleeding</a:t>
            </a:r>
          </a:p>
          <a:p>
            <a:r>
              <a:rPr lang="en-US" dirty="0" smtClean="0"/>
              <a:t>Reassure</a:t>
            </a:r>
          </a:p>
          <a:p>
            <a:r>
              <a:rPr lang="en-US" dirty="0" smtClean="0"/>
              <a:t>Assess for the other conditions/ infections. Pregnancy-refer to ANC, gyaenacological complications</a:t>
            </a:r>
          </a:p>
          <a:p>
            <a:r>
              <a:rPr lang="en-US" dirty="0" smtClean="0"/>
              <a:t>If STI continue with method while on treatment. Counsel for abstinence/ condom use.</a:t>
            </a:r>
          </a:p>
          <a:p>
            <a:r>
              <a:rPr lang="en-US" dirty="0" smtClean="0"/>
              <a:t>If condition progress and client is bothered, stop/ change method or give COCs 1 tab for 7 days.</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4999"/>
          </a:xfrm>
        </p:spPr>
        <p:txBody>
          <a:bodyPr>
            <a:normAutofit fontScale="92500" lnSpcReduction="10000"/>
          </a:bodyPr>
          <a:lstStyle/>
          <a:p>
            <a:pPr>
              <a:buNone/>
            </a:pPr>
            <a:r>
              <a:rPr lang="en-US" b="1" dirty="0" err="1" smtClean="0"/>
              <a:t>Amenorrhoea</a:t>
            </a:r>
            <a:endParaRPr lang="en-US" b="1" dirty="0" smtClean="0"/>
          </a:p>
          <a:p>
            <a:r>
              <a:rPr lang="en-US" dirty="0" smtClean="0"/>
              <a:t>Require no treatment </a:t>
            </a:r>
          </a:p>
          <a:p>
            <a:r>
              <a:rPr lang="en-US" dirty="0" smtClean="0"/>
              <a:t>Reassure, normal in DMPA users not harmful and she is not pregnant.</a:t>
            </a:r>
          </a:p>
          <a:p>
            <a:r>
              <a:rPr lang="en-US" dirty="0" smtClean="0"/>
              <a:t>Explain what may be causing the amenorrhea.</a:t>
            </a:r>
          </a:p>
          <a:p>
            <a:r>
              <a:rPr lang="en-US" dirty="0" smtClean="0"/>
              <a:t>Assess for pregnancy</a:t>
            </a:r>
          </a:p>
          <a:p>
            <a:r>
              <a:rPr lang="en-US" dirty="0" smtClean="0"/>
              <a:t>If she can not tolerate the </a:t>
            </a:r>
            <a:r>
              <a:rPr lang="en-US" dirty="0" err="1" smtClean="0"/>
              <a:t>amenorrhoea</a:t>
            </a:r>
            <a:r>
              <a:rPr lang="en-US" dirty="0" smtClean="0"/>
              <a:t> discontinue method and help her choose another method.</a:t>
            </a:r>
          </a:p>
          <a:p>
            <a:pPr>
              <a:buNone/>
            </a:pPr>
            <a:r>
              <a:rPr lang="en-US" b="1" dirty="0" smtClean="0"/>
              <a:t>Headache/ Dizziness</a:t>
            </a:r>
          </a:p>
          <a:p>
            <a:r>
              <a:rPr lang="en-US" dirty="0" smtClean="0"/>
              <a:t>Mild treatment with analgesic and reassure check BP if normal &amp; headache persist, stop method and refer for evaluation.</a:t>
            </a:r>
          </a:p>
          <a:p>
            <a:r>
              <a:rPr lang="en-US" dirty="0" smtClean="0"/>
              <a:t>If BP is&gt; 140/90 help client chose another method.</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normAutofit lnSpcReduction="10000"/>
          </a:bodyPr>
          <a:lstStyle/>
          <a:p>
            <a:pPr>
              <a:buNone/>
            </a:pPr>
            <a:r>
              <a:rPr lang="en-US" b="1" dirty="0" smtClean="0"/>
              <a:t>When to Start</a:t>
            </a:r>
          </a:p>
          <a:p>
            <a:r>
              <a:rPr lang="en-US" dirty="0" smtClean="0"/>
              <a:t>A woman can start </a:t>
            </a:r>
            <a:r>
              <a:rPr lang="en-US" dirty="0" err="1" smtClean="0"/>
              <a:t>injectables</a:t>
            </a:r>
            <a:r>
              <a:rPr lang="en-US" dirty="0" smtClean="0"/>
              <a:t> at any time if it is reasonably certain she is not pregnant.</a:t>
            </a:r>
          </a:p>
          <a:p>
            <a:r>
              <a:rPr lang="en-US" dirty="0" smtClean="0"/>
              <a:t> If she starts using an </a:t>
            </a:r>
            <a:r>
              <a:rPr lang="en-US" dirty="0" err="1" smtClean="0"/>
              <a:t>injectable</a:t>
            </a:r>
            <a:r>
              <a:rPr lang="en-US" dirty="0" smtClean="0"/>
              <a:t> within seven days after the start of her monthly bleeding, she will not need a back-up method.</a:t>
            </a:r>
          </a:p>
          <a:p>
            <a:r>
              <a:rPr lang="en-US" dirty="0" smtClean="0"/>
              <a:t> If she starts using an </a:t>
            </a:r>
            <a:r>
              <a:rPr lang="en-US" dirty="0" err="1" smtClean="0"/>
              <a:t>injectable</a:t>
            </a:r>
            <a:r>
              <a:rPr lang="en-US" dirty="0" smtClean="0"/>
              <a:t> more than seven days after her monthly bleeding, she should use a backup method for the first seven days after injection.</a:t>
            </a:r>
          </a:p>
          <a:p>
            <a:endParaRPr lang="en-US" dirty="0" smtClean="0"/>
          </a:p>
          <a:p>
            <a:r>
              <a:rPr lang="en-US" dirty="0" smtClean="0"/>
              <a:t>What to do when client misses an appointment.</a:t>
            </a: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1"/>
            <a:ext cx="8229600" cy="4648200"/>
          </a:xfrm>
        </p:spPr>
        <p:txBody>
          <a:bodyPr/>
          <a:lstStyle/>
          <a:p>
            <a:r>
              <a:rPr lang="en-US" dirty="0" smtClean="0"/>
              <a:t>Contraceptive implants are small rods that are inserted under the skin of a woman’s upper arm to release the hormone </a:t>
            </a:r>
            <a:r>
              <a:rPr lang="en-US" dirty="0" err="1" smtClean="0"/>
              <a:t>progestine</a:t>
            </a:r>
            <a:r>
              <a:rPr lang="en-US" dirty="0" smtClean="0"/>
              <a:t> slowly and prevent pregnancy.</a:t>
            </a:r>
            <a:endParaRPr lang="en-US" dirty="0"/>
          </a:p>
        </p:txBody>
      </p:sp>
      <p:sp>
        <p:nvSpPr>
          <p:cNvPr id="3" name="Title 2"/>
          <p:cNvSpPr>
            <a:spLocks noGrp="1"/>
          </p:cNvSpPr>
          <p:nvPr>
            <p:ph type="title"/>
          </p:nvPr>
        </p:nvSpPr>
        <p:spPr>
          <a:xfrm>
            <a:off x="457200" y="274638"/>
            <a:ext cx="8229600" cy="868362"/>
          </a:xfrm>
        </p:spPr>
        <p:txBody>
          <a:bodyPr/>
          <a:lstStyle/>
          <a:p>
            <a:r>
              <a:rPr lang="en-US" dirty="0" smtClean="0"/>
              <a:t>CONTRACEPTIVE IMPLANTS</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86400"/>
          </a:xfrm>
        </p:spPr>
        <p:txBody>
          <a:bodyPr/>
          <a:lstStyle/>
          <a:p>
            <a:pPr>
              <a:buNone/>
            </a:pPr>
            <a:r>
              <a:rPr lang="en-US" dirty="0" smtClean="0"/>
              <a:t>Types of implants</a:t>
            </a:r>
          </a:p>
          <a:p>
            <a:pPr>
              <a:buNone/>
            </a:pPr>
            <a:endParaRPr lang="en-US" dirty="0"/>
          </a:p>
        </p:txBody>
      </p:sp>
      <p:sp>
        <p:nvSpPr>
          <p:cNvPr id="3" name="Title 2"/>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Table 3"/>
          <p:cNvGraphicFramePr>
            <a:graphicFrameLocks noGrp="1"/>
          </p:cNvGraphicFramePr>
          <p:nvPr/>
        </p:nvGraphicFramePr>
        <p:xfrm>
          <a:off x="381000" y="1397000"/>
          <a:ext cx="7620001" cy="4318000"/>
        </p:xfrm>
        <a:graphic>
          <a:graphicData uri="http://schemas.openxmlformats.org/drawingml/2006/table">
            <a:tbl>
              <a:tblPr firstRow="1" bandRow="1">
                <a:tableStyleId>{5C22544A-7EE6-4342-B048-85BDC9FD1C3A}</a:tableStyleId>
              </a:tblPr>
              <a:tblGrid>
                <a:gridCol w="2749485"/>
                <a:gridCol w="1571134"/>
                <a:gridCol w="1649691"/>
                <a:gridCol w="1649691"/>
              </a:tblGrid>
              <a:tr h="975032">
                <a:tc>
                  <a:txBody>
                    <a:bodyPr/>
                    <a:lstStyle/>
                    <a:p>
                      <a:r>
                        <a:rPr lang="en-US" dirty="0" smtClean="0"/>
                        <a:t>Device</a:t>
                      </a:r>
                      <a:endParaRPr lang="en-US" dirty="0"/>
                    </a:p>
                  </a:txBody>
                  <a:tcPr/>
                </a:tc>
                <a:tc>
                  <a:txBody>
                    <a:bodyPr/>
                    <a:lstStyle/>
                    <a:p>
                      <a:r>
                        <a:rPr lang="en-US" dirty="0" smtClean="0"/>
                        <a:t>Design</a:t>
                      </a:r>
                      <a:endParaRPr lang="en-US" dirty="0"/>
                    </a:p>
                  </a:txBody>
                  <a:tcPr/>
                </a:tc>
                <a:tc>
                  <a:txBody>
                    <a:bodyPr/>
                    <a:lstStyle/>
                    <a:p>
                      <a:r>
                        <a:rPr lang="en-US" dirty="0" smtClean="0"/>
                        <a:t>Hormone</a:t>
                      </a:r>
                      <a:endParaRPr lang="en-US" dirty="0"/>
                    </a:p>
                  </a:txBody>
                  <a:tcPr/>
                </a:tc>
                <a:tc>
                  <a:txBody>
                    <a:bodyPr/>
                    <a:lstStyle/>
                    <a:p>
                      <a:r>
                        <a:rPr lang="en-US" dirty="0" smtClean="0"/>
                        <a:t>Duration of effectiveness</a:t>
                      </a:r>
                      <a:endParaRPr lang="en-US" dirty="0"/>
                    </a:p>
                  </a:txBody>
                  <a:tcPr/>
                </a:tc>
              </a:tr>
              <a:tr h="975032">
                <a:tc>
                  <a:txBody>
                    <a:bodyPr/>
                    <a:lstStyle/>
                    <a:p>
                      <a:r>
                        <a:rPr lang="en-US" dirty="0" err="1" smtClean="0"/>
                        <a:t>Jadelle</a:t>
                      </a:r>
                      <a:endParaRPr lang="en-US" dirty="0"/>
                    </a:p>
                  </a:txBody>
                  <a:tcPr/>
                </a:tc>
                <a:tc>
                  <a:txBody>
                    <a:bodyPr/>
                    <a:lstStyle/>
                    <a:p>
                      <a:r>
                        <a:rPr lang="en-US" dirty="0" smtClean="0"/>
                        <a:t>2 rods</a:t>
                      </a:r>
                      <a:endParaRPr lang="en-US" dirty="0"/>
                    </a:p>
                  </a:txBody>
                  <a:tcPr/>
                </a:tc>
                <a:tc>
                  <a:txBody>
                    <a:bodyPr/>
                    <a:lstStyle/>
                    <a:p>
                      <a:r>
                        <a:rPr lang="en-US" dirty="0" err="1" smtClean="0"/>
                        <a:t>Levinoestrel</a:t>
                      </a:r>
                      <a:r>
                        <a:rPr lang="en-US" dirty="0" smtClean="0"/>
                        <a:t> 75mg/rod</a:t>
                      </a:r>
                      <a:endParaRPr lang="en-US" dirty="0"/>
                    </a:p>
                  </a:txBody>
                  <a:tcPr/>
                </a:tc>
                <a:tc>
                  <a:txBody>
                    <a:bodyPr/>
                    <a:lstStyle/>
                    <a:p>
                      <a:r>
                        <a:rPr lang="en-US" dirty="0" smtClean="0"/>
                        <a:t> 5years</a:t>
                      </a:r>
                      <a:endParaRPr lang="en-US" dirty="0"/>
                    </a:p>
                  </a:txBody>
                  <a:tcPr/>
                </a:tc>
              </a:tr>
              <a:tr h="975032">
                <a:tc>
                  <a:txBody>
                    <a:bodyPr/>
                    <a:lstStyle/>
                    <a:p>
                      <a:r>
                        <a:rPr lang="en-US" dirty="0" err="1" smtClean="0"/>
                        <a:t>implanon</a:t>
                      </a:r>
                      <a:endParaRPr lang="en-US" dirty="0"/>
                    </a:p>
                  </a:txBody>
                  <a:tcPr/>
                </a:tc>
                <a:tc>
                  <a:txBody>
                    <a:bodyPr/>
                    <a:lstStyle/>
                    <a:p>
                      <a:r>
                        <a:rPr lang="en-US" dirty="0" smtClean="0"/>
                        <a:t>1 rod</a:t>
                      </a:r>
                      <a:endParaRPr lang="en-US" dirty="0"/>
                    </a:p>
                  </a:txBody>
                  <a:tcPr/>
                </a:tc>
                <a:tc>
                  <a:txBody>
                    <a:bodyPr/>
                    <a:lstStyle/>
                    <a:p>
                      <a:r>
                        <a:rPr lang="en-US" dirty="0" err="1" smtClean="0"/>
                        <a:t>Etonogestrel</a:t>
                      </a:r>
                      <a:r>
                        <a:rPr lang="en-US" dirty="0" smtClean="0"/>
                        <a:t> l68mg/rod</a:t>
                      </a:r>
                      <a:endParaRPr lang="en-US" dirty="0"/>
                    </a:p>
                  </a:txBody>
                  <a:tcPr/>
                </a:tc>
                <a:tc>
                  <a:txBody>
                    <a:bodyPr/>
                    <a:lstStyle/>
                    <a:p>
                      <a:r>
                        <a:rPr lang="en-US" dirty="0" smtClean="0"/>
                        <a:t>3 years</a:t>
                      </a:r>
                      <a:endParaRPr lang="en-US" dirty="0"/>
                    </a:p>
                  </a:txBody>
                  <a:tcPr/>
                </a:tc>
              </a:tr>
              <a:tr h="1392904">
                <a:tc>
                  <a:txBody>
                    <a:bodyPr/>
                    <a:lstStyle/>
                    <a:p>
                      <a:r>
                        <a:rPr lang="en-US" dirty="0" smtClean="0"/>
                        <a:t>Sino-implant (ZARIN)</a:t>
                      </a:r>
                      <a:r>
                        <a:rPr lang="en-US" baseline="0" dirty="0" smtClean="0"/>
                        <a:t> </a:t>
                      </a:r>
                      <a:endParaRPr lang="en-US" dirty="0"/>
                    </a:p>
                  </a:txBody>
                  <a:tcPr/>
                </a:tc>
                <a:tc>
                  <a:txBody>
                    <a:bodyPr/>
                    <a:lstStyle/>
                    <a:p>
                      <a:r>
                        <a:rPr lang="en-US" dirty="0" smtClean="0"/>
                        <a:t>2 rods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Levinoestrel</a:t>
                      </a:r>
                      <a:r>
                        <a:rPr lang="en-US" dirty="0" smtClean="0"/>
                        <a:t> 75mg/rod</a:t>
                      </a:r>
                    </a:p>
                    <a:p>
                      <a:endParaRPr lang="en-US" dirty="0"/>
                    </a:p>
                  </a:txBody>
                  <a:tcPr/>
                </a:tc>
                <a:tc>
                  <a:txBody>
                    <a:bodyPr/>
                    <a:lstStyle/>
                    <a:p>
                      <a:r>
                        <a:rPr lang="en-US" dirty="0" smtClean="0"/>
                        <a:t>4 years (possibly 5)</a:t>
                      </a:r>
                      <a:endParaRPr lang="en-US" dirty="0"/>
                    </a:p>
                  </a:txBody>
                  <a:tcPr/>
                </a:tc>
              </a:tr>
            </a:tbl>
          </a:graphicData>
        </a:graphic>
      </p:graphicFrame>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nsertRemove_tcm1006-269836_tcm1006-269836.jpg"/>
          <p:cNvPicPr>
            <a:picLocks noGrp="1" noChangeAspect="1"/>
          </p:cNvPicPr>
          <p:nvPr>
            <p:ph idx="1"/>
          </p:nvPr>
        </p:nvPicPr>
        <p:blipFill>
          <a:blip r:embed="rId2" cstate="print"/>
          <a:stretch>
            <a:fillRect/>
          </a:stretch>
        </p:blipFill>
        <p:spPr>
          <a:xfrm>
            <a:off x="0" y="1828800"/>
            <a:ext cx="6616764" cy="2286000"/>
          </a:xfrm>
        </p:spPr>
      </p:pic>
      <p:sp>
        <p:nvSpPr>
          <p:cNvPr id="3" name="Title 2"/>
          <p:cNvSpPr>
            <a:spLocks noGrp="1"/>
          </p:cNvSpPr>
          <p:nvPr>
            <p:ph type="title"/>
          </p:nvPr>
        </p:nvSpPr>
        <p:spPr/>
        <p:txBody>
          <a:bodyPr/>
          <a:lstStyle/>
          <a:p>
            <a:r>
              <a:rPr lang="en-GB" dirty="0" err="1" smtClean="0"/>
              <a:t>Implanon</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adelle.jpeg"/>
          <p:cNvPicPr>
            <a:picLocks noGrp="1" noChangeAspect="1"/>
          </p:cNvPicPr>
          <p:nvPr>
            <p:ph idx="1"/>
          </p:nvPr>
        </p:nvPicPr>
        <p:blipFill>
          <a:blip r:embed="rId2" cstate="print"/>
          <a:stretch>
            <a:fillRect/>
          </a:stretch>
        </p:blipFill>
        <p:spPr>
          <a:xfrm>
            <a:off x="152400" y="1143000"/>
            <a:ext cx="2857500" cy="2143125"/>
          </a:xfrm>
        </p:spPr>
      </p:pic>
      <p:sp>
        <p:nvSpPr>
          <p:cNvPr id="3" name="Title 2"/>
          <p:cNvSpPr>
            <a:spLocks noGrp="1"/>
          </p:cNvSpPr>
          <p:nvPr>
            <p:ph type="title"/>
          </p:nvPr>
        </p:nvSpPr>
        <p:spPr>
          <a:xfrm>
            <a:off x="457200" y="274638"/>
            <a:ext cx="8229600" cy="715962"/>
          </a:xfrm>
        </p:spPr>
        <p:txBody>
          <a:bodyPr>
            <a:normAutofit fontScale="90000"/>
          </a:bodyPr>
          <a:lstStyle/>
          <a:p>
            <a:r>
              <a:rPr lang="en-GB" dirty="0" err="1" smtClean="0"/>
              <a:t>Jadelle</a:t>
            </a:r>
            <a:endParaRPr lang="en-US" dirty="0"/>
          </a:p>
        </p:txBody>
      </p:sp>
      <p:pic>
        <p:nvPicPr>
          <p:cNvPr id="5" name="Picture 4" descr="jadelle15.gif"/>
          <p:cNvPicPr>
            <a:picLocks noChangeAspect="1"/>
          </p:cNvPicPr>
          <p:nvPr/>
        </p:nvPicPr>
        <p:blipFill>
          <a:blip r:embed="rId3" cstate="print"/>
          <a:stretch>
            <a:fillRect/>
          </a:stretch>
        </p:blipFill>
        <p:spPr>
          <a:xfrm>
            <a:off x="6553200" y="4114800"/>
            <a:ext cx="2133600" cy="2152650"/>
          </a:xfrm>
          <a:prstGeom prst="rect">
            <a:avLst/>
          </a:prstGeom>
        </p:spPr>
      </p:pic>
      <p:pic>
        <p:nvPicPr>
          <p:cNvPr id="6" name="Picture 5" descr="jadelle..jpg"/>
          <p:cNvPicPr>
            <a:picLocks noChangeAspect="1"/>
          </p:cNvPicPr>
          <p:nvPr/>
        </p:nvPicPr>
        <p:blipFill>
          <a:blip r:embed="rId4" cstate="print"/>
          <a:stretch>
            <a:fillRect/>
          </a:stretch>
        </p:blipFill>
        <p:spPr>
          <a:xfrm>
            <a:off x="3581400" y="3124200"/>
            <a:ext cx="2362200" cy="16002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4599</TotalTime>
  <Words>10054</Words>
  <Application>Microsoft Office PowerPoint</Application>
  <PresentationFormat>On-screen Show (4:3)</PresentationFormat>
  <Paragraphs>990</Paragraphs>
  <Slides>165</Slides>
  <Notes>2</Notes>
  <HiddenSlides>0</HiddenSlides>
  <MMClips>0</MMClips>
  <ScaleCrop>false</ScaleCrop>
  <HeadingPairs>
    <vt:vector size="4" baseType="variant">
      <vt:variant>
        <vt:lpstr>Theme</vt:lpstr>
      </vt:variant>
      <vt:variant>
        <vt:i4>1</vt:i4>
      </vt:variant>
      <vt:variant>
        <vt:lpstr>Slide Titles</vt:lpstr>
      </vt:variant>
      <vt:variant>
        <vt:i4>165</vt:i4>
      </vt:variant>
    </vt:vector>
  </HeadingPairs>
  <TitlesOfParts>
    <vt:vector size="166" baseType="lpstr">
      <vt:lpstr>Concourse</vt:lpstr>
      <vt:lpstr>FAMILY PLANNING</vt:lpstr>
      <vt:lpstr>INTRODUCTION TO FAMILY PLANNING</vt:lpstr>
      <vt:lpstr>Slide 3</vt:lpstr>
      <vt:lpstr>Slide 4</vt:lpstr>
      <vt:lpstr>Slide 5</vt:lpstr>
      <vt:lpstr>Slide 6</vt:lpstr>
      <vt:lpstr>Slide 7</vt:lpstr>
      <vt:lpstr>Slide 8</vt:lpstr>
      <vt:lpstr> </vt:lpstr>
      <vt:lpstr> </vt:lpstr>
      <vt:lpstr> </vt:lpstr>
      <vt:lpstr>PRINCIPLES OF FP</vt:lpstr>
      <vt:lpstr>Slide 13</vt:lpstr>
      <vt:lpstr>Slide 14</vt:lpstr>
      <vt:lpstr>Types of FP methods</vt:lpstr>
      <vt:lpstr>PLANNING AN FP CLINIC</vt:lpstr>
      <vt:lpstr>Slide 17</vt:lpstr>
      <vt:lpstr>Slide 18</vt:lpstr>
      <vt:lpstr>Attending FP clients</vt:lpstr>
      <vt:lpstr>WHO CRITERIA FOR INITIATION OF F.P. METHOD</vt:lpstr>
      <vt:lpstr>Slide 21</vt:lpstr>
      <vt:lpstr>PRE REQUISITE FOR PROVISION OF FP</vt:lpstr>
      <vt:lpstr>Slide 23</vt:lpstr>
      <vt:lpstr>Recommended infection control measures</vt:lpstr>
      <vt:lpstr>PHYSICAL EXAMINATION</vt:lpstr>
      <vt:lpstr>Slide 26</vt:lpstr>
      <vt:lpstr>METHODS OF FP.</vt:lpstr>
      <vt:lpstr>Slide 28</vt:lpstr>
      <vt:lpstr>Slide 29</vt:lpstr>
      <vt:lpstr>BENEFITS OF FAMILY PLANNING.</vt:lpstr>
      <vt:lpstr> </vt:lpstr>
      <vt:lpstr>FACTORS THAT INFLUENCE ACCEPTANCE AND CONTINUATION OF FAMILY PLANNING.</vt:lpstr>
      <vt:lpstr>Slide 33</vt:lpstr>
      <vt:lpstr>Barriers to family planning</vt:lpstr>
      <vt:lpstr>MEDICAL ELIGIBILITY CRITERIA</vt:lpstr>
      <vt:lpstr>Slide 36</vt:lpstr>
      <vt:lpstr>COUNSELING FOR INFORMED CHOICE IN FAMILY PLANNING</vt:lpstr>
      <vt:lpstr>STEPS IN COUNSELING</vt:lpstr>
      <vt:lpstr>Slide 39</vt:lpstr>
      <vt:lpstr>Slide 40</vt:lpstr>
      <vt:lpstr>Slide 41</vt:lpstr>
      <vt:lpstr>HORMONAL CONTRACEPTIVES</vt:lpstr>
      <vt:lpstr>Slide 43</vt:lpstr>
      <vt:lpstr>COMBINED ORAL CONTRACEPTIVE PILLS</vt:lpstr>
      <vt:lpstr>Slide 45</vt:lpstr>
      <vt:lpstr>COC’S available in the Kenyan Market </vt:lpstr>
      <vt:lpstr>Slide 47</vt:lpstr>
      <vt:lpstr>Slide 48</vt:lpstr>
      <vt:lpstr>Slide 49</vt:lpstr>
      <vt:lpstr>Slide 50</vt:lpstr>
      <vt:lpstr>Slide 51</vt:lpstr>
      <vt:lpstr>Slide 52</vt:lpstr>
      <vt:lpstr>Management of common side effects</vt:lpstr>
      <vt:lpstr>Slide 54</vt:lpstr>
      <vt:lpstr>Slide 55</vt:lpstr>
      <vt:lpstr>Slide 56</vt:lpstr>
      <vt:lpstr>PROGESTINE ONLY PILLS(POPs)</vt:lpstr>
      <vt:lpstr>Slide 58</vt:lpstr>
      <vt:lpstr>Slide 59</vt:lpstr>
      <vt:lpstr>Slide 60</vt:lpstr>
      <vt:lpstr>Slide 61</vt:lpstr>
      <vt:lpstr>Slide 62</vt:lpstr>
      <vt:lpstr>Slide 63</vt:lpstr>
      <vt:lpstr>Slide 64</vt:lpstr>
      <vt:lpstr>Slide 65</vt:lpstr>
      <vt:lpstr>Slide 66</vt:lpstr>
      <vt:lpstr>Slide 67</vt:lpstr>
      <vt:lpstr>Slide 68</vt:lpstr>
      <vt:lpstr>Management of common side effects of POPs</vt:lpstr>
      <vt:lpstr>Slide 70</vt:lpstr>
      <vt:lpstr>Slide 71</vt:lpstr>
      <vt:lpstr>Slide 72</vt:lpstr>
      <vt:lpstr>Slide 73</vt:lpstr>
      <vt:lpstr>Slide 74</vt:lpstr>
      <vt:lpstr>EMERGENCY HORMONAL CONTRACEPTIVES.</vt:lpstr>
      <vt:lpstr>Slide 76</vt:lpstr>
      <vt:lpstr>Slide 77</vt:lpstr>
      <vt:lpstr>Slide 78</vt:lpstr>
      <vt:lpstr>Slide 79</vt:lpstr>
      <vt:lpstr>Slide 80</vt:lpstr>
      <vt:lpstr>Slide 81</vt:lpstr>
      <vt:lpstr>Slide 82</vt:lpstr>
      <vt:lpstr>Slide 83</vt:lpstr>
      <vt:lpstr>Slide 84</vt:lpstr>
      <vt:lpstr>INJECTABLE HORMONAL CONTRACEPTIVES</vt:lpstr>
      <vt:lpstr>Slide 86</vt:lpstr>
      <vt:lpstr> </vt:lpstr>
      <vt:lpstr>Slide 88</vt:lpstr>
      <vt:lpstr>Slide 89</vt:lpstr>
      <vt:lpstr>Slide 90</vt:lpstr>
      <vt:lpstr>Slide 91</vt:lpstr>
      <vt:lpstr>Slide 92</vt:lpstr>
      <vt:lpstr>Slide 93</vt:lpstr>
      <vt:lpstr>Slide 94</vt:lpstr>
      <vt:lpstr>Slide 95</vt:lpstr>
      <vt:lpstr>CONTRACEPTIVE IMPLANTS</vt:lpstr>
      <vt:lpstr>Slide 97</vt:lpstr>
      <vt:lpstr>Implanon</vt:lpstr>
      <vt:lpstr>Jadelle</vt:lpstr>
      <vt:lpstr>Slide 100</vt:lpstr>
      <vt:lpstr>Slide 101</vt:lpstr>
      <vt:lpstr>Slide 102</vt:lpstr>
      <vt:lpstr>Slide 103</vt:lpstr>
      <vt:lpstr>Slide 104</vt:lpstr>
      <vt:lpstr>Slide 105</vt:lpstr>
      <vt:lpstr>Slide 106</vt:lpstr>
      <vt:lpstr>Slide 107</vt:lpstr>
      <vt:lpstr>INTRAUTERINE CONTRACEPTIVE DEVICES</vt:lpstr>
      <vt:lpstr>Slide 109</vt:lpstr>
      <vt:lpstr>Copper T</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BARRIER METHODS OF CONTRACEPTION.</vt:lpstr>
      <vt:lpstr>Slide 125</vt:lpstr>
      <vt:lpstr>MALE CONDOMS</vt:lpstr>
      <vt:lpstr>Slide 127</vt:lpstr>
      <vt:lpstr>Slide 128</vt:lpstr>
      <vt:lpstr>Slide 129</vt:lpstr>
      <vt:lpstr>Slide 130</vt:lpstr>
      <vt:lpstr>Slide 131</vt:lpstr>
      <vt:lpstr>FEMALE CONDOM</vt:lpstr>
      <vt:lpstr>Slide 133</vt:lpstr>
      <vt:lpstr>Slide 134</vt:lpstr>
      <vt:lpstr>Slide 135</vt:lpstr>
      <vt:lpstr>Slide 136</vt:lpstr>
      <vt:lpstr>Slide 137</vt:lpstr>
      <vt:lpstr>Slide 138</vt:lpstr>
      <vt:lpstr>CERVICAL CAP, DIAPHRAM &amp; SPERMICIDES</vt:lpstr>
      <vt:lpstr>Cervical caps and diaphragms</vt:lpstr>
      <vt:lpstr>Slide 141</vt:lpstr>
      <vt:lpstr>Slide 142</vt:lpstr>
      <vt:lpstr>Slide 143</vt:lpstr>
      <vt:lpstr>Slide 144</vt:lpstr>
      <vt:lpstr>Slide 145</vt:lpstr>
      <vt:lpstr>Slide 146</vt:lpstr>
      <vt:lpstr>VOLUNTARY SURGICAL CONTRACEPTION.</vt:lpstr>
      <vt:lpstr>Slide 148</vt:lpstr>
      <vt:lpstr>Slide 149</vt:lpstr>
      <vt:lpstr>Slide 150</vt:lpstr>
      <vt:lpstr>FEMALE VOLUNTARY SURGICAL CONTRACEPTION.</vt:lpstr>
      <vt:lpstr>Slide 152</vt:lpstr>
      <vt:lpstr>Slide 153</vt:lpstr>
      <vt:lpstr>Slide 154</vt:lpstr>
      <vt:lpstr>Slide 155</vt:lpstr>
      <vt:lpstr>Slide 156</vt:lpstr>
      <vt:lpstr>Slide 157</vt:lpstr>
      <vt:lpstr>Slide 158</vt:lpstr>
      <vt:lpstr>BILATERAL TUBAL LIGATION</vt:lpstr>
      <vt:lpstr>MALE VOLUNTARY SURGICAL CONTRACEPTION</vt:lpstr>
      <vt:lpstr>Slide 161</vt:lpstr>
      <vt:lpstr>Slide 162</vt:lpstr>
      <vt:lpstr>Slide 163</vt:lpstr>
      <vt:lpstr>Slide 164</vt:lpstr>
      <vt:lpstr>Assignment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FAMILY PLANNING</dc:title>
  <dc:creator>user</dc:creator>
  <cp:lastModifiedBy>emmah muraguri</cp:lastModifiedBy>
  <cp:revision>452</cp:revision>
  <dcterms:created xsi:type="dcterms:W3CDTF">2011-04-06T08:42:55Z</dcterms:created>
  <dcterms:modified xsi:type="dcterms:W3CDTF">2013-04-04T07:44:42Z</dcterms:modified>
</cp:coreProperties>
</file>