
<file path=[Content_Types].xml><?xml version="1.0" encoding="utf-8"?>
<Types xmlns="http://schemas.openxmlformats.org/package/2006/content-types">
  <Override PartName="/ppt/slides/slide47.xml" ContentType="application/vnd.openxmlformats-officedocument.presentationml.slide+xml"/>
  <Override PartName="/ppt/slides/slide58.xml" ContentType="application/vnd.openxmlformats-officedocument.presentationml.slide+xml"/>
  <Override PartName="/ppt/slides/slide94.xml" ContentType="application/vnd.openxmlformats-officedocument.presentationml.slide+xml"/>
  <Override PartName="/ppt/notesSlides/notesSlide2.xml" ContentType="application/vnd.openxmlformats-officedocument.presentationml.notesSlide+xml"/>
  <Override PartName="/ppt/slides/slide36.xml" ContentType="application/vnd.openxmlformats-officedocument.presentationml.slide+xml"/>
  <Override PartName="/ppt/slides/slide83.xml" ContentType="application/vnd.openxmlformats-officedocument.presentationml.slide+xml"/>
  <Override PartName="/ppt/slides/slide120.xml" ContentType="application/vnd.openxmlformats-officedocument.presentationml.slide+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slides/slide25.xml" ContentType="application/vnd.openxmlformats-officedocument.presentationml.slide+xml"/>
  <Override PartName="/ppt/slides/slide72.xml" ContentType="application/vnd.openxmlformats-officedocument.presentationml.slid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74.xml" ContentType="application/vnd.openxmlformats-officedocument.presentationml.notesSlide+xml"/>
  <Default Extension="xml" ContentType="application/xml"/>
  <Override PartName="/ppt/slides/slide14.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63.xml" ContentType="application/vnd.openxmlformats-officedocument.presentationml.notesSlide+xml"/>
  <Override PartName="/ppt/tableStyles.xml" ContentType="application/vnd.openxmlformats-officedocument.presentationml.tableStyles+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notesSlides/notesSlide30.xml" ContentType="application/vnd.openxmlformats-officedocument.presentationml.notesSlide+xml"/>
  <Override PartName="/ppt/slides/slide99.xml" ContentType="application/vnd.openxmlformats-officedocument.presentationml.slide+xml"/>
  <Override PartName="/ppt/notesSlides/notesSlide7.xml" ContentType="application/vnd.openxmlformats-officedocument.presentationml.notesSlide+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07.xml" ContentType="application/vnd.openxmlformats-officedocument.presentationml.slide+xml"/>
  <Override PartName="/ppt/slides/slide125.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Layouts/slideLayout7.xml" ContentType="application/vnd.openxmlformats-officedocument.presentationml.slideLayout+xml"/>
  <Override PartName="/ppt/notesSlides/notesSlide3.xml" ContentType="application/vnd.openxmlformats-officedocument.presentationml.notesSlide+xml"/>
  <Default Extension="png" ContentType="image/png"/>
  <Override PartName="/ppt/notesSlides/notesSlide68.xml" ContentType="application/vnd.openxmlformats-officedocument.presentationml.notesSlide+xml"/>
  <Override PartName="/ppt/notesSlides/notesSlide79.xml" ContentType="application/vnd.openxmlformats-officedocument.presentationml.notesSlide+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121.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notesSlides/notesSlide39.xml" ContentType="application/vnd.openxmlformats-officedocument.presentationml.notesSlide+xml"/>
  <Override PartName="/ppt/notesSlides/notesSlide57.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slides/slide110.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46.xml" ContentType="application/vnd.openxmlformats-officedocument.presentationml.notesSlide+xml"/>
  <Override PartName="/ppt/notesSlides/notesSlide64.xml" ContentType="application/vnd.openxmlformats-officedocument.presentationml.notesSlide+xml"/>
  <Override PartName="/ppt/notesSlides/notesSlide75.xml" ContentType="application/vnd.openxmlformats-officedocument.presentationml.notesSlide+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ppt/notesSlides/notesSlide24.xml" ContentType="application/vnd.openxmlformats-officedocument.presentationml.notesSlide+xml"/>
  <Override PartName="/ppt/notesSlides/notesSlide35.xml" ContentType="application/vnd.openxmlformats-officedocument.presentationml.notesSlide+xml"/>
  <Override PartName="/ppt/notesSlides/notesSlide53.xml" ContentType="application/vnd.openxmlformats-officedocument.presentationml.notesSlide+xml"/>
  <Override PartName="/ppt/notesSlides/notesSlide71.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42.xml" ContentType="application/vnd.openxmlformats-officedocument.presentationml.notesSlide+xml"/>
  <Override PartName="/ppt/notesSlides/notesSlide60.xml" ContentType="application/vnd.openxmlformats-officedocument.presentationml.notesSlide+xml"/>
  <Override PartName="/ppt/slides/slide119.xml" ContentType="application/vnd.openxmlformats-officedocument.presentationml.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slides/slide89.xml" ContentType="application/vnd.openxmlformats-officedocument.presentationml.slide+xml"/>
  <Override PartName="/ppt/slides/slide108.xml" ContentType="application/vnd.openxmlformats-officedocument.presentationml.slide+xml"/>
  <Override PartName="/ppt/slides/slide126.xml" ContentType="application/vnd.openxmlformats-officedocument.presentationml.slide+xml"/>
  <Override PartName="/ppt/slides/slide49.xml" ContentType="application/vnd.openxmlformats-officedocument.presentationml.slide+xml"/>
  <Override PartName="/ppt/slides/slide78.xml" ContentType="application/vnd.openxmlformats-officedocument.presentationml.slide+xml"/>
  <Override PartName="/ppt/slides/slide96.xml" ContentType="application/vnd.openxmlformats-officedocument.presentationml.slide+xml"/>
  <Override PartName="/ppt/slides/slide115.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s/slide122.xml" ContentType="application/vnd.openxmlformats-officedocument.presentationml.slide+xml"/>
  <Override PartName="/ppt/slideLayouts/slideLayout8.xml" ContentType="application/vnd.openxmlformats-officedocument.presentationml.slideLayout+xml"/>
  <Override PartName="/ppt/notesSlides/notesSlide69.xml" ContentType="application/vnd.openxmlformats-officedocument.presentationml.notesSlide+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notesSlides/notesSlide58.xml" ContentType="application/vnd.openxmlformats-officedocument.presentationml.notesSlide+xml"/>
  <Override PartName="/ppt/notesSlides/notesSlide76.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wmf" ContentType="image/x-wmf"/>
  <Override PartName="/ppt/notesSlides/notesSlide18.xml" ContentType="application/vnd.openxmlformats-officedocument.presentationml.notesSlide+xml"/>
  <Override PartName="/ppt/notesSlides/notesSlide36.xml" ContentType="application/vnd.openxmlformats-officedocument.presentationml.notesSlide+xml"/>
  <Override PartName="/ppt/notesSlides/notesSlide65.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notesSlides/notesSlide54.xml" ContentType="application/vnd.openxmlformats-officedocument.presentationml.notesSlide+xml"/>
  <Override PartName="/ppt/notesSlides/notesSlide72.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61.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ppt/slides/slide79.xml" ContentType="application/vnd.openxmlformats-officedocument.presentationml.slide+xml"/>
  <Override PartName="/ppt/slides/slide109.xml" ContentType="application/vnd.openxmlformats-officedocument.presentationml.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s/slide116.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slides/slide123.xml" ContentType="application/vnd.openxmlformats-officedocument.presentationml.slide+xml"/>
  <Override PartName="/ppt/notesSlides/notesSlide1.xml" ContentType="application/vnd.openxmlformats-officedocument.presentationml.notesSlide+xml"/>
  <Override PartName="/ppt/notesSlides/notesSlide59.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Layouts/slideLayout5.xml" ContentType="application/vnd.openxmlformats-officedocument.presentationml.slideLayout+xml"/>
  <Override PartName="/ppt/notesSlides/notesSlide19.xml" ContentType="application/vnd.openxmlformats-officedocument.presentationml.notesSlide+xml"/>
  <Override PartName="/ppt/notesSlides/notesSlide48.xml" ContentType="application/vnd.openxmlformats-officedocument.presentationml.notesSlide+xml"/>
  <Override PartName="/ppt/notesSlides/notesSlide66.xml" ContentType="application/vnd.openxmlformats-officedocument.presentationml.notesSlide+xml"/>
  <Override PartName="/ppt/notesSlides/notesSlide77.xml" ContentType="application/vnd.openxmlformats-officedocument.presentationml.notesSlide+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Default Extension="jpeg" ContentType="image/jpeg"/>
  <Override PartName="/ppt/notesSlides/notesSlide37.xml" ContentType="application/vnd.openxmlformats-officedocument.presentationml.notesSlide+xml"/>
  <Override PartName="/ppt/notesSlides/notesSlide55.xml" ContentType="application/vnd.openxmlformats-officedocument.presentationml.notesSlide+xml"/>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6.xml" ContentType="application/vnd.openxmlformats-officedocument.presentationml.notesSlide+xml"/>
  <Override PartName="/ppt/notesSlides/notesSlide44.xml" ContentType="application/vnd.openxmlformats-officedocument.presentationml.notesSlide+xml"/>
  <Override PartName="/ppt/notesSlides/notesSlide62.xml" ContentType="application/vnd.openxmlformats-officedocument.presentationml.notesSlide+xml"/>
  <Override PartName="/ppt/notesSlides/notesSlide73.xml" ContentType="application/vnd.openxmlformats-officedocument.presentationml.notesSlide+xml"/>
  <Override PartName="/ppt/slides/slide20.xml" ContentType="application/vnd.openxmlformats-officedocument.presentationml.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51.xml" ContentType="application/vnd.openxmlformats-officedocument.presentationml.notesSlide+xml"/>
  <Override PartName="/ppt/notesSlides/notesSlide11.xml" ContentType="application/vnd.openxmlformats-officedocument.presentationml.notesSlide+xml"/>
  <Override PartName="/ppt/notesSlides/notesSlide40.xml" ContentType="application/vnd.openxmlformats-officedocument.presentationml.notesSlide+xml"/>
  <Override PartName="/ppt/slides/slide98.xml" ContentType="application/vnd.openxmlformats-officedocument.presentationml.slide+xml"/>
  <Override PartName="/ppt/slides/slide117.xml" ContentType="application/vnd.openxmlformats-officedocument.presentationml.slide+xml"/>
  <Override PartName="/ppt/notesSlides/notesSlide6.xml" ContentType="application/vnd.openxmlformats-officedocument.presentationml.notesSlide+xml"/>
  <Override PartName="/ppt/slides/slide8.xml" ContentType="application/vnd.openxmlformats-officedocument.presentationml.slide+xml"/>
  <Override PartName="/ppt/slides/slide69.xml" ContentType="application/vnd.openxmlformats-officedocument.presentationml.slide+xml"/>
  <Override PartName="/ppt/slides/slide87.xml" ContentType="application/vnd.openxmlformats-officedocument.presentationml.slide+xml"/>
  <Override PartName="/ppt/slides/slide106.xml" ContentType="application/vnd.openxmlformats-officedocument.presentationml.slide+xml"/>
  <Override PartName="/ppt/slides/slide124.xml" ContentType="application/vnd.openxmlformats-officedocument.presentationml.slide+xml"/>
  <Override PartName="/ppt/slides/slide29.xml" ContentType="application/vnd.openxmlformats-officedocument.presentationml.slide+xml"/>
  <Override PartName="/ppt/slides/slide76.xml" ContentType="application/vnd.openxmlformats-officedocument.presentationml.slide+xml"/>
  <Override PartName="/ppt/slides/slide113.xml" ContentType="application/vnd.openxmlformats-officedocument.presentationml.slide+xml"/>
  <Override PartName="/ppt/notesSlides/notesSlide78.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102.xml" ContentType="application/vnd.openxmlformats-officedocument.presentationml.slide+xml"/>
  <Override PartName="/ppt/slideLayouts/slideLayout6.xml" ContentType="application/vnd.openxmlformats-officedocument.presentationml.slideLayout+xml"/>
  <Override PartName="/ppt/notesSlides/notesSlide67.xml" ContentType="application/vnd.openxmlformats-officedocument.presentationml.notesSlide+xml"/>
  <Override PartName="/ppt/slides/slide43.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notesSlides/notesSlide45.xml" ContentType="application/vnd.openxmlformats-officedocument.presentationml.notesSlide+xml"/>
  <Override PartName="/ppt/notesSlides/notesSlide56.xml" ContentType="application/vnd.openxmlformats-officedocument.presentationml.notesSlide+xml"/>
  <Override PartName="/ppt/slides/slide32.xml" ContentType="application/vnd.openxmlformats-officedocument.presentationml.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notesSlides/notesSlide23.xml" ContentType="application/vnd.openxmlformats-officedocument.presentationml.notesSlide+xml"/>
  <Override PartName="/ppt/notesSlides/notesSlide70.xml" ContentType="application/vnd.openxmlformats-officedocument.presentationml.notesSlide+xml"/>
  <Override PartName="/ppt/notesSlides/notesSlide12.xml" ContentType="application/vnd.openxmlformats-officedocument.presentationml.notesSlide+xml"/>
  <Override PartName="/ppt/slides/slide118.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8"/>
  </p:notesMasterIdLst>
  <p:sldIdLst>
    <p:sldId id="257" r:id="rId2"/>
    <p:sldId id="258" r:id="rId3"/>
    <p:sldId id="256" r:id="rId4"/>
    <p:sldId id="261" r:id="rId5"/>
    <p:sldId id="259" r:id="rId6"/>
    <p:sldId id="260" r:id="rId7"/>
    <p:sldId id="262" r:id="rId8"/>
    <p:sldId id="303" r:id="rId9"/>
    <p:sldId id="304" r:id="rId10"/>
    <p:sldId id="388" r:id="rId11"/>
    <p:sldId id="264" r:id="rId12"/>
    <p:sldId id="293" r:id="rId13"/>
    <p:sldId id="265" r:id="rId14"/>
    <p:sldId id="268" r:id="rId15"/>
    <p:sldId id="269" r:id="rId16"/>
    <p:sldId id="270" r:id="rId17"/>
    <p:sldId id="267" r:id="rId18"/>
    <p:sldId id="271" r:id="rId19"/>
    <p:sldId id="272" r:id="rId20"/>
    <p:sldId id="294" r:id="rId21"/>
    <p:sldId id="295" r:id="rId22"/>
    <p:sldId id="296" r:id="rId23"/>
    <p:sldId id="297" r:id="rId24"/>
    <p:sldId id="322" r:id="rId25"/>
    <p:sldId id="298" r:id="rId26"/>
    <p:sldId id="299" r:id="rId27"/>
    <p:sldId id="300" r:id="rId28"/>
    <p:sldId id="306" r:id="rId29"/>
    <p:sldId id="307" r:id="rId30"/>
    <p:sldId id="308" r:id="rId31"/>
    <p:sldId id="309" r:id="rId32"/>
    <p:sldId id="310" r:id="rId33"/>
    <p:sldId id="311" r:id="rId34"/>
    <p:sldId id="312" r:id="rId35"/>
    <p:sldId id="313" r:id="rId36"/>
    <p:sldId id="314" r:id="rId37"/>
    <p:sldId id="315" r:id="rId38"/>
    <p:sldId id="316" r:id="rId39"/>
    <p:sldId id="317" r:id="rId40"/>
    <p:sldId id="318" r:id="rId41"/>
    <p:sldId id="319" r:id="rId42"/>
    <p:sldId id="320" r:id="rId43"/>
    <p:sldId id="323" r:id="rId44"/>
    <p:sldId id="324" r:id="rId45"/>
    <p:sldId id="325" r:id="rId46"/>
    <p:sldId id="326" r:id="rId47"/>
    <p:sldId id="327" r:id="rId48"/>
    <p:sldId id="328" r:id="rId49"/>
    <p:sldId id="329" r:id="rId50"/>
    <p:sldId id="330" r:id="rId51"/>
    <p:sldId id="331" r:id="rId52"/>
    <p:sldId id="332" r:id="rId53"/>
    <p:sldId id="333" r:id="rId54"/>
    <p:sldId id="334" r:id="rId55"/>
    <p:sldId id="335" r:id="rId56"/>
    <p:sldId id="336" r:id="rId57"/>
    <p:sldId id="337" r:id="rId58"/>
    <p:sldId id="338" r:id="rId59"/>
    <p:sldId id="339" r:id="rId60"/>
    <p:sldId id="340" r:id="rId61"/>
    <p:sldId id="341" r:id="rId62"/>
    <p:sldId id="342" r:id="rId63"/>
    <p:sldId id="343" r:id="rId64"/>
    <p:sldId id="344" r:id="rId65"/>
    <p:sldId id="345" r:id="rId66"/>
    <p:sldId id="346" r:id="rId67"/>
    <p:sldId id="347" r:id="rId68"/>
    <p:sldId id="348" r:id="rId69"/>
    <p:sldId id="349" r:id="rId70"/>
    <p:sldId id="350" r:id="rId71"/>
    <p:sldId id="351" r:id="rId72"/>
    <p:sldId id="352" r:id="rId73"/>
    <p:sldId id="353" r:id="rId74"/>
    <p:sldId id="354" r:id="rId75"/>
    <p:sldId id="355" r:id="rId76"/>
    <p:sldId id="356" r:id="rId77"/>
    <p:sldId id="357" r:id="rId78"/>
    <p:sldId id="358" r:id="rId79"/>
    <p:sldId id="359" r:id="rId80"/>
    <p:sldId id="360" r:id="rId81"/>
    <p:sldId id="361" r:id="rId82"/>
    <p:sldId id="362" r:id="rId83"/>
    <p:sldId id="363" r:id="rId84"/>
    <p:sldId id="364" r:id="rId85"/>
    <p:sldId id="366" r:id="rId86"/>
    <p:sldId id="367" r:id="rId87"/>
    <p:sldId id="369" r:id="rId88"/>
    <p:sldId id="370" r:id="rId89"/>
    <p:sldId id="371" r:id="rId90"/>
    <p:sldId id="372" r:id="rId91"/>
    <p:sldId id="373" r:id="rId92"/>
    <p:sldId id="374" r:id="rId93"/>
    <p:sldId id="375" r:id="rId94"/>
    <p:sldId id="376" r:id="rId95"/>
    <p:sldId id="377" r:id="rId96"/>
    <p:sldId id="378" r:id="rId97"/>
    <p:sldId id="379" r:id="rId98"/>
    <p:sldId id="381" r:id="rId99"/>
    <p:sldId id="382" r:id="rId100"/>
    <p:sldId id="383" r:id="rId101"/>
    <p:sldId id="384" r:id="rId102"/>
    <p:sldId id="385" r:id="rId103"/>
    <p:sldId id="386" r:id="rId104"/>
    <p:sldId id="284" r:id="rId105"/>
    <p:sldId id="285" r:id="rId106"/>
    <p:sldId id="286" r:id="rId107"/>
    <p:sldId id="287" r:id="rId108"/>
    <p:sldId id="288" r:id="rId109"/>
    <p:sldId id="289" r:id="rId110"/>
    <p:sldId id="387" r:id="rId111"/>
    <p:sldId id="290" r:id="rId112"/>
    <p:sldId id="291" r:id="rId113"/>
    <p:sldId id="292" r:id="rId114"/>
    <p:sldId id="275" r:id="rId115"/>
    <p:sldId id="276" r:id="rId116"/>
    <p:sldId id="277" r:id="rId117"/>
    <p:sldId id="278" r:id="rId118"/>
    <p:sldId id="274" r:id="rId119"/>
    <p:sldId id="279" r:id="rId120"/>
    <p:sldId id="280" r:id="rId121"/>
    <p:sldId id="281" r:id="rId122"/>
    <p:sldId id="389" r:id="rId123"/>
    <p:sldId id="282" r:id="rId124"/>
    <p:sldId id="283" r:id="rId125"/>
    <p:sldId id="390" r:id="rId126"/>
    <p:sldId id="391" r:id="rId1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3529" autoAdjust="0"/>
    <p:restoredTop sz="94660"/>
  </p:normalViewPr>
  <p:slideViewPr>
    <p:cSldViewPr>
      <p:cViewPr varScale="1">
        <p:scale>
          <a:sx n="69" d="100"/>
          <a:sy n="69" d="100"/>
        </p:scale>
        <p:origin x="-1500"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notesMaster" Target="notesMasters/notesMaster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126" Type="http://schemas.openxmlformats.org/officeDocument/2006/relationships/slide" Target="slides/slide125.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theme" Target="theme/theme1.xml"/><Relationship Id="rId61" Type="http://schemas.openxmlformats.org/officeDocument/2006/relationships/slide" Target="slides/slide60.xml"/><Relationship Id="rId82" Type="http://schemas.openxmlformats.org/officeDocument/2006/relationships/slide" Target="slides/slide8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5A3CAC9-E553-4B37-8841-D7C05D68AD60}" type="datetimeFigureOut">
              <a:rPr lang="en-US" smtClean="0"/>
              <a:pPr/>
              <a:t>10/8/2014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A05C6F8-7F22-4225-B7A2-D3467C07F10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7"/>
          <p:cNvSpPr>
            <a:spLocks noGrp="1" noChangeArrowheads="1"/>
          </p:cNvSpPr>
          <p:nvPr>
            <p:ph type="sldNum" sz="quarter" idx="5"/>
          </p:nvPr>
        </p:nvSpPr>
        <p:spPr/>
        <p:txBody>
          <a:bodyPr/>
          <a:lstStyle/>
          <a:p>
            <a:pPr>
              <a:defRPr/>
            </a:pPr>
            <a:fld id="{90B4BB2F-BE12-4A52-8B9A-AEC2D0DCA6B7}" type="slidenum">
              <a:rPr lang="en-US" smtClean="0"/>
              <a:pPr>
                <a:defRPr/>
              </a:pPr>
              <a:t>14</a:t>
            </a:fld>
            <a:endParaRPr lang="en-US" smtClean="0"/>
          </a:p>
        </p:txBody>
      </p:sp>
      <p:sp>
        <p:nvSpPr>
          <p:cNvPr id="314371" name="Rectangle 2"/>
          <p:cNvSpPr>
            <a:spLocks noGrp="1" noRot="1" noChangeAspect="1" noChangeArrowheads="1" noTextEdit="1"/>
          </p:cNvSpPr>
          <p:nvPr>
            <p:ph type="sldImg"/>
          </p:nvPr>
        </p:nvSpPr>
        <p:spPr bwMode="auto">
          <a:xfrm>
            <a:off x="1125538" y="687388"/>
            <a:ext cx="4570412" cy="3427412"/>
          </a:xfrm>
          <a:noFill/>
          <a:ln>
            <a:solidFill>
              <a:srgbClr val="000000"/>
            </a:solidFill>
            <a:miter lim="800000"/>
            <a:headEnd/>
            <a:tailEnd/>
          </a:ln>
        </p:spPr>
      </p:sp>
      <p:sp>
        <p:nvSpPr>
          <p:cNvPr id="314372" name="Rectangle 3"/>
          <p:cNvSpPr>
            <a:spLocks noGrp="1" noChangeArrowheads="1"/>
          </p:cNvSpPr>
          <p:nvPr>
            <p:ph type="body" idx="1"/>
          </p:nvPr>
        </p:nvSpPr>
        <p:spPr bwMode="auto">
          <a:xfrm>
            <a:off x="685480" y="4232793"/>
            <a:ext cx="5487041" cy="4112899"/>
          </a:xfrm>
          <a:noFill/>
        </p:spPr>
        <p:txBody>
          <a:bodyPr wrap="square" numCol="1" anchor="t" anchorCtr="0" compatLnSpc="1">
            <a:prstTxWarp prst="textNoShape">
              <a:avLst/>
            </a:prstTxWarp>
          </a:bodyPr>
          <a:lstStyle/>
          <a:p>
            <a:pPr eaLnBrk="1" hangingPunct="1"/>
            <a:endParaRPr lang="en-US" sz="1000" i="1"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7798433C-7974-40D2-BB40-B9C6FD8C625F}" type="slidenum">
              <a:rPr lang="en-GB" smtClean="0"/>
              <a:pPr/>
              <a:t>30</a:t>
            </a:fld>
            <a:endParaRPr lang="en-GB"/>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7798433C-7974-40D2-BB40-B9C6FD8C625F}" type="slidenum">
              <a:rPr lang="en-GB" smtClean="0"/>
              <a:pPr/>
              <a:t>31</a:t>
            </a:fld>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7798433C-7974-40D2-BB40-B9C6FD8C625F}" type="slidenum">
              <a:rPr lang="en-GB" smtClean="0"/>
              <a:pPr/>
              <a:t>32</a:t>
            </a:fld>
            <a:endParaRPr lang="en-GB"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7798433C-7974-40D2-BB40-B9C6FD8C625F}" type="slidenum">
              <a:rPr lang="en-GB" smtClean="0"/>
              <a:pPr/>
              <a:t>35</a:t>
            </a:fld>
            <a:endParaRPr lang="en-GB"/>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7798433C-7974-40D2-BB40-B9C6FD8C625F}" type="slidenum">
              <a:rPr lang="en-GB" smtClean="0"/>
              <a:pPr/>
              <a:t>36</a:t>
            </a:fld>
            <a:endParaRPr lang="en-GB"/>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7798433C-7974-40D2-BB40-B9C6FD8C625F}" type="slidenum">
              <a:rPr lang="en-GB" smtClean="0"/>
              <a:pPr/>
              <a:t>37</a:t>
            </a:fld>
            <a:endParaRPr lang="en-GB"/>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7798433C-7974-40D2-BB40-B9C6FD8C625F}" type="slidenum">
              <a:rPr lang="en-GB" smtClean="0"/>
              <a:pPr/>
              <a:t>38</a:t>
            </a:fld>
            <a:endParaRPr lang="en-GB"/>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7798433C-7974-40D2-BB40-B9C6FD8C625F}" type="slidenum">
              <a:rPr lang="en-GB" smtClean="0"/>
              <a:pPr/>
              <a:t>39</a:t>
            </a:fld>
            <a:endParaRPr lang="en-GB"/>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7798433C-7974-40D2-BB40-B9C6FD8C625F}" type="slidenum">
              <a:rPr lang="en-GB" smtClean="0"/>
              <a:pPr/>
              <a:t>40</a:t>
            </a:fld>
            <a:endParaRPr lang="en-GB"/>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7798433C-7974-40D2-BB40-B9C6FD8C625F}" type="slidenum">
              <a:rPr lang="en-GB" smtClean="0"/>
              <a:pPr/>
              <a:t>41</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7"/>
          <p:cNvSpPr>
            <a:spLocks noGrp="1" noChangeArrowheads="1"/>
          </p:cNvSpPr>
          <p:nvPr>
            <p:ph type="sldNum" sz="quarter" idx="5"/>
          </p:nvPr>
        </p:nvSpPr>
        <p:spPr/>
        <p:txBody>
          <a:bodyPr/>
          <a:lstStyle/>
          <a:p>
            <a:pPr>
              <a:defRPr/>
            </a:pPr>
            <a:fld id="{0AB97046-CE50-4B3D-89E2-1AC3B41425B7}" type="slidenum">
              <a:rPr lang="en-US" smtClean="0"/>
              <a:pPr>
                <a:defRPr/>
              </a:pPr>
              <a:t>15</a:t>
            </a:fld>
            <a:endParaRPr lang="en-US" smtClean="0"/>
          </a:p>
        </p:txBody>
      </p:sp>
      <p:sp>
        <p:nvSpPr>
          <p:cNvPr id="315395" name="Rectangle 2"/>
          <p:cNvSpPr>
            <a:spLocks noGrp="1" noRot="1" noChangeAspect="1" noChangeArrowheads="1" noTextEdit="1"/>
          </p:cNvSpPr>
          <p:nvPr>
            <p:ph type="sldImg"/>
          </p:nvPr>
        </p:nvSpPr>
        <p:spPr bwMode="auto">
          <a:xfrm>
            <a:off x="1125538" y="687388"/>
            <a:ext cx="4570412" cy="3427412"/>
          </a:xfrm>
          <a:noFill/>
          <a:ln>
            <a:solidFill>
              <a:srgbClr val="000000"/>
            </a:solidFill>
            <a:miter lim="800000"/>
            <a:headEnd/>
            <a:tailEnd/>
          </a:ln>
        </p:spPr>
      </p:sp>
      <p:sp>
        <p:nvSpPr>
          <p:cNvPr id="315396" name="Rectangle 3"/>
          <p:cNvSpPr>
            <a:spLocks noGrp="1" noChangeArrowheads="1"/>
          </p:cNvSpPr>
          <p:nvPr>
            <p:ph type="body" idx="1"/>
          </p:nvPr>
        </p:nvSpPr>
        <p:spPr bwMode="auto">
          <a:xfrm>
            <a:off x="685480" y="4232792"/>
            <a:ext cx="5487041" cy="4564690"/>
          </a:xfrm>
          <a:noFill/>
        </p:spPr>
        <p:txBody>
          <a:bodyPr wrap="square" numCol="1" anchor="t" anchorCtr="0" compatLnSpc="1">
            <a:prstTxWarp prst="textNoShape">
              <a:avLst/>
            </a:prstTxWarp>
          </a:bodyPr>
          <a:lstStyle/>
          <a:p>
            <a:pPr eaLnBrk="1" hangingPunct="1">
              <a:lnSpc>
                <a:spcPct val="90000"/>
              </a:lnSpc>
            </a:pPr>
            <a:r>
              <a:rPr lang="en-US" dirty="0" smtClean="0"/>
              <a:t>For women who want to avoid childbearing, contraceptive method effectiveness (how well a method works) is one of the most important characteristics for choosing a method. As depicted in this chart, contraceptive failure can occur with any method; however, some methods are more effective than others. This slide shows pregnancy rates for various contraceptive methods. The red rectangles show pregnancy rates for perfect use, reflecting how often a contraceptive method fails when it is used both correctly and consistently. The blue rectangles show pregnancy rates for typical use, reflecting how often a contraceptive method fails in real-life situations, when it may not always be used correctly and consistently. Typical use rates vary depending on user characteristics, user behavior, the adequacy of counseling, and access to resupply. </a:t>
            </a:r>
          </a:p>
          <a:p>
            <a:pPr eaLnBrk="1" hangingPunct="1">
              <a:lnSpc>
                <a:spcPct val="90000"/>
              </a:lnSpc>
            </a:pPr>
            <a:r>
              <a:rPr lang="en-US" dirty="0" smtClean="0"/>
              <a:t>Differences between correct and typical use rates are greater for some methods than for others. Client-controlled methods may have low pregnancy rates with correct and consistent use but higher pregnancy rates with typical use. For example, combined oral contraceptives have a pregnancy rate of 0.3 percent when used correctly and consistently but a pregnancy rate of 8 percent with typical use. In contrast, the pregnancy rates for typical use of intrauterine devices, or IUDs, or </a:t>
            </a:r>
            <a:r>
              <a:rPr lang="en-US" dirty="0" err="1" smtClean="0"/>
              <a:t>injectable</a:t>
            </a:r>
            <a:r>
              <a:rPr lang="en-US" dirty="0" smtClean="0"/>
              <a:t> contraceptives are almost the same as those for their correct and consistent use because the effectiveness of these methods depends little on user behavior. For example, the TCu-380A IUD has a pregnancy rate of 0.6 percent with correct and consistent use and a rate of 0.8 percent in typical use.</a:t>
            </a:r>
            <a:r>
              <a:rPr lang="en-US" baseline="30000" dirty="0" smtClean="0"/>
              <a:t>1</a:t>
            </a:r>
            <a:r>
              <a:rPr lang="en-US" dirty="0" smtClean="0"/>
              <a:t> When considering the pregnancy rates for various methods, keep in mind that women who use no method at all have a risk of pregnancy as high as 85 percent over one year.</a:t>
            </a:r>
            <a:r>
              <a:rPr lang="en-US" dirty="0" smtClean="0">
                <a:cs typeface="Times New Roman" pitchFamily="18" charset="0"/>
              </a:rPr>
              <a:t> █</a:t>
            </a:r>
          </a:p>
          <a:p>
            <a:pPr eaLnBrk="1" hangingPunct="1">
              <a:lnSpc>
                <a:spcPct val="90000"/>
              </a:lnSpc>
              <a:spcBef>
                <a:spcPct val="65000"/>
              </a:spcBef>
            </a:pPr>
            <a:r>
              <a:rPr lang="en-US" sz="1000" b="1" dirty="0" smtClean="0"/>
              <a:t>Reference:</a:t>
            </a:r>
          </a:p>
          <a:p>
            <a:pPr eaLnBrk="1" hangingPunct="1">
              <a:lnSpc>
                <a:spcPct val="90000"/>
              </a:lnSpc>
            </a:pPr>
            <a:r>
              <a:rPr lang="en-US" sz="1000" dirty="0" smtClean="0"/>
              <a:t>1. World Health Organization/Department of Reproductive Health and Research (WHO), Johns Hopkins Bloomberg School of Public Health/Center for Communication Programs/INFO Project (CCP). </a:t>
            </a:r>
            <a:r>
              <a:rPr lang="en-US" sz="1000" i="1" dirty="0" smtClean="0"/>
              <a:t>Family Planning: A Global Handbook for Providers.</a:t>
            </a:r>
            <a:r>
              <a:rPr lang="en-US" sz="1000" dirty="0" smtClean="0"/>
              <a:t> Baltimore, MD and Geneva: CCP and WHO, 2007.</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7798433C-7974-40D2-BB40-B9C6FD8C625F}" type="slidenum">
              <a:rPr lang="en-GB" smtClean="0"/>
              <a:pPr/>
              <a:t>43</a:t>
            </a:fld>
            <a:endParaRPr lang="en-GB"/>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7798433C-7974-40D2-BB40-B9C6FD8C625F}" type="slidenum">
              <a:rPr lang="en-GB" smtClean="0"/>
              <a:pPr/>
              <a:t>44</a:t>
            </a:fld>
            <a:endParaRPr lang="en-GB"/>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7798433C-7974-40D2-BB40-B9C6FD8C625F}" type="slidenum">
              <a:rPr lang="en-GB" smtClean="0"/>
              <a:pPr/>
              <a:t>45</a:t>
            </a:fld>
            <a:endParaRPr lang="en-GB"/>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7798433C-7974-40D2-BB40-B9C6FD8C625F}" type="slidenum">
              <a:rPr lang="en-GB" smtClean="0"/>
              <a:pPr/>
              <a:t>46</a:t>
            </a:fld>
            <a:endParaRPr lang="en-GB"/>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7798433C-7974-40D2-BB40-B9C6FD8C625F}" type="slidenum">
              <a:rPr lang="en-GB" smtClean="0"/>
              <a:pPr/>
              <a:t>47</a:t>
            </a:fld>
            <a:endParaRPr lang="en-GB"/>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7798433C-7974-40D2-BB40-B9C6FD8C625F}" type="slidenum">
              <a:rPr lang="en-GB" smtClean="0"/>
              <a:pPr/>
              <a:t>48</a:t>
            </a:fld>
            <a:endParaRPr lang="en-GB"/>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7798433C-7974-40D2-BB40-B9C6FD8C625F}" type="slidenum">
              <a:rPr lang="en-GB" smtClean="0"/>
              <a:pPr/>
              <a:t>49</a:t>
            </a:fld>
            <a:endParaRPr lang="en-GB"/>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7798433C-7974-40D2-BB40-B9C6FD8C625F}" type="slidenum">
              <a:rPr lang="en-GB" smtClean="0"/>
              <a:pPr/>
              <a:t>50</a:t>
            </a:fld>
            <a:endParaRPr lang="en-GB"/>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7798433C-7974-40D2-BB40-B9C6FD8C625F}" type="slidenum">
              <a:rPr lang="en-GB" smtClean="0"/>
              <a:pPr/>
              <a:t>51</a:t>
            </a:fld>
            <a:endParaRPr lang="en-GB"/>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7798433C-7974-40D2-BB40-B9C6FD8C625F}" type="slidenum">
              <a:rPr lang="en-GB" smtClean="0"/>
              <a:pPr/>
              <a:t>52</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7"/>
          <p:cNvSpPr>
            <a:spLocks noGrp="1" noChangeArrowheads="1"/>
          </p:cNvSpPr>
          <p:nvPr>
            <p:ph type="sldNum" sz="quarter" idx="5"/>
          </p:nvPr>
        </p:nvSpPr>
        <p:spPr/>
        <p:txBody>
          <a:bodyPr/>
          <a:lstStyle/>
          <a:p>
            <a:pPr>
              <a:defRPr/>
            </a:pPr>
            <a:fld id="{DED2FA59-D078-4F76-B868-CE76400EC5CF}" type="slidenum">
              <a:rPr lang="en-US" smtClean="0"/>
              <a:pPr>
                <a:defRPr/>
              </a:pPr>
              <a:t>16</a:t>
            </a:fld>
            <a:endParaRPr lang="en-US" smtClean="0"/>
          </a:p>
        </p:txBody>
      </p:sp>
      <p:sp>
        <p:nvSpPr>
          <p:cNvPr id="316419" name="Rectangle 2"/>
          <p:cNvSpPr>
            <a:spLocks noGrp="1" noRot="1" noChangeAspect="1" noChangeArrowheads="1" noTextEdit="1"/>
          </p:cNvSpPr>
          <p:nvPr>
            <p:ph type="sldImg"/>
          </p:nvPr>
        </p:nvSpPr>
        <p:spPr bwMode="auto">
          <a:xfrm>
            <a:off x="1123950" y="673100"/>
            <a:ext cx="4584700" cy="3438525"/>
          </a:xfrm>
          <a:noFill/>
          <a:ln>
            <a:solidFill>
              <a:srgbClr val="000000"/>
            </a:solidFill>
            <a:miter lim="800000"/>
            <a:headEnd/>
            <a:tailEnd/>
          </a:ln>
        </p:spPr>
      </p:sp>
      <p:sp>
        <p:nvSpPr>
          <p:cNvPr id="316420" name="Rectangle 3"/>
          <p:cNvSpPr>
            <a:spLocks noGrp="1" noChangeArrowheads="1"/>
          </p:cNvSpPr>
          <p:nvPr>
            <p:ph type="body" idx="1"/>
          </p:nvPr>
        </p:nvSpPr>
        <p:spPr bwMode="auto">
          <a:xfrm>
            <a:off x="890483" y="4335140"/>
            <a:ext cx="5051409" cy="4112899"/>
          </a:xfrm>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7798433C-7974-40D2-BB40-B9C6FD8C625F}" type="slidenum">
              <a:rPr lang="en-GB" smtClean="0"/>
              <a:pPr/>
              <a:t>53</a:t>
            </a:fld>
            <a:endParaRPr lang="en-GB"/>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7798433C-7974-40D2-BB40-B9C6FD8C625F}" type="slidenum">
              <a:rPr lang="en-GB" smtClean="0"/>
              <a:pPr/>
              <a:t>54</a:t>
            </a:fld>
            <a:endParaRPr lang="en-GB"/>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7798433C-7974-40D2-BB40-B9C6FD8C625F}" type="slidenum">
              <a:rPr lang="en-GB" smtClean="0"/>
              <a:pPr/>
              <a:t>55</a:t>
            </a:fld>
            <a:endParaRPr lang="en-GB"/>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7798433C-7974-40D2-BB40-B9C6FD8C625F}" type="slidenum">
              <a:rPr lang="en-GB" smtClean="0"/>
              <a:pPr/>
              <a:t>56</a:t>
            </a:fld>
            <a:endParaRPr lang="en-GB"/>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7798433C-7974-40D2-BB40-B9C6FD8C625F}" type="slidenum">
              <a:rPr lang="en-GB" smtClean="0"/>
              <a:pPr/>
              <a:t>57</a:t>
            </a:fld>
            <a:endParaRPr lang="en-GB"/>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7798433C-7974-40D2-BB40-B9C6FD8C625F}" type="slidenum">
              <a:rPr lang="en-GB" smtClean="0"/>
              <a:pPr/>
              <a:t>58</a:t>
            </a:fld>
            <a:endParaRPr lang="en-GB"/>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7798433C-7974-40D2-BB40-B9C6FD8C625F}" type="slidenum">
              <a:rPr lang="en-GB" smtClean="0"/>
              <a:pPr/>
              <a:t>59</a:t>
            </a:fld>
            <a:endParaRPr lang="en-GB"/>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7798433C-7974-40D2-BB40-B9C6FD8C625F}" type="slidenum">
              <a:rPr lang="en-GB" smtClean="0"/>
              <a:pPr/>
              <a:t>60</a:t>
            </a:fld>
            <a:endParaRPr lang="en-GB"/>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7798433C-7974-40D2-BB40-B9C6FD8C625F}" type="slidenum">
              <a:rPr lang="en-GB" smtClean="0"/>
              <a:pPr/>
              <a:t>61</a:t>
            </a:fld>
            <a:endParaRPr lang="en-GB"/>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7798433C-7974-40D2-BB40-B9C6FD8C625F}" type="slidenum">
              <a:rPr lang="en-GB" smtClean="0"/>
              <a:pPr/>
              <a:t>62</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7"/>
          <p:cNvSpPr>
            <a:spLocks noGrp="1" noChangeArrowheads="1"/>
          </p:cNvSpPr>
          <p:nvPr>
            <p:ph type="sldNum" sz="quarter" idx="5"/>
          </p:nvPr>
        </p:nvSpPr>
        <p:spPr/>
        <p:txBody>
          <a:bodyPr/>
          <a:lstStyle/>
          <a:p>
            <a:pPr>
              <a:defRPr/>
            </a:pPr>
            <a:fld id="{2D7E6766-67EC-480D-ACCF-D5AF1C736180}" type="slidenum">
              <a:rPr lang="en-US" smtClean="0"/>
              <a:pPr>
                <a:defRPr/>
              </a:pPr>
              <a:t>17</a:t>
            </a:fld>
            <a:endParaRPr lang="en-US" smtClean="0"/>
          </a:p>
        </p:txBody>
      </p:sp>
      <p:sp>
        <p:nvSpPr>
          <p:cNvPr id="317443" name="Rectangle 2"/>
          <p:cNvSpPr>
            <a:spLocks noGrp="1" noRot="1" noChangeAspect="1" noChangeArrowheads="1" noTextEdit="1"/>
          </p:cNvSpPr>
          <p:nvPr>
            <p:ph type="sldImg"/>
          </p:nvPr>
        </p:nvSpPr>
        <p:spPr bwMode="auto">
          <a:xfrm>
            <a:off x="1125538" y="688975"/>
            <a:ext cx="4570412" cy="3427413"/>
          </a:xfrm>
          <a:noFill/>
          <a:ln>
            <a:solidFill>
              <a:srgbClr val="000000"/>
            </a:solidFill>
            <a:miter lim="800000"/>
            <a:headEnd/>
            <a:tailEnd/>
          </a:ln>
        </p:spPr>
      </p:sp>
      <p:sp>
        <p:nvSpPr>
          <p:cNvPr id="317444" name="Rectangle 3"/>
          <p:cNvSpPr>
            <a:spLocks noGrp="1" noChangeArrowheads="1"/>
          </p:cNvSpPr>
          <p:nvPr>
            <p:ph type="body" idx="1"/>
          </p:nvPr>
        </p:nvSpPr>
        <p:spPr bwMode="auto">
          <a:xfrm>
            <a:off x="685480" y="4232792"/>
            <a:ext cx="5487041" cy="4572000"/>
          </a:xfrm>
          <a:noFill/>
        </p:spPr>
        <p:txBody>
          <a:bodyPr wrap="square" numCol="1" anchor="t" anchorCtr="0" compatLnSpc="1">
            <a:prstTxWarp prst="textNoShape">
              <a:avLst/>
            </a:prstTxWarp>
          </a:bodyPr>
          <a:lstStyle/>
          <a:p>
            <a:pPr eaLnBrk="1" hangingPunct="1"/>
            <a:r>
              <a:rPr lang="en-US" dirty="0" smtClean="0"/>
              <a:t>As just reviewed, the characteristics of contraceptive methods and how these fit with an individual’s lifestyle influence a client’s decisions about method choice. Another consideration is whether the client has any medical conditions that would make the use of a particular method unsafe. </a:t>
            </a:r>
            <a:r>
              <a:rPr lang="en-US" dirty="0" smtClean="0">
                <a:cs typeface="Times New Roman" pitchFamily="18" charset="0"/>
              </a:rPr>
              <a:t>█</a:t>
            </a:r>
            <a:endParaRPr lang="en-US" dirty="0" smtClean="0"/>
          </a:p>
          <a:p>
            <a:pPr eaLnBrk="1" hangingPunct="1"/>
            <a:r>
              <a:rPr lang="en-US" dirty="0" smtClean="0"/>
              <a:t>Several years ago, WHO assembled a team of experts to review the available evidence and organize the findings in a manner that could be readily used by providers to determine a client’s medical eligibility for a particular method. The recommendations of the expert review team are summarized in the document </a:t>
            </a:r>
            <a:r>
              <a:rPr lang="en-US" i="1" dirty="0" smtClean="0"/>
              <a:t>Medical Eligibility Criteria for Contraceptive Use</a:t>
            </a:r>
            <a:r>
              <a:rPr lang="en-US" dirty="0" smtClean="0"/>
              <a:t>.</a:t>
            </a:r>
            <a:r>
              <a:rPr lang="en-US" baseline="30000" dirty="0" smtClean="0"/>
              <a:t>5</a:t>
            </a:r>
            <a:r>
              <a:rPr lang="en-US" dirty="0" smtClean="0"/>
              <a:t> We will refer to them hereafter as the MEC. </a:t>
            </a:r>
            <a:r>
              <a:rPr lang="en-US" dirty="0" smtClean="0">
                <a:cs typeface="Times New Roman" pitchFamily="18" charset="0"/>
              </a:rPr>
              <a:t>█</a:t>
            </a:r>
            <a:endParaRPr lang="en-US" dirty="0" smtClean="0"/>
          </a:p>
          <a:p>
            <a:pPr eaLnBrk="1" hangingPunct="1"/>
            <a:r>
              <a:rPr lang="en-US" dirty="0" smtClean="0"/>
              <a:t>The team of experts meets periodically to review new research findings and update their recommendations. The most recent version, the third edition, was published in 2004. Additional changes to the MEC were introduced in April of 2008. These changes are reflected in the technical information included in this Toolkit. </a:t>
            </a:r>
          </a:p>
          <a:p>
            <a:pPr eaLnBrk="1" hangingPunct="1"/>
            <a:r>
              <a:rPr lang="en-US" dirty="0" smtClean="0"/>
              <a:t>The document provides guidance on the safety of 19 contraceptive methods for women and men with specific characteristics or known medical conditions. These characteristics and conditions range from age, smoking, and parity to cardiovascular disease, cancer, and infections. Of particular interest to users of this curriculum are the recommendations related to infection with HIV, the presence of AIDS, and the use of ARV therapy. We will discuss these recommendations in detail as we review each method. </a:t>
            </a:r>
            <a:r>
              <a:rPr lang="en-US" dirty="0" smtClean="0">
                <a:cs typeface="Times New Roman" pitchFamily="18" charset="0"/>
              </a:rPr>
              <a:t>█</a:t>
            </a:r>
            <a:endParaRPr lang="en-US" dirty="0" smtClean="0"/>
          </a:p>
          <a:p>
            <a:pPr eaLnBrk="1" hangingPunct="1">
              <a:spcBef>
                <a:spcPct val="75000"/>
              </a:spcBef>
            </a:pPr>
            <a:r>
              <a:rPr lang="en-US" sz="1000" b="1" dirty="0" smtClean="0"/>
              <a:t>Reference:</a:t>
            </a:r>
          </a:p>
          <a:p>
            <a:pPr eaLnBrk="1" hangingPunct="1"/>
            <a:r>
              <a:rPr lang="en-US" sz="1000" dirty="0" smtClean="0"/>
              <a:t>5. World Health Organization (WHO).</a:t>
            </a:r>
            <a:r>
              <a:rPr lang="en-US" sz="1000" i="1" dirty="0" smtClean="0"/>
              <a:t> Medical Eligibility Criteria for Contraceptive Use. Third Edition</a:t>
            </a:r>
            <a:r>
              <a:rPr lang="en-US" sz="1000" dirty="0" smtClean="0"/>
              <a:t>. Geneva: WHO, 2004; updated 2008.</a:t>
            </a: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7798433C-7974-40D2-BB40-B9C6FD8C625F}" type="slidenum">
              <a:rPr lang="en-GB" smtClean="0"/>
              <a:pPr/>
              <a:t>63</a:t>
            </a:fld>
            <a:endParaRPr lang="en-GB"/>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7798433C-7974-40D2-BB40-B9C6FD8C625F}" type="slidenum">
              <a:rPr lang="en-GB" smtClean="0"/>
              <a:pPr/>
              <a:t>64</a:t>
            </a:fld>
            <a:endParaRPr lang="en-GB"/>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7798433C-7974-40D2-BB40-B9C6FD8C625F}" type="slidenum">
              <a:rPr lang="en-GB" smtClean="0"/>
              <a:pPr/>
              <a:t>65</a:t>
            </a:fld>
            <a:endParaRPr lang="en-GB"/>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7798433C-7974-40D2-BB40-B9C6FD8C625F}" type="slidenum">
              <a:rPr lang="en-GB" smtClean="0"/>
              <a:pPr/>
              <a:t>66</a:t>
            </a:fld>
            <a:endParaRPr lang="en-GB"/>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7798433C-7974-40D2-BB40-B9C6FD8C625F}" type="slidenum">
              <a:rPr lang="en-GB" smtClean="0"/>
              <a:pPr/>
              <a:t>67</a:t>
            </a:fld>
            <a:endParaRPr lang="en-GB"/>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7798433C-7974-40D2-BB40-B9C6FD8C625F}" type="slidenum">
              <a:rPr lang="en-GB" smtClean="0"/>
              <a:pPr/>
              <a:t>68</a:t>
            </a:fld>
            <a:endParaRPr lang="en-GB"/>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7798433C-7974-40D2-BB40-B9C6FD8C625F}" type="slidenum">
              <a:rPr lang="en-GB" smtClean="0"/>
              <a:pPr/>
              <a:t>69</a:t>
            </a:fld>
            <a:endParaRPr lang="en-GB"/>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7798433C-7974-40D2-BB40-B9C6FD8C625F}" type="slidenum">
              <a:rPr lang="en-GB" smtClean="0"/>
              <a:pPr/>
              <a:t>70</a:t>
            </a:fld>
            <a:endParaRPr lang="en-GB"/>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7798433C-7974-40D2-BB40-B9C6FD8C625F}" type="slidenum">
              <a:rPr lang="en-GB" smtClean="0"/>
              <a:pPr/>
              <a:t>72</a:t>
            </a:fld>
            <a:endParaRPr lang="en-GB"/>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7798433C-7974-40D2-BB40-B9C6FD8C625F}" type="slidenum">
              <a:rPr lang="en-GB" smtClean="0"/>
              <a:pPr/>
              <a:t>73</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9858" name="Rectangle 2"/>
          <p:cNvSpPr>
            <a:spLocks noGrp="1" noRot="1" noChangeAspect="1" noChangeArrowheads="1" noTextEdit="1"/>
          </p:cNvSpPr>
          <p:nvPr>
            <p:ph type="sldImg"/>
          </p:nvPr>
        </p:nvSpPr>
        <p:spPr>
          <a:xfrm>
            <a:off x="1143000" y="687388"/>
            <a:ext cx="4573588" cy="3429000"/>
          </a:xfrm>
          <a:ln/>
        </p:spPr>
      </p:sp>
      <p:sp>
        <p:nvSpPr>
          <p:cNvPr id="249859" name="Rectangle 3"/>
          <p:cNvSpPr>
            <a:spLocks noGrp="1" noChangeArrowheads="1"/>
          </p:cNvSpPr>
          <p:nvPr>
            <p:ph type="body" idx="1"/>
          </p:nvPr>
        </p:nvSpPr>
        <p:spPr>
          <a:xfrm>
            <a:off x="914400" y="4344025"/>
            <a:ext cx="5029200" cy="4112926"/>
          </a:xfrm>
          <a:noFill/>
          <a:ln/>
        </p:spPr>
        <p:txBody>
          <a:bodyPr/>
          <a:lstStyle/>
          <a:p>
            <a:endParaRPr lang="en-GB" smtClean="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7798433C-7974-40D2-BB40-B9C6FD8C625F}" type="slidenum">
              <a:rPr lang="en-GB" smtClean="0"/>
              <a:pPr/>
              <a:t>74</a:t>
            </a:fld>
            <a:endParaRPr lang="en-GB"/>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7798433C-7974-40D2-BB40-B9C6FD8C625F}" type="slidenum">
              <a:rPr lang="en-GB" smtClean="0"/>
              <a:pPr/>
              <a:t>75</a:t>
            </a:fld>
            <a:endParaRPr lang="en-GB"/>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7798433C-7974-40D2-BB40-B9C6FD8C625F}" type="slidenum">
              <a:rPr lang="en-GB" smtClean="0"/>
              <a:pPr/>
              <a:t>76</a:t>
            </a:fld>
            <a:endParaRPr lang="en-GB"/>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7798433C-7974-40D2-BB40-B9C6FD8C625F}" type="slidenum">
              <a:rPr lang="en-GB" smtClean="0"/>
              <a:pPr/>
              <a:t>77</a:t>
            </a:fld>
            <a:endParaRPr lang="en-GB"/>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7798433C-7974-40D2-BB40-B9C6FD8C625F}" type="slidenum">
              <a:rPr lang="en-GB" smtClean="0"/>
              <a:pPr/>
              <a:t>78</a:t>
            </a:fld>
            <a:endParaRPr lang="en-GB"/>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7798433C-7974-40D2-BB40-B9C6FD8C625F}" type="slidenum">
              <a:rPr lang="en-GB" smtClean="0"/>
              <a:pPr/>
              <a:t>79</a:t>
            </a:fld>
            <a:endParaRPr lang="en-GB"/>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7798433C-7974-40D2-BB40-B9C6FD8C625F}" type="slidenum">
              <a:rPr lang="en-GB" smtClean="0"/>
              <a:pPr/>
              <a:t>80</a:t>
            </a:fld>
            <a:endParaRPr lang="en-GB"/>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7798433C-7974-40D2-BB40-B9C6FD8C625F}" type="slidenum">
              <a:rPr lang="en-GB" smtClean="0"/>
              <a:pPr/>
              <a:t>81</a:t>
            </a:fld>
            <a:endParaRPr lang="en-GB"/>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7798433C-7974-40D2-BB40-B9C6FD8C625F}" type="slidenum">
              <a:rPr lang="en-GB" smtClean="0"/>
              <a:pPr/>
              <a:t>82</a:t>
            </a:fld>
            <a:endParaRPr lang="en-GB"/>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7798433C-7974-40D2-BB40-B9C6FD8C625F}" type="slidenum">
              <a:rPr lang="en-GB" smtClean="0"/>
              <a:pPr/>
              <a:t>83</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0882" name="Rectangle 2"/>
          <p:cNvSpPr>
            <a:spLocks noGrp="1" noRot="1" noChangeAspect="1" noChangeArrowheads="1" noTextEdit="1"/>
          </p:cNvSpPr>
          <p:nvPr>
            <p:ph type="sldImg"/>
          </p:nvPr>
        </p:nvSpPr>
        <p:spPr>
          <a:ln/>
        </p:spPr>
      </p:sp>
      <p:sp>
        <p:nvSpPr>
          <p:cNvPr id="250883" name="Rectangle 3"/>
          <p:cNvSpPr>
            <a:spLocks noGrp="1" noChangeArrowheads="1"/>
          </p:cNvSpPr>
          <p:nvPr>
            <p:ph type="body" idx="1"/>
          </p:nvPr>
        </p:nvSpPr>
        <p:spPr>
          <a:noFill/>
          <a:ln/>
        </p:spPr>
        <p:txBody>
          <a:bodyPr lIns="91428" tIns="45714" rIns="91428" bIns="45714"/>
          <a:lstStyle/>
          <a:p>
            <a:endParaRPr lang="en-US" smtClean="0"/>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7798433C-7974-40D2-BB40-B9C6FD8C625F}" type="slidenum">
              <a:rPr lang="en-GB" smtClean="0"/>
              <a:pPr/>
              <a:t>84</a:t>
            </a:fld>
            <a:endParaRPr lang="en-GB"/>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7798433C-7974-40D2-BB40-B9C6FD8C625F}" type="slidenum">
              <a:rPr lang="en-GB" smtClean="0"/>
              <a:pPr/>
              <a:t>85</a:t>
            </a:fld>
            <a:endParaRPr lang="en-GB"/>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7798433C-7974-40D2-BB40-B9C6FD8C625F}" type="slidenum">
              <a:rPr lang="en-GB" smtClean="0"/>
              <a:pPr/>
              <a:t>86</a:t>
            </a:fld>
            <a:endParaRPr lang="en-GB"/>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7798433C-7974-40D2-BB40-B9C6FD8C625F}" type="slidenum">
              <a:rPr lang="en-GB" smtClean="0"/>
              <a:pPr/>
              <a:t>87</a:t>
            </a:fld>
            <a:endParaRPr lang="en-GB"/>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7798433C-7974-40D2-BB40-B9C6FD8C625F}" type="slidenum">
              <a:rPr lang="en-GB" smtClean="0"/>
              <a:pPr/>
              <a:t>88</a:t>
            </a:fld>
            <a:endParaRPr lang="en-GB"/>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7798433C-7974-40D2-BB40-B9C6FD8C625F}" type="slidenum">
              <a:rPr lang="en-GB" smtClean="0"/>
              <a:pPr/>
              <a:t>89</a:t>
            </a:fld>
            <a:endParaRPr lang="en-GB"/>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7798433C-7974-40D2-BB40-B9C6FD8C625F}" type="slidenum">
              <a:rPr lang="en-GB" smtClean="0"/>
              <a:pPr/>
              <a:t>90</a:t>
            </a:fld>
            <a:endParaRPr lang="en-GB"/>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7798433C-7974-40D2-BB40-B9C6FD8C625F}" type="slidenum">
              <a:rPr lang="en-GB" smtClean="0"/>
              <a:pPr/>
              <a:t>91</a:t>
            </a:fld>
            <a:endParaRPr lang="en-GB"/>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7798433C-7974-40D2-BB40-B9C6FD8C625F}" type="slidenum">
              <a:rPr lang="en-GB" smtClean="0"/>
              <a:pPr/>
              <a:t>92</a:t>
            </a:fld>
            <a:endParaRPr lang="en-GB"/>
          </a:p>
        </p:txBody>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7798433C-7974-40D2-BB40-B9C6FD8C625F}" type="slidenum">
              <a:rPr lang="en-GB" smtClean="0"/>
              <a:pPr/>
              <a:t>93</a:t>
            </a:fld>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7798433C-7974-40D2-BB40-B9C6FD8C625F}" type="slidenum">
              <a:rPr lang="en-GB" smtClean="0"/>
              <a:pPr/>
              <a:t>24</a:t>
            </a:fld>
            <a:endParaRPr lang="en-GB"/>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7798433C-7974-40D2-BB40-B9C6FD8C625F}" type="slidenum">
              <a:rPr lang="en-GB" smtClean="0"/>
              <a:pPr/>
              <a:t>94</a:t>
            </a:fld>
            <a:endParaRPr lang="en-GB"/>
          </a:p>
        </p:txBody>
      </p:sp>
    </p:spTree>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7798433C-7974-40D2-BB40-B9C6FD8C625F}" type="slidenum">
              <a:rPr lang="en-GB" smtClean="0"/>
              <a:pPr/>
              <a:t>95</a:t>
            </a:fld>
            <a:endParaRPr lang="en-GB"/>
          </a:p>
        </p:txBody>
      </p:sp>
    </p:spTree>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7798433C-7974-40D2-BB40-B9C6FD8C625F}" type="slidenum">
              <a:rPr lang="en-GB" smtClean="0"/>
              <a:pPr/>
              <a:t>96</a:t>
            </a:fld>
            <a:endParaRPr lang="en-GB"/>
          </a:p>
        </p:txBody>
      </p:sp>
    </p:spTree>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7798433C-7974-40D2-BB40-B9C6FD8C625F}" type="slidenum">
              <a:rPr lang="en-GB" smtClean="0"/>
              <a:pPr/>
              <a:t>97</a:t>
            </a:fld>
            <a:endParaRPr lang="en-GB"/>
          </a:p>
        </p:txBody>
      </p:sp>
    </p:spTree>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7798433C-7974-40D2-BB40-B9C6FD8C625F}" type="slidenum">
              <a:rPr lang="en-GB" smtClean="0"/>
              <a:pPr/>
              <a:t>98</a:t>
            </a:fld>
            <a:endParaRPr lang="en-GB"/>
          </a:p>
        </p:txBody>
      </p:sp>
    </p:spTree>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7798433C-7974-40D2-BB40-B9C6FD8C625F}" type="slidenum">
              <a:rPr lang="en-GB" smtClean="0"/>
              <a:pPr/>
              <a:t>99</a:t>
            </a:fld>
            <a:endParaRPr lang="en-GB"/>
          </a:p>
        </p:txBody>
      </p:sp>
    </p:spTree>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7798433C-7974-40D2-BB40-B9C6FD8C625F}" type="slidenum">
              <a:rPr lang="en-GB" smtClean="0"/>
              <a:pPr/>
              <a:t>100</a:t>
            </a:fld>
            <a:endParaRPr lang="en-GB"/>
          </a:p>
        </p:txBody>
      </p:sp>
    </p:spTree>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7798433C-7974-40D2-BB40-B9C6FD8C625F}" type="slidenum">
              <a:rPr lang="en-GB" smtClean="0"/>
              <a:pPr/>
              <a:t>101</a:t>
            </a:fld>
            <a:endParaRPr lang="en-GB"/>
          </a:p>
        </p:txBody>
      </p:sp>
    </p:spTree>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7798433C-7974-40D2-BB40-B9C6FD8C625F}" type="slidenum">
              <a:rPr lang="en-GB" smtClean="0"/>
              <a:pPr/>
              <a:t>102</a:t>
            </a:fld>
            <a:endParaRPr lang="en-GB"/>
          </a:p>
        </p:txBody>
      </p:sp>
    </p:spTree>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7798433C-7974-40D2-BB40-B9C6FD8C625F}" type="slidenum">
              <a:rPr lang="en-GB" smtClean="0"/>
              <a:pPr/>
              <a:t>103</a:t>
            </a:fld>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7798433C-7974-40D2-BB40-B9C6FD8C625F}" type="slidenum">
              <a:rPr lang="en-GB" smtClean="0"/>
              <a:pPr/>
              <a:t>28</a:t>
            </a:fld>
            <a:endParaRPr lang="en-GB"/>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7798433C-7974-40D2-BB40-B9C6FD8C625F}" type="slidenum">
              <a:rPr lang="en-GB" smtClean="0"/>
              <a:pPr/>
              <a:t>29</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1D8BD707-D9CF-40AE-B4C6-C98DA3205C09}" type="datetimeFigureOut">
              <a:rPr lang="en-US" smtClean="0"/>
              <a:pPr/>
              <a:t>10/8/2014</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10/8/2014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1D8BD707-D9CF-40AE-B4C6-C98DA3205C09}" type="datetimeFigureOut">
              <a:rPr lang="en-US" smtClean="0"/>
              <a:pPr/>
              <a:t>10/8/2014</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10/8/2014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1D8BD707-D9CF-40AE-B4C6-C98DA3205C09}" type="datetimeFigureOut">
              <a:rPr lang="en-US" smtClean="0"/>
              <a:pPr/>
              <a:t>10/8/2014</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B6F15528-21DE-4FAA-801E-634DDDAF4B2B}"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1D8BD707-D9CF-40AE-B4C6-C98DA3205C09}" type="datetimeFigureOut">
              <a:rPr lang="en-US" smtClean="0"/>
              <a:pPr/>
              <a:t>10/8/2014</a:t>
            </a:fld>
            <a:endParaRPr lang="en-US"/>
          </a:p>
        </p:txBody>
      </p:sp>
      <p:sp>
        <p:nvSpPr>
          <p:cNvPr id="10" name="Slide Number Placeholder 9"/>
          <p:cNvSpPr>
            <a:spLocks noGrp="1"/>
          </p:cNvSpPr>
          <p:nvPr>
            <p:ph type="sldNum" sz="quarter" idx="16"/>
          </p:nvPr>
        </p:nvSpPr>
        <p:spPr/>
        <p:txBody>
          <a:bodyPr rtlCol="0"/>
          <a:lstStyle/>
          <a:p>
            <a:fld id="{B6F15528-21DE-4FAA-801E-634DDDAF4B2B}"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1D8BD707-D9CF-40AE-B4C6-C98DA3205C09}" type="datetimeFigureOut">
              <a:rPr lang="en-US" smtClean="0"/>
              <a:pPr/>
              <a:t>10/8/2014</a:t>
            </a:fld>
            <a:endParaRPr lang="en-US"/>
          </a:p>
        </p:txBody>
      </p:sp>
      <p:sp>
        <p:nvSpPr>
          <p:cNvPr id="12" name="Slide Number Placeholder 11"/>
          <p:cNvSpPr>
            <a:spLocks noGrp="1"/>
          </p:cNvSpPr>
          <p:nvPr>
            <p:ph type="sldNum" sz="quarter" idx="16"/>
          </p:nvPr>
        </p:nvSpPr>
        <p:spPr/>
        <p:txBody>
          <a:bodyPr rtlCol="0"/>
          <a:lstStyle/>
          <a:p>
            <a:fld id="{B6F15528-21DE-4FAA-801E-634DDDAF4B2B}"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10/8/2014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10/8/2014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10/8/2014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1D8BD707-D9CF-40AE-B4C6-C98DA3205C09}" type="datetimeFigureOut">
              <a:rPr lang="en-US" smtClean="0"/>
              <a:pPr/>
              <a:t>10/8/2014</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B6F15528-21DE-4FAA-801E-634DDDAF4B2B}"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1D8BD707-D9CF-40AE-B4C6-C98DA3205C09}" type="datetimeFigureOut">
              <a:rPr lang="en-US" smtClean="0"/>
              <a:pPr/>
              <a:t>10/8/2014</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png"/><Relationship Id="rId1" Type="http://schemas.openxmlformats.org/officeDocument/2006/relationships/slideLayout" Target="../slideLayouts/slideLayout4.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FAMILY PLANNING</a:t>
            </a:r>
            <a:endParaRPr lang="en-US" dirty="0"/>
          </a:p>
        </p:txBody>
      </p:sp>
      <p:sp>
        <p:nvSpPr>
          <p:cNvPr id="3" name="Subtitle 2"/>
          <p:cNvSpPr>
            <a:spLocks noGrp="1"/>
          </p:cNvSpPr>
          <p:nvPr>
            <p:ph type="subTitle" idx="1"/>
          </p:nvPr>
        </p:nvSpPr>
        <p:spPr/>
        <p:txBody>
          <a:bodyPr>
            <a:normAutofit fontScale="77500" lnSpcReduction="20000"/>
          </a:bodyPr>
          <a:lstStyle/>
          <a:p>
            <a:r>
              <a:rPr lang="en-US" dirty="0" smtClean="0"/>
              <a:t>MODULE 2</a:t>
            </a:r>
          </a:p>
          <a:p>
            <a:r>
              <a:rPr lang="en-US" dirty="0" smtClean="0"/>
              <a:t>F. W. MBUTHIA</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Benefits of FP</a:t>
            </a:r>
            <a:endParaRPr lang="en-US" dirty="0"/>
          </a:p>
        </p:txBody>
      </p:sp>
      <p:sp>
        <p:nvSpPr>
          <p:cNvPr id="3" name="Content Placeholder 2"/>
          <p:cNvSpPr>
            <a:spLocks noGrp="1"/>
          </p:cNvSpPr>
          <p:nvPr>
            <p:ph sz="quarter" idx="1"/>
          </p:nvPr>
        </p:nvSpPr>
        <p:spPr>
          <a:xfrm>
            <a:off x="612648" y="1600200"/>
            <a:ext cx="8531352" cy="4495800"/>
          </a:xfrm>
        </p:spPr>
        <p:txBody>
          <a:bodyPr>
            <a:noAutofit/>
          </a:bodyPr>
          <a:lstStyle/>
          <a:p>
            <a:r>
              <a:rPr lang="en-US" sz="4000" dirty="0" smtClean="0"/>
              <a:t>Allows planning of pregnancies and births</a:t>
            </a:r>
          </a:p>
          <a:p>
            <a:r>
              <a:rPr lang="en-US" sz="4000" dirty="0" smtClean="0"/>
              <a:t>Enables parents to effectively care for their families</a:t>
            </a:r>
          </a:p>
          <a:p>
            <a:r>
              <a:rPr lang="en-US" sz="4000" dirty="0" smtClean="0"/>
              <a:t>Allows parents to work without interruptions of frequent maternity leaves- income boost</a:t>
            </a:r>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1538" y="277813"/>
            <a:ext cx="7615262" cy="558899"/>
          </a:xfrm>
        </p:spPr>
        <p:txBody>
          <a:bodyPr>
            <a:normAutofit fontScale="90000"/>
          </a:bodyPr>
          <a:lstStyle/>
          <a:p>
            <a:r>
              <a:rPr lang="en-GB" dirty="0" smtClean="0"/>
              <a:t>Advantages </a:t>
            </a:r>
            <a:endParaRPr lang="en-GB" dirty="0"/>
          </a:p>
        </p:txBody>
      </p:sp>
      <p:sp>
        <p:nvSpPr>
          <p:cNvPr id="3" name="Content Placeholder 2"/>
          <p:cNvSpPr>
            <a:spLocks noGrp="1"/>
          </p:cNvSpPr>
          <p:nvPr>
            <p:ph idx="1"/>
          </p:nvPr>
        </p:nvSpPr>
        <p:spPr>
          <a:xfrm>
            <a:off x="1428728" y="1124744"/>
            <a:ext cx="7258072" cy="5400600"/>
          </a:xfrm>
        </p:spPr>
        <p:txBody>
          <a:bodyPr/>
          <a:lstStyle/>
          <a:p>
            <a:endParaRPr lang="en-GB" dirty="0" smtClean="0"/>
          </a:p>
          <a:p>
            <a:r>
              <a:rPr lang="en-GB" dirty="0" smtClean="0"/>
              <a:t>Highly </a:t>
            </a:r>
            <a:r>
              <a:rPr lang="en-GB" dirty="0" smtClean="0"/>
              <a:t>effective method</a:t>
            </a:r>
          </a:p>
          <a:p>
            <a:r>
              <a:rPr lang="en-GB" dirty="0" smtClean="0"/>
              <a:t>It is permanent</a:t>
            </a:r>
          </a:p>
          <a:p>
            <a:r>
              <a:rPr lang="en-GB" dirty="0" smtClean="0"/>
              <a:t>No change in sexual function</a:t>
            </a:r>
          </a:p>
          <a:p>
            <a:pPr>
              <a:buNone/>
            </a:pPr>
            <a:r>
              <a:rPr lang="en-GB" dirty="0" smtClean="0"/>
              <a:t>Limitations </a:t>
            </a:r>
          </a:p>
          <a:p>
            <a:pPr marL="514350" indent="-514350">
              <a:buFont typeface="+mj-lt"/>
              <a:buAutoNum type="alphaLcPeriod"/>
            </a:pPr>
            <a:r>
              <a:rPr lang="en-GB" dirty="0" smtClean="0"/>
              <a:t>Irreversible procedure</a:t>
            </a:r>
          </a:p>
          <a:p>
            <a:pPr marL="514350" indent="-514350">
              <a:buFont typeface="+mj-lt"/>
              <a:buAutoNum type="alphaLcPeriod"/>
            </a:pPr>
            <a:r>
              <a:rPr lang="en-GB" dirty="0" smtClean="0"/>
              <a:t>Side effects of anaesthesia and surgery</a:t>
            </a:r>
          </a:p>
          <a:p>
            <a:pPr marL="514350" indent="-514350">
              <a:buFont typeface="+mj-lt"/>
              <a:buAutoNum type="alphaLcPeriod"/>
            </a:pPr>
            <a:r>
              <a:rPr lang="en-GB" dirty="0" smtClean="0"/>
              <a:t>Does not protect against STI/HIV</a:t>
            </a:r>
          </a:p>
          <a:p>
            <a:pPr marL="514350" indent="-514350">
              <a:buFont typeface="+mj-lt"/>
              <a:buAutoNum type="alphaLcPeriod"/>
            </a:pPr>
            <a:r>
              <a:rPr lang="en-GB" dirty="0" smtClean="0"/>
              <a:t>Offered by a trained health personnel</a:t>
            </a:r>
          </a:p>
          <a:p>
            <a:pPr marL="514350" indent="-514350">
              <a:buFont typeface="+mj-lt"/>
              <a:buAutoNum type="alphaLcPeriod"/>
            </a:pPr>
            <a:r>
              <a:rPr lang="en-GB" dirty="0" smtClean="0"/>
              <a:t>Delay in effectiveness</a:t>
            </a:r>
          </a:p>
          <a:p>
            <a:pPr marL="514350" indent="-514350">
              <a:buFont typeface="+mj-lt"/>
              <a:buAutoNum type="alphaLcPeriod"/>
            </a:pPr>
            <a:endParaRPr lang="en-GB" dirty="0"/>
          </a:p>
        </p:txBody>
      </p:sp>
      <p:sp>
        <p:nvSpPr>
          <p:cNvPr id="4" name="Date Placeholder 3"/>
          <p:cNvSpPr>
            <a:spLocks noGrp="1"/>
          </p:cNvSpPr>
          <p:nvPr>
            <p:ph type="dt" sz="half" idx="10"/>
          </p:nvPr>
        </p:nvSpPr>
        <p:spPr>
          <a:xfrm>
            <a:off x="6019800" y="6858000"/>
            <a:ext cx="2667000" cy="365125"/>
          </a:xfrm>
        </p:spPr>
        <p:txBody>
          <a:bodyPr/>
          <a:lstStyle/>
          <a:p>
            <a:fld id="{7B14514D-F8CE-4EFF-A3BD-556F824108A1}" type="datetime3">
              <a:rPr lang="en-GB" smtClean="0"/>
              <a:pPr/>
              <a:t>8 October, 2014</a:t>
            </a:fld>
            <a:endParaRPr lang="en-GB" dirty="0"/>
          </a:p>
        </p:txBody>
      </p:sp>
      <p:sp>
        <p:nvSpPr>
          <p:cNvPr id="5" name="Footer Placeholder 4"/>
          <p:cNvSpPr>
            <a:spLocks noGrp="1"/>
          </p:cNvSpPr>
          <p:nvPr>
            <p:ph type="ftr" sz="quarter" idx="11"/>
          </p:nvPr>
        </p:nvSpPr>
        <p:spPr>
          <a:xfrm>
            <a:off x="609600" y="7086600"/>
            <a:ext cx="5421083" cy="365125"/>
          </a:xfrm>
        </p:spPr>
        <p:txBody>
          <a:bodyPr/>
          <a:lstStyle/>
          <a:p>
            <a:r>
              <a:rPr lang="en-GB" dirty="0" smtClean="0"/>
              <a:t>sept 2013 class</a:t>
            </a:r>
            <a:endParaRPr lang="en-GB" dirty="0"/>
          </a:p>
        </p:txBody>
      </p:sp>
      <p:sp>
        <p:nvSpPr>
          <p:cNvPr id="6" name="Slide Number Placeholder 5"/>
          <p:cNvSpPr>
            <a:spLocks noGrp="1"/>
          </p:cNvSpPr>
          <p:nvPr>
            <p:ph type="sldNum" sz="quarter" idx="12"/>
          </p:nvPr>
        </p:nvSpPr>
        <p:spPr/>
        <p:txBody>
          <a:bodyPr>
            <a:normAutofit fontScale="85000" lnSpcReduction="20000"/>
          </a:bodyPr>
          <a:lstStyle/>
          <a:p>
            <a:fld id="{ECEDEDBB-7BB6-43E8-B6E2-BBC2D6D06CF8}" type="slidenum">
              <a:rPr lang="en-GB" smtClean="0"/>
              <a:pPr/>
              <a:t>100</a:t>
            </a:fld>
            <a:endParaRPr lang="en-GB"/>
          </a:p>
        </p:txBody>
      </p:sp>
    </p:spTree>
  </p:cSld>
  <p:clrMapOvr>
    <a:masterClrMapping/>
  </p:clrMapOvr>
  <p:transition/>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2976" y="277813"/>
            <a:ext cx="7543824" cy="702915"/>
          </a:xfrm>
        </p:spPr>
        <p:txBody>
          <a:bodyPr>
            <a:normAutofit fontScale="90000"/>
          </a:bodyPr>
          <a:lstStyle/>
          <a:p>
            <a:r>
              <a:rPr lang="en-GB" dirty="0" smtClean="0"/>
              <a:t>Eligibility </a:t>
            </a:r>
            <a:endParaRPr lang="en-GB" dirty="0"/>
          </a:p>
        </p:txBody>
      </p:sp>
      <p:sp>
        <p:nvSpPr>
          <p:cNvPr id="3" name="Content Placeholder 2"/>
          <p:cNvSpPr>
            <a:spLocks noGrp="1"/>
          </p:cNvSpPr>
          <p:nvPr>
            <p:ph idx="1"/>
          </p:nvPr>
        </p:nvSpPr>
        <p:spPr>
          <a:xfrm>
            <a:off x="857224" y="980728"/>
            <a:ext cx="7829576" cy="5472608"/>
          </a:xfrm>
        </p:spPr>
        <p:txBody>
          <a:bodyPr/>
          <a:lstStyle/>
          <a:p>
            <a:endParaRPr lang="en-GB" dirty="0" smtClean="0"/>
          </a:p>
          <a:p>
            <a:r>
              <a:rPr lang="en-GB" dirty="0" smtClean="0"/>
              <a:t>Men </a:t>
            </a:r>
            <a:r>
              <a:rPr lang="en-GB" dirty="0" smtClean="0"/>
              <a:t>of reproductive age with their desired family</a:t>
            </a:r>
          </a:p>
          <a:p>
            <a:r>
              <a:rPr lang="en-GB" dirty="0" smtClean="0"/>
              <a:t>Voluntary and informed consent</a:t>
            </a:r>
          </a:p>
          <a:p>
            <a:pPr>
              <a:buNone/>
            </a:pPr>
            <a:endParaRPr lang="en-GB" dirty="0" smtClean="0"/>
          </a:p>
          <a:p>
            <a:pPr>
              <a:buNone/>
            </a:pPr>
            <a:r>
              <a:rPr lang="en-GB" dirty="0" smtClean="0"/>
              <a:t>Caution</a:t>
            </a:r>
          </a:p>
          <a:p>
            <a:r>
              <a:rPr lang="en-GB" dirty="0" smtClean="0"/>
              <a:t>Single men, those with no children</a:t>
            </a:r>
          </a:p>
          <a:p>
            <a:r>
              <a:rPr lang="en-GB" dirty="0" smtClean="0"/>
              <a:t>Depressive disorders</a:t>
            </a:r>
          </a:p>
          <a:p>
            <a:r>
              <a:rPr lang="en-GB" dirty="0" smtClean="0"/>
              <a:t>DM-post-op wound </a:t>
            </a:r>
            <a:r>
              <a:rPr lang="en-GB" dirty="0" smtClean="0"/>
              <a:t>infection</a:t>
            </a:r>
            <a:endParaRPr lang="en-GB" dirty="0" smtClean="0"/>
          </a:p>
          <a:p>
            <a:r>
              <a:rPr lang="en-GB" dirty="0" smtClean="0"/>
              <a:t>Inguinal hernia</a:t>
            </a:r>
          </a:p>
          <a:p>
            <a:pPr>
              <a:buNone/>
            </a:pPr>
            <a:endParaRPr lang="en-GB" dirty="0"/>
          </a:p>
        </p:txBody>
      </p:sp>
      <p:sp>
        <p:nvSpPr>
          <p:cNvPr id="4" name="Date Placeholder 3"/>
          <p:cNvSpPr>
            <a:spLocks noGrp="1"/>
          </p:cNvSpPr>
          <p:nvPr>
            <p:ph type="dt" sz="half" idx="10"/>
          </p:nvPr>
        </p:nvSpPr>
        <p:spPr>
          <a:xfrm>
            <a:off x="5943600" y="7086600"/>
            <a:ext cx="2667000" cy="365125"/>
          </a:xfrm>
        </p:spPr>
        <p:txBody>
          <a:bodyPr/>
          <a:lstStyle/>
          <a:p>
            <a:fld id="{83F2DD03-E590-4CD3-849E-5F03B400477F}" type="datetime3">
              <a:rPr lang="en-GB" smtClean="0"/>
              <a:pPr/>
              <a:t>8 October, 2014</a:t>
            </a:fld>
            <a:endParaRPr lang="en-GB" dirty="0"/>
          </a:p>
        </p:txBody>
      </p:sp>
      <p:sp>
        <p:nvSpPr>
          <p:cNvPr id="5" name="Footer Placeholder 4"/>
          <p:cNvSpPr>
            <a:spLocks noGrp="1"/>
          </p:cNvSpPr>
          <p:nvPr>
            <p:ph type="ftr" sz="quarter" idx="11"/>
          </p:nvPr>
        </p:nvSpPr>
        <p:spPr>
          <a:xfrm>
            <a:off x="457200" y="7010400"/>
            <a:ext cx="5421083" cy="365125"/>
          </a:xfrm>
        </p:spPr>
        <p:txBody>
          <a:bodyPr/>
          <a:lstStyle/>
          <a:p>
            <a:r>
              <a:rPr lang="en-GB" dirty="0" smtClean="0"/>
              <a:t>sept 2013 class</a:t>
            </a:r>
            <a:endParaRPr lang="en-GB" dirty="0"/>
          </a:p>
        </p:txBody>
      </p:sp>
      <p:sp>
        <p:nvSpPr>
          <p:cNvPr id="6" name="Slide Number Placeholder 5"/>
          <p:cNvSpPr>
            <a:spLocks noGrp="1"/>
          </p:cNvSpPr>
          <p:nvPr>
            <p:ph type="sldNum" sz="quarter" idx="12"/>
          </p:nvPr>
        </p:nvSpPr>
        <p:spPr/>
        <p:txBody>
          <a:bodyPr>
            <a:normAutofit fontScale="85000" lnSpcReduction="20000"/>
          </a:bodyPr>
          <a:lstStyle/>
          <a:p>
            <a:fld id="{ECEDEDBB-7BB6-43E8-B6E2-BBC2D6D06CF8}" type="slidenum">
              <a:rPr lang="en-GB" smtClean="0"/>
              <a:pPr/>
              <a:t>101</a:t>
            </a:fld>
            <a:endParaRPr lang="en-GB"/>
          </a:p>
        </p:txBody>
      </p:sp>
    </p:spTree>
  </p:cSld>
  <p:clrMapOvr>
    <a:masterClrMapping/>
  </p:clrMapOvr>
  <p:transition/>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77813"/>
            <a:ext cx="8219256" cy="941387"/>
          </a:xfrm>
        </p:spPr>
        <p:txBody>
          <a:bodyPr>
            <a:normAutofit fontScale="90000"/>
          </a:bodyPr>
          <a:lstStyle/>
          <a:p>
            <a:r>
              <a:rPr lang="en-GB" dirty="0" smtClean="0"/>
              <a:t/>
            </a:r>
            <a:br>
              <a:rPr lang="en-GB" dirty="0" smtClean="0"/>
            </a:br>
            <a:r>
              <a:rPr lang="en-GB" dirty="0" smtClean="0"/>
              <a:t>Delay</a:t>
            </a:r>
            <a:r>
              <a:rPr lang="en-GB" dirty="0" smtClean="0"/>
              <a:t/>
            </a:r>
            <a:br>
              <a:rPr lang="en-GB" dirty="0" smtClean="0"/>
            </a:br>
            <a:endParaRPr lang="en-GB" dirty="0"/>
          </a:p>
        </p:txBody>
      </p:sp>
      <p:sp>
        <p:nvSpPr>
          <p:cNvPr id="3" name="Content Placeholder 2"/>
          <p:cNvSpPr>
            <a:spLocks noGrp="1"/>
          </p:cNvSpPr>
          <p:nvPr>
            <p:ph idx="1"/>
          </p:nvPr>
        </p:nvSpPr>
        <p:spPr>
          <a:xfrm>
            <a:off x="1000100" y="1295400"/>
            <a:ext cx="7686700" cy="5229944"/>
          </a:xfrm>
        </p:spPr>
        <p:txBody>
          <a:bodyPr>
            <a:normAutofit/>
          </a:bodyPr>
          <a:lstStyle/>
          <a:p>
            <a:endParaRPr lang="en-GB" dirty="0" smtClean="0"/>
          </a:p>
          <a:p>
            <a:r>
              <a:rPr lang="en-GB" dirty="0" smtClean="0"/>
              <a:t>Local </a:t>
            </a:r>
            <a:r>
              <a:rPr lang="en-GB" dirty="0" smtClean="0"/>
              <a:t>skin </a:t>
            </a:r>
            <a:r>
              <a:rPr lang="en-GB" dirty="0" smtClean="0"/>
              <a:t>infection</a:t>
            </a:r>
            <a:endParaRPr lang="en-GB" dirty="0" smtClean="0"/>
          </a:p>
          <a:p>
            <a:r>
              <a:rPr lang="en-GB" dirty="0" smtClean="0"/>
              <a:t>Active STI</a:t>
            </a:r>
          </a:p>
          <a:p>
            <a:r>
              <a:rPr lang="en-GB" dirty="0" smtClean="0"/>
              <a:t>Systemic </a:t>
            </a:r>
            <a:r>
              <a:rPr lang="en-GB" dirty="0" smtClean="0"/>
              <a:t>infection</a:t>
            </a:r>
            <a:endParaRPr lang="en-GB" dirty="0" smtClean="0"/>
          </a:p>
          <a:p>
            <a:pPr>
              <a:buNone/>
            </a:pPr>
            <a:endParaRPr lang="en-GB" dirty="0" smtClean="0"/>
          </a:p>
          <a:p>
            <a:pPr>
              <a:buNone/>
            </a:pPr>
            <a:r>
              <a:rPr lang="en-GB" dirty="0" smtClean="0"/>
              <a:t>Special </a:t>
            </a:r>
            <a:r>
              <a:rPr lang="en-GB" dirty="0" smtClean="0"/>
              <a:t> consideration</a:t>
            </a:r>
            <a:endParaRPr lang="en-GB" dirty="0" smtClean="0"/>
          </a:p>
          <a:p>
            <a:r>
              <a:rPr lang="en-GB" dirty="0" smtClean="0"/>
              <a:t>Coagulation disorders that may increase bleeding</a:t>
            </a:r>
          </a:p>
          <a:p>
            <a:r>
              <a:rPr lang="en-GB" dirty="0" smtClean="0"/>
              <a:t>HIV/AIDS due to health status</a:t>
            </a:r>
          </a:p>
          <a:p>
            <a:r>
              <a:rPr lang="en-GB" dirty="0" smtClean="0"/>
              <a:t>Previous scrotal injury </a:t>
            </a:r>
          </a:p>
          <a:p>
            <a:endParaRPr lang="en-GB" dirty="0"/>
          </a:p>
        </p:txBody>
      </p:sp>
      <p:sp>
        <p:nvSpPr>
          <p:cNvPr id="4" name="Date Placeholder 3"/>
          <p:cNvSpPr>
            <a:spLocks noGrp="1"/>
          </p:cNvSpPr>
          <p:nvPr>
            <p:ph type="dt" sz="half" idx="10"/>
          </p:nvPr>
        </p:nvSpPr>
        <p:spPr>
          <a:xfrm>
            <a:off x="5943600" y="7239000"/>
            <a:ext cx="2667000" cy="365125"/>
          </a:xfrm>
        </p:spPr>
        <p:txBody>
          <a:bodyPr/>
          <a:lstStyle/>
          <a:p>
            <a:fld id="{866E43AF-D63E-4BE5-8F75-7844042823EC}" type="datetime3">
              <a:rPr lang="en-GB" smtClean="0"/>
              <a:pPr/>
              <a:t>8 October, 2014</a:t>
            </a:fld>
            <a:endParaRPr lang="en-GB" dirty="0"/>
          </a:p>
        </p:txBody>
      </p:sp>
      <p:sp>
        <p:nvSpPr>
          <p:cNvPr id="5" name="Footer Placeholder 4"/>
          <p:cNvSpPr>
            <a:spLocks noGrp="1"/>
          </p:cNvSpPr>
          <p:nvPr>
            <p:ph type="ftr" sz="quarter" idx="11"/>
          </p:nvPr>
        </p:nvSpPr>
        <p:spPr>
          <a:xfrm>
            <a:off x="381000" y="7391400"/>
            <a:ext cx="5421083" cy="365125"/>
          </a:xfrm>
        </p:spPr>
        <p:txBody>
          <a:bodyPr/>
          <a:lstStyle/>
          <a:p>
            <a:r>
              <a:rPr lang="en-GB" dirty="0" smtClean="0"/>
              <a:t>sept 2013 class</a:t>
            </a:r>
            <a:endParaRPr lang="en-GB" dirty="0"/>
          </a:p>
        </p:txBody>
      </p:sp>
      <p:sp>
        <p:nvSpPr>
          <p:cNvPr id="6" name="Slide Number Placeholder 5"/>
          <p:cNvSpPr>
            <a:spLocks noGrp="1"/>
          </p:cNvSpPr>
          <p:nvPr>
            <p:ph type="sldNum" sz="quarter" idx="12"/>
          </p:nvPr>
        </p:nvSpPr>
        <p:spPr/>
        <p:txBody>
          <a:bodyPr>
            <a:normAutofit fontScale="85000" lnSpcReduction="20000"/>
          </a:bodyPr>
          <a:lstStyle/>
          <a:p>
            <a:fld id="{ECEDEDBB-7BB6-43E8-B6E2-BBC2D6D06CF8}" type="slidenum">
              <a:rPr lang="en-GB" smtClean="0"/>
              <a:pPr/>
              <a:t>102</a:t>
            </a:fld>
            <a:endParaRPr lang="en-GB"/>
          </a:p>
        </p:txBody>
      </p:sp>
    </p:spTree>
  </p:cSld>
  <p:clrMapOvr>
    <a:masterClrMapping/>
  </p:clrMapOvr>
  <p:transition/>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77813"/>
            <a:ext cx="8291264" cy="865187"/>
          </a:xfrm>
        </p:spPr>
        <p:txBody>
          <a:bodyPr>
            <a:normAutofit fontScale="90000"/>
          </a:bodyPr>
          <a:lstStyle/>
          <a:p>
            <a:r>
              <a:rPr lang="en-GB" dirty="0" smtClean="0"/>
              <a:t/>
            </a:r>
            <a:br>
              <a:rPr lang="en-GB" dirty="0" smtClean="0"/>
            </a:br>
            <a:r>
              <a:rPr lang="en-GB" dirty="0" smtClean="0"/>
              <a:t>Avoid</a:t>
            </a:r>
            <a:r>
              <a:rPr lang="en-GB" dirty="0" smtClean="0"/>
              <a:t/>
            </a:r>
            <a:br>
              <a:rPr lang="en-GB" dirty="0" smtClean="0"/>
            </a:br>
            <a:endParaRPr lang="en-GB" dirty="0"/>
          </a:p>
        </p:txBody>
      </p:sp>
      <p:sp>
        <p:nvSpPr>
          <p:cNvPr id="3" name="Content Placeholder 2"/>
          <p:cNvSpPr>
            <a:spLocks noGrp="1"/>
          </p:cNvSpPr>
          <p:nvPr>
            <p:ph idx="1"/>
          </p:nvPr>
        </p:nvSpPr>
        <p:spPr>
          <a:xfrm>
            <a:off x="642910" y="1447800"/>
            <a:ext cx="8043890" cy="4683125"/>
          </a:xfrm>
        </p:spPr>
        <p:txBody>
          <a:bodyPr/>
          <a:lstStyle/>
          <a:p>
            <a:r>
              <a:rPr lang="en-GB" dirty="0" smtClean="0"/>
              <a:t>Uncertainty </a:t>
            </a:r>
            <a:r>
              <a:rPr lang="en-GB" dirty="0" smtClean="0"/>
              <a:t>about future fertility</a:t>
            </a:r>
          </a:p>
          <a:p>
            <a:r>
              <a:rPr lang="en-GB" dirty="0" smtClean="0"/>
              <a:t> </a:t>
            </a:r>
            <a:r>
              <a:rPr lang="en-GB" dirty="0" smtClean="0"/>
              <a:t>Those </a:t>
            </a:r>
            <a:r>
              <a:rPr lang="en-GB" dirty="0" smtClean="0"/>
              <a:t>who cannot withstand surgery</a:t>
            </a:r>
          </a:p>
          <a:p>
            <a:r>
              <a:rPr lang="en-GB" dirty="0" smtClean="0"/>
              <a:t>Involuntary consent</a:t>
            </a:r>
          </a:p>
          <a:p>
            <a:pPr>
              <a:buNone/>
            </a:pPr>
            <a:endParaRPr lang="en-GB" dirty="0" smtClean="0"/>
          </a:p>
          <a:p>
            <a:endParaRPr lang="en-GB" dirty="0" smtClean="0"/>
          </a:p>
          <a:p>
            <a:pPr>
              <a:buNone/>
            </a:pPr>
            <a:endParaRPr lang="en-GB" dirty="0"/>
          </a:p>
        </p:txBody>
      </p:sp>
      <p:sp>
        <p:nvSpPr>
          <p:cNvPr id="4" name="Date Placeholder 3"/>
          <p:cNvSpPr>
            <a:spLocks noGrp="1"/>
          </p:cNvSpPr>
          <p:nvPr>
            <p:ph type="dt" sz="half" idx="10"/>
          </p:nvPr>
        </p:nvSpPr>
        <p:spPr>
          <a:xfrm>
            <a:off x="6096000" y="7086600"/>
            <a:ext cx="2667000" cy="365125"/>
          </a:xfrm>
        </p:spPr>
        <p:txBody>
          <a:bodyPr/>
          <a:lstStyle/>
          <a:p>
            <a:fld id="{BDBAD920-A1BC-4707-B73E-2D2C0732F4DA}" type="datetime3">
              <a:rPr lang="en-GB" smtClean="0"/>
              <a:pPr/>
              <a:t>8 October, 2014</a:t>
            </a:fld>
            <a:endParaRPr lang="en-GB" dirty="0"/>
          </a:p>
        </p:txBody>
      </p:sp>
      <p:sp>
        <p:nvSpPr>
          <p:cNvPr id="5" name="Footer Placeholder 4"/>
          <p:cNvSpPr>
            <a:spLocks noGrp="1"/>
          </p:cNvSpPr>
          <p:nvPr>
            <p:ph type="ftr" sz="quarter" idx="11"/>
          </p:nvPr>
        </p:nvSpPr>
        <p:spPr>
          <a:xfrm>
            <a:off x="609600" y="7086600"/>
            <a:ext cx="5421083" cy="365125"/>
          </a:xfrm>
        </p:spPr>
        <p:txBody>
          <a:bodyPr/>
          <a:lstStyle/>
          <a:p>
            <a:r>
              <a:rPr lang="en-GB" dirty="0" smtClean="0"/>
              <a:t>sept 2013 class</a:t>
            </a:r>
            <a:endParaRPr lang="en-GB" dirty="0"/>
          </a:p>
        </p:txBody>
      </p:sp>
      <p:sp>
        <p:nvSpPr>
          <p:cNvPr id="6" name="Slide Number Placeholder 5"/>
          <p:cNvSpPr>
            <a:spLocks noGrp="1"/>
          </p:cNvSpPr>
          <p:nvPr>
            <p:ph type="sldNum" sz="quarter" idx="12"/>
          </p:nvPr>
        </p:nvSpPr>
        <p:spPr/>
        <p:txBody>
          <a:bodyPr>
            <a:normAutofit fontScale="85000" lnSpcReduction="20000"/>
          </a:bodyPr>
          <a:lstStyle/>
          <a:p>
            <a:fld id="{ECEDEDBB-7BB6-43E8-B6E2-BBC2D6D06CF8}" type="slidenum">
              <a:rPr lang="en-GB" smtClean="0"/>
              <a:pPr/>
              <a:t>103</a:t>
            </a:fld>
            <a:endParaRPr lang="en-GB"/>
          </a:p>
        </p:txBody>
      </p:sp>
    </p:spTree>
  </p:cSld>
  <p:clrMapOvr>
    <a:masterClrMapping/>
  </p:clrMapOvr>
  <p:transition/>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Barrier methods</a:t>
            </a:r>
            <a:endParaRPr lang="en-US" dirty="0"/>
          </a:p>
        </p:txBody>
      </p:sp>
      <p:sp>
        <p:nvSpPr>
          <p:cNvPr id="3" name="Content Placeholder 2"/>
          <p:cNvSpPr>
            <a:spLocks noGrp="1"/>
          </p:cNvSpPr>
          <p:nvPr>
            <p:ph sz="quarter" idx="1"/>
          </p:nvPr>
        </p:nvSpPr>
        <p:spPr/>
        <p:txBody>
          <a:bodyPr>
            <a:normAutofit/>
          </a:bodyPr>
          <a:lstStyle/>
          <a:p>
            <a:r>
              <a:rPr lang="en-US" dirty="0" smtClean="0"/>
              <a:t>Prevent the sperm from gaining access to the upper reproductive tract and making contact with the egg</a:t>
            </a:r>
          </a:p>
          <a:p>
            <a:r>
              <a:rPr lang="en-US" dirty="0" smtClean="0"/>
              <a:t>Includes male and female condoms, </a:t>
            </a:r>
            <a:r>
              <a:rPr lang="en-US" dirty="0" smtClean="0"/>
              <a:t> </a:t>
            </a:r>
            <a:r>
              <a:rPr lang="en-US" dirty="0" err="1" smtClean="0"/>
              <a:t>spermicides</a:t>
            </a:r>
            <a:r>
              <a:rPr lang="en-US" dirty="0" smtClean="0"/>
              <a:t>, diaphragms, and cervical caps</a:t>
            </a:r>
          </a:p>
          <a:p>
            <a:r>
              <a:rPr lang="en-US" dirty="0" smtClean="0"/>
              <a:t>Spermicides are chemicals that </a:t>
            </a:r>
            <a:r>
              <a:rPr lang="en-US" dirty="0" smtClean="0"/>
              <a:t>interfere with </a:t>
            </a:r>
            <a:r>
              <a:rPr lang="en-US" dirty="0" smtClean="0"/>
              <a:t>the movement of the sperm and its ability to </a:t>
            </a:r>
            <a:r>
              <a:rPr lang="en-US" dirty="0" err="1" smtClean="0"/>
              <a:t>fertilise</a:t>
            </a:r>
            <a:r>
              <a:rPr lang="en-US" dirty="0" smtClean="0"/>
              <a:t> the egg.</a:t>
            </a:r>
            <a:endParaRPr lang="en-US" dirty="0"/>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Benefits of condoms</a:t>
            </a:r>
            <a:endParaRPr lang="en-US" dirty="0"/>
          </a:p>
        </p:txBody>
      </p:sp>
      <p:sp>
        <p:nvSpPr>
          <p:cNvPr id="3" name="Content Placeholder 2"/>
          <p:cNvSpPr>
            <a:spLocks noGrp="1"/>
          </p:cNvSpPr>
          <p:nvPr>
            <p:ph sz="quarter" idx="1"/>
          </p:nvPr>
        </p:nvSpPr>
        <p:spPr>
          <a:xfrm>
            <a:off x="457200" y="1600200"/>
            <a:ext cx="8458200" cy="4953000"/>
          </a:xfrm>
        </p:spPr>
        <p:txBody>
          <a:bodyPr>
            <a:normAutofit fontScale="92500" lnSpcReduction="20000"/>
          </a:bodyPr>
          <a:lstStyle/>
          <a:p>
            <a:r>
              <a:rPr lang="en-US" dirty="0" smtClean="0"/>
              <a:t>Offer contraception only when needed.</a:t>
            </a:r>
          </a:p>
          <a:p>
            <a:r>
              <a:rPr lang="en-US" dirty="0" smtClean="0"/>
              <a:t>Easy to obtain and can be used without seeing a health care provider.</a:t>
            </a:r>
          </a:p>
          <a:p>
            <a:r>
              <a:rPr lang="en-US" dirty="0" smtClean="0"/>
              <a:t>With consistent and proper use, they are highly effective protection against STIs, including HIV/AIDS.</a:t>
            </a:r>
          </a:p>
          <a:p>
            <a:r>
              <a:rPr lang="en-US" dirty="0" smtClean="0"/>
              <a:t>Reduce the risk of cervical cancer.</a:t>
            </a:r>
          </a:p>
          <a:p>
            <a:r>
              <a:rPr lang="en-US" dirty="0" smtClean="0"/>
              <a:t>Prevent premature ejaculation</a:t>
            </a:r>
          </a:p>
          <a:p>
            <a:r>
              <a:rPr lang="en-US" dirty="0" smtClean="0"/>
              <a:t>Almost every man is eligible to use a condom.</a:t>
            </a:r>
          </a:p>
          <a:p>
            <a:r>
              <a:rPr lang="en-US" dirty="0" smtClean="0"/>
              <a:t>Easy to use with a little practice.</a:t>
            </a:r>
          </a:p>
          <a:p>
            <a:r>
              <a:rPr lang="en-US" dirty="0" smtClean="0"/>
              <a:t>No health risk associated with this method.</a:t>
            </a:r>
          </a:p>
          <a:p>
            <a:r>
              <a:rPr lang="en-US" dirty="0" smtClean="0"/>
              <a:t>Do not interfere with the act of intercourse, as do the foaming tablets.</a:t>
            </a:r>
            <a:endParaRPr lang="en-US" dirty="0"/>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Limitations </a:t>
            </a:r>
            <a:r>
              <a:rPr lang="en-US" b="1" dirty="0" smtClean="0"/>
              <a:t>of Condoms</a:t>
            </a:r>
            <a:br>
              <a:rPr lang="en-US" b="1" dirty="0" smtClean="0"/>
            </a:br>
            <a:endParaRPr lang="en-US" dirty="0"/>
          </a:p>
        </p:txBody>
      </p:sp>
      <p:sp>
        <p:nvSpPr>
          <p:cNvPr id="3" name="Content Placeholder 2"/>
          <p:cNvSpPr>
            <a:spLocks noGrp="1"/>
          </p:cNvSpPr>
          <p:nvPr>
            <p:ph sz="quarter" idx="1"/>
          </p:nvPr>
        </p:nvSpPr>
        <p:spPr/>
        <p:txBody>
          <a:bodyPr>
            <a:normAutofit fontScale="92500"/>
          </a:bodyPr>
          <a:lstStyle/>
          <a:p>
            <a:r>
              <a:rPr lang="en-US" dirty="0" smtClean="0"/>
              <a:t>A new condom must be worn for each act of sexual intercourse.</a:t>
            </a:r>
          </a:p>
          <a:p>
            <a:r>
              <a:rPr lang="en-US" dirty="0" smtClean="0"/>
              <a:t>Higher failure rate if used inconsistently or incorrectly.</a:t>
            </a:r>
          </a:p>
          <a:p>
            <a:r>
              <a:rPr lang="en-US" dirty="0" smtClean="0"/>
              <a:t>Might reduce sensitivity.</a:t>
            </a:r>
          </a:p>
          <a:p>
            <a:r>
              <a:rPr lang="en-US" dirty="0" smtClean="0"/>
              <a:t>Might cause itching for a few people who are allergic to latex.</a:t>
            </a:r>
          </a:p>
          <a:p>
            <a:r>
              <a:rPr lang="en-US" dirty="0" smtClean="0"/>
              <a:t>User-dependent.</a:t>
            </a:r>
          </a:p>
          <a:p>
            <a:r>
              <a:rPr lang="en-US" dirty="0" smtClean="0"/>
              <a:t>Cannot be used with oil-based lubricants.</a:t>
            </a:r>
          </a:p>
          <a:p>
            <a:r>
              <a:rPr lang="en-US" dirty="0" smtClean="0"/>
              <a:t>Affected by heat, light, and humidity</a:t>
            </a:r>
            <a:endParaRPr lang="en-US" dirty="0"/>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Female Condom</a:t>
            </a:r>
            <a:endParaRPr lang="en-US" dirty="0"/>
          </a:p>
        </p:txBody>
      </p:sp>
      <p:sp>
        <p:nvSpPr>
          <p:cNvPr id="3" name="Content Placeholder 2"/>
          <p:cNvSpPr>
            <a:spLocks noGrp="1"/>
          </p:cNvSpPr>
          <p:nvPr>
            <p:ph sz="quarter" idx="1"/>
          </p:nvPr>
        </p:nvSpPr>
        <p:spPr/>
        <p:txBody>
          <a:bodyPr>
            <a:normAutofit/>
          </a:bodyPr>
          <a:lstStyle/>
          <a:p>
            <a:r>
              <a:rPr lang="en-US" dirty="0" smtClean="0"/>
              <a:t>Made of thin, transparent soft plastic</a:t>
            </a:r>
          </a:p>
          <a:p>
            <a:r>
              <a:rPr lang="en-US" dirty="0" smtClean="0"/>
              <a:t>(polyurethane</a:t>
            </a:r>
          </a:p>
          <a:p>
            <a:pPr>
              <a:buNone/>
            </a:pPr>
            <a:r>
              <a:rPr lang="en-US" b="1" dirty="0" smtClean="0"/>
              <a:t>Advantages and Benefits</a:t>
            </a:r>
          </a:p>
          <a:p>
            <a:pPr>
              <a:buNone/>
            </a:pPr>
            <a:r>
              <a:rPr lang="en-US" i="1" dirty="0" smtClean="0"/>
              <a:t>Contraceptive Benefits</a:t>
            </a:r>
          </a:p>
          <a:p>
            <a:r>
              <a:rPr lang="en-US" dirty="0" smtClean="0"/>
              <a:t>Effective if used consistently and correctly. </a:t>
            </a:r>
          </a:p>
          <a:p>
            <a:r>
              <a:rPr lang="en-US" dirty="0" smtClean="0"/>
              <a:t>Offer contraception only when needed.</a:t>
            </a:r>
          </a:p>
          <a:p>
            <a:r>
              <a:rPr lang="en-US" dirty="0" smtClean="0"/>
              <a:t>Can be used without seeing a health care provider</a:t>
            </a:r>
            <a:endParaRPr lang="en-US" dirty="0"/>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benefits</a:t>
            </a:r>
            <a:endParaRPr lang="en-US" dirty="0"/>
          </a:p>
        </p:txBody>
      </p:sp>
      <p:sp>
        <p:nvSpPr>
          <p:cNvPr id="3" name="Content Placeholder 2"/>
          <p:cNvSpPr>
            <a:spLocks noGrp="1"/>
          </p:cNvSpPr>
          <p:nvPr>
            <p:ph sz="quarter" idx="1"/>
          </p:nvPr>
        </p:nvSpPr>
        <p:spPr/>
        <p:txBody>
          <a:bodyPr>
            <a:normAutofit fontScale="85000" lnSpcReduction="10000"/>
          </a:bodyPr>
          <a:lstStyle/>
          <a:p>
            <a:r>
              <a:rPr lang="en-US" dirty="0" smtClean="0"/>
              <a:t>With consistent and proper use, highly effective protection against STIs, including HIV/AIDS. Protect against PID.</a:t>
            </a:r>
          </a:p>
          <a:p>
            <a:r>
              <a:rPr lang="en-US" dirty="0" smtClean="0"/>
              <a:t>The woman can control this method.</a:t>
            </a:r>
          </a:p>
          <a:p>
            <a:r>
              <a:rPr lang="en-US" dirty="0" smtClean="0"/>
              <a:t>Almost every woman is eligible to use this method.</a:t>
            </a:r>
          </a:p>
          <a:p>
            <a:r>
              <a:rPr lang="en-US" dirty="0" smtClean="0"/>
              <a:t>It can be inserted eight hours before an anticipated sexual act.</a:t>
            </a:r>
          </a:p>
          <a:p>
            <a:r>
              <a:rPr lang="en-US" dirty="0" smtClean="0"/>
              <a:t>There is no need to see a health care provider before use.</a:t>
            </a:r>
          </a:p>
          <a:p>
            <a:r>
              <a:rPr lang="en-US" dirty="0" smtClean="0"/>
              <a:t>Easy to use with a little practice.</a:t>
            </a:r>
          </a:p>
          <a:p>
            <a:r>
              <a:rPr lang="en-US" dirty="0" smtClean="0"/>
              <a:t>No health risk is associated with the method.</a:t>
            </a:r>
          </a:p>
          <a:p>
            <a:r>
              <a:rPr lang="en-US" dirty="0" smtClean="0"/>
              <a:t>Unlike latex rubber, there is no known allergy to polyurethane</a:t>
            </a:r>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Limitations</a:t>
            </a:r>
            <a:endParaRPr lang="en-US" dirty="0"/>
          </a:p>
        </p:txBody>
      </p:sp>
      <p:sp>
        <p:nvSpPr>
          <p:cNvPr id="3" name="Content Placeholder 2"/>
          <p:cNvSpPr>
            <a:spLocks noGrp="1"/>
          </p:cNvSpPr>
          <p:nvPr>
            <p:ph sz="quarter" idx="1"/>
          </p:nvPr>
        </p:nvSpPr>
        <p:spPr/>
        <p:txBody>
          <a:bodyPr/>
          <a:lstStyle/>
          <a:p>
            <a:r>
              <a:rPr lang="en-US" dirty="0" smtClean="0"/>
              <a:t>Condom must be inserted before sexual intercourse (although they can be inserted in advance—as much as eight hours).</a:t>
            </a:r>
          </a:p>
          <a:p>
            <a:r>
              <a:rPr lang="en-US" dirty="0" smtClean="0"/>
              <a:t>Female condoms are expensive.</a:t>
            </a:r>
          </a:p>
          <a:p>
            <a:r>
              <a:rPr lang="en-US" dirty="0" smtClean="0"/>
              <a:t>A condom can be used only once—it cannot be reused.</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Scope of FP</a:t>
            </a:r>
            <a:endParaRPr lang="en-US" dirty="0"/>
          </a:p>
        </p:txBody>
      </p:sp>
      <p:sp>
        <p:nvSpPr>
          <p:cNvPr id="3" name="Content Placeholder 2"/>
          <p:cNvSpPr>
            <a:spLocks noGrp="1"/>
          </p:cNvSpPr>
          <p:nvPr>
            <p:ph sz="quarter" idx="1"/>
          </p:nvPr>
        </p:nvSpPr>
        <p:spPr/>
        <p:txBody>
          <a:bodyPr/>
          <a:lstStyle/>
          <a:p>
            <a:r>
              <a:rPr lang="en-US" dirty="0" smtClean="0"/>
              <a:t>Counselling</a:t>
            </a:r>
          </a:p>
          <a:p>
            <a:r>
              <a:rPr lang="en-US" dirty="0" smtClean="0"/>
              <a:t>Provision of contraceptives</a:t>
            </a:r>
          </a:p>
          <a:p>
            <a:r>
              <a:rPr lang="en-US" dirty="0" smtClean="0"/>
              <a:t>Follow-up and referral</a:t>
            </a:r>
          </a:p>
          <a:p>
            <a:r>
              <a:rPr lang="en-US" dirty="0" smtClean="0"/>
              <a:t>Record keeping</a:t>
            </a:r>
          </a:p>
          <a:p>
            <a:r>
              <a:rPr lang="en-US" dirty="0" smtClean="0"/>
              <a:t>Supervision</a:t>
            </a:r>
          </a:p>
          <a:p>
            <a:r>
              <a:rPr lang="en-US" dirty="0" smtClean="0"/>
              <a:t>Logistics </a:t>
            </a:r>
            <a:endParaRPr lang="en-US" dirty="0"/>
          </a:p>
        </p:txBody>
      </p:sp>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normAutofit fontScale="90000"/>
          </a:bodyPr>
          <a:lstStyle/>
          <a:p>
            <a:r>
              <a:rPr lang="en-GB" b="1" smtClean="0"/>
              <a:t>Dual protection and dual method use</a:t>
            </a:r>
          </a:p>
        </p:txBody>
      </p:sp>
      <p:sp>
        <p:nvSpPr>
          <p:cNvPr id="3" name="Content Placeholder 2"/>
          <p:cNvSpPr>
            <a:spLocks noGrp="1"/>
          </p:cNvSpPr>
          <p:nvPr>
            <p:ph sz="half" idx="1"/>
          </p:nvPr>
        </p:nvSpPr>
        <p:spPr/>
        <p:txBody>
          <a:bodyPr/>
          <a:lstStyle/>
          <a:p>
            <a:pPr>
              <a:defRPr/>
            </a:pPr>
            <a:r>
              <a:rPr lang="en-GB" dirty="0" smtClean="0"/>
              <a:t>Dual protection</a:t>
            </a:r>
          </a:p>
          <a:p>
            <a:pPr marL="0" indent="0">
              <a:buFont typeface="Arial" pitchFamily="34" charset="0"/>
              <a:buNone/>
              <a:defRPr/>
            </a:pPr>
            <a:r>
              <a:rPr lang="en-GB" dirty="0" smtClean="0"/>
              <a:t>(use of condoms for FP and for protection against STI/ HIV)</a:t>
            </a:r>
            <a:endParaRPr lang="en-GB" dirty="0"/>
          </a:p>
        </p:txBody>
      </p:sp>
      <p:sp>
        <p:nvSpPr>
          <p:cNvPr id="4" name="Content Placeholder 3"/>
          <p:cNvSpPr>
            <a:spLocks noGrp="1"/>
          </p:cNvSpPr>
          <p:nvPr>
            <p:ph sz="half" idx="2"/>
          </p:nvPr>
        </p:nvSpPr>
        <p:spPr/>
        <p:txBody>
          <a:bodyPr/>
          <a:lstStyle/>
          <a:p>
            <a:pPr>
              <a:defRPr/>
            </a:pPr>
            <a:r>
              <a:rPr lang="en-GB" dirty="0" smtClean="0"/>
              <a:t>Dual method use</a:t>
            </a:r>
          </a:p>
          <a:p>
            <a:pPr marL="0" indent="0">
              <a:buFont typeface="Arial" pitchFamily="34" charset="0"/>
              <a:buNone/>
              <a:defRPr/>
            </a:pPr>
            <a:r>
              <a:rPr lang="en-GB" dirty="0" smtClean="0"/>
              <a:t>(Use another method for FP and condoms for protection against STI/ HIV</a:t>
            </a:r>
            <a:endParaRPr lang="en-GB" dirty="0"/>
          </a:p>
          <a:p>
            <a:pPr>
              <a:defRPr/>
            </a:pPr>
            <a:endParaRPr lang="en-GB" dirty="0" smtClean="0"/>
          </a:p>
          <a:p>
            <a:pPr>
              <a:defRPr/>
            </a:pPr>
            <a:endParaRPr lang="en-GB" dirty="0"/>
          </a:p>
        </p:txBody>
      </p:sp>
      <p:grpSp>
        <p:nvGrpSpPr>
          <p:cNvPr id="2" name="Group 8"/>
          <p:cNvGrpSpPr>
            <a:grpSpLocks/>
          </p:cNvGrpSpPr>
          <p:nvPr/>
        </p:nvGrpSpPr>
        <p:grpSpPr bwMode="auto">
          <a:xfrm>
            <a:off x="323528" y="3608388"/>
            <a:ext cx="3291210" cy="3249612"/>
            <a:chOff x="280" y="1130"/>
            <a:chExt cx="1684" cy="1459"/>
          </a:xfrm>
        </p:grpSpPr>
        <p:sp>
          <p:nvSpPr>
            <p:cNvPr id="9227" name="Oval 9"/>
            <p:cNvSpPr>
              <a:spLocks noChangeArrowheads="1"/>
            </p:cNvSpPr>
            <p:nvPr/>
          </p:nvSpPr>
          <p:spPr bwMode="auto">
            <a:xfrm>
              <a:off x="280" y="1130"/>
              <a:ext cx="1684" cy="1459"/>
            </a:xfrm>
            <a:prstGeom prst="ellipse">
              <a:avLst/>
            </a:prstGeom>
            <a:solidFill>
              <a:srgbClr val="CCECFF"/>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lstStyle/>
            <a:p>
              <a:pPr algn="ctr" eaLnBrk="0" hangingPunct="0">
                <a:lnSpc>
                  <a:spcPct val="80000"/>
                </a:lnSpc>
              </a:pPr>
              <a:r>
                <a:rPr lang="en-US" altLang="en-US" b="1">
                  <a:solidFill>
                    <a:srgbClr val="333399"/>
                  </a:solidFill>
                </a:rPr>
                <a:t>Condoms</a:t>
              </a:r>
              <a:endParaRPr lang="en-US" altLang="en-US">
                <a:solidFill>
                  <a:srgbClr val="333399"/>
                </a:solidFill>
              </a:endParaRPr>
            </a:p>
          </p:txBody>
        </p:sp>
        <p:sp>
          <p:nvSpPr>
            <p:cNvPr id="9228" name="Rectangle 10"/>
            <p:cNvSpPr>
              <a:spLocks noChangeArrowheads="1"/>
            </p:cNvSpPr>
            <p:nvPr/>
          </p:nvSpPr>
          <p:spPr bwMode="auto">
            <a:xfrm>
              <a:off x="302" y="2052"/>
              <a:ext cx="851" cy="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algn="ctr" eaLnBrk="0" hangingPunct="0">
                <a:lnSpc>
                  <a:spcPct val="90000"/>
                </a:lnSpc>
              </a:pPr>
              <a:r>
                <a:rPr lang="en-US" altLang="en-US" sz="1400" b="1">
                  <a:solidFill>
                    <a:srgbClr val="333399"/>
                  </a:solidFill>
                </a:rPr>
                <a:t>Male </a:t>
              </a:r>
              <a:br>
                <a:rPr lang="en-US" altLang="en-US" sz="1400" b="1">
                  <a:solidFill>
                    <a:srgbClr val="333399"/>
                  </a:solidFill>
                </a:rPr>
              </a:br>
              <a:r>
                <a:rPr lang="en-US" altLang="en-US" sz="1400" b="1">
                  <a:solidFill>
                    <a:srgbClr val="333399"/>
                  </a:solidFill>
                </a:rPr>
                <a:t>condoms </a:t>
              </a:r>
            </a:p>
          </p:txBody>
        </p:sp>
        <p:sp>
          <p:nvSpPr>
            <p:cNvPr id="9229" name="Rectangle 11"/>
            <p:cNvSpPr>
              <a:spLocks noChangeAspect="1" noChangeArrowheads="1"/>
            </p:cNvSpPr>
            <p:nvPr/>
          </p:nvSpPr>
          <p:spPr bwMode="auto">
            <a:xfrm>
              <a:off x="1099" y="2049"/>
              <a:ext cx="733" cy="29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lgn="ctr" eaLnBrk="0" hangingPunct="0">
                <a:lnSpc>
                  <a:spcPct val="90000"/>
                </a:lnSpc>
              </a:pPr>
              <a:r>
                <a:rPr lang="en-US" altLang="en-US" sz="1400" b="1">
                  <a:solidFill>
                    <a:srgbClr val="333399"/>
                  </a:solidFill>
                </a:rPr>
                <a:t>Female condoms </a:t>
              </a:r>
            </a:p>
          </p:txBody>
        </p:sp>
        <p:sp>
          <p:nvSpPr>
            <p:cNvPr id="9230" name="Text Box 12"/>
            <p:cNvSpPr txBox="1">
              <a:spLocks noChangeArrowheads="1"/>
            </p:cNvSpPr>
            <p:nvPr/>
          </p:nvSpPr>
          <p:spPr bwMode="auto">
            <a:xfrm>
              <a:off x="986" y="2100"/>
              <a:ext cx="212"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a:spcBef>
                  <a:spcPct val="50000"/>
                </a:spcBef>
              </a:pPr>
              <a:r>
                <a:rPr lang="en-US" altLang="en-US" sz="1200" b="1">
                  <a:solidFill>
                    <a:srgbClr val="333399"/>
                  </a:solidFill>
                </a:rPr>
                <a:t>or</a:t>
              </a:r>
            </a:p>
          </p:txBody>
        </p:sp>
        <p:pic>
          <p:nvPicPr>
            <p:cNvPr id="9231" name="Picture 13" descr="FemaleCondom-copy"/>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493" y="1476"/>
              <a:ext cx="198" cy="57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9232" name="Rectangle 14"/>
            <p:cNvSpPr>
              <a:spLocks noChangeArrowheads="1"/>
            </p:cNvSpPr>
            <p:nvPr/>
          </p:nvSpPr>
          <p:spPr bwMode="auto">
            <a:xfrm>
              <a:off x="563" y="1283"/>
              <a:ext cx="263" cy="24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pPr algn="ctr" eaLnBrk="0" hangingPunct="0"/>
              <a:r>
                <a:rPr lang="en-US" altLang="en-US" sz="2800">
                  <a:solidFill>
                    <a:srgbClr val="B80000"/>
                  </a:solidFill>
                  <a:sym typeface="Wingdings" pitchFamily="2" charset="2"/>
                </a:rPr>
                <a:t></a:t>
              </a:r>
              <a:endParaRPr lang="en-US" altLang="en-US" sz="2800">
                <a:solidFill>
                  <a:srgbClr val="B80000"/>
                </a:solidFill>
              </a:endParaRPr>
            </a:p>
          </p:txBody>
        </p:sp>
        <p:pic>
          <p:nvPicPr>
            <p:cNvPr id="9233" name="Picture 15" descr="CondomSolidPack"/>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414" y="1620"/>
              <a:ext cx="488" cy="39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9222" name="Oval 17"/>
          <p:cNvSpPr>
            <a:spLocks noChangeArrowheads="1"/>
          </p:cNvSpPr>
          <p:nvPr/>
        </p:nvSpPr>
        <p:spPr bwMode="auto">
          <a:xfrm>
            <a:off x="4644008" y="3789040"/>
            <a:ext cx="4032448" cy="3068960"/>
          </a:xfrm>
          <a:prstGeom prst="ellipse">
            <a:avLst/>
          </a:prstGeom>
          <a:solidFill>
            <a:srgbClr val="CCECFF"/>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tIns="10800"/>
          <a:lstStyle/>
          <a:p>
            <a:pPr algn="ctr" eaLnBrk="0" hangingPunct="0">
              <a:lnSpc>
                <a:spcPct val="90000"/>
              </a:lnSpc>
            </a:pPr>
            <a:r>
              <a:rPr lang="en-US" altLang="en-US" b="1">
                <a:solidFill>
                  <a:srgbClr val="333399"/>
                </a:solidFill>
              </a:rPr>
              <a:t>Condoms</a:t>
            </a:r>
          </a:p>
          <a:p>
            <a:pPr algn="ctr" eaLnBrk="0" hangingPunct="0">
              <a:lnSpc>
                <a:spcPct val="90000"/>
              </a:lnSpc>
            </a:pPr>
            <a:r>
              <a:rPr lang="en-US" altLang="en-US" b="1">
                <a:solidFill>
                  <a:srgbClr val="333399"/>
                </a:solidFill>
              </a:rPr>
              <a:t>and</a:t>
            </a:r>
          </a:p>
          <a:p>
            <a:pPr algn="ctr" eaLnBrk="0" hangingPunct="0">
              <a:lnSpc>
                <a:spcPct val="90000"/>
              </a:lnSpc>
            </a:pPr>
            <a:r>
              <a:rPr lang="en-US" altLang="en-US" b="1">
                <a:solidFill>
                  <a:srgbClr val="333399"/>
                </a:solidFill>
              </a:rPr>
              <a:t>another family</a:t>
            </a:r>
          </a:p>
          <a:p>
            <a:pPr algn="ctr" eaLnBrk="0" hangingPunct="0">
              <a:lnSpc>
                <a:spcPct val="90000"/>
              </a:lnSpc>
            </a:pPr>
            <a:r>
              <a:rPr lang="en-US" altLang="en-US" b="1">
                <a:solidFill>
                  <a:srgbClr val="333399"/>
                </a:solidFill>
              </a:rPr>
              <a:t>planning method</a:t>
            </a:r>
          </a:p>
        </p:txBody>
      </p:sp>
      <p:pic>
        <p:nvPicPr>
          <p:cNvPr id="9223" name="Picture 2"/>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4724400" y="5402263"/>
            <a:ext cx="774700" cy="6334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9224" name="Picture 3"/>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6858000" y="5402263"/>
            <a:ext cx="420688" cy="2921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9225" name="Picture 4"/>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6394450" y="5803900"/>
            <a:ext cx="463550" cy="3413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9226" name="Picture 5"/>
          <p:cNvPicPr>
            <a:picLocks noChangeAspect="1" noChangeArrowheads="1"/>
          </p:cNvPicPr>
          <p:nvPr/>
        </p:nvPicPr>
        <p:blipFill>
          <a:blip r:embed="rId7" cstate="print">
            <a:extLst>
              <a:ext uri="{28A0092B-C50C-407E-A947-70E740481C1C}">
                <a14:useLocalDpi xmlns:a14="http://schemas.microsoft.com/office/drawing/2010/main" xmlns="" val="0"/>
              </a:ext>
            </a:extLst>
          </a:blip>
          <a:srcRect/>
          <a:stretch>
            <a:fillRect/>
          </a:stretch>
        </p:blipFill>
        <p:spPr bwMode="auto">
          <a:xfrm>
            <a:off x="6464300" y="5427663"/>
            <a:ext cx="323850" cy="5064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1835076007"/>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Lactational Amenorrhoea Method (LAM)</a:t>
            </a:r>
            <a:endParaRPr lang="en-US" dirty="0"/>
          </a:p>
        </p:txBody>
      </p:sp>
      <p:sp>
        <p:nvSpPr>
          <p:cNvPr id="3" name="Content Placeholder 2"/>
          <p:cNvSpPr>
            <a:spLocks noGrp="1"/>
          </p:cNvSpPr>
          <p:nvPr>
            <p:ph sz="quarter" idx="1"/>
          </p:nvPr>
        </p:nvSpPr>
        <p:spPr/>
        <p:txBody>
          <a:bodyPr/>
          <a:lstStyle/>
          <a:p>
            <a:r>
              <a:rPr lang="en-US" dirty="0" smtClean="0"/>
              <a:t>Sub-set of Natural Family Planning (</a:t>
            </a:r>
            <a:r>
              <a:rPr lang="en-US" dirty="0" err="1" smtClean="0"/>
              <a:t>NFP</a:t>
            </a:r>
            <a:r>
              <a:rPr lang="en-US" dirty="0" smtClean="0"/>
              <a:t>), a temporary method of FP based on the lack of ovulation that results from exclusive </a:t>
            </a:r>
            <a:r>
              <a:rPr lang="en-US" dirty="0" smtClean="0"/>
              <a:t>breastfeeding</a:t>
            </a:r>
          </a:p>
          <a:p>
            <a:pPr>
              <a:buNone/>
            </a:pPr>
            <a:r>
              <a:rPr lang="en-GB" dirty="0" smtClean="0"/>
              <a:t>Criteria for effectiveness</a:t>
            </a:r>
          </a:p>
          <a:p>
            <a:pPr marL="571500" indent="-571500">
              <a:buFont typeface="+mj-lt"/>
              <a:buAutoNum type="romanLcPeriod"/>
            </a:pPr>
            <a:r>
              <a:rPr lang="en-GB" dirty="0" smtClean="0"/>
              <a:t>Menstrual periods have not returned</a:t>
            </a:r>
          </a:p>
          <a:p>
            <a:pPr marL="571500" indent="-571500">
              <a:buFont typeface="+mj-lt"/>
              <a:buAutoNum type="romanLcPeriod"/>
            </a:pPr>
            <a:r>
              <a:rPr lang="en-GB" dirty="0" smtClean="0"/>
              <a:t>Baby is exclusively breastfed</a:t>
            </a:r>
          </a:p>
          <a:p>
            <a:pPr marL="571500" indent="-571500">
              <a:buFont typeface="+mj-lt"/>
              <a:buAutoNum type="romanLcPeriod"/>
            </a:pPr>
            <a:r>
              <a:rPr lang="en-GB" dirty="0" smtClean="0"/>
              <a:t>Baby is less than 6 months</a:t>
            </a:r>
          </a:p>
          <a:p>
            <a:pPr>
              <a:buNone/>
            </a:pPr>
            <a:endParaRPr lang="en-US" dirty="0"/>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Advantages and </a:t>
            </a:r>
            <a:r>
              <a:rPr lang="en-US" b="1" dirty="0" err="1" smtClean="0"/>
              <a:t>Benefi</a:t>
            </a:r>
            <a:r>
              <a:rPr lang="en-US" b="1" dirty="0" smtClean="0"/>
              <a:t> </a:t>
            </a:r>
            <a:r>
              <a:rPr lang="en-US" b="1" dirty="0" err="1" smtClean="0"/>
              <a:t>ts</a:t>
            </a:r>
            <a:r>
              <a:rPr lang="en-US" b="1" dirty="0" smtClean="0"/>
              <a:t> of LAM</a:t>
            </a:r>
            <a:br>
              <a:rPr lang="en-US" b="1" dirty="0" smtClean="0"/>
            </a:br>
            <a:endParaRPr lang="en-US" dirty="0"/>
          </a:p>
        </p:txBody>
      </p:sp>
      <p:sp>
        <p:nvSpPr>
          <p:cNvPr id="3" name="Content Placeholder 2"/>
          <p:cNvSpPr>
            <a:spLocks noGrp="1"/>
          </p:cNvSpPr>
          <p:nvPr>
            <p:ph sz="quarter" idx="1"/>
          </p:nvPr>
        </p:nvSpPr>
        <p:spPr/>
        <p:txBody>
          <a:bodyPr>
            <a:normAutofit fontScale="85000" lnSpcReduction="20000"/>
          </a:bodyPr>
          <a:lstStyle/>
          <a:p>
            <a:r>
              <a:rPr lang="en-US" dirty="0" smtClean="0"/>
              <a:t>Provides effective protection against pregnancy </a:t>
            </a:r>
          </a:p>
          <a:p>
            <a:r>
              <a:rPr lang="en-US" dirty="0" smtClean="0"/>
              <a:t>Does not interfere with sexual activity.</a:t>
            </a:r>
          </a:p>
          <a:p>
            <a:r>
              <a:rPr lang="en-US" dirty="0" smtClean="0"/>
              <a:t>It has no known health risks.</a:t>
            </a:r>
          </a:p>
          <a:p>
            <a:r>
              <a:rPr lang="en-US" dirty="0" smtClean="0"/>
              <a:t>Return to fertility is immediate.</a:t>
            </a:r>
          </a:p>
          <a:p>
            <a:r>
              <a:rPr lang="en-US" dirty="0" smtClean="0"/>
              <a:t>Optimal breastfeeding provides health benefits for both the mother and the baby.</a:t>
            </a:r>
          </a:p>
          <a:p>
            <a:r>
              <a:rPr lang="en-US" dirty="0" smtClean="0"/>
              <a:t>Breastfeeding provides passive immunity for the child.</a:t>
            </a:r>
          </a:p>
          <a:p>
            <a:r>
              <a:rPr lang="en-US" dirty="0" smtClean="0"/>
              <a:t>Counselling for LAM encourages women to start a follow-on method at the appropriate time.</a:t>
            </a:r>
          </a:p>
          <a:p>
            <a:r>
              <a:rPr lang="en-US" dirty="0" smtClean="0"/>
              <a:t>LAM is affordable FP—it has no direct costs.</a:t>
            </a:r>
          </a:p>
          <a:p>
            <a:r>
              <a:rPr lang="en-US" dirty="0" smtClean="0"/>
              <a:t>Women living with HIV/AIDS can use LAM.</a:t>
            </a:r>
            <a:endParaRPr lang="en-US" dirty="0"/>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LIMITATIONS</a:t>
            </a:r>
            <a:endParaRPr lang="en-US" dirty="0"/>
          </a:p>
        </p:txBody>
      </p:sp>
      <p:sp>
        <p:nvSpPr>
          <p:cNvPr id="3" name="Content Placeholder 2"/>
          <p:cNvSpPr>
            <a:spLocks noGrp="1"/>
          </p:cNvSpPr>
          <p:nvPr>
            <p:ph sz="quarter" idx="1"/>
          </p:nvPr>
        </p:nvSpPr>
        <p:spPr/>
        <p:txBody>
          <a:bodyPr>
            <a:normAutofit fontScale="92500" lnSpcReduction="10000"/>
          </a:bodyPr>
          <a:lstStyle/>
          <a:p>
            <a:r>
              <a:rPr lang="en-US" dirty="0" smtClean="0"/>
              <a:t>Breastfeeding can transmit HIV from a mother to her baby.</a:t>
            </a:r>
          </a:p>
          <a:p>
            <a:r>
              <a:rPr lang="en-US" dirty="0" smtClean="0"/>
              <a:t>A woman might not breastfeed because she is taking certain drugs (e.g., mood altering drugs, </a:t>
            </a:r>
            <a:r>
              <a:rPr lang="en-US" dirty="0" err="1" smtClean="0"/>
              <a:t>reserpine</a:t>
            </a:r>
            <a:r>
              <a:rPr lang="en-US" dirty="0" smtClean="0"/>
              <a:t>, ergotamine, </a:t>
            </a:r>
            <a:r>
              <a:rPr lang="en-US" dirty="0" err="1" smtClean="0"/>
              <a:t>antimetabolites</a:t>
            </a:r>
            <a:r>
              <a:rPr lang="en-US" dirty="0" smtClean="0"/>
              <a:t>, cyclosporine, cortisone, </a:t>
            </a:r>
            <a:r>
              <a:rPr lang="en-US" dirty="0" err="1" smtClean="0"/>
              <a:t>bromocryptine</a:t>
            </a:r>
            <a:r>
              <a:rPr lang="en-US" dirty="0" smtClean="0"/>
              <a:t>,  radioactive drugs, lithium, or certain anticoagulants).</a:t>
            </a:r>
          </a:p>
          <a:p>
            <a:r>
              <a:rPr lang="en-US" dirty="0" smtClean="0"/>
              <a:t>Exclusive breastfeeding might be inconvenient or difficult for some women, especially working mothers.</a:t>
            </a:r>
          </a:p>
          <a:p>
            <a:r>
              <a:rPr lang="en-US" dirty="0" smtClean="0"/>
              <a:t>LAM does not protect a woman against STIs, including hepatitis B, HIV, and AIDS.</a:t>
            </a:r>
            <a:endParaRPr lang="en-US" dirty="0"/>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Fertility awareness-based methods (</a:t>
            </a:r>
            <a:r>
              <a:rPr lang="en-US" dirty="0" err="1" smtClean="0"/>
              <a:t>FAMs</a:t>
            </a:r>
            <a:r>
              <a:rPr lang="en-US" dirty="0" smtClean="0"/>
              <a:t>),</a:t>
            </a:r>
            <a:endParaRPr lang="en-US" dirty="0"/>
          </a:p>
        </p:txBody>
      </p:sp>
      <p:sp>
        <p:nvSpPr>
          <p:cNvPr id="3" name="Content Placeholder 2"/>
          <p:cNvSpPr>
            <a:spLocks noGrp="1"/>
          </p:cNvSpPr>
          <p:nvPr>
            <p:ph sz="quarter" idx="1"/>
          </p:nvPr>
        </p:nvSpPr>
        <p:spPr/>
        <p:txBody>
          <a:bodyPr/>
          <a:lstStyle/>
          <a:p>
            <a:r>
              <a:rPr lang="en-US" dirty="0" smtClean="0"/>
              <a:t>Abstention from intercourse during the fertile time of a woman’s menstrual cycle, thereby avoiding conception</a:t>
            </a:r>
          </a:p>
          <a:p>
            <a:r>
              <a:rPr lang="en-US" dirty="0" smtClean="0"/>
              <a:t>Includes calendar-based methods and symptoms-based methods</a:t>
            </a:r>
            <a:endParaRPr lang="en-US" dirty="0"/>
          </a:p>
        </p:txBody>
      </p:sp>
    </p:spTree>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Calendar-Based Methods</a:t>
            </a:r>
            <a:br>
              <a:rPr lang="en-US" b="1" dirty="0" smtClean="0"/>
            </a:br>
            <a:endParaRPr lang="en-US" dirty="0"/>
          </a:p>
        </p:txBody>
      </p:sp>
      <p:sp>
        <p:nvSpPr>
          <p:cNvPr id="3" name="Content Placeholder 2"/>
          <p:cNvSpPr>
            <a:spLocks noGrp="1"/>
          </p:cNvSpPr>
          <p:nvPr>
            <p:ph sz="quarter" idx="1"/>
          </p:nvPr>
        </p:nvSpPr>
        <p:spPr/>
        <p:txBody>
          <a:bodyPr>
            <a:normAutofit/>
          </a:bodyPr>
          <a:lstStyle/>
          <a:p>
            <a:r>
              <a:rPr lang="en-US" dirty="0" smtClean="0"/>
              <a:t>The couple keeps track of the days in the menstrual cycle to identify the start and end of the fertile time.</a:t>
            </a:r>
          </a:p>
          <a:p>
            <a:r>
              <a:rPr lang="en-US" i="1" dirty="0" smtClean="0"/>
              <a:t> Standard Days Method® (</a:t>
            </a:r>
            <a:r>
              <a:rPr lang="en-US" i="1" dirty="0" err="1" smtClean="0"/>
              <a:t>SDM</a:t>
            </a:r>
            <a:r>
              <a:rPr lang="en-US" i="1" dirty="0" smtClean="0"/>
              <a:t>)-</a:t>
            </a:r>
            <a:r>
              <a:rPr lang="en-US" dirty="0" smtClean="0"/>
              <a:t> couples avoid unprotected  sex or abstain between days 8-19 of the menstrual cycle. Uses of Cycle Beads (a color-coded string of beads used with the </a:t>
            </a:r>
            <a:r>
              <a:rPr lang="en-US" dirty="0" err="1" smtClean="0"/>
              <a:t>SDM</a:t>
            </a:r>
            <a:r>
              <a:rPr lang="en-US" dirty="0" smtClean="0"/>
              <a:t> that represent the days of a woman’s fertility cycle). Used by women with 26-32 days cycle</a:t>
            </a:r>
            <a:endParaRPr lang="en-US" dirty="0"/>
          </a:p>
        </p:txBody>
      </p:sp>
    </p:spTree>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Symptoms-Based Methods</a:t>
            </a:r>
            <a:br>
              <a:rPr lang="en-US" b="1" dirty="0" smtClean="0"/>
            </a:br>
            <a:endParaRPr lang="en-US" dirty="0"/>
          </a:p>
        </p:txBody>
      </p:sp>
      <p:sp>
        <p:nvSpPr>
          <p:cNvPr id="3" name="Content Placeholder 2"/>
          <p:cNvSpPr>
            <a:spLocks noGrp="1"/>
          </p:cNvSpPr>
          <p:nvPr>
            <p:ph sz="quarter" idx="1"/>
          </p:nvPr>
        </p:nvSpPr>
        <p:spPr>
          <a:xfrm>
            <a:off x="228600" y="1600200"/>
            <a:ext cx="8686800" cy="4953000"/>
          </a:xfrm>
        </p:spPr>
        <p:txBody>
          <a:bodyPr>
            <a:normAutofit/>
          </a:bodyPr>
          <a:lstStyle/>
          <a:p>
            <a:r>
              <a:rPr lang="en-US" dirty="0" smtClean="0"/>
              <a:t>Depend on observation of signs of fertility:</a:t>
            </a:r>
          </a:p>
          <a:p>
            <a:r>
              <a:rPr lang="en-US" dirty="0" smtClean="0"/>
              <a:t>Presence or absence of cervical mucus</a:t>
            </a:r>
          </a:p>
          <a:p>
            <a:r>
              <a:rPr lang="en-US" dirty="0" smtClean="0"/>
              <a:t>Changes in the amounts and  characteristics of the cervical mucus</a:t>
            </a:r>
          </a:p>
          <a:p>
            <a:r>
              <a:rPr lang="en-US" dirty="0" smtClean="0"/>
              <a:t>Changes in body temperature</a:t>
            </a:r>
          </a:p>
          <a:p>
            <a:r>
              <a:rPr lang="en-US" dirty="0" smtClean="0"/>
              <a:t>Combination of the latter two, or use of specific ovulation detection kits.</a:t>
            </a:r>
            <a:endParaRPr lang="en-US" dirty="0"/>
          </a:p>
        </p:txBody>
      </p:sp>
    </p:spTree>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err="1" smtClean="0"/>
              <a:t>TwoDay</a:t>
            </a:r>
            <a:r>
              <a:rPr lang="en-US" i="1" dirty="0" smtClean="0"/>
              <a:t> Method® (</a:t>
            </a:r>
            <a:r>
              <a:rPr lang="en-US" i="1" dirty="0" err="1" smtClean="0"/>
              <a:t>TDM</a:t>
            </a:r>
            <a:r>
              <a:rPr lang="en-US" i="1" dirty="0" smtClean="0"/>
              <a:t>)</a:t>
            </a:r>
            <a:br>
              <a:rPr lang="en-US" i="1" dirty="0" smtClean="0"/>
            </a:br>
            <a:endParaRPr lang="en-US" dirty="0"/>
          </a:p>
        </p:txBody>
      </p:sp>
      <p:sp>
        <p:nvSpPr>
          <p:cNvPr id="3" name="Content Placeholder 2"/>
          <p:cNvSpPr>
            <a:spLocks noGrp="1"/>
          </p:cNvSpPr>
          <p:nvPr>
            <p:ph sz="quarter" idx="1"/>
          </p:nvPr>
        </p:nvSpPr>
        <p:spPr/>
        <p:txBody>
          <a:bodyPr>
            <a:normAutofit/>
          </a:bodyPr>
          <a:lstStyle/>
          <a:p>
            <a:r>
              <a:rPr lang="en-US" dirty="0" smtClean="0"/>
              <a:t>Simple, symptom-based method by which women check for the presence or absence of cervical secretions as the sign of fertility</a:t>
            </a:r>
          </a:p>
          <a:p>
            <a:pPr>
              <a:buNone/>
            </a:pPr>
            <a:r>
              <a:rPr lang="en-US" i="1" dirty="0" smtClean="0"/>
              <a:t>Cervical Mucus, or Billings Ovulation Method</a:t>
            </a:r>
          </a:p>
          <a:p>
            <a:r>
              <a:rPr lang="en-US" dirty="0" smtClean="0"/>
              <a:t>Days of infertility, possible fertility, and maximum fertility of the menstrual cycle are defined by observation of changes  in the cervical mucus. </a:t>
            </a:r>
          </a:p>
          <a:p>
            <a:r>
              <a:rPr lang="en-US" dirty="0" smtClean="0"/>
              <a:t>The woman identifies the fertile time by observing the characteristics of the cervical mucus</a:t>
            </a:r>
            <a:endParaRPr lang="en-US" dirty="0"/>
          </a:p>
        </p:txBody>
      </p:sp>
    </p:spTree>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Basal Body Temperature (</a:t>
            </a:r>
            <a:r>
              <a:rPr lang="en-US" b="1" dirty="0" err="1" smtClean="0"/>
              <a:t>BBT</a:t>
            </a:r>
            <a:r>
              <a:rPr lang="en-US" b="1" dirty="0" smtClean="0"/>
              <a:t>) Method</a:t>
            </a:r>
            <a:br>
              <a:rPr lang="en-US" b="1" dirty="0" smtClean="0"/>
            </a:br>
            <a:endParaRPr lang="en-US" dirty="0"/>
          </a:p>
        </p:txBody>
      </p:sp>
      <p:sp>
        <p:nvSpPr>
          <p:cNvPr id="3" name="Content Placeholder 2"/>
          <p:cNvSpPr>
            <a:spLocks noGrp="1"/>
          </p:cNvSpPr>
          <p:nvPr>
            <p:ph sz="quarter" idx="1"/>
          </p:nvPr>
        </p:nvSpPr>
        <p:spPr>
          <a:xfrm>
            <a:off x="304800" y="1447800"/>
            <a:ext cx="8839200" cy="5105400"/>
          </a:xfrm>
        </p:spPr>
        <p:txBody>
          <a:bodyPr>
            <a:normAutofit lnSpcReduction="10000"/>
          </a:bodyPr>
          <a:lstStyle/>
          <a:p>
            <a:r>
              <a:rPr lang="en-US" dirty="0" smtClean="0"/>
              <a:t>Involves taking and recording body temperature every morning before rising to know when ovulation occurs. </a:t>
            </a:r>
          </a:p>
          <a:p>
            <a:r>
              <a:rPr lang="en-US" dirty="0" smtClean="0"/>
              <a:t>Body temperature remains relatively constant during the first phase of her menstrual cycle. </a:t>
            </a:r>
          </a:p>
          <a:p>
            <a:r>
              <a:rPr lang="en-US" dirty="0" smtClean="0"/>
              <a:t>Shortly before ovulation the temperature  rises by about </a:t>
            </a:r>
            <a:r>
              <a:rPr lang="en-US" dirty="0" err="1" smtClean="0"/>
              <a:t>0.2°C</a:t>
            </a:r>
            <a:r>
              <a:rPr lang="en-US" dirty="0" smtClean="0"/>
              <a:t> to </a:t>
            </a:r>
            <a:r>
              <a:rPr lang="en-US" dirty="0" err="1" smtClean="0"/>
              <a:t>0.5°C</a:t>
            </a:r>
            <a:r>
              <a:rPr lang="en-US" dirty="0" smtClean="0"/>
              <a:t> and stays elevated until the next menstrual period. </a:t>
            </a:r>
          </a:p>
          <a:p>
            <a:r>
              <a:rPr lang="en-US" dirty="0" smtClean="0"/>
              <a:t>The couple should avoid sexual intercourse during the period when </a:t>
            </a:r>
            <a:r>
              <a:rPr lang="en-US" dirty="0" err="1" smtClean="0"/>
              <a:t>BBT</a:t>
            </a:r>
            <a:r>
              <a:rPr lang="en-US" dirty="0" smtClean="0"/>
              <a:t> is high. They can have sex after the third day of consecutive high temperature until the beginning of next menstrual bleeding.</a:t>
            </a:r>
            <a:endParaRPr lang="en-US" dirty="0"/>
          </a:p>
        </p:txBody>
      </p:sp>
    </p:spTree>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err="1" smtClean="0"/>
              <a:t>Sympto</a:t>
            </a:r>
            <a:r>
              <a:rPr lang="en-US" i="1" dirty="0" smtClean="0"/>
              <a:t>-thermal Method (Cervical Mucus + </a:t>
            </a:r>
            <a:r>
              <a:rPr lang="en-US" i="1" dirty="0" err="1" smtClean="0"/>
              <a:t>BBT</a:t>
            </a:r>
            <a:r>
              <a:rPr lang="en-US" i="1" dirty="0" smtClean="0"/>
              <a:t>)</a:t>
            </a:r>
            <a:endParaRPr lang="en-US" dirty="0"/>
          </a:p>
        </p:txBody>
      </p:sp>
      <p:sp>
        <p:nvSpPr>
          <p:cNvPr id="3" name="Content Placeholder 2"/>
          <p:cNvSpPr>
            <a:spLocks noGrp="1"/>
          </p:cNvSpPr>
          <p:nvPr>
            <p:ph sz="quarter" idx="1"/>
          </p:nvPr>
        </p:nvSpPr>
        <p:spPr>
          <a:xfrm>
            <a:off x="304800" y="1600200"/>
            <a:ext cx="8610600" cy="5029200"/>
          </a:xfrm>
        </p:spPr>
        <p:txBody>
          <a:bodyPr>
            <a:normAutofit/>
          </a:bodyPr>
          <a:lstStyle/>
          <a:p>
            <a:pPr>
              <a:buNone/>
            </a:pPr>
            <a:r>
              <a:rPr lang="en-US" dirty="0" smtClean="0"/>
              <a:t>Use of signs such as</a:t>
            </a:r>
          </a:p>
          <a:p>
            <a:r>
              <a:rPr lang="en-US" dirty="0" smtClean="0"/>
              <a:t>Thermal shift (</a:t>
            </a:r>
            <a:r>
              <a:rPr lang="en-US" dirty="0" err="1" smtClean="0"/>
              <a:t>BBT</a:t>
            </a:r>
            <a:r>
              <a:rPr lang="en-US" dirty="0" smtClean="0"/>
              <a:t>)</a:t>
            </a:r>
          </a:p>
          <a:p>
            <a:r>
              <a:rPr lang="en-US" dirty="0" smtClean="0"/>
              <a:t>Cervical mucus changes (BILLINGS)</a:t>
            </a:r>
          </a:p>
          <a:p>
            <a:r>
              <a:rPr lang="en-US" dirty="0" smtClean="0"/>
              <a:t>Cervical changes (consistency, position,  openness, or closure)</a:t>
            </a:r>
          </a:p>
          <a:p>
            <a:r>
              <a:rPr lang="en-US" dirty="0" smtClean="0"/>
              <a:t>Other appropriate signs and symptoms, such as sharp lower abdominal pain (mittelschmerz), breast tenderness, increased libido, or inter-menstrual bleeding</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Counselling</a:t>
            </a:r>
            <a:endParaRPr lang="en-US" dirty="0"/>
          </a:p>
        </p:txBody>
      </p:sp>
      <p:sp>
        <p:nvSpPr>
          <p:cNvPr id="3" name="Content Placeholder 2"/>
          <p:cNvSpPr>
            <a:spLocks noGrp="1"/>
          </p:cNvSpPr>
          <p:nvPr>
            <p:ph sz="quarter" idx="1"/>
          </p:nvPr>
        </p:nvSpPr>
        <p:spPr/>
        <p:txBody>
          <a:bodyPr>
            <a:normAutofit/>
          </a:bodyPr>
          <a:lstStyle/>
          <a:p>
            <a:r>
              <a:rPr lang="en-US" dirty="0" smtClean="0"/>
              <a:t>Greet, Ask, Tell, Help, Explain, and Return” (GATHER); </a:t>
            </a:r>
          </a:p>
          <a:p>
            <a:r>
              <a:rPr lang="en-US" dirty="0" smtClean="0"/>
              <a:t>“Rapport, Exploration, Decision making, and Implementation of decision,” (</a:t>
            </a:r>
            <a:r>
              <a:rPr lang="en-US" dirty="0" err="1" smtClean="0"/>
              <a:t>REDI</a:t>
            </a:r>
            <a:r>
              <a:rPr lang="en-US" dirty="0" smtClean="0"/>
              <a:t>); </a:t>
            </a:r>
          </a:p>
          <a:p>
            <a:r>
              <a:rPr lang="en-US" dirty="0" smtClean="0"/>
              <a:t>The Balanced Counselling Strategy Plus (</a:t>
            </a:r>
            <a:r>
              <a:rPr lang="en-US" dirty="0" err="1" smtClean="0"/>
              <a:t>BCS</a:t>
            </a:r>
            <a:r>
              <a:rPr lang="en-US" dirty="0" smtClean="0"/>
              <a:t>+)-incorporates counselling, screening, and services  for STIs, including HIV, within routine FP consultations</a:t>
            </a:r>
            <a:endParaRPr lang="en-US" dirty="0"/>
          </a:p>
        </p:txBody>
      </p:sp>
    </p:spTree>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New Approaches</a:t>
            </a:r>
            <a:endParaRPr lang="en-US" dirty="0"/>
          </a:p>
        </p:txBody>
      </p:sp>
      <p:sp>
        <p:nvSpPr>
          <p:cNvPr id="3" name="Content Placeholder 2"/>
          <p:cNvSpPr>
            <a:spLocks noGrp="1"/>
          </p:cNvSpPr>
          <p:nvPr>
            <p:ph sz="quarter" idx="1"/>
          </p:nvPr>
        </p:nvSpPr>
        <p:spPr>
          <a:xfrm>
            <a:off x="457200" y="1600200"/>
            <a:ext cx="8229600" cy="4953000"/>
          </a:xfrm>
        </p:spPr>
        <p:txBody>
          <a:bodyPr>
            <a:normAutofit/>
          </a:bodyPr>
          <a:lstStyle/>
          <a:p>
            <a:r>
              <a:rPr lang="en-US" dirty="0" smtClean="0"/>
              <a:t>Advanced thermometers for detection of </a:t>
            </a:r>
            <a:r>
              <a:rPr lang="en-US" dirty="0" err="1" smtClean="0"/>
              <a:t>BBT</a:t>
            </a:r>
            <a:r>
              <a:rPr lang="en-US" dirty="0" smtClean="0"/>
              <a:t> shift</a:t>
            </a:r>
          </a:p>
          <a:p>
            <a:r>
              <a:rPr lang="en-US" dirty="0" smtClean="0"/>
              <a:t>Electronic devices that record multiple signs to</a:t>
            </a:r>
          </a:p>
          <a:p>
            <a:r>
              <a:rPr lang="en-US" dirty="0" smtClean="0"/>
              <a:t>predict ovulation</a:t>
            </a:r>
          </a:p>
          <a:p>
            <a:r>
              <a:rPr lang="en-US" dirty="0" smtClean="0"/>
              <a:t>Ovulation-detection kits that measure levels of luteinizing hormone (</a:t>
            </a:r>
            <a:r>
              <a:rPr lang="en-US" dirty="0" err="1" smtClean="0"/>
              <a:t>LH</a:t>
            </a:r>
            <a:r>
              <a:rPr lang="en-US" dirty="0" smtClean="0"/>
              <a:t>) in urine</a:t>
            </a:r>
          </a:p>
          <a:p>
            <a:r>
              <a:rPr lang="en-US" dirty="0" err="1" smtClean="0"/>
              <a:t>CycleBeads</a:t>
            </a:r>
            <a:r>
              <a:rPr lang="en-US" dirty="0" smtClean="0"/>
              <a:t>® that help women keep track of their cycle days when using the </a:t>
            </a:r>
            <a:r>
              <a:rPr lang="en-US" dirty="0" err="1" smtClean="0"/>
              <a:t>SDM</a:t>
            </a:r>
            <a:endParaRPr lang="en-US" dirty="0" smtClean="0"/>
          </a:p>
          <a:p>
            <a:endParaRPr lang="en-US" dirty="0"/>
          </a:p>
        </p:txBody>
      </p:sp>
    </p:spTree>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Advantages</a:t>
            </a:r>
            <a:endParaRPr lang="en-US" dirty="0"/>
          </a:p>
        </p:txBody>
      </p:sp>
      <p:sp>
        <p:nvSpPr>
          <p:cNvPr id="3" name="Content Placeholder 2"/>
          <p:cNvSpPr>
            <a:spLocks noGrp="1"/>
          </p:cNvSpPr>
          <p:nvPr>
            <p:ph sz="quarter" idx="1"/>
          </p:nvPr>
        </p:nvSpPr>
        <p:spPr>
          <a:xfrm>
            <a:off x="457200" y="1600200"/>
            <a:ext cx="8382000" cy="4953000"/>
          </a:xfrm>
        </p:spPr>
        <p:txBody>
          <a:bodyPr>
            <a:normAutofit/>
          </a:bodyPr>
          <a:lstStyle/>
          <a:p>
            <a:pPr>
              <a:buNone/>
            </a:pPr>
            <a:r>
              <a:rPr lang="en-US" dirty="0" smtClean="0"/>
              <a:t>If used correctly and consistently</a:t>
            </a:r>
          </a:p>
          <a:p>
            <a:r>
              <a:rPr lang="en-US" dirty="0" smtClean="0"/>
              <a:t>They do not require contraceptive commodities and supplies.</a:t>
            </a:r>
          </a:p>
          <a:p>
            <a:r>
              <a:rPr lang="en-US" dirty="0" smtClean="0"/>
              <a:t>There are no side effects or health risks.</a:t>
            </a:r>
          </a:p>
          <a:p>
            <a:r>
              <a:rPr lang="en-US" dirty="0" smtClean="0"/>
              <a:t>Some couples like the active involvement of the male partner</a:t>
            </a:r>
          </a:p>
          <a:p>
            <a:r>
              <a:rPr lang="en-US" dirty="0" smtClean="0"/>
              <a:t>They result in an improved knowledge of the reproductive system and possible closer relationship between couples (strengthen male involvement</a:t>
            </a:r>
            <a:r>
              <a:rPr lang="en-US" dirty="0" smtClean="0"/>
              <a:t>).</a:t>
            </a:r>
            <a:endParaRPr lang="en-US" dirty="0" smtClean="0"/>
          </a:p>
        </p:txBody>
      </p:sp>
    </p:spTree>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Advantages cont…</a:t>
            </a:r>
            <a:endParaRPr lang="en-US" dirty="0"/>
          </a:p>
        </p:txBody>
      </p:sp>
      <p:sp>
        <p:nvSpPr>
          <p:cNvPr id="3" name="Content Placeholder 2"/>
          <p:cNvSpPr>
            <a:spLocks noGrp="1"/>
          </p:cNvSpPr>
          <p:nvPr>
            <p:ph sz="quarter" idx="1"/>
          </p:nvPr>
        </p:nvSpPr>
        <p:spPr/>
        <p:txBody>
          <a:bodyPr/>
          <a:lstStyle/>
          <a:p>
            <a:r>
              <a:rPr lang="en-US" dirty="0" smtClean="0"/>
              <a:t>They can be used by both literate and illiterate women.</a:t>
            </a:r>
          </a:p>
          <a:p>
            <a:r>
              <a:rPr lang="en-US" dirty="0" smtClean="0"/>
              <a:t>They allow adherence to religious and cultural norms.</a:t>
            </a:r>
          </a:p>
          <a:p>
            <a:r>
              <a:rPr lang="en-US" dirty="0" smtClean="0"/>
              <a:t>HIV-positive women can use them.</a:t>
            </a:r>
          </a:p>
          <a:p>
            <a:r>
              <a:rPr lang="en-US" dirty="0" smtClean="0"/>
              <a:t>Women who want to become pregnant can use them to identify fertile days.</a:t>
            </a:r>
          </a:p>
          <a:p>
            <a:r>
              <a:rPr lang="en-US" dirty="0" smtClean="0"/>
              <a:t>They can be used where other methods are contra-indicated</a:t>
            </a:r>
          </a:p>
          <a:p>
            <a:endParaRPr lang="en-US" dirty="0"/>
          </a:p>
        </p:txBody>
      </p:sp>
    </p:spTree>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Limitations of These Methods</a:t>
            </a:r>
            <a:br>
              <a:rPr lang="en-US" b="1" dirty="0" smtClean="0"/>
            </a:br>
            <a:endParaRPr lang="en-US" dirty="0"/>
          </a:p>
        </p:txBody>
      </p:sp>
      <p:sp>
        <p:nvSpPr>
          <p:cNvPr id="3" name="Content Placeholder 2"/>
          <p:cNvSpPr>
            <a:spLocks noGrp="1"/>
          </p:cNvSpPr>
          <p:nvPr>
            <p:ph sz="quarter" idx="1"/>
          </p:nvPr>
        </p:nvSpPr>
        <p:spPr>
          <a:xfrm>
            <a:off x="381000" y="1143000"/>
            <a:ext cx="8610600" cy="5334000"/>
          </a:xfrm>
        </p:spPr>
        <p:txBody>
          <a:bodyPr>
            <a:normAutofit/>
          </a:bodyPr>
          <a:lstStyle/>
          <a:p>
            <a:endParaRPr lang="en-US" dirty="0" smtClean="0"/>
          </a:p>
          <a:p>
            <a:r>
              <a:rPr lang="en-US" dirty="0" smtClean="0"/>
              <a:t>These </a:t>
            </a:r>
            <a:r>
              <a:rPr lang="en-US" dirty="0" smtClean="0"/>
              <a:t>are user-dependent methods, so their effectiveness relies greatly on correct and consistent use.</a:t>
            </a:r>
          </a:p>
          <a:p>
            <a:r>
              <a:rPr lang="en-US" dirty="0" smtClean="0"/>
              <a:t>Some </a:t>
            </a:r>
            <a:r>
              <a:rPr lang="en-US" dirty="0" err="1" smtClean="0"/>
              <a:t>FAM</a:t>
            </a:r>
            <a:r>
              <a:rPr lang="en-US" dirty="0" smtClean="0"/>
              <a:t> methods require daily record keeping and monitoring of menstrual cycles.</a:t>
            </a:r>
          </a:p>
          <a:p>
            <a:r>
              <a:rPr lang="en-US" dirty="0" smtClean="0"/>
              <a:t>Require </a:t>
            </a:r>
            <a:r>
              <a:rPr lang="en-US" dirty="0" err="1" smtClean="0"/>
              <a:t>individualised</a:t>
            </a:r>
            <a:r>
              <a:rPr lang="en-US" dirty="0" smtClean="0"/>
              <a:t> training before use of the  methods and more intensive counselling.</a:t>
            </a:r>
          </a:p>
          <a:p>
            <a:r>
              <a:rPr lang="en-US" dirty="0" smtClean="0"/>
              <a:t>These methods require varying periods of sexual abstinence during </a:t>
            </a:r>
            <a:r>
              <a:rPr lang="en-US" dirty="0" smtClean="0"/>
              <a:t>fertile</a:t>
            </a:r>
            <a:endParaRPr lang="en-US" dirty="0" smtClean="0"/>
          </a:p>
        </p:txBody>
      </p:sp>
    </p:spTree>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Limitations cont…</a:t>
            </a:r>
            <a:endParaRPr lang="en-US" dirty="0"/>
          </a:p>
        </p:txBody>
      </p:sp>
      <p:sp>
        <p:nvSpPr>
          <p:cNvPr id="3" name="Content Placeholder 2"/>
          <p:cNvSpPr>
            <a:spLocks noGrp="1"/>
          </p:cNvSpPr>
          <p:nvPr>
            <p:ph sz="quarter" idx="1"/>
          </p:nvPr>
        </p:nvSpPr>
        <p:spPr/>
        <p:txBody>
          <a:bodyPr>
            <a:normAutofit fontScale="92500" lnSpcReduction="10000"/>
          </a:bodyPr>
          <a:lstStyle/>
          <a:p>
            <a:r>
              <a:rPr lang="en-US" dirty="0" smtClean="0"/>
              <a:t>Both partners must actively cooperate.</a:t>
            </a:r>
          </a:p>
          <a:p>
            <a:r>
              <a:rPr lang="en-US" dirty="0" smtClean="0"/>
              <a:t>These methods offer no protection against STIs, including HIV/ AIDS and </a:t>
            </a:r>
            <a:r>
              <a:rPr lang="en-US" dirty="0" err="1" smtClean="0"/>
              <a:t>HBV</a:t>
            </a:r>
            <a:r>
              <a:rPr lang="en-US" dirty="0" smtClean="0"/>
              <a:t>.</a:t>
            </a:r>
          </a:p>
          <a:p>
            <a:r>
              <a:rPr lang="en-US" dirty="0" smtClean="0"/>
              <a:t>Breastfeeding women and current or recent users of injectable contraceptives need to wait until their menstrual cycles resume their regular pattern before they can use the </a:t>
            </a:r>
            <a:r>
              <a:rPr lang="en-US" dirty="0" err="1" smtClean="0"/>
              <a:t>SDM</a:t>
            </a:r>
            <a:r>
              <a:rPr lang="en-US" dirty="0" smtClean="0"/>
              <a:t>.</a:t>
            </a:r>
          </a:p>
          <a:p>
            <a:r>
              <a:rPr lang="en-US" dirty="0" smtClean="0"/>
              <a:t>The </a:t>
            </a:r>
            <a:r>
              <a:rPr lang="en-US" dirty="0" err="1" smtClean="0"/>
              <a:t>SDM</a:t>
            </a:r>
            <a:r>
              <a:rPr lang="en-US" dirty="0" smtClean="0"/>
              <a:t> requires more extensive counselling following recent childbirth, in recent menarche, during </a:t>
            </a:r>
            <a:r>
              <a:rPr lang="en-US" dirty="0" err="1" smtClean="0"/>
              <a:t>perimenopause</a:t>
            </a:r>
            <a:r>
              <a:rPr lang="en-US" dirty="0" smtClean="0"/>
              <a:t>, and  following recent discontinuation of injectable contraceptive methods.</a:t>
            </a:r>
          </a:p>
          <a:p>
            <a:endParaRPr lang="en-US" dirty="0"/>
          </a:p>
        </p:txBody>
      </p:sp>
    </p:spTree>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sz="quarter" idx="1"/>
          </p:nvPr>
        </p:nvSpPr>
        <p:spPr/>
        <p:txBody>
          <a:bodyPr/>
          <a:lstStyle/>
          <a:p>
            <a:pPr algn="ctr">
              <a:buNone/>
            </a:pPr>
            <a:endParaRPr lang="en-US" dirty="0" smtClean="0"/>
          </a:p>
          <a:p>
            <a:pPr algn="ctr">
              <a:buNone/>
            </a:pPr>
            <a:endParaRPr lang="en-US" dirty="0" smtClean="0"/>
          </a:p>
          <a:p>
            <a:pPr algn="ctr">
              <a:buNone/>
            </a:pPr>
            <a:r>
              <a:rPr lang="en-US" sz="7200" dirty="0" smtClean="0"/>
              <a:t>??????</a:t>
            </a:r>
            <a:endParaRPr lang="en-US" sz="7200" dirty="0"/>
          </a:p>
        </p:txBody>
      </p:sp>
    </p:spTree>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Assignment</a:t>
            </a:r>
            <a:endParaRPr lang="en-US" dirty="0"/>
          </a:p>
        </p:txBody>
      </p:sp>
      <p:sp>
        <p:nvSpPr>
          <p:cNvPr id="3" name="Content Placeholder 2"/>
          <p:cNvSpPr>
            <a:spLocks noGrp="1"/>
          </p:cNvSpPr>
          <p:nvPr>
            <p:ph sz="quarter" idx="1"/>
          </p:nvPr>
        </p:nvSpPr>
        <p:spPr/>
        <p:txBody>
          <a:bodyPr/>
          <a:lstStyle/>
          <a:p>
            <a:r>
              <a:rPr lang="en-US" dirty="0" smtClean="0"/>
              <a:t>Review barrier method and read on how to use them</a:t>
            </a:r>
          </a:p>
          <a:p>
            <a:r>
              <a:rPr lang="en-US" dirty="0" smtClean="0"/>
              <a:t>Describe how to insert both female and male condoms</a:t>
            </a:r>
          </a:p>
          <a:p>
            <a:r>
              <a:rPr lang="en-US" dirty="0" smtClean="0"/>
              <a:t>Review various job aids used in FP</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Patient assessment</a:t>
            </a:r>
            <a:endParaRPr lang="en-US" dirty="0"/>
          </a:p>
        </p:txBody>
      </p:sp>
      <p:sp>
        <p:nvSpPr>
          <p:cNvPr id="3" name="Content Placeholder 2"/>
          <p:cNvSpPr>
            <a:spLocks noGrp="1"/>
          </p:cNvSpPr>
          <p:nvPr>
            <p:ph sz="quarter" idx="1"/>
          </p:nvPr>
        </p:nvSpPr>
        <p:spPr/>
        <p:txBody>
          <a:bodyPr/>
          <a:lstStyle/>
          <a:p>
            <a:r>
              <a:rPr lang="en-US" dirty="0" smtClean="0"/>
              <a:t>History taking</a:t>
            </a:r>
          </a:p>
          <a:p>
            <a:r>
              <a:rPr lang="en-US" dirty="0" smtClean="0"/>
              <a:t>General physical assessment</a:t>
            </a:r>
          </a:p>
          <a:p>
            <a:r>
              <a:rPr lang="en-US" dirty="0" smtClean="0"/>
              <a:t>Breast examination</a:t>
            </a:r>
          </a:p>
          <a:p>
            <a:r>
              <a:rPr lang="en-US" dirty="0" smtClean="0"/>
              <a:t>Pelvic examination</a:t>
            </a:r>
          </a:p>
          <a:p>
            <a:r>
              <a:rPr lang="en-US" dirty="0" err="1" smtClean="0"/>
              <a:t>Papanicolau</a:t>
            </a:r>
            <a:r>
              <a:rPr lang="en-US" dirty="0" smtClean="0"/>
              <a:t> smear</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Rectangle 2"/>
          <p:cNvSpPr>
            <a:spLocks noGrp="1" noChangeArrowheads="1"/>
          </p:cNvSpPr>
          <p:nvPr>
            <p:ph type="title"/>
          </p:nvPr>
        </p:nvSpPr>
        <p:spPr>
          <a:xfrm>
            <a:off x="251520" y="228600"/>
            <a:ext cx="8640960" cy="912813"/>
          </a:xfrm>
        </p:spPr>
        <p:txBody>
          <a:bodyPr/>
          <a:lstStyle/>
          <a:p>
            <a:pPr eaLnBrk="1" hangingPunct="1"/>
            <a:r>
              <a:rPr lang="en-US" b="1" dirty="0" smtClean="0"/>
              <a:t>Contraceptive Methods</a:t>
            </a:r>
          </a:p>
        </p:txBody>
      </p:sp>
      <p:sp>
        <p:nvSpPr>
          <p:cNvPr id="195587" name="Rectangle 3"/>
          <p:cNvSpPr>
            <a:spLocks noGrp="1" noChangeArrowheads="1"/>
          </p:cNvSpPr>
          <p:nvPr>
            <p:ph sz="quarter" idx="1"/>
          </p:nvPr>
        </p:nvSpPr>
        <p:spPr>
          <a:xfrm>
            <a:off x="457200" y="1500188"/>
            <a:ext cx="7978775" cy="5064125"/>
          </a:xfrm>
        </p:spPr>
        <p:txBody>
          <a:bodyPr>
            <a:normAutofit fontScale="92500" lnSpcReduction="20000"/>
          </a:bodyPr>
          <a:lstStyle/>
          <a:p>
            <a:pPr eaLnBrk="1" hangingPunct="1">
              <a:lnSpc>
                <a:spcPct val="150000"/>
              </a:lnSpc>
              <a:spcBef>
                <a:spcPct val="40000"/>
              </a:spcBef>
            </a:pPr>
            <a:r>
              <a:rPr lang="en-US" sz="2600" dirty="0" smtClean="0"/>
              <a:t>Barrier methods</a:t>
            </a:r>
          </a:p>
          <a:p>
            <a:pPr eaLnBrk="1" hangingPunct="1">
              <a:lnSpc>
                <a:spcPct val="150000"/>
              </a:lnSpc>
              <a:spcBef>
                <a:spcPct val="40000"/>
              </a:spcBef>
            </a:pPr>
            <a:r>
              <a:rPr lang="en-US" sz="2600" dirty="0" smtClean="0"/>
              <a:t>Oral contraceptive pills</a:t>
            </a:r>
          </a:p>
          <a:p>
            <a:pPr eaLnBrk="1" hangingPunct="1">
              <a:lnSpc>
                <a:spcPct val="150000"/>
              </a:lnSpc>
              <a:spcBef>
                <a:spcPct val="40000"/>
              </a:spcBef>
            </a:pPr>
            <a:r>
              <a:rPr lang="en-US" sz="2600" dirty="0" err="1" smtClean="0"/>
              <a:t>Injectables</a:t>
            </a:r>
            <a:endParaRPr lang="en-US" sz="2600" dirty="0" smtClean="0"/>
          </a:p>
          <a:p>
            <a:pPr eaLnBrk="1" hangingPunct="1">
              <a:lnSpc>
                <a:spcPct val="150000"/>
              </a:lnSpc>
              <a:spcBef>
                <a:spcPct val="40000"/>
              </a:spcBef>
            </a:pPr>
            <a:r>
              <a:rPr lang="en-US" sz="2600" dirty="0" smtClean="0"/>
              <a:t>Implants</a:t>
            </a:r>
          </a:p>
          <a:p>
            <a:pPr eaLnBrk="1" hangingPunct="1">
              <a:lnSpc>
                <a:spcPct val="150000"/>
              </a:lnSpc>
              <a:spcBef>
                <a:spcPct val="40000"/>
              </a:spcBef>
            </a:pPr>
            <a:r>
              <a:rPr lang="en-US" sz="2600" dirty="0" smtClean="0"/>
              <a:t>Intrauterine device (IUD)</a:t>
            </a:r>
          </a:p>
          <a:p>
            <a:pPr eaLnBrk="1" hangingPunct="1">
              <a:lnSpc>
                <a:spcPct val="150000"/>
              </a:lnSpc>
              <a:spcBef>
                <a:spcPct val="40000"/>
              </a:spcBef>
            </a:pPr>
            <a:r>
              <a:rPr lang="en-US" sz="2600" dirty="0" smtClean="0"/>
              <a:t>Female and male sterilization</a:t>
            </a:r>
          </a:p>
          <a:p>
            <a:pPr eaLnBrk="1" hangingPunct="1">
              <a:lnSpc>
                <a:spcPct val="150000"/>
              </a:lnSpc>
              <a:spcBef>
                <a:spcPct val="40000"/>
              </a:spcBef>
            </a:pPr>
            <a:r>
              <a:rPr lang="en-US" sz="2600" dirty="0" err="1" smtClean="0"/>
              <a:t>Lactational</a:t>
            </a:r>
            <a:r>
              <a:rPr lang="en-US" sz="2600" dirty="0" smtClean="0"/>
              <a:t> amenorrhea method (LAM)</a:t>
            </a:r>
          </a:p>
          <a:p>
            <a:pPr eaLnBrk="1" hangingPunct="1">
              <a:lnSpc>
                <a:spcPct val="150000"/>
              </a:lnSpc>
              <a:spcBef>
                <a:spcPct val="40000"/>
              </a:spcBef>
            </a:pPr>
            <a:r>
              <a:rPr lang="en-US" sz="2600" dirty="0" smtClean="0"/>
              <a:t>Fertility awareness-based methods</a:t>
            </a:r>
          </a:p>
          <a:p>
            <a:pPr eaLnBrk="1" hangingPunct="1">
              <a:lnSpc>
                <a:spcPct val="150000"/>
              </a:lnSpc>
              <a:spcBef>
                <a:spcPct val="40000"/>
              </a:spcBef>
              <a:buNone/>
            </a:pPr>
            <a:endParaRPr lang="en-US" sz="2600" dirty="0" smtClean="0"/>
          </a:p>
        </p:txBody>
      </p:sp>
      <p:pic>
        <p:nvPicPr>
          <p:cNvPr id="195588" name="Picture 4" descr="FP_flipchart"/>
          <p:cNvPicPr>
            <a:picLocks noChangeAspect="1" noChangeArrowheads="1"/>
          </p:cNvPicPr>
          <p:nvPr/>
        </p:nvPicPr>
        <p:blipFill>
          <a:blip r:embed="rId3" cstate="print"/>
          <a:srcRect/>
          <a:stretch>
            <a:fillRect/>
          </a:stretch>
        </p:blipFill>
        <p:spPr bwMode="auto">
          <a:xfrm>
            <a:off x="6559550" y="1624013"/>
            <a:ext cx="2100263" cy="2854325"/>
          </a:xfrm>
          <a:prstGeom prst="rect">
            <a:avLst/>
          </a:prstGeom>
          <a:noFill/>
          <a:ln w="38100">
            <a:solidFill>
              <a:srgbClr val="000000"/>
            </a:solid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Text Box 2"/>
          <p:cNvSpPr txBox="1">
            <a:spLocks noChangeArrowheads="1"/>
          </p:cNvSpPr>
          <p:nvPr/>
        </p:nvSpPr>
        <p:spPr bwMode="auto">
          <a:xfrm>
            <a:off x="0" y="381000"/>
            <a:ext cx="9144000" cy="614363"/>
          </a:xfrm>
          <a:prstGeom prst="rect">
            <a:avLst/>
          </a:prstGeom>
          <a:noFill/>
          <a:ln w="12700">
            <a:noFill/>
            <a:miter lim="800000"/>
            <a:headEnd/>
            <a:tailEnd/>
          </a:ln>
        </p:spPr>
        <p:txBody>
          <a:bodyPr>
            <a:spAutoFit/>
          </a:bodyPr>
          <a:lstStyle/>
          <a:p>
            <a:pPr algn="ctr" eaLnBrk="0" hangingPunct="0">
              <a:lnSpc>
                <a:spcPct val="90000"/>
              </a:lnSpc>
            </a:pPr>
            <a:r>
              <a:rPr lang="en-US" sz="3800" b="1"/>
              <a:t>Pregnancy Rates by Method</a:t>
            </a:r>
          </a:p>
        </p:txBody>
      </p:sp>
      <p:sp>
        <p:nvSpPr>
          <p:cNvPr id="196611" name="Rectangle 3"/>
          <p:cNvSpPr>
            <a:spLocks noChangeArrowheads="1"/>
          </p:cNvSpPr>
          <p:nvPr/>
        </p:nvSpPr>
        <p:spPr bwMode="auto">
          <a:xfrm>
            <a:off x="0" y="6400800"/>
            <a:ext cx="9144000" cy="198438"/>
          </a:xfrm>
          <a:prstGeom prst="rect">
            <a:avLst/>
          </a:prstGeom>
          <a:noFill/>
          <a:ln w="9525">
            <a:noFill/>
            <a:miter lim="800000"/>
            <a:headEnd/>
            <a:tailEnd/>
          </a:ln>
        </p:spPr>
        <p:txBody>
          <a:bodyPr lIns="0" tIns="0" rIns="0" bIns="0">
            <a:spAutoFit/>
          </a:bodyPr>
          <a:lstStyle/>
          <a:p>
            <a:pPr algn="ctr" eaLnBrk="0" hangingPunct="0"/>
            <a:r>
              <a:rPr lang="en-US" sz="1300" i="1"/>
              <a:t>Source: CCP and WHO, 2007.</a:t>
            </a:r>
          </a:p>
        </p:txBody>
      </p:sp>
      <p:sp>
        <p:nvSpPr>
          <p:cNvPr id="196612" name="Rectangle 4"/>
          <p:cNvSpPr>
            <a:spLocks noChangeArrowheads="1"/>
          </p:cNvSpPr>
          <p:nvPr/>
        </p:nvSpPr>
        <p:spPr bwMode="auto">
          <a:xfrm>
            <a:off x="3351213" y="3721100"/>
            <a:ext cx="74612" cy="268288"/>
          </a:xfrm>
          <a:prstGeom prst="rect">
            <a:avLst/>
          </a:prstGeom>
          <a:solidFill>
            <a:srgbClr val="FF4343"/>
          </a:solidFill>
          <a:ln w="12700">
            <a:solidFill>
              <a:srgbClr val="FF4343"/>
            </a:solidFill>
            <a:miter lim="800000"/>
            <a:headEnd/>
            <a:tailEnd/>
          </a:ln>
        </p:spPr>
        <p:txBody>
          <a:bodyPr/>
          <a:lstStyle/>
          <a:p>
            <a:endParaRPr lang="en-US"/>
          </a:p>
        </p:txBody>
      </p:sp>
      <p:sp>
        <p:nvSpPr>
          <p:cNvPr id="196613" name="Rectangle 5"/>
          <p:cNvSpPr>
            <a:spLocks noChangeArrowheads="1"/>
          </p:cNvSpPr>
          <p:nvPr/>
        </p:nvSpPr>
        <p:spPr bwMode="auto">
          <a:xfrm>
            <a:off x="1085850" y="3349625"/>
            <a:ext cx="2124075" cy="258763"/>
          </a:xfrm>
          <a:prstGeom prst="rect">
            <a:avLst/>
          </a:prstGeom>
          <a:noFill/>
          <a:ln w="9525">
            <a:noFill/>
            <a:miter lim="800000"/>
            <a:headEnd/>
            <a:tailEnd/>
          </a:ln>
        </p:spPr>
        <p:txBody>
          <a:bodyPr lIns="0" tIns="0" rIns="0" bIns="0">
            <a:spAutoFit/>
          </a:bodyPr>
          <a:lstStyle/>
          <a:p>
            <a:pPr algn="r" eaLnBrk="0" hangingPunct="0"/>
            <a:r>
              <a:rPr lang="en-US" sz="1700" b="1">
                <a:solidFill>
                  <a:srgbClr val="000000"/>
                </a:solidFill>
              </a:rPr>
              <a:t>Oral contraceptives</a:t>
            </a:r>
            <a:endParaRPr lang="en-US" sz="1700">
              <a:solidFill>
                <a:srgbClr val="000000"/>
              </a:solidFill>
            </a:endParaRPr>
          </a:p>
        </p:txBody>
      </p:sp>
      <p:sp>
        <p:nvSpPr>
          <p:cNvPr id="196614" name="Line 6"/>
          <p:cNvSpPr>
            <a:spLocks noChangeShapeType="1"/>
          </p:cNvSpPr>
          <p:nvPr/>
        </p:nvSpPr>
        <p:spPr bwMode="auto">
          <a:xfrm flipV="1">
            <a:off x="3333750" y="1706563"/>
            <a:ext cx="1588" cy="3606800"/>
          </a:xfrm>
          <a:prstGeom prst="line">
            <a:avLst/>
          </a:prstGeom>
          <a:noFill/>
          <a:ln w="23813">
            <a:solidFill>
              <a:srgbClr val="000000"/>
            </a:solidFill>
            <a:round/>
            <a:headEnd/>
            <a:tailEnd/>
          </a:ln>
        </p:spPr>
        <p:txBody>
          <a:bodyPr/>
          <a:lstStyle/>
          <a:p>
            <a:endParaRPr lang="en-GB"/>
          </a:p>
        </p:txBody>
      </p:sp>
      <p:sp>
        <p:nvSpPr>
          <p:cNvPr id="196615" name="Line 7"/>
          <p:cNvSpPr>
            <a:spLocks noChangeShapeType="1"/>
          </p:cNvSpPr>
          <p:nvPr/>
        </p:nvSpPr>
        <p:spPr bwMode="auto">
          <a:xfrm>
            <a:off x="3573463" y="3455988"/>
            <a:ext cx="952500" cy="0"/>
          </a:xfrm>
          <a:prstGeom prst="line">
            <a:avLst/>
          </a:prstGeom>
          <a:noFill/>
          <a:ln w="23876">
            <a:solidFill>
              <a:srgbClr val="8888AE"/>
            </a:solidFill>
            <a:round/>
            <a:headEnd/>
            <a:tailEnd/>
          </a:ln>
        </p:spPr>
        <p:txBody>
          <a:bodyPr/>
          <a:lstStyle/>
          <a:p>
            <a:endParaRPr lang="en-GB"/>
          </a:p>
        </p:txBody>
      </p:sp>
      <p:sp>
        <p:nvSpPr>
          <p:cNvPr id="196616" name="Line 8"/>
          <p:cNvSpPr>
            <a:spLocks noChangeShapeType="1"/>
          </p:cNvSpPr>
          <p:nvPr/>
        </p:nvSpPr>
        <p:spPr bwMode="auto">
          <a:xfrm>
            <a:off x="4275138" y="2636838"/>
            <a:ext cx="974725" cy="0"/>
          </a:xfrm>
          <a:prstGeom prst="line">
            <a:avLst/>
          </a:prstGeom>
          <a:noFill/>
          <a:ln w="23876">
            <a:solidFill>
              <a:srgbClr val="8888AE"/>
            </a:solidFill>
            <a:round/>
            <a:headEnd/>
            <a:tailEnd/>
          </a:ln>
        </p:spPr>
        <p:txBody>
          <a:bodyPr/>
          <a:lstStyle/>
          <a:p>
            <a:endParaRPr lang="en-GB"/>
          </a:p>
        </p:txBody>
      </p:sp>
      <p:sp>
        <p:nvSpPr>
          <p:cNvPr id="196617" name="Line 9"/>
          <p:cNvSpPr>
            <a:spLocks noChangeShapeType="1"/>
          </p:cNvSpPr>
          <p:nvPr/>
        </p:nvSpPr>
        <p:spPr bwMode="auto">
          <a:xfrm>
            <a:off x="4264025" y="2239963"/>
            <a:ext cx="2376488" cy="0"/>
          </a:xfrm>
          <a:prstGeom prst="line">
            <a:avLst/>
          </a:prstGeom>
          <a:noFill/>
          <a:ln w="23876">
            <a:solidFill>
              <a:srgbClr val="8888AE"/>
            </a:solidFill>
            <a:round/>
            <a:headEnd/>
            <a:tailEnd/>
          </a:ln>
        </p:spPr>
        <p:txBody>
          <a:bodyPr/>
          <a:lstStyle/>
          <a:p>
            <a:endParaRPr lang="en-GB"/>
          </a:p>
        </p:txBody>
      </p:sp>
      <p:sp>
        <p:nvSpPr>
          <p:cNvPr id="196618" name="Line 10"/>
          <p:cNvSpPr>
            <a:spLocks noChangeShapeType="1"/>
          </p:cNvSpPr>
          <p:nvPr/>
        </p:nvSpPr>
        <p:spPr bwMode="auto">
          <a:xfrm>
            <a:off x="6408738" y="1822450"/>
            <a:ext cx="1531937" cy="0"/>
          </a:xfrm>
          <a:prstGeom prst="line">
            <a:avLst/>
          </a:prstGeom>
          <a:noFill/>
          <a:ln w="23876">
            <a:solidFill>
              <a:srgbClr val="8888AE"/>
            </a:solidFill>
            <a:round/>
            <a:headEnd/>
            <a:tailEnd/>
          </a:ln>
        </p:spPr>
        <p:txBody>
          <a:bodyPr/>
          <a:lstStyle/>
          <a:p>
            <a:endParaRPr lang="en-GB"/>
          </a:p>
        </p:txBody>
      </p:sp>
      <p:sp>
        <p:nvSpPr>
          <p:cNvPr id="196619" name="Rectangle 11"/>
          <p:cNvSpPr>
            <a:spLocks noChangeArrowheads="1"/>
          </p:cNvSpPr>
          <p:nvPr/>
        </p:nvSpPr>
        <p:spPr bwMode="auto">
          <a:xfrm>
            <a:off x="3328988" y="5708650"/>
            <a:ext cx="5029200" cy="244475"/>
          </a:xfrm>
          <a:prstGeom prst="rect">
            <a:avLst/>
          </a:prstGeom>
          <a:noFill/>
          <a:ln w="9525">
            <a:noFill/>
            <a:miter lim="800000"/>
            <a:headEnd/>
            <a:tailEnd/>
          </a:ln>
        </p:spPr>
        <p:txBody>
          <a:bodyPr lIns="0" tIns="0" rIns="0" bIns="0">
            <a:spAutoFit/>
          </a:bodyPr>
          <a:lstStyle/>
          <a:p>
            <a:pPr algn="ctr" eaLnBrk="0" hangingPunct="0"/>
            <a:r>
              <a:rPr lang="en-US" sz="1600" b="1">
                <a:solidFill>
                  <a:srgbClr val="000000"/>
                </a:solidFill>
              </a:rPr>
              <a:t>Percentage of women pregnant in first year of use</a:t>
            </a:r>
            <a:endParaRPr lang="en-US" sz="1600">
              <a:solidFill>
                <a:srgbClr val="000000"/>
              </a:solidFill>
            </a:endParaRPr>
          </a:p>
        </p:txBody>
      </p:sp>
      <p:sp>
        <p:nvSpPr>
          <p:cNvPr id="196620" name="Rectangle 12"/>
          <p:cNvSpPr>
            <a:spLocks noChangeArrowheads="1"/>
          </p:cNvSpPr>
          <p:nvPr/>
        </p:nvSpPr>
        <p:spPr bwMode="auto">
          <a:xfrm>
            <a:off x="8023225" y="1668463"/>
            <a:ext cx="87313" cy="268287"/>
          </a:xfrm>
          <a:prstGeom prst="rect">
            <a:avLst/>
          </a:prstGeom>
          <a:solidFill>
            <a:srgbClr val="618EFD"/>
          </a:solidFill>
          <a:ln w="12700">
            <a:solidFill>
              <a:srgbClr val="6993FD"/>
            </a:solidFill>
            <a:miter lim="800000"/>
            <a:headEnd/>
            <a:tailEnd/>
          </a:ln>
        </p:spPr>
        <p:txBody>
          <a:bodyPr/>
          <a:lstStyle/>
          <a:p>
            <a:endParaRPr lang="en-US"/>
          </a:p>
        </p:txBody>
      </p:sp>
      <p:sp>
        <p:nvSpPr>
          <p:cNvPr id="196621" name="Rectangle 13"/>
          <p:cNvSpPr>
            <a:spLocks noChangeArrowheads="1"/>
          </p:cNvSpPr>
          <p:nvPr/>
        </p:nvSpPr>
        <p:spPr bwMode="auto">
          <a:xfrm>
            <a:off x="6719888" y="2093913"/>
            <a:ext cx="87312" cy="265112"/>
          </a:xfrm>
          <a:prstGeom prst="rect">
            <a:avLst/>
          </a:prstGeom>
          <a:solidFill>
            <a:srgbClr val="618EFD"/>
          </a:solidFill>
          <a:ln w="12700">
            <a:solidFill>
              <a:srgbClr val="6993FD"/>
            </a:solidFill>
            <a:miter lim="800000"/>
            <a:headEnd/>
            <a:tailEnd/>
          </a:ln>
        </p:spPr>
        <p:txBody>
          <a:bodyPr/>
          <a:lstStyle/>
          <a:p>
            <a:endParaRPr lang="en-US"/>
          </a:p>
        </p:txBody>
      </p:sp>
      <p:sp>
        <p:nvSpPr>
          <p:cNvPr id="196622" name="Rectangle 14"/>
          <p:cNvSpPr>
            <a:spLocks noChangeArrowheads="1"/>
          </p:cNvSpPr>
          <p:nvPr/>
        </p:nvSpPr>
        <p:spPr bwMode="auto">
          <a:xfrm>
            <a:off x="5338763" y="2513013"/>
            <a:ext cx="90487" cy="268287"/>
          </a:xfrm>
          <a:prstGeom prst="rect">
            <a:avLst/>
          </a:prstGeom>
          <a:solidFill>
            <a:srgbClr val="618EFD"/>
          </a:solidFill>
          <a:ln w="12700">
            <a:solidFill>
              <a:srgbClr val="6993FD"/>
            </a:solidFill>
            <a:miter lim="800000"/>
            <a:headEnd/>
            <a:tailEnd/>
          </a:ln>
        </p:spPr>
        <p:txBody>
          <a:bodyPr/>
          <a:lstStyle/>
          <a:p>
            <a:endParaRPr lang="en-US"/>
          </a:p>
        </p:txBody>
      </p:sp>
      <p:sp>
        <p:nvSpPr>
          <p:cNvPr id="196623" name="Rectangle 15"/>
          <p:cNvSpPr>
            <a:spLocks noChangeArrowheads="1"/>
          </p:cNvSpPr>
          <p:nvPr/>
        </p:nvSpPr>
        <p:spPr bwMode="auto">
          <a:xfrm>
            <a:off x="5741988" y="2901950"/>
            <a:ext cx="87312" cy="263525"/>
          </a:xfrm>
          <a:prstGeom prst="rect">
            <a:avLst/>
          </a:prstGeom>
          <a:solidFill>
            <a:srgbClr val="618EFD"/>
          </a:solidFill>
          <a:ln w="12700">
            <a:solidFill>
              <a:srgbClr val="6993FD"/>
            </a:solidFill>
            <a:miter lim="800000"/>
            <a:headEnd/>
            <a:tailEnd/>
          </a:ln>
        </p:spPr>
        <p:txBody>
          <a:bodyPr/>
          <a:lstStyle/>
          <a:p>
            <a:endParaRPr lang="en-US"/>
          </a:p>
        </p:txBody>
      </p:sp>
      <p:sp>
        <p:nvSpPr>
          <p:cNvPr id="196624" name="Rectangle 16"/>
          <p:cNvSpPr>
            <a:spLocks noChangeArrowheads="1"/>
          </p:cNvSpPr>
          <p:nvPr/>
        </p:nvSpPr>
        <p:spPr bwMode="auto">
          <a:xfrm>
            <a:off x="4622800" y="3321050"/>
            <a:ext cx="88900" cy="268288"/>
          </a:xfrm>
          <a:prstGeom prst="rect">
            <a:avLst/>
          </a:prstGeom>
          <a:solidFill>
            <a:srgbClr val="618EFD"/>
          </a:solidFill>
          <a:ln w="12700">
            <a:solidFill>
              <a:srgbClr val="6993FD"/>
            </a:solidFill>
            <a:miter lim="800000"/>
            <a:headEnd/>
            <a:tailEnd/>
          </a:ln>
        </p:spPr>
        <p:txBody>
          <a:bodyPr/>
          <a:lstStyle/>
          <a:p>
            <a:endParaRPr lang="en-US"/>
          </a:p>
        </p:txBody>
      </p:sp>
      <p:sp>
        <p:nvSpPr>
          <p:cNvPr id="196625" name="Rectangle 17"/>
          <p:cNvSpPr>
            <a:spLocks noChangeArrowheads="1"/>
          </p:cNvSpPr>
          <p:nvPr/>
        </p:nvSpPr>
        <p:spPr bwMode="auto">
          <a:xfrm>
            <a:off x="3349625" y="4976813"/>
            <a:ext cx="63500" cy="268287"/>
          </a:xfrm>
          <a:prstGeom prst="rect">
            <a:avLst/>
          </a:prstGeom>
          <a:solidFill>
            <a:srgbClr val="6993FD"/>
          </a:solidFill>
          <a:ln w="12700">
            <a:solidFill>
              <a:srgbClr val="6993FD"/>
            </a:solidFill>
            <a:miter lim="800000"/>
            <a:headEnd/>
            <a:tailEnd/>
          </a:ln>
        </p:spPr>
        <p:txBody>
          <a:bodyPr/>
          <a:lstStyle/>
          <a:p>
            <a:endParaRPr lang="en-US"/>
          </a:p>
        </p:txBody>
      </p:sp>
      <p:sp>
        <p:nvSpPr>
          <p:cNvPr id="196626" name="Rectangle 18"/>
          <p:cNvSpPr>
            <a:spLocks noChangeArrowheads="1"/>
          </p:cNvSpPr>
          <p:nvPr/>
        </p:nvSpPr>
        <p:spPr bwMode="auto">
          <a:xfrm>
            <a:off x="3367088" y="4546600"/>
            <a:ext cx="58737" cy="266700"/>
          </a:xfrm>
          <a:prstGeom prst="rect">
            <a:avLst/>
          </a:prstGeom>
          <a:solidFill>
            <a:srgbClr val="6993FD"/>
          </a:solidFill>
          <a:ln w="12700">
            <a:solidFill>
              <a:srgbClr val="6993FD"/>
            </a:solidFill>
            <a:miter lim="800000"/>
            <a:headEnd/>
            <a:tailEnd/>
          </a:ln>
        </p:spPr>
        <p:txBody>
          <a:bodyPr/>
          <a:lstStyle/>
          <a:p>
            <a:endParaRPr lang="en-US"/>
          </a:p>
        </p:txBody>
      </p:sp>
      <p:sp>
        <p:nvSpPr>
          <p:cNvPr id="196627" name="Rectangle 19"/>
          <p:cNvSpPr>
            <a:spLocks noChangeArrowheads="1"/>
          </p:cNvSpPr>
          <p:nvPr/>
        </p:nvSpPr>
        <p:spPr bwMode="auto">
          <a:xfrm>
            <a:off x="5154613" y="4094163"/>
            <a:ext cx="3009900" cy="1108075"/>
          </a:xfrm>
          <a:prstGeom prst="rect">
            <a:avLst/>
          </a:prstGeom>
          <a:solidFill>
            <a:srgbClr val="FCEAA6"/>
          </a:solidFill>
          <a:ln w="9525">
            <a:solidFill>
              <a:schemeClr val="bg2"/>
            </a:solidFill>
            <a:miter lim="800000"/>
            <a:headEnd/>
            <a:tailEnd/>
          </a:ln>
        </p:spPr>
        <p:txBody>
          <a:bodyPr/>
          <a:lstStyle/>
          <a:p>
            <a:endParaRPr lang="en-US"/>
          </a:p>
        </p:txBody>
      </p:sp>
      <p:sp>
        <p:nvSpPr>
          <p:cNvPr id="196628" name="Rectangle 20"/>
          <p:cNvSpPr>
            <a:spLocks noChangeArrowheads="1"/>
          </p:cNvSpPr>
          <p:nvPr/>
        </p:nvSpPr>
        <p:spPr bwMode="auto">
          <a:xfrm>
            <a:off x="5397500" y="4600575"/>
            <a:ext cx="12700" cy="60325"/>
          </a:xfrm>
          <a:prstGeom prst="rect">
            <a:avLst/>
          </a:prstGeom>
          <a:noFill/>
          <a:ln w="9525">
            <a:noFill/>
            <a:miter lim="800000"/>
            <a:headEnd/>
            <a:tailEnd/>
          </a:ln>
        </p:spPr>
        <p:txBody>
          <a:bodyPr wrap="none" lIns="0" tIns="0" rIns="0" bIns="0">
            <a:spAutoFit/>
          </a:bodyPr>
          <a:lstStyle/>
          <a:p>
            <a:pPr eaLnBrk="0" hangingPunct="0"/>
            <a:r>
              <a:rPr lang="en-US" sz="400" b="1">
                <a:solidFill>
                  <a:srgbClr val="5A777A"/>
                </a:solidFill>
                <a:latin typeface="Helvetica" pitchFamily="34" charset="0"/>
              </a:rPr>
              <a:t> </a:t>
            </a:r>
            <a:endParaRPr lang="en-US" sz="2400">
              <a:latin typeface="Times New Roman" pitchFamily="18" charset="0"/>
            </a:endParaRPr>
          </a:p>
        </p:txBody>
      </p:sp>
      <p:sp>
        <p:nvSpPr>
          <p:cNvPr id="196629" name="Rectangle 21"/>
          <p:cNvSpPr>
            <a:spLocks noChangeArrowheads="1"/>
          </p:cNvSpPr>
          <p:nvPr/>
        </p:nvSpPr>
        <p:spPr bwMode="auto">
          <a:xfrm>
            <a:off x="5651500" y="4821238"/>
            <a:ext cx="2236788" cy="244475"/>
          </a:xfrm>
          <a:prstGeom prst="rect">
            <a:avLst/>
          </a:prstGeom>
          <a:noFill/>
          <a:ln w="9525">
            <a:noFill/>
            <a:miter lim="800000"/>
            <a:headEnd/>
            <a:tailEnd/>
          </a:ln>
        </p:spPr>
        <p:txBody>
          <a:bodyPr wrap="none" lIns="0" tIns="0" rIns="0" bIns="0">
            <a:spAutoFit/>
          </a:bodyPr>
          <a:lstStyle/>
          <a:p>
            <a:pPr eaLnBrk="0" hangingPunct="0"/>
            <a:r>
              <a:rPr lang="en-US" sz="1600" b="1">
                <a:solidFill>
                  <a:srgbClr val="000000"/>
                </a:solidFill>
              </a:rPr>
              <a:t>Rate during typical use</a:t>
            </a:r>
          </a:p>
        </p:txBody>
      </p:sp>
      <p:sp>
        <p:nvSpPr>
          <p:cNvPr id="196630" name="Rectangle 22"/>
          <p:cNvSpPr>
            <a:spLocks noChangeArrowheads="1"/>
          </p:cNvSpPr>
          <p:nvPr/>
        </p:nvSpPr>
        <p:spPr bwMode="auto">
          <a:xfrm>
            <a:off x="5694363" y="5256213"/>
            <a:ext cx="0" cy="365125"/>
          </a:xfrm>
          <a:prstGeom prst="rect">
            <a:avLst/>
          </a:prstGeom>
          <a:noFill/>
          <a:ln w="9525">
            <a:noFill/>
            <a:miter lim="800000"/>
            <a:headEnd/>
            <a:tailEnd/>
          </a:ln>
        </p:spPr>
        <p:txBody>
          <a:bodyPr wrap="none" lIns="0" tIns="0" rIns="0" bIns="0">
            <a:spAutoFit/>
          </a:bodyPr>
          <a:lstStyle/>
          <a:p>
            <a:pPr eaLnBrk="0" hangingPunct="0"/>
            <a:endParaRPr lang="en-GB" sz="2400">
              <a:solidFill>
                <a:srgbClr val="000000"/>
              </a:solidFill>
              <a:latin typeface="Times New Roman" pitchFamily="18" charset="0"/>
            </a:endParaRPr>
          </a:p>
        </p:txBody>
      </p:sp>
      <p:sp>
        <p:nvSpPr>
          <p:cNvPr id="196631" name="Rectangle 23"/>
          <p:cNvSpPr>
            <a:spLocks noChangeArrowheads="1"/>
          </p:cNvSpPr>
          <p:nvPr/>
        </p:nvSpPr>
        <p:spPr bwMode="auto">
          <a:xfrm>
            <a:off x="5397500" y="4600575"/>
            <a:ext cx="12700" cy="60325"/>
          </a:xfrm>
          <a:prstGeom prst="rect">
            <a:avLst/>
          </a:prstGeom>
          <a:noFill/>
          <a:ln w="9525">
            <a:noFill/>
            <a:miter lim="800000"/>
            <a:headEnd/>
            <a:tailEnd/>
          </a:ln>
        </p:spPr>
        <p:txBody>
          <a:bodyPr wrap="none" lIns="0" tIns="0" rIns="0" bIns="0">
            <a:spAutoFit/>
          </a:bodyPr>
          <a:lstStyle/>
          <a:p>
            <a:pPr eaLnBrk="0" hangingPunct="0"/>
            <a:r>
              <a:rPr lang="en-US" sz="400" b="1">
                <a:solidFill>
                  <a:srgbClr val="000000"/>
                </a:solidFill>
                <a:latin typeface="Helvetica" pitchFamily="34" charset="0"/>
              </a:rPr>
              <a:t> </a:t>
            </a:r>
            <a:endParaRPr lang="en-US" sz="2400">
              <a:latin typeface="Times New Roman" pitchFamily="18" charset="0"/>
            </a:endParaRPr>
          </a:p>
        </p:txBody>
      </p:sp>
      <p:sp>
        <p:nvSpPr>
          <p:cNvPr id="196632" name="Rectangle 24"/>
          <p:cNvSpPr>
            <a:spLocks noChangeArrowheads="1"/>
          </p:cNvSpPr>
          <p:nvPr/>
        </p:nvSpPr>
        <p:spPr bwMode="auto">
          <a:xfrm>
            <a:off x="5643563" y="4249738"/>
            <a:ext cx="2490787" cy="231775"/>
          </a:xfrm>
          <a:prstGeom prst="rect">
            <a:avLst/>
          </a:prstGeom>
          <a:noFill/>
          <a:ln w="9525">
            <a:noFill/>
            <a:miter lim="800000"/>
            <a:headEnd/>
            <a:tailEnd/>
          </a:ln>
        </p:spPr>
        <p:txBody>
          <a:bodyPr lIns="0" tIns="0" rIns="0" bIns="0">
            <a:spAutoFit/>
          </a:bodyPr>
          <a:lstStyle/>
          <a:p>
            <a:pPr eaLnBrk="0" hangingPunct="0">
              <a:lnSpc>
                <a:spcPct val="95000"/>
              </a:lnSpc>
            </a:pPr>
            <a:r>
              <a:rPr lang="en-US" sz="1600" b="1">
                <a:solidFill>
                  <a:srgbClr val="000000"/>
                </a:solidFill>
              </a:rPr>
              <a:t>Rate during perfect use </a:t>
            </a:r>
          </a:p>
        </p:txBody>
      </p:sp>
      <p:sp>
        <p:nvSpPr>
          <p:cNvPr id="196633" name="Rectangle 25"/>
          <p:cNvSpPr>
            <a:spLocks noChangeArrowheads="1"/>
          </p:cNvSpPr>
          <p:nvPr/>
        </p:nvSpPr>
        <p:spPr bwMode="auto">
          <a:xfrm>
            <a:off x="5668963" y="5014913"/>
            <a:ext cx="0" cy="365125"/>
          </a:xfrm>
          <a:prstGeom prst="rect">
            <a:avLst/>
          </a:prstGeom>
          <a:noFill/>
          <a:ln w="9525">
            <a:noFill/>
            <a:miter lim="800000"/>
            <a:headEnd/>
            <a:tailEnd/>
          </a:ln>
        </p:spPr>
        <p:txBody>
          <a:bodyPr wrap="none" lIns="0" tIns="0" rIns="0" bIns="0">
            <a:spAutoFit/>
          </a:bodyPr>
          <a:lstStyle/>
          <a:p>
            <a:pPr eaLnBrk="0" hangingPunct="0"/>
            <a:endParaRPr lang="en-GB" sz="2400">
              <a:latin typeface="Times New Roman" pitchFamily="18" charset="0"/>
            </a:endParaRPr>
          </a:p>
        </p:txBody>
      </p:sp>
      <p:sp>
        <p:nvSpPr>
          <p:cNvPr id="196634" name="Rectangle 26"/>
          <p:cNvSpPr>
            <a:spLocks noChangeArrowheads="1"/>
          </p:cNvSpPr>
          <p:nvPr/>
        </p:nvSpPr>
        <p:spPr bwMode="auto">
          <a:xfrm>
            <a:off x="5668963" y="5232400"/>
            <a:ext cx="0" cy="365125"/>
          </a:xfrm>
          <a:prstGeom prst="rect">
            <a:avLst/>
          </a:prstGeom>
          <a:noFill/>
          <a:ln w="9525">
            <a:noFill/>
            <a:miter lim="800000"/>
            <a:headEnd/>
            <a:tailEnd/>
          </a:ln>
        </p:spPr>
        <p:txBody>
          <a:bodyPr wrap="none" lIns="0" tIns="0" rIns="0" bIns="0">
            <a:spAutoFit/>
          </a:bodyPr>
          <a:lstStyle/>
          <a:p>
            <a:pPr eaLnBrk="0" hangingPunct="0"/>
            <a:endParaRPr lang="en-GB" sz="2400">
              <a:latin typeface="Times New Roman" pitchFamily="18" charset="0"/>
            </a:endParaRPr>
          </a:p>
        </p:txBody>
      </p:sp>
      <p:sp>
        <p:nvSpPr>
          <p:cNvPr id="196635" name="Rectangle 27"/>
          <p:cNvSpPr>
            <a:spLocks noChangeArrowheads="1"/>
          </p:cNvSpPr>
          <p:nvPr/>
        </p:nvSpPr>
        <p:spPr bwMode="auto">
          <a:xfrm>
            <a:off x="5367338" y="4271963"/>
            <a:ext cx="88900" cy="228600"/>
          </a:xfrm>
          <a:prstGeom prst="rect">
            <a:avLst/>
          </a:prstGeom>
          <a:solidFill>
            <a:srgbClr val="FF4343"/>
          </a:solidFill>
          <a:ln w="12700">
            <a:solidFill>
              <a:srgbClr val="FF4343"/>
            </a:solidFill>
            <a:miter lim="800000"/>
            <a:headEnd/>
            <a:tailEnd/>
          </a:ln>
        </p:spPr>
        <p:txBody>
          <a:bodyPr/>
          <a:lstStyle/>
          <a:p>
            <a:endParaRPr lang="en-US"/>
          </a:p>
        </p:txBody>
      </p:sp>
      <p:sp>
        <p:nvSpPr>
          <p:cNvPr id="196636" name="Rectangle 28"/>
          <p:cNvSpPr>
            <a:spLocks noChangeArrowheads="1"/>
          </p:cNvSpPr>
          <p:nvPr/>
        </p:nvSpPr>
        <p:spPr bwMode="auto">
          <a:xfrm>
            <a:off x="6257925" y="1687513"/>
            <a:ext cx="88900" cy="268287"/>
          </a:xfrm>
          <a:prstGeom prst="rect">
            <a:avLst/>
          </a:prstGeom>
          <a:solidFill>
            <a:srgbClr val="FF4343"/>
          </a:solidFill>
          <a:ln w="12700">
            <a:solidFill>
              <a:srgbClr val="FF4343"/>
            </a:solidFill>
            <a:miter lim="800000"/>
            <a:headEnd/>
            <a:tailEnd/>
          </a:ln>
        </p:spPr>
        <p:txBody>
          <a:bodyPr/>
          <a:lstStyle/>
          <a:p>
            <a:endParaRPr lang="en-US"/>
          </a:p>
        </p:txBody>
      </p:sp>
      <p:sp>
        <p:nvSpPr>
          <p:cNvPr id="196637" name="Rectangle 29"/>
          <p:cNvSpPr>
            <a:spLocks noChangeArrowheads="1"/>
          </p:cNvSpPr>
          <p:nvPr/>
        </p:nvSpPr>
        <p:spPr bwMode="auto">
          <a:xfrm>
            <a:off x="4102100" y="2112963"/>
            <a:ext cx="85725" cy="265112"/>
          </a:xfrm>
          <a:prstGeom prst="rect">
            <a:avLst/>
          </a:prstGeom>
          <a:solidFill>
            <a:srgbClr val="FF4343"/>
          </a:solidFill>
          <a:ln w="12700">
            <a:solidFill>
              <a:srgbClr val="FF4343"/>
            </a:solidFill>
            <a:miter lim="800000"/>
            <a:headEnd/>
            <a:tailEnd/>
          </a:ln>
        </p:spPr>
        <p:txBody>
          <a:bodyPr/>
          <a:lstStyle/>
          <a:p>
            <a:endParaRPr lang="en-US"/>
          </a:p>
        </p:txBody>
      </p:sp>
      <p:sp>
        <p:nvSpPr>
          <p:cNvPr id="196638" name="Rectangle 30"/>
          <p:cNvSpPr>
            <a:spLocks noChangeArrowheads="1"/>
          </p:cNvSpPr>
          <p:nvPr/>
        </p:nvSpPr>
        <p:spPr bwMode="auto">
          <a:xfrm>
            <a:off x="4103688" y="2501900"/>
            <a:ext cx="88900" cy="268288"/>
          </a:xfrm>
          <a:prstGeom prst="rect">
            <a:avLst/>
          </a:prstGeom>
          <a:solidFill>
            <a:srgbClr val="FF4343"/>
          </a:solidFill>
          <a:ln w="12700">
            <a:solidFill>
              <a:srgbClr val="FF4343"/>
            </a:solidFill>
            <a:miter lim="800000"/>
            <a:headEnd/>
            <a:tailEnd/>
          </a:ln>
        </p:spPr>
        <p:txBody>
          <a:bodyPr/>
          <a:lstStyle/>
          <a:p>
            <a:endParaRPr lang="en-US"/>
          </a:p>
        </p:txBody>
      </p:sp>
      <p:sp>
        <p:nvSpPr>
          <p:cNvPr id="196639" name="Rectangle 31"/>
          <p:cNvSpPr>
            <a:spLocks noChangeArrowheads="1"/>
          </p:cNvSpPr>
          <p:nvPr/>
        </p:nvSpPr>
        <p:spPr bwMode="auto">
          <a:xfrm>
            <a:off x="3619500" y="2882900"/>
            <a:ext cx="90488" cy="263525"/>
          </a:xfrm>
          <a:prstGeom prst="rect">
            <a:avLst/>
          </a:prstGeom>
          <a:solidFill>
            <a:srgbClr val="FF4343"/>
          </a:solidFill>
          <a:ln w="12700">
            <a:solidFill>
              <a:srgbClr val="FF4343"/>
            </a:solidFill>
            <a:miter lim="800000"/>
            <a:headEnd/>
            <a:tailEnd/>
          </a:ln>
        </p:spPr>
        <p:txBody>
          <a:bodyPr/>
          <a:lstStyle/>
          <a:p>
            <a:endParaRPr lang="en-US"/>
          </a:p>
        </p:txBody>
      </p:sp>
      <p:sp>
        <p:nvSpPr>
          <p:cNvPr id="196640" name="Rectangle 32"/>
          <p:cNvSpPr>
            <a:spLocks noChangeArrowheads="1"/>
          </p:cNvSpPr>
          <p:nvPr/>
        </p:nvSpPr>
        <p:spPr bwMode="auto">
          <a:xfrm>
            <a:off x="3403600" y="3321050"/>
            <a:ext cx="88900" cy="268288"/>
          </a:xfrm>
          <a:prstGeom prst="rect">
            <a:avLst/>
          </a:prstGeom>
          <a:solidFill>
            <a:srgbClr val="FF4343"/>
          </a:solidFill>
          <a:ln w="12700">
            <a:solidFill>
              <a:srgbClr val="FF4343"/>
            </a:solidFill>
            <a:miter lim="800000"/>
            <a:headEnd/>
            <a:tailEnd/>
          </a:ln>
        </p:spPr>
        <p:txBody>
          <a:bodyPr/>
          <a:lstStyle/>
          <a:p>
            <a:endParaRPr lang="en-US"/>
          </a:p>
        </p:txBody>
      </p:sp>
      <p:sp>
        <p:nvSpPr>
          <p:cNvPr id="196641" name="Rectangle 33"/>
          <p:cNvSpPr>
            <a:spLocks noChangeArrowheads="1"/>
          </p:cNvSpPr>
          <p:nvPr/>
        </p:nvSpPr>
        <p:spPr bwMode="auto">
          <a:xfrm>
            <a:off x="3349625" y="4976813"/>
            <a:ext cx="63500" cy="127000"/>
          </a:xfrm>
          <a:prstGeom prst="rect">
            <a:avLst/>
          </a:prstGeom>
          <a:solidFill>
            <a:srgbClr val="FF4343"/>
          </a:solidFill>
          <a:ln w="12700">
            <a:solidFill>
              <a:srgbClr val="FF4343"/>
            </a:solidFill>
            <a:miter lim="800000"/>
            <a:headEnd/>
            <a:tailEnd/>
          </a:ln>
        </p:spPr>
        <p:txBody>
          <a:bodyPr/>
          <a:lstStyle/>
          <a:p>
            <a:endParaRPr lang="en-US"/>
          </a:p>
        </p:txBody>
      </p:sp>
      <p:sp>
        <p:nvSpPr>
          <p:cNvPr id="196642" name="Rectangle 34"/>
          <p:cNvSpPr>
            <a:spLocks noChangeArrowheads="1"/>
          </p:cNvSpPr>
          <p:nvPr/>
        </p:nvSpPr>
        <p:spPr bwMode="auto">
          <a:xfrm>
            <a:off x="3367088" y="4546600"/>
            <a:ext cx="58737" cy="127000"/>
          </a:xfrm>
          <a:prstGeom prst="rect">
            <a:avLst/>
          </a:prstGeom>
          <a:solidFill>
            <a:srgbClr val="FF4343"/>
          </a:solidFill>
          <a:ln w="12700">
            <a:solidFill>
              <a:srgbClr val="FF4343"/>
            </a:solidFill>
            <a:miter lim="800000"/>
            <a:headEnd/>
            <a:tailEnd/>
          </a:ln>
        </p:spPr>
        <p:txBody>
          <a:bodyPr/>
          <a:lstStyle/>
          <a:p>
            <a:endParaRPr lang="en-US"/>
          </a:p>
        </p:txBody>
      </p:sp>
      <p:sp>
        <p:nvSpPr>
          <p:cNvPr id="196643" name="Rectangle 35"/>
          <p:cNvSpPr>
            <a:spLocks noChangeArrowheads="1"/>
          </p:cNvSpPr>
          <p:nvPr/>
        </p:nvSpPr>
        <p:spPr bwMode="auto">
          <a:xfrm>
            <a:off x="1563688" y="2120900"/>
            <a:ext cx="1646237" cy="258763"/>
          </a:xfrm>
          <a:prstGeom prst="rect">
            <a:avLst/>
          </a:prstGeom>
          <a:noFill/>
          <a:ln w="9525">
            <a:noFill/>
            <a:miter lim="800000"/>
            <a:headEnd/>
            <a:tailEnd/>
          </a:ln>
        </p:spPr>
        <p:txBody>
          <a:bodyPr wrap="none" lIns="0" tIns="0" rIns="0" bIns="0">
            <a:spAutoFit/>
          </a:bodyPr>
          <a:lstStyle/>
          <a:p>
            <a:pPr algn="r" eaLnBrk="0" hangingPunct="0"/>
            <a:r>
              <a:rPr lang="en-US" sz="1700" b="1">
                <a:solidFill>
                  <a:srgbClr val="000000"/>
                </a:solidFill>
              </a:rPr>
              <a:t>Female condom</a:t>
            </a:r>
            <a:endParaRPr lang="en-US" sz="1700">
              <a:solidFill>
                <a:srgbClr val="000000"/>
              </a:solidFill>
            </a:endParaRPr>
          </a:p>
        </p:txBody>
      </p:sp>
      <p:sp>
        <p:nvSpPr>
          <p:cNvPr id="196644" name="Rectangle 36"/>
          <p:cNvSpPr>
            <a:spLocks noChangeArrowheads="1"/>
          </p:cNvSpPr>
          <p:nvPr/>
        </p:nvSpPr>
        <p:spPr bwMode="auto">
          <a:xfrm>
            <a:off x="1201738" y="4578350"/>
            <a:ext cx="2008187" cy="258763"/>
          </a:xfrm>
          <a:prstGeom prst="rect">
            <a:avLst/>
          </a:prstGeom>
          <a:noFill/>
          <a:ln w="9525">
            <a:noFill/>
            <a:miter lim="800000"/>
            <a:headEnd/>
            <a:tailEnd/>
          </a:ln>
        </p:spPr>
        <p:txBody>
          <a:bodyPr wrap="none" lIns="0" tIns="0" rIns="0" bIns="0">
            <a:spAutoFit/>
          </a:bodyPr>
          <a:lstStyle/>
          <a:p>
            <a:pPr algn="r" eaLnBrk="0" hangingPunct="0"/>
            <a:r>
              <a:rPr lang="en-US" sz="1700" b="1">
                <a:solidFill>
                  <a:srgbClr val="000000"/>
                </a:solidFill>
              </a:rPr>
              <a:t>Female sterilization</a:t>
            </a:r>
            <a:endParaRPr lang="en-US" sz="1700">
              <a:solidFill>
                <a:srgbClr val="000000"/>
              </a:solidFill>
            </a:endParaRPr>
          </a:p>
        </p:txBody>
      </p:sp>
      <p:sp>
        <p:nvSpPr>
          <p:cNvPr id="196645" name="Rectangle 37"/>
          <p:cNvSpPr>
            <a:spLocks noChangeArrowheads="1"/>
          </p:cNvSpPr>
          <p:nvPr/>
        </p:nvSpPr>
        <p:spPr bwMode="auto">
          <a:xfrm>
            <a:off x="1189038" y="4987925"/>
            <a:ext cx="2020887" cy="258763"/>
          </a:xfrm>
          <a:prstGeom prst="rect">
            <a:avLst/>
          </a:prstGeom>
          <a:noFill/>
          <a:ln w="9525">
            <a:noFill/>
            <a:miter lim="800000"/>
            <a:headEnd/>
            <a:tailEnd/>
          </a:ln>
        </p:spPr>
        <p:txBody>
          <a:bodyPr lIns="0" tIns="0" rIns="0" bIns="0">
            <a:spAutoFit/>
          </a:bodyPr>
          <a:lstStyle/>
          <a:p>
            <a:pPr algn="r" eaLnBrk="0" hangingPunct="0"/>
            <a:r>
              <a:rPr lang="en-US" sz="1700" b="1">
                <a:solidFill>
                  <a:srgbClr val="000000"/>
                </a:solidFill>
              </a:rPr>
              <a:t>Implants</a:t>
            </a:r>
            <a:endParaRPr lang="en-US" sz="1700">
              <a:solidFill>
                <a:srgbClr val="000000"/>
              </a:solidFill>
            </a:endParaRPr>
          </a:p>
        </p:txBody>
      </p:sp>
      <p:sp>
        <p:nvSpPr>
          <p:cNvPr id="196646" name="Rectangle 38"/>
          <p:cNvSpPr>
            <a:spLocks noChangeArrowheads="1"/>
          </p:cNvSpPr>
          <p:nvPr/>
        </p:nvSpPr>
        <p:spPr bwMode="auto">
          <a:xfrm>
            <a:off x="2574925" y="3759200"/>
            <a:ext cx="635000" cy="258763"/>
          </a:xfrm>
          <a:prstGeom prst="rect">
            <a:avLst/>
          </a:prstGeom>
          <a:noFill/>
          <a:ln w="9525">
            <a:noFill/>
            <a:miter lim="800000"/>
            <a:headEnd/>
            <a:tailEnd/>
          </a:ln>
        </p:spPr>
        <p:txBody>
          <a:bodyPr wrap="none" lIns="0" tIns="0" rIns="0" bIns="0">
            <a:spAutoFit/>
          </a:bodyPr>
          <a:lstStyle/>
          <a:p>
            <a:pPr algn="r" eaLnBrk="0" hangingPunct="0"/>
            <a:r>
              <a:rPr lang="en-US" sz="1700" b="1">
                <a:solidFill>
                  <a:srgbClr val="000000"/>
                </a:solidFill>
              </a:rPr>
              <a:t>DMPA</a:t>
            </a:r>
            <a:endParaRPr lang="en-US" sz="1700">
              <a:solidFill>
                <a:srgbClr val="000000"/>
              </a:solidFill>
            </a:endParaRPr>
          </a:p>
        </p:txBody>
      </p:sp>
      <p:sp>
        <p:nvSpPr>
          <p:cNvPr id="196647" name="Rectangle 39"/>
          <p:cNvSpPr>
            <a:spLocks noChangeArrowheads="1"/>
          </p:cNvSpPr>
          <p:nvPr/>
        </p:nvSpPr>
        <p:spPr bwMode="auto">
          <a:xfrm>
            <a:off x="1922463" y="1711325"/>
            <a:ext cx="1287462" cy="258763"/>
          </a:xfrm>
          <a:prstGeom prst="rect">
            <a:avLst/>
          </a:prstGeom>
          <a:noFill/>
          <a:ln w="9525">
            <a:noFill/>
            <a:miter lim="800000"/>
            <a:headEnd/>
            <a:tailEnd/>
          </a:ln>
        </p:spPr>
        <p:txBody>
          <a:bodyPr wrap="none" lIns="0" tIns="0" rIns="0" bIns="0">
            <a:spAutoFit/>
          </a:bodyPr>
          <a:lstStyle/>
          <a:p>
            <a:pPr algn="r" eaLnBrk="0" hangingPunct="0"/>
            <a:r>
              <a:rPr lang="en-US" sz="1700" b="1">
                <a:solidFill>
                  <a:srgbClr val="000000"/>
                </a:solidFill>
              </a:rPr>
              <a:t>Spermicides</a:t>
            </a:r>
            <a:endParaRPr lang="en-US" sz="1700">
              <a:solidFill>
                <a:srgbClr val="000000"/>
              </a:solidFill>
            </a:endParaRPr>
          </a:p>
        </p:txBody>
      </p:sp>
      <p:sp>
        <p:nvSpPr>
          <p:cNvPr id="196648" name="Rectangle 40"/>
          <p:cNvSpPr>
            <a:spLocks noChangeArrowheads="1"/>
          </p:cNvSpPr>
          <p:nvPr/>
        </p:nvSpPr>
        <p:spPr bwMode="auto">
          <a:xfrm>
            <a:off x="258763" y="2530475"/>
            <a:ext cx="2951162" cy="258763"/>
          </a:xfrm>
          <a:prstGeom prst="rect">
            <a:avLst/>
          </a:prstGeom>
          <a:noFill/>
          <a:ln w="9525">
            <a:noFill/>
            <a:miter lim="800000"/>
            <a:headEnd/>
            <a:tailEnd/>
          </a:ln>
        </p:spPr>
        <p:txBody>
          <a:bodyPr lIns="0" tIns="0" rIns="0" bIns="0">
            <a:spAutoFit/>
          </a:bodyPr>
          <a:lstStyle/>
          <a:p>
            <a:pPr algn="r" eaLnBrk="0" hangingPunct="0"/>
            <a:r>
              <a:rPr lang="en-US" sz="1700" b="1">
                <a:solidFill>
                  <a:srgbClr val="000000"/>
                </a:solidFill>
              </a:rPr>
              <a:t>Standard Days Method</a:t>
            </a:r>
            <a:endParaRPr lang="en-US" sz="1700">
              <a:solidFill>
                <a:srgbClr val="000000"/>
              </a:solidFill>
            </a:endParaRPr>
          </a:p>
        </p:txBody>
      </p:sp>
      <p:sp>
        <p:nvSpPr>
          <p:cNvPr id="196649" name="Rectangle 41"/>
          <p:cNvSpPr>
            <a:spLocks noChangeArrowheads="1"/>
          </p:cNvSpPr>
          <p:nvPr/>
        </p:nvSpPr>
        <p:spPr bwMode="auto">
          <a:xfrm>
            <a:off x="1828800" y="2940050"/>
            <a:ext cx="1381125" cy="258763"/>
          </a:xfrm>
          <a:prstGeom prst="rect">
            <a:avLst/>
          </a:prstGeom>
          <a:noFill/>
          <a:ln w="9525">
            <a:noFill/>
            <a:miter lim="800000"/>
            <a:headEnd/>
            <a:tailEnd/>
          </a:ln>
        </p:spPr>
        <p:txBody>
          <a:bodyPr wrap="none" lIns="0" tIns="0" rIns="0" bIns="0">
            <a:spAutoFit/>
          </a:bodyPr>
          <a:lstStyle/>
          <a:p>
            <a:pPr algn="r" eaLnBrk="0" hangingPunct="0"/>
            <a:r>
              <a:rPr lang="en-US" sz="1700" b="1">
                <a:solidFill>
                  <a:srgbClr val="000000"/>
                </a:solidFill>
              </a:rPr>
              <a:t>Male condom</a:t>
            </a:r>
            <a:endParaRPr lang="en-US" sz="1700">
              <a:solidFill>
                <a:srgbClr val="000000"/>
              </a:solidFill>
            </a:endParaRPr>
          </a:p>
        </p:txBody>
      </p:sp>
      <p:sp>
        <p:nvSpPr>
          <p:cNvPr id="196650" name="Rectangle 42"/>
          <p:cNvSpPr>
            <a:spLocks noChangeArrowheads="1"/>
          </p:cNvSpPr>
          <p:nvPr/>
        </p:nvSpPr>
        <p:spPr bwMode="auto">
          <a:xfrm>
            <a:off x="1627188" y="4168775"/>
            <a:ext cx="1582737" cy="258763"/>
          </a:xfrm>
          <a:prstGeom prst="rect">
            <a:avLst/>
          </a:prstGeom>
          <a:noFill/>
          <a:ln w="9525">
            <a:noFill/>
            <a:miter lim="800000"/>
            <a:headEnd/>
            <a:tailEnd/>
          </a:ln>
        </p:spPr>
        <p:txBody>
          <a:bodyPr wrap="none" lIns="0" tIns="0" rIns="0" bIns="0">
            <a:spAutoFit/>
          </a:bodyPr>
          <a:lstStyle/>
          <a:p>
            <a:pPr algn="r" eaLnBrk="0" hangingPunct="0"/>
            <a:r>
              <a:rPr lang="en-US" sz="1700" b="1">
                <a:solidFill>
                  <a:srgbClr val="000000"/>
                </a:solidFill>
              </a:rPr>
              <a:t>IUD (TCu-380A)</a:t>
            </a:r>
            <a:endParaRPr lang="en-US" sz="1700">
              <a:solidFill>
                <a:srgbClr val="000000"/>
              </a:solidFill>
            </a:endParaRPr>
          </a:p>
        </p:txBody>
      </p:sp>
      <p:sp>
        <p:nvSpPr>
          <p:cNvPr id="196651" name="Rectangle 43"/>
          <p:cNvSpPr>
            <a:spLocks noChangeArrowheads="1"/>
          </p:cNvSpPr>
          <p:nvPr/>
        </p:nvSpPr>
        <p:spPr bwMode="auto">
          <a:xfrm>
            <a:off x="7599363" y="5314950"/>
            <a:ext cx="0" cy="365125"/>
          </a:xfrm>
          <a:prstGeom prst="rect">
            <a:avLst/>
          </a:prstGeom>
          <a:noFill/>
          <a:ln w="9525">
            <a:noFill/>
            <a:miter lim="800000"/>
            <a:headEnd/>
            <a:tailEnd/>
          </a:ln>
        </p:spPr>
        <p:txBody>
          <a:bodyPr wrap="none" lIns="0" tIns="0" rIns="0" bIns="0">
            <a:spAutoFit/>
          </a:bodyPr>
          <a:lstStyle/>
          <a:p>
            <a:pPr eaLnBrk="0" hangingPunct="0"/>
            <a:endParaRPr lang="en-GB" sz="2400">
              <a:solidFill>
                <a:srgbClr val="000000"/>
              </a:solidFill>
              <a:latin typeface="Times New Roman" pitchFamily="18" charset="0"/>
            </a:endParaRPr>
          </a:p>
        </p:txBody>
      </p:sp>
      <p:sp>
        <p:nvSpPr>
          <p:cNvPr id="196652" name="Rectangle 44"/>
          <p:cNvSpPr>
            <a:spLocks noChangeArrowheads="1"/>
          </p:cNvSpPr>
          <p:nvPr/>
        </p:nvSpPr>
        <p:spPr bwMode="auto">
          <a:xfrm>
            <a:off x="7573963" y="5289550"/>
            <a:ext cx="0" cy="365125"/>
          </a:xfrm>
          <a:prstGeom prst="rect">
            <a:avLst/>
          </a:prstGeom>
          <a:noFill/>
          <a:ln w="9525">
            <a:noFill/>
            <a:miter lim="800000"/>
            <a:headEnd/>
            <a:tailEnd/>
          </a:ln>
        </p:spPr>
        <p:txBody>
          <a:bodyPr wrap="none" lIns="0" tIns="0" rIns="0" bIns="0">
            <a:spAutoFit/>
          </a:bodyPr>
          <a:lstStyle/>
          <a:p>
            <a:pPr eaLnBrk="0" hangingPunct="0"/>
            <a:endParaRPr lang="en-GB" sz="2400">
              <a:solidFill>
                <a:srgbClr val="000000"/>
              </a:solidFill>
              <a:latin typeface="Times New Roman" pitchFamily="18" charset="0"/>
            </a:endParaRPr>
          </a:p>
        </p:txBody>
      </p:sp>
      <p:sp>
        <p:nvSpPr>
          <p:cNvPr id="196653" name="Rectangle 45"/>
          <p:cNvSpPr>
            <a:spLocks noChangeArrowheads="1"/>
          </p:cNvSpPr>
          <p:nvPr/>
        </p:nvSpPr>
        <p:spPr bwMode="auto">
          <a:xfrm>
            <a:off x="3384550" y="4146550"/>
            <a:ext cx="76200" cy="265113"/>
          </a:xfrm>
          <a:prstGeom prst="rect">
            <a:avLst/>
          </a:prstGeom>
          <a:solidFill>
            <a:srgbClr val="6993FD"/>
          </a:solidFill>
          <a:ln w="12700">
            <a:solidFill>
              <a:srgbClr val="6993FD"/>
            </a:solidFill>
            <a:miter lim="800000"/>
            <a:headEnd/>
            <a:tailEnd/>
          </a:ln>
        </p:spPr>
        <p:txBody>
          <a:bodyPr/>
          <a:lstStyle/>
          <a:p>
            <a:endParaRPr lang="en-US"/>
          </a:p>
        </p:txBody>
      </p:sp>
      <p:sp>
        <p:nvSpPr>
          <p:cNvPr id="196654" name="Rectangle 46"/>
          <p:cNvSpPr>
            <a:spLocks noChangeArrowheads="1"/>
          </p:cNvSpPr>
          <p:nvPr/>
        </p:nvSpPr>
        <p:spPr bwMode="auto">
          <a:xfrm>
            <a:off x="3375025" y="4146550"/>
            <a:ext cx="39688" cy="265113"/>
          </a:xfrm>
          <a:prstGeom prst="rect">
            <a:avLst/>
          </a:prstGeom>
          <a:solidFill>
            <a:srgbClr val="FF4343"/>
          </a:solidFill>
          <a:ln w="12700">
            <a:solidFill>
              <a:srgbClr val="FF4343"/>
            </a:solidFill>
            <a:miter lim="800000"/>
            <a:headEnd/>
            <a:tailEnd/>
          </a:ln>
        </p:spPr>
        <p:txBody>
          <a:bodyPr/>
          <a:lstStyle/>
          <a:p>
            <a:endParaRPr lang="en-US"/>
          </a:p>
        </p:txBody>
      </p:sp>
      <p:sp>
        <p:nvSpPr>
          <p:cNvPr id="196655" name="Rectangle 47"/>
          <p:cNvSpPr>
            <a:spLocks noChangeArrowheads="1"/>
          </p:cNvSpPr>
          <p:nvPr/>
        </p:nvSpPr>
        <p:spPr bwMode="auto">
          <a:xfrm>
            <a:off x="3295650" y="5381625"/>
            <a:ext cx="120650" cy="258763"/>
          </a:xfrm>
          <a:prstGeom prst="rect">
            <a:avLst/>
          </a:prstGeom>
          <a:noFill/>
          <a:ln w="9525">
            <a:noFill/>
            <a:miter lim="800000"/>
            <a:headEnd/>
            <a:tailEnd/>
          </a:ln>
        </p:spPr>
        <p:txBody>
          <a:bodyPr wrap="none" lIns="0" tIns="0" rIns="0" bIns="0">
            <a:spAutoFit/>
          </a:bodyPr>
          <a:lstStyle/>
          <a:p>
            <a:pPr eaLnBrk="0" hangingPunct="0"/>
            <a:r>
              <a:rPr lang="en-US" sz="1700" b="1">
                <a:solidFill>
                  <a:srgbClr val="000000"/>
                </a:solidFill>
                <a:latin typeface="Helvetica" pitchFamily="34" charset="0"/>
              </a:rPr>
              <a:t>0</a:t>
            </a:r>
            <a:endParaRPr lang="en-US" sz="2400">
              <a:solidFill>
                <a:srgbClr val="000000"/>
              </a:solidFill>
              <a:latin typeface="Times New Roman" pitchFamily="18" charset="0"/>
            </a:endParaRPr>
          </a:p>
        </p:txBody>
      </p:sp>
      <p:sp>
        <p:nvSpPr>
          <p:cNvPr id="196656" name="Rectangle 48"/>
          <p:cNvSpPr>
            <a:spLocks noChangeArrowheads="1"/>
          </p:cNvSpPr>
          <p:nvPr/>
        </p:nvSpPr>
        <p:spPr bwMode="auto">
          <a:xfrm>
            <a:off x="4856163" y="5381625"/>
            <a:ext cx="241300" cy="258763"/>
          </a:xfrm>
          <a:prstGeom prst="rect">
            <a:avLst/>
          </a:prstGeom>
          <a:noFill/>
          <a:ln w="9525">
            <a:noFill/>
            <a:miter lim="800000"/>
            <a:headEnd/>
            <a:tailEnd/>
          </a:ln>
        </p:spPr>
        <p:txBody>
          <a:bodyPr wrap="none" lIns="0" tIns="0" rIns="0" bIns="0">
            <a:spAutoFit/>
          </a:bodyPr>
          <a:lstStyle/>
          <a:p>
            <a:pPr eaLnBrk="0" hangingPunct="0"/>
            <a:r>
              <a:rPr lang="en-US" sz="1700" b="1">
                <a:solidFill>
                  <a:srgbClr val="000000"/>
                </a:solidFill>
                <a:latin typeface="Helvetica" pitchFamily="34" charset="0"/>
              </a:rPr>
              <a:t>10</a:t>
            </a:r>
            <a:endParaRPr lang="en-US" sz="2400">
              <a:solidFill>
                <a:srgbClr val="000000"/>
              </a:solidFill>
              <a:latin typeface="Times New Roman" pitchFamily="18" charset="0"/>
            </a:endParaRPr>
          </a:p>
        </p:txBody>
      </p:sp>
      <p:sp>
        <p:nvSpPr>
          <p:cNvPr id="196657" name="Rectangle 49"/>
          <p:cNvSpPr>
            <a:spLocks noChangeArrowheads="1"/>
          </p:cNvSpPr>
          <p:nvPr/>
        </p:nvSpPr>
        <p:spPr bwMode="auto">
          <a:xfrm>
            <a:off x="5694363" y="5400675"/>
            <a:ext cx="241300" cy="258763"/>
          </a:xfrm>
          <a:prstGeom prst="rect">
            <a:avLst/>
          </a:prstGeom>
          <a:noFill/>
          <a:ln w="9525">
            <a:noFill/>
            <a:miter lim="800000"/>
            <a:headEnd/>
            <a:tailEnd/>
          </a:ln>
        </p:spPr>
        <p:txBody>
          <a:bodyPr wrap="none" lIns="0" tIns="0" rIns="0" bIns="0">
            <a:spAutoFit/>
          </a:bodyPr>
          <a:lstStyle/>
          <a:p>
            <a:pPr eaLnBrk="0" hangingPunct="0"/>
            <a:r>
              <a:rPr lang="en-US" sz="1700" b="1">
                <a:solidFill>
                  <a:srgbClr val="000000"/>
                </a:solidFill>
                <a:latin typeface="Helvetica" pitchFamily="34" charset="0"/>
              </a:rPr>
              <a:t>15</a:t>
            </a:r>
            <a:endParaRPr lang="en-US" sz="2400">
              <a:solidFill>
                <a:srgbClr val="000000"/>
              </a:solidFill>
              <a:latin typeface="Times New Roman" pitchFamily="18" charset="0"/>
            </a:endParaRPr>
          </a:p>
        </p:txBody>
      </p:sp>
      <p:sp>
        <p:nvSpPr>
          <p:cNvPr id="196658" name="Rectangle 50"/>
          <p:cNvSpPr>
            <a:spLocks noChangeArrowheads="1"/>
          </p:cNvSpPr>
          <p:nvPr/>
        </p:nvSpPr>
        <p:spPr bwMode="auto">
          <a:xfrm>
            <a:off x="6507163" y="5381625"/>
            <a:ext cx="241300" cy="258763"/>
          </a:xfrm>
          <a:prstGeom prst="rect">
            <a:avLst/>
          </a:prstGeom>
          <a:noFill/>
          <a:ln w="9525">
            <a:noFill/>
            <a:miter lim="800000"/>
            <a:headEnd/>
            <a:tailEnd/>
          </a:ln>
        </p:spPr>
        <p:txBody>
          <a:bodyPr wrap="none" lIns="0" tIns="0" rIns="0" bIns="0">
            <a:spAutoFit/>
          </a:bodyPr>
          <a:lstStyle/>
          <a:p>
            <a:pPr eaLnBrk="0" hangingPunct="0"/>
            <a:r>
              <a:rPr lang="en-US" sz="1700" b="1">
                <a:solidFill>
                  <a:srgbClr val="000000"/>
                </a:solidFill>
                <a:latin typeface="Helvetica" pitchFamily="34" charset="0"/>
              </a:rPr>
              <a:t>20</a:t>
            </a:r>
            <a:endParaRPr lang="en-US" sz="2400">
              <a:solidFill>
                <a:srgbClr val="000000"/>
              </a:solidFill>
              <a:latin typeface="Times New Roman" pitchFamily="18" charset="0"/>
            </a:endParaRPr>
          </a:p>
        </p:txBody>
      </p:sp>
      <p:sp>
        <p:nvSpPr>
          <p:cNvPr id="196659" name="Rectangle 51"/>
          <p:cNvSpPr>
            <a:spLocks noChangeArrowheads="1"/>
          </p:cNvSpPr>
          <p:nvPr/>
        </p:nvSpPr>
        <p:spPr bwMode="auto">
          <a:xfrm>
            <a:off x="7297738" y="5381625"/>
            <a:ext cx="241300" cy="258763"/>
          </a:xfrm>
          <a:prstGeom prst="rect">
            <a:avLst/>
          </a:prstGeom>
          <a:noFill/>
          <a:ln w="9525">
            <a:noFill/>
            <a:miter lim="800000"/>
            <a:headEnd/>
            <a:tailEnd/>
          </a:ln>
        </p:spPr>
        <p:txBody>
          <a:bodyPr wrap="none" lIns="0" tIns="0" rIns="0" bIns="0">
            <a:spAutoFit/>
          </a:bodyPr>
          <a:lstStyle/>
          <a:p>
            <a:pPr eaLnBrk="0" hangingPunct="0"/>
            <a:r>
              <a:rPr lang="en-US" sz="1700" b="1">
                <a:solidFill>
                  <a:srgbClr val="000000"/>
                </a:solidFill>
                <a:latin typeface="Helvetica" pitchFamily="34" charset="0"/>
              </a:rPr>
              <a:t>25</a:t>
            </a:r>
            <a:endParaRPr lang="en-US" sz="2400">
              <a:solidFill>
                <a:srgbClr val="000000"/>
              </a:solidFill>
              <a:latin typeface="Times New Roman" pitchFamily="18" charset="0"/>
            </a:endParaRPr>
          </a:p>
        </p:txBody>
      </p:sp>
      <p:sp>
        <p:nvSpPr>
          <p:cNvPr id="196660" name="Rectangle 52"/>
          <p:cNvSpPr>
            <a:spLocks noChangeArrowheads="1"/>
          </p:cNvSpPr>
          <p:nvPr/>
        </p:nvSpPr>
        <p:spPr bwMode="auto">
          <a:xfrm>
            <a:off x="5367338" y="4845050"/>
            <a:ext cx="88900" cy="228600"/>
          </a:xfrm>
          <a:prstGeom prst="rect">
            <a:avLst/>
          </a:prstGeom>
          <a:solidFill>
            <a:srgbClr val="618EFD"/>
          </a:solidFill>
          <a:ln w="12700">
            <a:solidFill>
              <a:srgbClr val="6993FD"/>
            </a:solidFill>
            <a:miter lim="800000"/>
            <a:headEnd/>
            <a:tailEnd/>
          </a:ln>
        </p:spPr>
        <p:txBody>
          <a:bodyPr/>
          <a:lstStyle/>
          <a:p>
            <a:endParaRPr lang="en-US"/>
          </a:p>
        </p:txBody>
      </p:sp>
      <p:sp>
        <p:nvSpPr>
          <p:cNvPr id="196661" name="Line 53"/>
          <p:cNvSpPr>
            <a:spLocks noChangeShapeType="1"/>
          </p:cNvSpPr>
          <p:nvPr/>
        </p:nvSpPr>
        <p:spPr bwMode="auto">
          <a:xfrm>
            <a:off x="3321050" y="5326063"/>
            <a:ext cx="4862513" cy="1587"/>
          </a:xfrm>
          <a:prstGeom prst="line">
            <a:avLst/>
          </a:prstGeom>
          <a:noFill/>
          <a:ln w="23813">
            <a:solidFill>
              <a:srgbClr val="000000"/>
            </a:solidFill>
            <a:round/>
            <a:headEnd/>
            <a:tailEnd/>
          </a:ln>
        </p:spPr>
        <p:txBody>
          <a:bodyPr/>
          <a:lstStyle/>
          <a:p>
            <a:endParaRPr lang="en-GB"/>
          </a:p>
        </p:txBody>
      </p:sp>
      <p:sp>
        <p:nvSpPr>
          <p:cNvPr id="196662" name="Line 54"/>
          <p:cNvSpPr>
            <a:spLocks noChangeShapeType="1"/>
          </p:cNvSpPr>
          <p:nvPr/>
        </p:nvSpPr>
        <p:spPr bwMode="auto">
          <a:xfrm>
            <a:off x="3333750" y="5337175"/>
            <a:ext cx="1588" cy="65088"/>
          </a:xfrm>
          <a:prstGeom prst="line">
            <a:avLst/>
          </a:prstGeom>
          <a:noFill/>
          <a:ln w="23813">
            <a:solidFill>
              <a:srgbClr val="000000"/>
            </a:solidFill>
            <a:round/>
            <a:headEnd/>
            <a:tailEnd/>
          </a:ln>
        </p:spPr>
        <p:txBody>
          <a:bodyPr/>
          <a:lstStyle/>
          <a:p>
            <a:endParaRPr lang="en-GB"/>
          </a:p>
        </p:txBody>
      </p:sp>
      <p:sp>
        <p:nvSpPr>
          <p:cNvPr id="196663" name="Line 55"/>
          <p:cNvSpPr>
            <a:spLocks noChangeShapeType="1"/>
          </p:cNvSpPr>
          <p:nvPr/>
        </p:nvSpPr>
        <p:spPr bwMode="auto">
          <a:xfrm>
            <a:off x="4157663" y="5330825"/>
            <a:ext cx="1587" cy="65088"/>
          </a:xfrm>
          <a:prstGeom prst="line">
            <a:avLst/>
          </a:prstGeom>
          <a:noFill/>
          <a:ln w="23813">
            <a:solidFill>
              <a:srgbClr val="000000"/>
            </a:solidFill>
            <a:round/>
            <a:headEnd/>
            <a:tailEnd/>
          </a:ln>
        </p:spPr>
        <p:txBody>
          <a:bodyPr/>
          <a:lstStyle/>
          <a:p>
            <a:endParaRPr lang="en-GB"/>
          </a:p>
        </p:txBody>
      </p:sp>
      <p:sp>
        <p:nvSpPr>
          <p:cNvPr id="196664" name="Line 56"/>
          <p:cNvSpPr>
            <a:spLocks noChangeShapeType="1"/>
          </p:cNvSpPr>
          <p:nvPr/>
        </p:nvSpPr>
        <p:spPr bwMode="auto">
          <a:xfrm>
            <a:off x="4983163" y="5330825"/>
            <a:ext cx="1587" cy="65088"/>
          </a:xfrm>
          <a:prstGeom prst="line">
            <a:avLst/>
          </a:prstGeom>
          <a:noFill/>
          <a:ln w="23813">
            <a:solidFill>
              <a:srgbClr val="000000"/>
            </a:solidFill>
            <a:round/>
            <a:headEnd/>
            <a:tailEnd/>
          </a:ln>
        </p:spPr>
        <p:txBody>
          <a:bodyPr/>
          <a:lstStyle/>
          <a:p>
            <a:endParaRPr lang="en-GB"/>
          </a:p>
        </p:txBody>
      </p:sp>
      <p:sp>
        <p:nvSpPr>
          <p:cNvPr id="196665" name="Line 57"/>
          <p:cNvSpPr>
            <a:spLocks noChangeShapeType="1"/>
          </p:cNvSpPr>
          <p:nvPr/>
        </p:nvSpPr>
        <p:spPr bwMode="auto">
          <a:xfrm>
            <a:off x="5797550" y="5330825"/>
            <a:ext cx="1588" cy="65088"/>
          </a:xfrm>
          <a:prstGeom prst="line">
            <a:avLst/>
          </a:prstGeom>
          <a:noFill/>
          <a:ln w="23813">
            <a:solidFill>
              <a:srgbClr val="000000"/>
            </a:solidFill>
            <a:round/>
            <a:headEnd/>
            <a:tailEnd/>
          </a:ln>
        </p:spPr>
        <p:txBody>
          <a:bodyPr/>
          <a:lstStyle/>
          <a:p>
            <a:endParaRPr lang="en-GB"/>
          </a:p>
        </p:txBody>
      </p:sp>
      <p:sp>
        <p:nvSpPr>
          <p:cNvPr id="196666" name="Line 58"/>
          <p:cNvSpPr>
            <a:spLocks noChangeShapeType="1"/>
          </p:cNvSpPr>
          <p:nvPr/>
        </p:nvSpPr>
        <p:spPr bwMode="auto">
          <a:xfrm>
            <a:off x="6608763" y="5324475"/>
            <a:ext cx="1587" cy="65088"/>
          </a:xfrm>
          <a:prstGeom prst="line">
            <a:avLst/>
          </a:prstGeom>
          <a:noFill/>
          <a:ln w="23813">
            <a:solidFill>
              <a:srgbClr val="000000"/>
            </a:solidFill>
            <a:round/>
            <a:headEnd/>
            <a:tailEnd/>
          </a:ln>
        </p:spPr>
        <p:txBody>
          <a:bodyPr/>
          <a:lstStyle/>
          <a:p>
            <a:endParaRPr lang="en-GB"/>
          </a:p>
        </p:txBody>
      </p:sp>
      <p:sp>
        <p:nvSpPr>
          <p:cNvPr id="196667" name="Line 59"/>
          <p:cNvSpPr>
            <a:spLocks noChangeShapeType="1"/>
          </p:cNvSpPr>
          <p:nvPr/>
        </p:nvSpPr>
        <p:spPr bwMode="auto">
          <a:xfrm>
            <a:off x="7400925" y="5330825"/>
            <a:ext cx="1588" cy="77788"/>
          </a:xfrm>
          <a:prstGeom prst="line">
            <a:avLst/>
          </a:prstGeom>
          <a:noFill/>
          <a:ln w="23813">
            <a:solidFill>
              <a:srgbClr val="000000"/>
            </a:solidFill>
            <a:round/>
            <a:headEnd/>
            <a:tailEnd/>
          </a:ln>
        </p:spPr>
        <p:txBody>
          <a:bodyPr/>
          <a:lstStyle/>
          <a:p>
            <a:endParaRPr lang="en-GB"/>
          </a:p>
        </p:txBody>
      </p:sp>
      <p:sp>
        <p:nvSpPr>
          <p:cNvPr id="196668" name="Line 60"/>
          <p:cNvSpPr>
            <a:spLocks noChangeShapeType="1"/>
          </p:cNvSpPr>
          <p:nvPr/>
        </p:nvSpPr>
        <p:spPr bwMode="auto">
          <a:xfrm>
            <a:off x="3805238" y="3044825"/>
            <a:ext cx="1858962" cy="1588"/>
          </a:xfrm>
          <a:prstGeom prst="line">
            <a:avLst/>
          </a:prstGeom>
          <a:noFill/>
          <a:ln w="23876">
            <a:solidFill>
              <a:srgbClr val="8888AE"/>
            </a:solidFill>
            <a:round/>
            <a:headEnd/>
            <a:tailEnd/>
          </a:ln>
        </p:spPr>
        <p:txBody>
          <a:bodyPr/>
          <a:lstStyle/>
          <a:p>
            <a:endParaRPr lang="en-GB"/>
          </a:p>
        </p:txBody>
      </p:sp>
      <p:sp>
        <p:nvSpPr>
          <p:cNvPr id="196669" name="Rectangle 61"/>
          <p:cNvSpPr>
            <a:spLocks noChangeArrowheads="1"/>
          </p:cNvSpPr>
          <p:nvPr/>
        </p:nvSpPr>
        <p:spPr bwMode="auto">
          <a:xfrm>
            <a:off x="4086225" y="5400675"/>
            <a:ext cx="120650" cy="258763"/>
          </a:xfrm>
          <a:prstGeom prst="rect">
            <a:avLst/>
          </a:prstGeom>
          <a:noFill/>
          <a:ln w="9525">
            <a:noFill/>
            <a:miter lim="800000"/>
            <a:headEnd/>
            <a:tailEnd/>
          </a:ln>
        </p:spPr>
        <p:txBody>
          <a:bodyPr wrap="none" lIns="0" tIns="0" rIns="0" bIns="0">
            <a:spAutoFit/>
          </a:bodyPr>
          <a:lstStyle/>
          <a:p>
            <a:pPr eaLnBrk="0" hangingPunct="0"/>
            <a:r>
              <a:rPr lang="en-US" sz="1700" b="1">
                <a:solidFill>
                  <a:srgbClr val="000000"/>
                </a:solidFill>
                <a:latin typeface="Helvetica" pitchFamily="34" charset="0"/>
              </a:rPr>
              <a:t>5</a:t>
            </a:r>
            <a:endParaRPr lang="en-US" sz="2400">
              <a:solidFill>
                <a:srgbClr val="000000"/>
              </a:solidFill>
              <a:latin typeface="Times New Roman" pitchFamily="18" charset="0"/>
            </a:endParaRPr>
          </a:p>
        </p:txBody>
      </p:sp>
      <p:sp>
        <p:nvSpPr>
          <p:cNvPr id="196670" name="Rectangle 62"/>
          <p:cNvSpPr>
            <a:spLocks noChangeArrowheads="1"/>
          </p:cNvSpPr>
          <p:nvPr/>
        </p:nvSpPr>
        <p:spPr bwMode="auto">
          <a:xfrm>
            <a:off x="8064500" y="5383213"/>
            <a:ext cx="241300" cy="258762"/>
          </a:xfrm>
          <a:prstGeom prst="rect">
            <a:avLst/>
          </a:prstGeom>
          <a:noFill/>
          <a:ln w="9525">
            <a:noFill/>
            <a:miter lim="800000"/>
            <a:headEnd/>
            <a:tailEnd/>
          </a:ln>
        </p:spPr>
        <p:txBody>
          <a:bodyPr wrap="none" lIns="0" tIns="0" rIns="0" bIns="0">
            <a:spAutoFit/>
          </a:bodyPr>
          <a:lstStyle/>
          <a:p>
            <a:pPr eaLnBrk="0" hangingPunct="0"/>
            <a:r>
              <a:rPr lang="en-US" sz="1700" b="1">
                <a:solidFill>
                  <a:srgbClr val="000000"/>
                </a:solidFill>
                <a:latin typeface="Helvetica" pitchFamily="34" charset="0"/>
              </a:rPr>
              <a:t>30</a:t>
            </a:r>
            <a:endParaRPr lang="en-US" sz="2400">
              <a:solidFill>
                <a:srgbClr val="000000"/>
              </a:solidFill>
              <a:latin typeface="Times New Roman" pitchFamily="18" charset="0"/>
            </a:endParaRPr>
          </a:p>
        </p:txBody>
      </p:sp>
      <p:sp>
        <p:nvSpPr>
          <p:cNvPr id="196671" name="Line 63"/>
          <p:cNvSpPr>
            <a:spLocks noChangeShapeType="1"/>
          </p:cNvSpPr>
          <p:nvPr/>
        </p:nvSpPr>
        <p:spPr bwMode="auto">
          <a:xfrm>
            <a:off x="8170863" y="5326063"/>
            <a:ext cx="1587" cy="65087"/>
          </a:xfrm>
          <a:prstGeom prst="line">
            <a:avLst/>
          </a:prstGeom>
          <a:noFill/>
          <a:ln w="23813">
            <a:solidFill>
              <a:srgbClr val="000000"/>
            </a:solidFill>
            <a:round/>
            <a:headEnd/>
            <a:tailEnd/>
          </a:ln>
        </p:spPr>
        <p:txBody>
          <a:bodyPr/>
          <a:lstStyle/>
          <a:p>
            <a:endParaRPr lang="en-GB"/>
          </a:p>
        </p:txBody>
      </p:sp>
      <p:sp>
        <p:nvSpPr>
          <p:cNvPr id="196672" name="Rectangle 64"/>
          <p:cNvSpPr>
            <a:spLocks noChangeArrowheads="1"/>
          </p:cNvSpPr>
          <p:nvPr/>
        </p:nvSpPr>
        <p:spPr bwMode="auto">
          <a:xfrm>
            <a:off x="3684588" y="3721100"/>
            <a:ext cx="88900" cy="268288"/>
          </a:xfrm>
          <a:prstGeom prst="rect">
            <a:avLst/>
          </a:prstGeom>
          <a:solidFill>
            <a:srgbClr val="618EFD"/>
          </a:solidFill>
          <a:ln w="12700">
            <a:solidFill>
              <a:srgbClr val="6993FD"/>
            </a:solidFill>
            <a:miter lim="800000"/>
            <a:headEnd/>
            <a:tailEnd/>
          </a:ln>
        </p:spPr>
        <p:txBody>
          <a:bodyPr/>
          <a:lstStyle/>
          <a:p>
            <a:endParaRPr lang="en-US"/>
          </a:p>
        </p:txBody>
      </p:sp>
      <p:sp>
        <p:nvSpPr>
          <p:cNvPr id="196673" name="Line 65"/>
          <p:cNvSpPr>
            <a:spLocks noChangeShapeType="1"/>
          </p:cNvSpPr>
          <p:nvPr/>
        </p:nvSpPr>
        <p:spPr bwMode="auto">
          <a:xfrm>
            <a:off x="3468688" y="3856038"/>
            <a:ext cx="171450" cy="0"/>
          </a:xfrm>
          <a:prstGeom prst="line">
            <a:avLst/>
          </a:prstGeom>
          <a:noFill/>
          <a:ln w="23876">
            <a:solidFill>
              <a:srgbClr val="8888AE"/>
            </a:solidFill>
            <a:round/>
            <a:headEnd/>
            <a:tailEnd/>
          </a:ln>
        </p:spPr>
        <p:txBody>
          <a:bodyPr/>
          <a:lstStyle/>
          <a:p>
            <a:endParaRPr lang="en-GB"/>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5"/>
          <p:cNvSpPr>
            <a:spLocks noGrp="1" noChangeArrowheads="1"/>
          </p:cNvSpPr>
          <p:nvPr>
            <p:ph type="title" idx="4294967295"/>
          </p:nvPr>
        </p:nvSpPr>
        <p:spPr>
          <a:xfrm>
            <a:off x="0" y="274638"/>
            <a:ext cx="9144000" cy="1143000"/>
          </a:xfrm>
        </p:spPr>
        <p:txBody>
          <a:bodyPr anchor="t">
            <a:normAutofit/>
          </a:bodyPr>
          <a:lstStyle/>
          <a:p>
            <a:pPr eaLnBrk="1" fontAlgn="auto" hangingPunct="1">
              <a:spcAft>
                <a:spcPts val="0"/>
              </a:spcAft>
              <a:defRPr/>
            </a:pPr>
            <a:r>
              <a:rPr lang="fr-CI" sz="3600" b="1" dirty="0"/>
              <a:t>How Effective are Contraceptive </a:t>
            </a:r>
            <a:r>
              <a:rPr lang="fr-CI" sz="3600" b="1" dirty="0" err="1" smtClean="0"/>
              <a:t>Methods</a:t>
            </a:r>
            <a:r>
              <a:rPr lang="fr-CI" sz="3600" b="1" dirty="0"/>
              <a:t>?</a:t>
            </a:r>
          </a:p>
        </p:txBody>
      </p:sp>
      <p:pic>
        <p:nvPicPr>
          <p:cNvPr id="197635" name="Picture 4"/>
          <p:cNvPicPr>
            <a:picLocks noGrp="1" noChangeAspect="1" noChangeArrowheads="1"/>
          </p:cNvPicPr>
          <p:nvPr>
            <p:ph idx="4294967295"/>
          </p:nvPr>
        </p:nvPicPr>
        <p:blipFill>
          <a:blip r:embed="rId3" cstate="print"/>
          <a:srcRect/>
          <a:stretch>
            <a:fillRect/>
          </a:stretch>
        </p:blipFill>
        <p:spPr>
          <a:xfrm rot="16200000">
            <a:off x="1514475" y="-600075"/>
            <a:ext cx="5791200" cy="8820150"/>
          </a:xfrm>
          <a:noFill/>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8" name="Rectangle 2"/>
          <p:cNvSpPr>
            <a:spLocks noGrp="1" noChangeArrowheads="1"/>
          </p:cNvSpPr>
          <p:nvPr>
            <p:ph type="title"/>
          </p:nvPr>
        </p:nvSpPr>
        <p:spPr>
          <a:xfrm>
            <a:off x="0" y="188640"/>
            <a:ext cx="9144000" cy="1143000"/>
          </a:xfrm>
        </p:spPr>
        <p:txBody>
          <a:bodyPr>
            <a:normAutofit/>
          </a:bodyPr>
          <a:lstStyle/>
          <a:p>
            <a:pPr eaLnBrk="1" hangingPunct="1"/>
            <a:r>
              <a:rPr lang="en-US" sz="3800" b="1" dirty="0" smtClean="0"/>
              <a:t>Medical Eligibility for Contraceptives</a:t>
            </a:r>
          </a:p>
        </p:txBody>
      </p:sp>
      <p:sp>
        <p:nvSpPr>
          <p:cNvPr id="74755" name="Rectangle 3"/>
          <p:cNvSpPr>
            <a:spLocks noGrp="1" noChangeArrowheads="1"/>
          </p:cNvSpPr>
          <p:nvPr>
            <p:ph sz="quarter" idx="1"/>
          </p:nvPr>
        </p:nvSpPr>
        <p:spPr>
          <a:xfrm>
            <a:off x="323528" y="1903437"/>
            <a:ext cx="8229600" cy="4954563"/>
          </a:xfrm>
        </p:spPr>
        <p:txBody>
          <a:bodyPr/>
          <a:lstStyle/>
          <a:p>
            <a:pPr eaLnBrk="1" hangingPunct="1">
              <a:lnSpc>
                <a:spcPct val="95000"/>
              </a:lnSpc>
              <a:spcBef>
                <a:spcPct val="85000"/>
              </a:spcBef>
            </a:pPr>
            <a:r>
              <a:rPr lang="en-US" sz="2600" dirty="0" smtClean="0"/>
              <a:t>Evidence-based </a:t>
            </a:r>
            <a:br>
              <a:rPr lang="en-US" sz="2600" dirty="0" smtClean="0"/>
            </a:br>
            <a:r>
              <a:rPr lang="en-US" sz="2600" dirty="0" smtClean="0"/>
              <a:t>recommendations</a:t>
            </a:r>
          </a:p>
          <a:p>
            <a:pPr eaLnBrk="1" hangingPunct="1">
              <a:lnSpc>
                <a:spcPct val="95000"/>
              </a:lnSpc>
              <a:spcBef>
                <a:spcPct val="85000"/>
              </a:spcBef>
            </a:pPr>
            <a:r>
              <a:rPr lang="en-US" sz="2600" dirty="0" smtClean="0"/>
              <a:t>Periodic expert reviews</a:t>
            </a:r>
          </a:p>
          <a:p>
            <a:pPr eaLnBrk="1" hangingPunct="1">
              <a:lnSpc>
                <a:spcPct val="95000"/>
              </a:lnSpc>
              <a:spcBef>
                <a:spcPct val="85000"/>
              </a:spcBef>
            </a:pPr>
            <a:r>
              <a:rPr lang="en-US" sz="2600" dirty="0" smtClean="0"/>
              <a:t>19 contraceptive methods</a:t>
            </a:r>
          </a:p>
          <a:p>
            <a:pPr eaLnBrk="1" hangingPunct="1">
              <a:lnSpc>
                <a:spcPct val="95000"/>
              </a:lnSpc>
              <a:spcBef>
                <a:spcPct val="85000"/>
              </a:spcBef>
            </a:pPr>
            <a:r>
              <a:rPr lang="en-US" sz="2600" dirty="0" smtClean="0"/>
              <a:t>Variety of medical conditions </a:t>
            </a:r>
            <a:br>
              <a:rPr lang="en-US" sz="2600" dirty="0" smtClean="0"/>
            </a:br>
            <a:r>
              <a:rPr lang="en-US" sz="2600" dirty="0" smtClean="0"/>
              <a:t>including HIV infection, presence of AIDS, and use of ARV therapy</a:t>
            </a:r>
          </a:p>
        </p:txBody>
      </p:sp>
      <p:pic>
        <p:nvPicPr>
          <p:cNvPr id="74756" name="Picture 4" descr="WHOmedEligbltyCoverSmaller"/>
          <p:cNvPicPr>
            <a:picLocks noChangeAspect="1" noChangeArrowheads="1"/>
          </p:cNvPicPr>
          <p:nvPr/>
        </p:nvPicPr>
        <p:blipFill>
          <a:blip r:embed="rId3" cstate="print"/>
          <a:srcRect/>
          <a:stretch>
            <a:fillRect/>
          </a:stretch>
        </p:blipFill>
        <p:spPr bwMode="auto">
          <a:xfrm>
            <a:off x="5364088" y="1628800"/>
            <a:ext cx="2252663" cy="3103563"/>
          </a:xfrm>
          <a:prstGeom prst="rect">
            <a:avLst/>
          </a:prstGeom>
          <a:noFill/>
          <a:ln w="38100">
            <a:solidFill>
              <a:srgbClr val="000000"/>
            </a:solid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7475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4756"/>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74755">
                                            <p:txEl>
                                              <p:pRg st="1" end="1"/>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74755">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7475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ctrTitle"/>
          </p:nvPr>
        </p:nvSpPr>
        <p:spPr>
          <a:xfrm>
            <a:off x="2133600" y="188640"/>
            <a:ext cx="6629400" cy="792088"/>
          </a:xfrm>
        </p:spPr>
        <p:txBody>
          <a:bodyPr>
            <a:normAutofit/>
          </a:bodyPr>
          <a:lstStyle/>
          <a:p>
            <a:r>
              <a:rPr lang="en-US" sz="3600" b="1" dirty="0" smtClean="0">
                <a:solidFill>
                  <a:srgbClr val="9900CC"/>
                </a:solidFill>
                <a:latin typeface="Arial Black" pitchFamily="34" charset="0"/>
              </a:rPr>
              <a:t> WHO MEC Categories</a:t>
            </a:r>
            <a:endParaRPr lang="en-GB" sz="3600" b="1" dirty="0" smtClean="0">
              <a:solidFill>
                <a:srgbClr val="9900CC"/>
              </a:solidFill>
              <a:latin typeface="Arial Black" pitchFamily="34" charset="0"/>
            </a:endParaRPr>
          </a:p>
        </p:txBody>
      </p:sp>
      <p:graphicFrame>
        <p:nvGraphicFramePr>
          <p:cNvPr id="345091" name="Group 3"/>
          <p:cNvGraphicFramePr>
            <a:graphicFrameLocks noGrp="1"/>
          </p:cNvGraphicFramePr>
          <p:nvPr>
            <p:ph idx="4294967295"/>
          </p:nvPr>
        </p:nvGraphicFramePr>
        <p:xfrm>
          <a:off x="1447800" y="1066800"/>
          <a:ext cx="6984777" cy="5029199"/>
        </p:xfrm>
        <a:graphic>
          <a:graphicData uri="http://schemas.openxmlformats.org/drawingml/2006/table">
            <a:tbl>
              <a:tblPr/>
              <a:tblGrid>
                <a:gridCol w="1512168"/>
                <a:gridCol w="5472609"/>
              </a:tblGrid>
              <a:tr h="726780">
                <a:tc>
                  <a:txBody>
                    <a:bodyPr/>
                    <a:lstStyle/>
                    <a:p>
                      <a:pPr marL="0" marR="0" lvl="0" indent="0" algn="ctr" defTabSz="914400" rtl="0" eaLnBrk="0" fontAlgn="base" latinLnBrk="0" hangingPunct="0">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Arial Black" pitchFamily="34" charset="0"/>
                        </a:rPr>
                        <a:t>Category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folHlink"/>
                        </a:buClr>
                        <a:buSzPct val="60000"/>
                        <a:buFont typeface="Wingdings" pitchFamily="2" charset="2"/>
                        <a:buNone/>
                        <a:tabLst/>
                      </a:pPr>
                      <a:endParaRPr kumimoji="0" lang="en-US" sz="2000" b="0" i="0" u="none" strike="noStrike" cap="none" normalizeH="0" baseline="0" dirty="0" smtClean="0">
                        <a:ln>
                          <a:noFill/>
                        </a:ln>
                        <a:solidFill>
                          <a:schemeClr val="tx1"/>
                        </a:solidFill>
                        <a:effectLst/>
                        <a:latin typeface="Arial Black"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82609">
                <a:tc>
                  <a:txBody>
                    <a:bodyPr/>
                    <a:lstStyle/>
                    <a:p>
                      <a:pPr marL="0" marR="0" lvl="0" indent="0" algn="ctr" defTabSz="914400" rtl="0" eaLnBrk="0" fontAlgn="base" latinLnBrk="0" hangingPunct="0">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smtClean="0">
                          <a:ln>
                            <a:noFill/>
                          </a:ln>
                          <a:solidFill>
                            <a:schemeClr val="tx1"/>
                          </a:solidFill>
                          <a:effectLst/>
                          <a:latin typeface="Arial Black" pitchFamily="34" charset="0"/>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smtClean="0">
                          <a:ln>
                            <a:noFill/>
                          </a:ln>
                          <a:solidFill>
                            <a:schemeClr val="tx1"/>
                          </a:solidFill>
                          <a:effectLst/>
                          <a:latin typeface="Arial Black" pitchFamily="34" charset="0"/>
                        </a:rPr>
                        <a:t>No restriction for use of method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358762">
                <a:tc>
                  <a:txBody>
                    <a:bodyPr/>
                    <a:lstStyle/>
                    <a:p>
                      <a:pPr marL="0" marR="0" lvl="0" indent="0" algn="ctr" defTabSz="914400" rtl="0" eaLnBrk="0" fontAlgn="base" latinLnBrk="0" hangingPunct="0">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Arial Black" pitchFamily="34" charset="0"/>
                        </a:rPr>
                        <a:t>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Arial Black" pitchFamily="34" charset="0"/>
                        </a:rPr>
                        <a:t>Advantage of using method outweighs theoretical or proven risk: method recommended with follow-up</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674754">
                <a:tc>
                  <a:txBody>
                    <a:bodyPr/>
                    <a:lstStyle/>
                    <a:p>
                      <a:pPr marL="0" marR="0" lvl="0" indent="0" algn="ctr" defTabSz="914400" rtl="0" eaLnBrk="0" fontAlgn="base" latinLnBrk="0" hangingPunct="0">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smtClean="0">
                          <a:ln>
                            <a:noFill/>
                          </a:ln>
                          <a:solidFill>
                            <a:schemeClr val="tx1"/>
                          </a:solidFill>
                          <a:effectLst/>
                          <a:latin typeface="Arial Black" pitchFamily="34" charset="0"/>
                        </a:rPr>
                        <a:t>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smtClean="0">
                          <a:ln>
                            <a:noFill/>
                          </a:ln>
                          <a:solidFill>
                            <a:schemeClr val="tx1"/>
                          </a:solidFill>
                          <a:effectLst/>
                          <a:latin typeface="Arial Black" pitchFamily="34" charset="0"/>
                        </a:rPr>
                        <a:t>Theoretical or proven risk outweighs the advantages of using method: method not recommended except if other appropriate methods are not available/acceptable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86294">
                <a:tc>
                  <a:txBody>
                    <a:bodyPr/>
                    <a:lstStyle/>
                    <a:p>
                      <a:pPr marL="0" marR="0" lvl="0" indent="0" algn="ctr" defTabSz="914400" rtl="0" eaLnBrk="0" fontAlgn="base" latinLnBrk="0" hangingPunct="0">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smtClean="0">
                          <a:ln>
                            <a:noFill/>
                          </a:ln>
                          <a:solidFill>
                            <a:schemeClr val="tx1"/>
                          </a:solidFill>
                          <a:effectLst/>
                          <a:latin typeface="Arial Black" pitchFamily="34" charset="0"/>
                        </a:rPr>
                        <a:t>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Arial Black" pitchFamily="34" charset="0"/>
                        </a:rPr>
                        <a:t>Method should not be used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pic>
        <p:nvPicPr>
          <p:cNvPr id="47127" name="Picture 23"/>
          <p:cNvPicPr>
            <a:picLocks noChangeAspect="1" noChangeArrowheads="1"/>
          </p:cNvPicPr>
          <p:nvPr/>
        </p:nvPicPr>
        <p:blipFill>
          <a:blip r:embed="rId3" cstate="print"/>
          <a:srcRect/>
          <a:stretch>
            <a:fillRect/>
          </a:stretch>
        </p:blipFill>
        <p:spPr bwMode="auto">
          <a:xfrm>
            <a:off x="0" y="0"/>
            <a:ext cx="1447800" cy="1752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ChangeArrowheads="1"/>
          </p:cNvSpPr>
          <p:nvPr/>
        </p:nvSpPr>
        <p:spPr bwMode="auto">
          <a:xfrm>
            <a:off x="34925" y="115888"/>
            <a:ext cx="9074150" cy="968375"/>
          </a:xfrm>
          <a:prstGeom prst="rect">
            <a:avLst/>
          </a:prstGeom>
          <a:noFill/>
          <a:ln w="9525">
            <a:noFill/>
            <a:miter lim="800000"/>
            <a:headEnd/>
            <a:tailEnd/>
          </a:ln>
        </p:spPr>
        <p:txBody>
          <a:bodyPr anchor="ctr">
            <a:spAutoFit/>
          </a:bodyPr>
          <a:lstStyle/>
          <a:p>
            <a:pPr algn="ctr">
              <a:lnSpc>
                <a:spcPct val="90000"/>
              </a:lnSpc>
            </a:pPr>
            <a:r>
              <a:rPr lang="en-US" sz="3200" b="1">
                <a:solidFill>
                  <a:schemeClr val="bg1"/>
                </a:solidFill>
                <a:cs typeface="Times New Roman" pitchFamily="18" charset="0"/>
              </a:rPr>
              <a:t>Medical Eligibility for Contraceptive Methods </a:t>
            </a:r>
          </a:p>
          <a:p>
            <a:pPr algn="ctr">
              <a:lnSpc>
                <a:spcPct val="90000"/>
              </a:lnSpc>
            </a:pPr>
            <a:r>
              <a:rPr lang="en-US" sz="3200" b="1">
                <a:solidFill>
                  <a:schemeClr val="bg1"/>
                </a:solidFill>
                <a:cs typeface="Times New Roman" pitchFamily="18" charset="0"/>
              </a:rPr>
              <a:t>for Clients with HIV and AIDS</a:t>
            </a:r>
            <a:endParaRPr lang="en-US" sz="3200">
              <a:solidFill>
                <a:schemeClr val="bg1"/>
              </a:solidFill>
            </a:endParaRPr>
          </a:p>
        </p:txBody>
      </p:sp>
      <p:graphicFrame>
        <p:nvGraphicFramePr>
          <p:cNvPr id="76891" name="Group 91"/>
          <p:cNvGraphicFramePr>
            <a:graphicFrameLocks noGrp="1"/>
          </p:cNvGraphicFramePr>
          <p:nvPr/>
        </p:nvGraphicFramePr>
        <p:xfrm>
          <a:off x="539750" y="620713"/>
          <a:ext cx="7705725" cy="6068568"/>
        </p:xfrm>
        <a:graphic>
          <a:graphicData uri="http://schemas.openxmlformats.org/drawingml/2006/table">
            <a:tbl>
              <a:tblPr/>
              <a:tblGrid>
                <a:gridCol w="846138"/>
                <a:gridCol w="1231900"/>
                <a:gridCol w="1497012"/>
                <a:gridCol w="1323975"/>
                <a:gridCol w="936625"/>
                <a:gridCol w="935038"/>
                <a:gridCol w="935037"/>
              </a:tblGrid>
              <a:tr h="350838">
                <a:tc gridSpan="2">
                  <a:txBody>
                    <a:bodyPr/>
                    <a:lstStyle/>
                    <a:p>
                      <a:pPr marL="0" marR="0" lvl="0" indent="0" algn="l" defTabSz="914400" rtl="0" eaLnBrk="0" fontAlgn="base" latinLnBrk="0" hangingPunct="0">
                        <a:lnSpc>
                          <a:spcPct val="100000"/>
                        </a:lnSpc>
                        <a:spcBef>
                          <a:spcPct val="0"/>
                        </a:spcBef>
                        <a:spcAft>
                          <a:spcPct val="0"/>
                        </a:spcAft>
                        <a:buClr>
                          <a:schemeClr val="folHlink"/>
                        </a:buClr>
                        <a:buSzPct val="60000"/>
                        <a:buFont typeface="Wingdings" pitchFamily="2" charset="2"/>
                        <a:buNone/>
                        <a:tabLst/>
                      </a:pPr>
                      <a:r>
                        <a:rPr kumimoji="0" lang="en-US" sz="2100" b="1" i="0" u="none" strike="noStrike" cap="none" normalizeH="0" baseline="0" dirty="0" smtClean="0">
                          <a:ln>
                            <a:noFill/>
                          </a:ln>
                          <a:solidFill>
                            <a:srgbClr val="003366"/>
                          </a:solidFill>
                          <a:effectLst/>
                          <a:latin typeface="Arial Narrow" pitchFamily="34" charset="0"/>
                          <a:cs typeface="Times New Roman" pitchFamily="18" charset="0"/>
                        </a:rPr>
                        <a:t>Summary Chart</a:t>
                      </a:r>
                      <a:endParaRPr kumimoji="0" lang="en-US" sz="2400" b="1" i="0" u="none" strike="noStrike" cap="none" normalizeH="0" baseline="0" dirty="0" smtClean="0">
                        <a:ln>
                          <a:noFill/>
                        </a:ln>
                        <a:solidFill>
                          <a:schemeClr val="tx1"/>
                        </a:solidFill>
                        <a:effectLst/>
                        <a:latin typeface="Tahoma" pitchFamily="34" charset="0"/>
                      </a:endParaRPr>
                    </a:p>
                  </a:txBody>
                  <a:tcPr horzOverflow="overflow">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gridSpan="5">
                  <a:txBody>
                    <a:bodyPr/>
                    <a:lstStyle/>
                    <a:p>
                      <a:pPr marL="0" marR="0" lvl="0" indent="0" algn="ctr" defTabSz="914400" rtl="0" eaLnBrk="0" fontAlgn="base" latinLnBrk="0" hangingPunct="0">
                        <a:lnSpc>
                          <a:spcPct val="100000"/>
                        </a:lnSpc>
                        <a:spcBef>
                          <a:spcPct val="0"/>
                        </a:spcBef>
                        <a:spcAft>
                          <a:spcPct val="0"/>
                        </a:spcAft>
                        <a:buClr>
                          <a:schemeClr val="folHlink"/>
                        </a:buClr>
                        <a:buSzPct val="60000"/>
                        <a:buFont typeface="Wingdings" pitchFamily="2" charset="2"/>
                        <a:buNone/>
                        <a:tabLst/>
                      </a:pPr>
                      <a:r>
                        <a:rPr kumimoji="0" lang="en-US" sz="1600" b="1" i="0" u="none" strike="noStrike" cap="none" normalizeH="0" baseline="0" smtClean="0">
                          <a:ln>
                            <a:noFill/>
                          </a:ln>
                          <a:solidFill>
                            <a:srgbClr val="003366"/>
                          </a:solidFill>
                          <a:effectLst/>
                          <a:latin typeface="Tahoma" pitchFamily="34" charset="0"/>
                          <a:ea typeface="Times New Roman" pitchFamily="18" charset="0"/>
                          <a:cs typeface="Arial" pitchFamily="34" charset="0"/>
                        </a:rPr>
                        <a:t>Condition</a:t>
                      </a:r>
                      <a:endParaRPr kumimoji="0" lang="en-US" sz="1600" b="0" i="0" u="none" strike="noStrike" cap="none" normalizeH="0" baseline="0" smtClean="0">
                        <a:ln>
                          <a:noFill/>
                        </a:ln>
                        <a:solidFill>
                          <a:srgbClr val="003366"/>
                        </a:solidFill>
                        <a:effectLst/>
                        <a:latin typeface="Tahoma" pitchFamily="34" charset="0"/>
                        <a:ea typeface="Times New Roman" pitchFamily="18"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0" cap="flat" cmpd="sng" algn="ctr">
                      <a:solidFill>
                        <a:srgbClr val="000000"/>
                      </a:solidFill>
                      <a:prstDash val="solid"/>
                      <a:round/>
                      <a:headEnd type="none" w="med" len="med"/>
                      <a:tailEnd type="none" w="med" len="med"/>
                    </a:lnB>
                    <a:lnTlToBr>
                      <a:noFill/>
                    </a:lnTlToBr>
                    <a:lnBlToTr>
                      <a:noFill/>
                    </a:lnBlToTr>
                    <a:solidFill>
                      <a:srgbClr val="F3F3F3"/>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r>
              <a:tr h="296863">
                <a:tc rowSpan="2" gridSpan="2">
                  <a:txBody>
                    <a:bodyPr/>
                    <a:lstStyle/>
                    <a:p>
                      <a:pPr marL="0" marR="0" lvl="0" indent="0" algn="l" defTabSz="914400" rtl="0" eaLnBrk="0" fontAlgn="base" latinLnBrk="0" hangingPunct="0">
                        <a:lnSpc>
                          <a:spcPct val="100000"/>
                        </a:lnSpc>
                        <a:spcBef>
                          <a:spcPct val="0"/>
                        </a:spcBef>
                        <a:spcAft>
                          <a:spcPct val="0"/>
                        </a:spcAft>
                        <a:buClr>
                          <a:schemeClr val="folHlink"/>
                        </a:buClr>
                        <a:buSzPct val="60000"/>
                        <a:buFont typeface="Wingdings" pitchFamily="2" charset="2"/>
                        <a:buNone/>
                        <a:tabLst/>
                      </a:pPr>
                      <a:r>
                        <a:rPr kumimoji="0" lang="en-US" sz="1600" b="1" i="0" u="none" strike="noStrike" cap="none" normalizeH="0" baseline="0" dirty="0" smtClean="0">
                          <a:ln>
                            <a:noFill/>
                          </a:ln>
                          <a:solidFill>
                            <a:schemeClr val="bg1"/>
                          </a:solidFill>
                          <a:effectLst/>
                          <a:latin typeface="Arial Narrow" pitchFamily="34" charset="0"/>
                          <a:cs typeface="Times New Roman" pitchFamily="18" charset="0"/>
                        </a:rPr>
                        <a:t>Contraceptive Method</a:t>
                      </a:r>
                      <a:endParaRPr kumimoji="0" lang="en-US" sz="1600" b="0" i="0" u="none" strike="noStrike" cap="none" normalizeH="0" baseline="0" dirty="0" smtClean="0">
                        <a:ln>
                          <a:noFill/>
                        </a:ln>
                        <a:solidFill>
                          <a:schemeClr val="bg1"/>
                        </a:solidFill>
                        <a:effectLst/>
                        <a:latin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rowSpan="2" hMerge="1">
                  <a:txBody>
                    <a:bodyPr/>
                    <a:lstStyle/>
                    <a:p>
                      <a:endParaRPr lang="en-GB"/>
                    </a:p>
                  </a:txBody>
                  <a:tcPr/>
                </a:tc>
                <a:tc rowSpan="2">
                  <a:txBody>
                    <a:bodyPr/>
                    <a:lstStyle/>
                    <a:p>
                      <a:pPr marL="0" marR="0" lvl="0" indent="0" algn="ctr" defTabSz="914400" rtl="0" eaLnBrk="0" fontAlgn="base" latinLnBrk="0" hangingPunct="0">
                        <a:lnSpc>
                          <a:spcPct val="100000"/>
                        </a:lnSpc>
                        <a:spcBef>
                          <a:spcPct val="0"/>
                        </a:spcBef>
                        <a:spcAft>
                          <a:spcPct val="0"/>
                        </a:spcAft>
                        <a:buClr>
                          <a:schemeClr val="folHlink"/>
                        </a:buClr>
                        <a:buSzPct val="60000"/>
                        <a:buFont typeface="Wingdings" pitchFamily="2" charset="2"/>
                        <a:buNone/>
                        <a:tabLst/>
                      </a:pPr>
                      <a:r>
                        <a:rPr kumimoji="0" lang="en-US" sz="1600" b="1" i="0" u="none" strike="noStrike" cap="none" normalizeH="0" baseline="0" smtClean="0">
                          <a:ln>
                            <a:noFill/>
                          </a:ln>
                          <a:solidFill>
                            <a:srgbClr val="003366"/>
                          </a:solidFill>
                          <a:effectLst/>
                          <a:latin typeface="Arial Narrow" pitchFamily="34" charset="0"/>
                          <a:cs typeface="Times New Roman" pitchFamily="18" charset="0"/>
                        </a:rPr>
                        <a:t>HIV-infected</a:t>
                      </a:r>
                      <a:endParaRPr kumimoji="0" lang="en-US" sz="1600" b="0"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3F3F3"/>
                    </a:solidFill>
                  </a:tcPr>
                </a:tc>
                <a:tc rowSpan="2">
                  <a:txBody>
                    <a:bodyPr/>
                    <a:lstStyle/>
                    <a:p>
                      <a:pPr marL="0" marR="0" lvl="0" indent="0" algn="ctr" defTabSz="914400" rtl="0" eaLnBrk="0" fontAlgn="base" latinLnBrk="0" hangingPunct="0">
                        <a:lnSpc>
                          <a:spcPct val="100000"/>
                        </a:lnSpc>
                        <a:spcBef>
                          <a:spcPct val="0"/>
                        </a:spcBef>
                        <a:spcAft>
                          <a:spcPct val="0"/>
                        </a:spcAft>
                        <a:buClr>
                          <a:schemeClr val="folHlink"/>
                        </a:buClr>
                        <a:buSzPct val="60000"/>
                        <a:buFont typeface="Wingdings" pitchFamily="2" charset="2"/>
                        <a:buNone/>
                        <a:tabLst/>
                      </a:pPr>
                      <a:r>
                        <a:rPr kumimoji="0" lang="en-US" sz="1600" b="1" i="0" u="none" strike="noStrike" cap="none" normalizeH="0" baseline="0" smtClean="0">
                          <a:ln>
                            <a:noFill/>
                          </a:ln>
                          <a:solidFill>
                            <a:srgbClr val="003366"/>
                          </a:solidFill>
                          <a:effectLst/>
                          <a:latin typeface="Arial Narrow" pitchFamily="34" charset="0"/>
                          <a:cs typeface="Times New Roman" pitchFamily="18" charset="0"/>
                        </a:rPr>
                        <a:t>AIDS</a:t>
                      </a:r>
                      <a:endParaRPr kumimoji="0" lang="en-US" sz="1600" b="0"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3F3F3"/>
                    </a:solidFill>
                  </a:tcPr>
                </a:tc>
                <a:tc gridSpan="3">
                  <a:txBody>
                    <a:bodyPr/>
                    <a:lstStyle/>
                    <a:p>
                      <a:pPr marL="0" marR="0" lvl="0" indent="0" algn="ctr" defTabSz="914400" rtl="0" eaLnBrk="0" fontAlgn="base" latinLnBrk="0" hangingPunct="0">
                        <a:lnSpc>
                          <a:spcPct val="100000"/>
                        </a:lnSpc>
                        <a:spcBef>
                          <a:spcPct val="0"/>
                        </a:spcBef>
                        <a:spcAft>
                          <a:spcPct val="0"/>
                        </a:spcAft>
                        <a:buClr>
                          <a:schemeClr val="folHlink"/>
                        </a:buClr>
                        <a:buSzPct val="60000"/>
                        <a:buFont typeface="Wingdings" pitchFamily="2" charset="2"/>
                        <a:buNone/>
                        <a:tabLst/>
                      </a:pPr>
                      <a:r>
                        <a:rPr kumimoji="0" lang="en-US" sz="1600" b="1" i="0" u="none" strike="noStrike" cap="none" normalizeH="0" baseline="0" smtClean="0">
                          <a:ln>
                            <a:noFill/>
                          </a:ln>
                          <a:solidFill>
                            <a:srgbClr val="003366"/>
                          </a:solidFill>
                          <a:effectLst/>
                          <a:latin typeface="Arial Narrow" pitchFamily="34" charset="0"/>
                          <a:cs typeface="Times New Roman" pitchFamily="18" charset="0"/>
                        </a:rPr>
                        <a:t>ARV therapy</a:t>
                      </a:r>
                      <a:endParaRPr kumimoji="0" lang="en-US" sz="1600" b="0"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3F3F3"/>
                    </a:solidFill>
                  </a:tcPr>
                </a:tc>
                <a:tc hMerge="1">
                  <a:txBody>
                    <a:bodyPr/>
                    <a:lstStyle/>
                    <a:p>
                      <a:endParaRPr lang="en-GB"/>
                    </a:p>
                  </a:txBody>
                  <a:tcPr/>
                </a:tc>
                <a:tc hMerge="1">
                  <a:txBody>
                    <a:bodyPr/>
                    <a:lstStyle/>
                    <a:p>
                      <a:endParaRPr lang="en-GB"/>
                    </a:p>
                  </a:txBody>
                  <a:tcPr/>
                </a:tc>
              </a:tr>
              <a:tr h="296863">
                <a:tc gridSpan="2" vMerge="1">
                  <a:txBody>
                    <a:bodyPr/>
                    <a:lstStyle/>
                    <a:p>
                      <a:endParaRPr lang="en-GB"/>
                    </a:p>
                  </a:txBody>
                  <a:tcPr/>
                </a:tc>
                <a:tc hMerge="1"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marL="0" marR="0" lvl="0" indent="0" algn="ctr" defTabSz="914400" rtl="0" eaLnBrk="0" fontAlgn="base" latinLnBrk="0" hangingPunct="0">
                        <a:lnSpc>
                          <a:spcPct val="100000"/>
                        </a:lnSpc>
                        <a:spcBef>
                          <a:spcPct val="0"/>
                        </a:spcBef>
                        <a:spcAft>
                          <a:spcPct val="0"/>
                        </a:spcAft>
                        <a:buClr>
                          <a:schemeClr val="folHlink"/>
                        </a:buClr>
                        <a:buSzPct val="60000"/>
                        <a:buFont typeface="Wingdings" pitchFamily="2" charset="2"/>
                        <a:buNone/>
                        <a:tabLst/>
                      </a:pPr>
                      <a:r>
                        <a:rPr kumimoji="0" lang="en-US" sz="1600" b="0" i="0" u="none" strike="noStrike" cap="none" normalizeH="0" baseline="0" smtClean="0">
                          <a:ln>
                            <a:noFill/>
                          </a:ln>
                          <a:solidFill>
                            <a:srgbClr val="003366"/>
                          </a:solidFill>
                          <a:effectLst/>
                          <a:latin typeface="Arial Narrow" pitchFamily="34" charset="0"/>
                          <a:cs typeface="Times New Roman" pitchFamily="18" charset="0"/>
                        </a:rPr>
                        <a:t>NRTIs</a:t>
                      </a:r>
                      <a:endParaRPr kumimoji="0" lang="en-US" sz="1600" b="0"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3F3F3"/>
                    </a:solidFill>
                  </a:tcPr>
                </a:tc>
                <a:tc>
                  <a:txBody>
                    <a:bodyPr/>
                    <a:lstStyle/>
                    <a:p>
                      <a:pPr marL="0" marR="0" lvl="0" indent="0" algn="ctr" defTabSz="914400" rtl="0" eaLnBrk="0" fontAlgn="base" latinLnBrk="0" hangingPunct="0">
                        <a:lnSpc>
                          <a:spcPct val="100000"/>
                        </a:lnSpc>
                        <a:spcBef>
                          <a:spcPct val="0"/>
                        </a:spcBef>
                        <a:spcAft>
                          <a:spcPct val="0"/>
                        </a:spcAft>
                        <a:buClr>
                          <a:schemeClr val="folHlink"/>
                        </a:buClr>
                        <a:buSzPct val="60000"/>
                        <a:buFont typeface="Wingdings" pitchFamily="2" charset="2"/>
                        <a:buNone/>
                        <a:tabLst/>
                      </a:pPr>
                      <a:r>
                        <a:rPr kumimoji="0" lang="en-US" sz="1600" b="0" i="0" u="none" strike="noStrike" cap="none" normalizeH="0" baseline="0" smtClean="0">
                          <a:ln>
                            <a:noFill/>
                          </a:ln>
                          <a:solidFill>
                            <a:srgbClr val="003366"/>
                          </a:solidFill>
                          <a:effectLst/>
                          <a:latin typeface="Arial Narrow" pitchFamily="34" charset="0"/>
                          <a:cs typeface="Times New Roman" pitchFamily="18" charset="0"/>
                        </a:rPr>
                        <a:t>NNRTIs</a:t>
                      </a:r>
                      <a:endParaRPr kumimoji="0" lang="en-US" sz="1600" b="0"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3F3F3"/>
                    </a:solidFill>
                  </a:tcPr>
                </a:tc>
                <a:tc>
                  <a:txBody>
                    <a:bodyPr/>
                    <a:lstStyle/>
                    <a:p>
                      <a:pPr marL="0" marR="0" lvl="0" indent="0" algn="ctr" defTabSz="914400" rtl="0" eaLnBrk="0" fontAlgn="base" latinLnBrk="0" hangingPunct="0">
                        <a:lnSpc>
                          <a:spcPct val="100000"/>
                        </a:lnSpc>
                        <a:spcBef>
                          <a:spcPct val="0"/>
                        </a:spcBef>
                        <a:spcAft>
                          <a:spcPct val="0"/>
                        </a:spcAft>
                        <a:buClr>
                          <a:schemeClr val="folHlink"/>
                        </a:buClr>
                        <a:buSzPct val="60000"/>
                        <a:buFont typeface="Wingdings" pitchFamily="2" charset="2"/>
                        <a:buNone/>
                        <a:tabLst/>
                      </a:pPr>
                      <a:r>
                        <a:rPr kumimoji="0" lang="en-US" sz="1600" b="0" i="0" u="none" strike="noStrike" cap="none" normalizeH="0" baseline="0" smtClean="0">
                          <a:ln>
                            <a:noFill/>
                          </a:ln>
                          <a:solidFill>
                            <a:srgbClr val="003366"/>
                          </a:solidFill>
                          <a:effectLst/>
                          <a:latin typeface="Arial Narrow" pitchFamily="34" charset="0"/>
                          <a:cs typeface="Times New Roman" pitchFamily="18" charset="0"/>
                        </a:rPr>
                        <a:t>Ritonavir</a:t>
                      </a:r>
                      <a:endParaRPr kumimoji="0" lang="en-US" sz="1600" b="0"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3F3F3"/>
                    </a:solidFill>
                  </a:tcPr>
                </a:tc>
              </a:tr>
              <a:tr h="300038">
                <a:tc gridSpan="2">
                  <a:txBody>
                    <a:bodyPr/>
                    <a:lstStyle/>
                    <a:p>
                      <a:pPr marL="0" marR="0" lvl="0" indent="0" algn="l" defTabSz="914400" rtl="0" eaLnBrk="0" fontAlgn="base" latinLnBrk="0" hangingPunct="0">
                        <a:lnSpc>
                          <a:spcPct val="100000"/>
                        </a:lnSpc>
                        <a:spcBef>
                          <a:spcPct val="0"/>
                        </a:spcBef>
                        <a:spcAft>
                          <a:spcPct val="0"/>
                        </a:spcAft>
                        <a:buClr>
                          <a:schemeClr val="folHlink"/>
                        </a:buClr>
                        <a:buSzPct val="60000"/>
                        <a:buFont typeface="Wingdings" pitchFamily="2" charset="2"/>
                        <a:buNone/>
                        <a:tabLst/>
                      </a:pPr>
                      <a:r>
                        <a:rPr kumimoji="0" lang="en-US" sz="1600" b="1" i="0" u="none" strike="noStrike" cap="none" normalizeH="0" baseline="0" dirty="0" smtClean="0">
                          <a:ln>
                            <a:noFill/>
                          </a:ln>
                          <a:solidFill>
                            <a:schemeClr val="bg1"/>
                          </a:solidFill>
                          <a:effectLst/>
                          <a:latin typeface="Arial Narrow" pitchFamily="34" charset="0"/>
                          <a:cs typeface="Times New Roman" pitchFamily="18" charset="0"/>
                        </a:rPr>
                        <a:t>DMPA</a:t>
                      </a:r>
                      <a:endParaRPr kumimoji="0" lang="en-US" sz="1600" b="1" i="0" u="none" strike="noStrike" cap="none" normalizeH="0" baseline="0" dirty="0" smtClean="0">
                        <a:ln>
                          <a:noFill/>
                        </a:ln>
                        <a:solidFill>
                          <a:schemeClr val="bg1"/>
                        </a:solidFill>
                        <a:effectLst/>
                        <a:latin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hMerge="1">
                  <a:txBody>
                    <a:bodyPr/>
                    <a:lstStyle/>
                    <a:p>
                      <a:endParaRPr lang="en-GB"/>
                    </a:p>
                  </a:txBody>
                  <a:tcPr/>
                </a:tc>
                <a:tc>
                  <a:txBody>
                    <a:bodyPr/>
                    <a:lstStyle/>
                    <a:p>
                      <a:pPr marL="0" marR="0" lvl="0" indent="0" algn="ctr" defTabSz="914400" rtl="0" eaLnBrk="0" fontAlgn="base" latinLnBrk="0" hangingPunct="0">
                        <a:lnSpc>
                          <a:spcPct val="100000"/>
                        </a:lnSpc>
                        <a:spcBef>
                          <a:spcPct val="0"/>
                        </a:spcBef>
                        <a:spcAft>
                          <a:spcPct val="0"/>
                        </a:spcAft>
                        <a:buClr>
                          <a:schemeClr val="folHlink"/>
                        </a:buClr>
                        <a:buSzPct val="60000"/>
                        <a:buFont typeface="Wingdings" pitchFamily="2" charset="2"/>
                        <a:buNone/>
                        <a:tabLst/>
                      </a:pPr>
                      <a:r>
                        <a:rPr kumimoji="0" lang="en-US" sz="1600" b="1" i="0" u="none" strike="noStrike" cap="none" normalizeH="0" baseline="0" dirty="0" smtClean="0">
                          <a:ln>
                            <a:noFill/>
                          </a:ln>
                          <a:solidFill>
                            <a:schemeClr val="bg1"/>
                          </a:solidFill>
                          <a:effectLst/>
                          <a:latin typeface="Tahoma" pitchFamily="34" charset="0"/>
                          <a:ea typeface="Times New Roman" pitchFamily="18" charset="0"/>
                          <a:cs typeface="Arial" pitchFamily="34" charset="0"/>
                        </a:rPr>
                        <a:t>1</a:t>
                      </a:r>
                      <a:endParaRPr kumimoji="0" lang="en-US" sz="1600" b="0" i="0" u="none" strike="noStrike" cap="none" normalizeH="0" baseline="0" dirty="0" smtClean="0">
                        <a:ln>
                          <a:noFill/>
                        </a:ln>
                        <a:solidFill>
                          <a:schemeClr val="bg1"/>
                        </a:solidFill>
                        <a:effectLst/>
                        <a:latin typeface="Tahoma" pitchFamily="34" charset="0"/>
                        <a:ea typeface="Times New Roman" pitchFamily="18"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32B450"/>
                    </a:solidFill>
                  </a:tcPr>
                </a:tc>
                <a:tc>
                  <a:txBody>
                    <a:bodyPr/>
                    <a:lstStyle/>
                    <a:p>
                      <a:pPr marL="0" marR="0" lvl="0" indent="0" algn="ctr" defTabSz="914400" rtl="0" eaLnBrk="0" fontAlgn="base" latinLnBrk="0" hangingPunct="0">
                        <a:lnSpc>
                          <a:spcPct val="100000"/>
                        </a:lnSpc>
                        <a:spcBef>
                          <a:spcPct val="0"/>
                        </a:spcBef>
                        <a:spcAft>
                          <a:spcPct val="0"/>
                        </a:spcAft>
                        <a:buClr>
                          <a:schemeClr val="folHlink"/>
                        </a:buClr>
                        <a:buSzPct val="60000"/>
                        <a:buFont typeface="Wingdings" pitchFamily="2" charset="2"/>
                        <a:buNone/>
                        <a:tabLst/>
                      </a:pPr>
                      <a:r>
                        <a:rPr kumimoji="0" lang="en-US" sz="1600" b="1" i="0" u="none" strike="noStrike" cap="none" normalizeH="0" baseline="0" smtClean="0">
                          <a:ln>
                            <a:noFill/>
                          </a:ln>
                          <a:solidFill>
                            <a:schemeClr val="bg1"/>
                          </a:solidFill>
                          <a:effectLst/>
                          <a:latin typeface="Tahoma" pitchFamily="34" charset="0"/>
                          <a:ea typeface="Times New Roman" pitchFamily="18" charset="0"/>
                          <a:cs typeface="Arial" pitchFamily="34" charset="0"/>
                        </a:rPr>
                        <a:t>1</a:t>
                      </a:r>
                      <a:endParaRPr kumimoji="0" lang="en-US" sz="1600" b="0" i="0" u="none" strike="noStrike" cap="none" normalizeH="0" baseline="0" smtClean="0">
                        <a:ln>
                          <a:noFill/>
                        </a:ln>
                        <a:solidFill>
                          <a:schemeClr val="bg1"/>
                        </a:solidFill>
                        <a:effectLst/>
                        <a:latin typeface="Tahoma" pitchFamily="34" charset="0"/>
                        <a:ea typeface="Times New Roman" pitchFamily="18"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32B450"/>
                    </a:solidFill>
                  </a:tcPr>
                </a:tc>
                <a:tc>
                  <a:txBody>
                    <a:bodyPr/>
                    <a:lstStyle/>
                    <a:p>
                      <a:pPr marL="0" marR="0" lvl="0" indent="0" algn="ctr" defTabSz="914400" rtl="0" eaLnBrk="0" fontAlgn="base" latinLnBrk="0" hangingPunct="0">
                        <a:lnSpc>
                          <a:spcPct val="100000"/>
                        </a:lnSpc>
                        <a:spcBef>
                          <a:spcPct val="0"/>
                        </a:spcBef>
                        <a:spcAft>
                          <a:spcPct val="0"/>
                        </a:spcAft>
                        <a:buClr>
                          <a:schemeClr val="folHlink"/>
                        </a:buClr>
                        <a:buSzPct val="60000"/>
                        <a:buFont typeface="Wingdings" pitchFamily="2" charset="2"/>
                        <a:buNone/>
                        <a:tabLst/>
                      </a:pPr>
                      <a:r>
                        <a:rPr kumimoji="0" lang="en-US" sz="1600" b="1" i="0" u="none" strike="noStrike" cap="none" normalizeH="0" baseline="0" smtClean="0">
                          <a:ln>
                            <a:noFill/>
                          </a:ln>
                          <a:solidFill>
                            <a:schemeClr val="bg1"/>
                          </a:solidFill>
                          <a:effectLst/>
                          <a:latin typeface="Tahoma" pitchFamily="34" charset="0"/>
                          <a:ea typeface="Times New Roman" pitchFamily="18" charset="0"/>
                          <a:cs typeface="Arial" pitchFamily="34" charset="0"/>
                        </a:rPr>
                        <a:t>1</a:t>
                      </a:r>
                      <a:endParaRPr kumimoji="0" lang="en-US" sz="1600" b="0" i="0" u="none" strike="noStrike" cap="none" normalizeH="0" baseline="0" smtClean="0">
                        <a:ln>
                          <a:noFill/>
                        </a:ln>
                        <a:solidFill>
                          <a:schemeClr val="bg1"/>
                        </a:solidFill>
                        <a:effectLst/>
                        <a:latin typeface="Tahoma" pitchFamily="34" charset="0"/>
                        <a:ea typeface="Times New Roman" pitchFamily="18"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32B450"/>
                    </a:solidFill>
                  </a:tcPr>
                </a:tc>
                <a:tc>
                  <a:txBody>
                    <a:bodyPr/>
                    <a:lstStyle/>
                    <a:p>
                      <a:pPr marL="0" marR="0" lvl="0" indent="0" algn="ctr" defTabSz="914400" rtl="0" eaLnBrk="0" fontAlgn="base" latinLnBrk="0" hangingPunct="0">
                        <a:lnSpc>
                          <a:spcPct val="100000"/>
                        </a:lnSpc>
                        <a:spcBef>
                          <a:spcPct val="0"/>
                        </a:spcBef>
                        <a:spcAft>
                          <a:spcPct val="0"/>
                        </a:spcAft>
                        <a:buClr>
                          <a:schemeClr val="folHlink"/>
                        </a:buClr>
                        <a:buSzPct val="60000"/>
                        <a:buFont typeface="Wingdings" pitchFamily="2" charset="2"/>
                        <a:buNone/>
                        <a:tabLst/>
                      </a:pPr>
                      <a:r>
                        <a:rPr kumimoji="0" lang="en-US" sz="1600" b="1" i="0" u="none" strike="noStrike" cap="none" normalizeH="0" baseline="0" smtClean="0">
                          <a:ln>
                            <a:noFill/>
                          </a:ln>
                          <a:solidFill>
                            <a:schemeClr val="bg1"/>
                          </a:solidFill>
                          <a:effectLst/>
                          <a:latin typeface="Tahoma" pitchFamily="34" charset="0"/>
                          <a:ea typeface="Times New Roman" pitchFamily="18" charset="0"/>
                          <a:cs typeface="Arial" pitchFamily="34" charset="0"/>
                        </a:rPr>
                        <a:t>1</a:t>
                      </a:r>
                      <a:endParaRPr kumimoji="0" lang="en-US" sz="1600" b="0" i="0" u="none" strike="noStrike" cap="none" normalizeH="0" baseline="0" smtClean="0">
                        <a:ln>
                          <a:noFill/>
                        </a:ln>
                        <a:solidFill>
                          <a:schemeClr val="bg1"/>
                        </a:solidFill>
                        <a:effectLst/>
                        <a:latin typeface="Tahoma" pitchFamily="34" charset="0"/>
                        <a:ea typeface="Times New Roman" pitchFamily="18"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32B450"/>
                    </a:solidFill>
                  </a:tcPr>
                </a:tc>
                <a:tc>
                  <a:txBody>
                    <a:bodyPr/>
                    <a:lstStyle/>
                    <a:p>
                      <a:pPr marL="0" marR="0" lvl="0" indent="0" algn="ctr" defTabSz="914400" rtl="0" eaLnBrk="0" fontAlgn="base" latinLnBrk="0" hangingPunct="0">
                        <a:lnSpc>
                          <a:spcPct val="100000"/>
                        </a:lnSpc>
                        <a:spcBef>
                          <a:spcPct val="0"/>
                        </a:spcBef>
                        <a:spcAft>
                          <a:spcPct val="0"/>
                        </a:spcAft>
                        <a:buClr>
                          <a:schemeClr val="folHlink"/>
                        </a:buClr>
                        <a:buSzPct val="60000"/>
                        <a:buFont typeface="Wingdings" pitchFamily="2" charset="2"/>
                        <a:buNone/>
                        <a:tabLst/>
                      </a:pPr>
                      <a:r>
                        <a:rPr kumimoji="0" lang="en-US" sz="1600" b="1" i="0" u="none" strike="noStrike" cap="none" normalizeH="0" baseline="0" smtClean="0">
                          <a:ln>
                            <a:noFill/>
                          </a:ln>
                          <a:solidFill>
                            <a:schemeClr val="bg1"/>
                          </a:solidFill>
                          <a:effectLst/>
                          <a:latin typeface="Tahoma" pitchFamily="34" charset="0"/>
                          <a:ea typeface="Times New Roman" pitchFamily="18" charset="0"/>
                          <a:cs typeface="Arial" pitchFamily="34" charset="0"/>
                        </a:rPr>
                        <a:t>1</a:t>
                      </a:r>
                      <a:endParaRPr kumimoji="0" lang="en-US" sz="1600" b="0" i="0" u="none" strike="noStrike" cap="none" normalizeH="0" baseline="0" smtClean="0">
                        <a:ln>
                          <a:noFill/>
                        </a:ln>
                        <a:solidFill>
                          <a:schemeClr val="bg1"/>
                        </a:solidFill>
                        <a:effectLst/>
                        <a:latin typeface="Tahoma" pitchFamily="34" charset="0"/>
                        <a:ea typeface="Times New Roman" pitchFamily="18"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32B450"/>
                    </a:solidFill>
                  </a:tcPr>
                </a:tc>
              </a:tr>
              <a:tr h="298450">
                <a:tc gridSpan="2">
                  <a:txBody>
                    <a:bodyPr/>
                    <a:lstStyle/>
                    <a:p>
                      <a:pPr marL="0" marR="0" lvl="0" indent="0" algn="l" defTabSz="914400" rtl="0" eaLnBrk="0" fontAlgn="base" latinLnBrk="0" hangingPunct="0">
                        <a:lnSpc>
                          <a:spcPct val="100000"/>
                        </a:lnSpc>
                        <a:spcBef>
                          <a:spcPct val="0"/>
                        </a:spcBef>
                        <a:spcAft>
                          <a:spcPct val="0"/>
                        </a:spcAft>
                        <a:buClr>
                          <a:schemeClr val="folHlink"/>
                        </a:buClr>
                        <a:buSzPct val="60000"/>
                        <a:buFont typeface="Wingdings" pitchFamily="2" charset="2"/>
                        <a:buNone/>
                        <a:tabLst/>
                      </a:pPr>
                      <a:r>
                        <a:rPr kumimoji="0" lang="en-US" sz="1600" b="1" i="0" u="none" strike="noStrike" cap="none" normalizeH="0" baseline="0" dirty="0" smtClean="0">
                          <a:ln>
                            <a:noFill/>
                          </a:ln>
                          <a:solidFill>
                            <a:schemeClr val="bg1"/>
                          </a:solidFill>
                          <a:effectLst/>
                          <a:latin typeface="Arial Narrow" pitchFamily="34" charset="0"/>
                          <a:cs typeface="Times New Roman" pitchFamily="18" charset="0"/>
                        </a:rPr>
                        <a:t>NET-EN</a:t>
                      </a:r>
                      <a:endParaRPr kumimoji="0" lang="en-US" sz="1600" b="1" i="0" u="none" strike="noStrike" cap="none" normalizeH="0" baseline="0" dirty="0" smtClean="0">
                        <a:ln>
                          <a:noFill/>
                        </a:ln>
                        <a:solidFill>
                          <a:schemeClr val="bg1"/>
                        </a:solidFill>
                        <a:effectLst/>
                        <a:latin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hMerge="1">
                  <a:txBody>
                    <a:bodyPr/>
                    <a:lstStyle/>
                    <a:p>
                      <a:endParaRPr lang="en-GB"/>
                    </a:p>
                  </a:txBody>
                  <a:tcPr/>
                </a:tc>
                <a:tc>
                  <a:txBody>
                    <a:bodyPr/>
                    <a:lstStyle/>
                    <a:p>
                      <a:pPr marL="0" marR="0" lvl="0" indent="0" algn="ctr" defTabSz="914400" rtl="0" eaLnBrk="0" fontAlgn="base" latinLnBrk="0" hangingPunct="0">
                        <a:lnSpc>
                          <a:spcPct val="100000"/>
                        </a:lnSpc>
                        <a:spcBef>
                          <a:spcPct val="0"/>
                        </a:spcBef>
                        <a:spcAft>
                          <a:spcPct val="0"/>
                        </a:spcAft>
                        <a:buClr>
                          <a:schemeClr val="folHlink"/>
                        </a:buClr>
                        <a:buSzPct val="60000"/>
                        <a:buFont typeface="Wingdings" pitchFamily="2" charset="2"/>
                        <a:buNone/>
                        <a:tabLst/>
                      </a:pPr>
                      <a:r>
                        <a:rPr kumimoji="0" lang="en-US" sz="1600" b="1" i="0" u="none" strike="noStrike" cap="none" normalizeH="0" baseline="0" smtClean="0">
                          <a:ln>
                            <a:noFill/>
                          </a:ln>
                          <a:solidFill>
                            <a:schemeClr val="bg1"/>
                          </a:solidFill>
                          <a:effectLst/>
                          <a:latin typeface="Tahoma" pitchFamily="34" charset="0"/>
                          <a:ea typeface="Times New Roman" pitchFamily="18" charset="0"/>
                          <a:cs typeface="Arial" pitchFamily="34" charset="0"/>
                        </a:rPr>
                        <a:t>1</a:t>
                      </a:r>
                      <a:endParaRPr kumimoji="0" lang="en-US" sz="1600" b="0" i="0" u="none" strike="noStrike" cap="none" normalizeH="0" baseline="0" smtClean="0">
                        <a:ln>
                          <a:noFill/>
                        </a:ln>
                        <a:solidFill>
                          <a:schemeClr val="bg1"/>
                        </a:solidFill>
                        <a:effectLst/>
                        <a:latin typeface="Tahoma" pitchFamily="34" charset="0"/>
                        <a:ea typeface="Times New Roman" pitchFamily="18"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32B450"/>
                    </a:solidFill>
                  </a:tcPr>
                </a:tc>
                <a:tc>
                  <a:txBody>
                    <a:bodyPr/>
                    <a:lstStyle/>
                    <a:p>
                      <a:pPr marL="0" marR="0" lvl="0" indent="0" algn="ctr" defTabSz="914400" rtl="0" eaLnBrk="0" fontAlgn="base" latinLnBrk="0" hangingPunct="0">
                        <a:lnSpc>
                          <a:spcPct val="100000"/>
                        </a:lnSpc>
                        <a:spcBef>
                          <a:spcPct val="0"/>
                        </a:spcBef>
                        <a:spcAft>
                          <a:spcPct val="0"/>
                        </a:spcAft>
                        <a:buClr>
                          <a:schemeClr val="folHlink"/>
                        </a:buClr>
                        <a:buSzPct val="60000"/>
                        <a:buFont typeface="Wingdings" pitchFamily="2" charset="2"/>
                        <a:buNone/>
                        <a:tabLst/>
                      </a:pPr>
                      <a:r>
                        <a:rPr kumimoji="0" lang="en-US" sz="1600" b="1" i="0" u="none" strike="noStrike" cap="none" normalizeH="0" baseline="0" dirty="0" smtClean="0">
                          <a:ln>
                            <a:noFill/>
                          </a:ln>
                          <a:solidFill>
                            <a:schemeClr val="bg1"/>
                          </a:solidFill>
                          <a:effectLst/>
                          <a:latin typeface="Tahoma" pitchFamily="34" charset="0"/>
                          <a:ea typeface="Times New Roman" pitchFamily="18" charset="0"/>
                          <a:cs typeface="Arial" pitchFamily="34" charset="0"/>
                        </a:rPr>
                        <a:t>1</a:t>
                      </a:r>
                      <a:endParaRPr kumimoji="0" lang="en-US" sz="1600" b="0" i="0" u="none" strike="noStrike" cap="none" normalizeH="0" baseline="0" dirty="0" smtClean="0">
                        <a:ln>
                          <a:noFill/>
                        </a:ln>
                        <a:solidFill>
                          <a:schemeClr val="bg1"/>
                        </a:solidFill>
                        <a:effectLst/>
                        <a:latin typeface="Tahoma" pitchFamily="34" charset="0"/>
                        <a:ea typeface="Times New Roman" pitchFamily="18"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32B450"/>
                    </a:solidFill>
                  </a:tcPr>
                </a:tc>
                <a:tc>
                  <a:txBody>
                    <a:bodyPr/>
                    <a:lstStyle/>
                    <a:p>
                      <a:pPr marL="0" marR="0" lvl="0" indent="0" algn="ctr" defTabSz="914400" rtl="0" eaLnBrk="0" fontAlgn="base" latinLnBrk="0" hangingPunct="0">
                        <a:lnSpc>
                          <a:spcPct val="100000"/>
                        </a:lnSpc>
                        <a:spcBef>
                          <a:spcPct val="0"/>
                        </a:spcBef>
                        <a:spcAft>
                          <a:spcPct val="0"/>
                        </a:spcAft>
                        <a:buClr>
                          <a:schemeClr val="folHlink"/>
                        </a:buClr>
                        <a:buSzPct val="60000"/>
                        <a:buFont typeface="Wingdings" pitchFamily="2" charset="2"/>
                        <a:buNone/>
                        <a:tabLst/>
                      </a:pPr>
                      <a:r>
                        <a:rPr kumimoji="0" lang="en-US" sz="1600" b="1" i="0" u="none" strike="noStrike" cap="none" normalizeH="0" baseline="0" smtClean="0">
                          <a:ln>
                            <a:noFill/>
                          </a:ln>
                          <a:solidFill>
                            <a:schemeClr val="bg1"/>
                          </a:solidFill>
                          <a:effectLst/>
                          <a:latin typeface="Tahoma" pitchFamily="34" charset="0"/>
                          <a:ea typeface="Times New Roman" pitchFamily="18" charset="0"/>
                          <a:cs typeface="Arial" pitchFamily="34" charset="0"/>
                        </a:rPr>
                        <a:t>1</a:t>
                      </a:r>
                      <a:endParaRPr kumimoji="0" lang="en-US" sz="1600" b="0" i="0" u="none" strike="noStrike" cap="none" normalizeH="0" baseline="0" smtClean="0">
                        <a:ln>
                          <a:noFill/>
                        </a:ln>
                        <a:solidFill>
                          <a:schemeClr val="bg1"/>
                        </a:solidFill>
                        <a:effectLst/>
                        <a:latin typeface="Tahoma" pitchFamily="34" charset="0"/>
                        <a:ea typeface="Times New Roman" pitchFamily="18"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32B450"/>
                    </a:solidFill>
                  </a:tcPr>
                </a:tc>
                <a:tc>
                  <a:txBody>
                    <a:bodyPr/>
                    <a:lstStyle/>
                    <a:p>
                      <a:pPr marL="0" marR="0" lvl="0" indent="0" algn="ctr" defTabSz="914400" rtl="0" eaLnBrk="0" fontAlgn="base" latinLnBrk="0" hangingPunct="0">
                        <a:lnSpc>
                          <a:spcPct val="100000"/>
                        </a:lnSpc>
                        <a:spcBef>
                          <a:spcPct val="0"/>
                        </a:spcBef>
                        <a:spcAft>
                          <a:spcPct val="0"/>
                        </a:spcAft>
                        <a:buClr>
                          <a:schemeClr val="folHlink"/>
                        </a:buClr>
                        <a:buSzPct val="60000"/>
                        <a:buFont typeface="Wingdings" pitchFamily="2" charset="2"/>
                        <a:buNone/>
                        <a:tabLst/>
                      </a:pPr>
                      <a:r>
                        <a:rPr kumimoji="0" lang="en-US" sz="1600" b="1" i="0" u="none" strike="noStrike" cap="none" normalizeH="0" baseline="0" smtClean="0">
                          <a:ln>
                            <a:noFill/>
                          </a:ln>
                          <a:solidFill>
                            <a:schemeClr val="bg1"/>
                          </a:solidFill>
                          <a:effectLst/>
                          <a:latin typeface="Tahoma" pitchFamily="34" charset="0"/>
                          <a:ea typeface="Times New Roman" pitchFamily="18" charset="0"/>
                          <a:cs typeface="Arial" pitchFamily="34" charset="0"/>
                        </a:rPr>
                        <a:t>2</a:t>
                      </a:r>
                      <a:endParaRPr kumimoji="0" lang="en-US" sz="1600" b="0" i="0" u="none" strike="noStrike" cap="none" normalizeH="0" baseline="0" smtClean="0">
                        <a:ln>
                          <a:noFill/>
                        </a:ln>
                        <a:solidFill>
                          <a:schemeClr val="bg1"/>
                        </a:solidFill>
                        <a:effectLst/>
                        <a:latin typeface="Tahoma" pitchFamily="34" charset="0"/>
                        <a:ea typeface="Times New Roman" pitchFamily="18"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A6DBAB"/>
                    </a:solidFill>
                  </a:tcPr>
                </a:tc>
                <a:tc>
                  <a:txBody>
                    <a:bodyPr/>
                    <a:lstStyle/>
                    <a:p>
                      <a:pPr marL="0" marR="0" lvl="0" indent="0" algn="ctr" defTabSz="914400" rtl="0" eaLnBrk="0" fontAlgn="base" latinLnBrk="0" hangingPunct="0">
                        <a:lnSpc>
                          <a:spcPct val="100000"/>
                        </a:lnSpc>
                        <a:spcBef>
                          <a:spcPct val="0"/>
                        </a:spcBef>
                        <a:spcAft>
                          <a:spcPct val="0"/>
                        </a:spcAft>
                        <a:buClr>
                          <a:schemeClr val="folHlink"/>
                        </a:buClr>
                        <a:buSzPct val="60000"/>
                        <a:buFont typeface="Wingdings" pitchFamily="2" charset="2"/>
                        <a:buNone/>
                        <a:tabLst/>
                      </a:pPr>
                      <a:r>
                        <a:rPr kumimoji="0" lang="en-US" sz="1600" b="1" i="0" u="none" strike="noStrike" cap="none" normalizeH="0" baseline="0" smtClean="0">
                          <a:ln>
                            <a:noFill/>
                          </a:ln>
                          <a:solidFill>
                            <a:schemeClr val="bg1"/>
                          </a:solidFill>
                          <a:effectLst/>
                          <a:latin typeface="Tahoma" pitchFamily="34" charset="0"/>
                          <a:ea typeface="Times New Roman" pitchFamily="18" charset="0"/>
                          <a:cs typeface="Arial" pitchFamily="34" charset="0"/>
                        </a:rPr>
                        <a:t>2</a:t>
                      </a:r>
                      <a:endParaRPr kumimoji="0" lang="en-US" sz="1600" b="0" i="0" u="none" strike="noStrike" cap="none" normalizeH="0" baseline="0" smtClean="0">
                        <a:ln>
                          <a:noFill/>
                        </a:ln>
                        <a:solidFill>
                          <a:schemeClr val="bg1"/>
                        </a:solidFill>
                        <a:effectLst/>
                        <a:latin typeface="Tahoma" pitchFamily="34" charset="0"/>
                        <a:ea typeface="Times New Roman" pitchFamily="18"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A6DBAB"/>
                    </a:solidFill>
                  </a:tcPr>
                </a:tc>
              </a:tr>
              <a:tr h="300038">
                <a:tc gridSpan="2">
                  <a:txBody>
                    <a:bodyPr/>
                    <a:lstStyle/>
                    <a:p>
                      <a:pPr marL="0" marR="0" lvl="0" indent="0" algn="l" defTabSz="914400" rtl="0" eaLnBrk="0" fontAlgn="base" latinLnBrk="0" hangingPunct="0">
                        <a:lnSpc>
                          <a:spcPct val="100000"/>
                        </a:lnSpc>
                        <a:spcBef>
                          <a:spcPct val="0"/>
                        </a:spcBef>
                        <a:spcAft>
                          <a:spcPct val="0"/>
                        </a:spcAft>
                        <a:buClr>
                          <a:schemeClr val="folHlink"/>
                        </a:buClr>
                        <a:buSzPct val="60000"/>
                        <a:buFont typeface="Wingdings" pitchFamily="2" charset="2"/>
                        <a:buNone/>
                        <a:tabLst/>
                      </a:pPr>
                      <a:r>
                        <a:rPr kumimoji="0" lang="en-US" sz="1600" b="1" i="0" u="none" strike="noStrike" cap="none" normalizeH="0" baseline="0" dirty="0" smtClean="0">
                          <a:ln>
                            <a:noFill/>
                          </a:ln>
                          <a:solidFill>
                            <a:schemeClr val="bg1"/>
                          </a:solidFill>
                          <a:effectLst/>
                          <a:latin typeface="Arial Narrow" pitchFamily="34" charset="0"/>
                          <a:cs typeface="Times New Roman" pitchFamily="18" charset="0"/>
                        </a:rPr>
                        <a:t>Implants</a:t>
                      </a:r>
                      <a:endParaRPr kumimoji="0" lang="en-US" sz="1600" b="1" i="0" u="none" strike="noStrike" cap="none" normalizeH="0" baseline="0" dirty="0" smtClean="0">
                        <a:ln>
                          <a:noFill/>
                        </a:ln>
                        <a:solidFill>
                          <a:schemeClr val="bg1"/>
                        </a:solidFill>
                        <a:effectLst/>
                        <a:latin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hMerge="1">
                  <a:txBody>
                    <a:bodyPr/>
                    <a:lstStyle/>
                    <a:p>
                      <a:endParaRPr lang="en-GB"/>
                    </a:p>
                  </a:txBody>
                  <a:tcPr/>
                </a:tc>
                <a:tc>
                  <a:txBody>
                    <a:bodyPr/>
                    <a:lstStyle/>
                    <a:p>
                      <a:pPr marL="0" marR="0" lvl="0" indent="0" algn="ctr" defTabSz="914400" rtl="0" eaLnBrk="0" fontAlgn="base" latinLnBrk="0" hangingPunct="0">
                        <a:lnSpc>
                          <a:spcPct val="100000"/>
                        </a:lnSpc>
                        <a:spcBef>
                          <a:spcPct val="0"/>
                        </a:spcBef>
                        <a:spcAft>
                          <a:spcPct val="0"/>
                        </a:spcAft>
                        <a:buClr>
                          <a:schemeClr val="folHlink"/>
                        </a:buClr>
                        <a:buSzPct val="60000"/>
                        <a:buFont typeface="Wingdings" pitchFamily="2" charset="2"/>
                        <a:buNone/>
                        <a:tabLst/>
                      </a:pPr>
                      <a:r>
                        <a:rPr kumimoji="0" lang="en-US" sz="1600" b="1" i="0" u="none" strike="noStrike" cap="none" normalizeH="0" baseline="0" smtClean="0">
                          <a:ln>
                            <a:noFill/>
                          </a:ln>
                          <a:solidFill>
                            <a:schemeClr val="bg1"/>
                          </a:solidFill>
                          <a:effectLst/>
                          <a:latin typeface="Tahoma" pitchFamily="34" charset="0"/>
                          <a:ea typeface="Times New Roman" pitchFamily="18" charset="0"/>
                          <a:cs typeface="Arial" pitchFamily="34" charset="0"/>
                        </a:rPr>
                        <a:t>1</a:t>
                      </a:r>
                      <a:endParaRPr kumimoji="0" lang="en-US" sz="1600" b="0" i="0" u="none" strike="noStrike" cap="none" normalizeH="0" baseline="0" smtClean="0">
                        <a:ln>
                          <a:noFill/>
                        </a:ln>
                        <a:solidFill>
                          <a:schemeClr val="bg1"/>
                        </a:solidFill>
                        <a:effectLst/>
                        <a:latin typeface="Tahoma" pitchFamily="34" charset="0"/>
                        <a:ea typeface="Times New Roman" pitchFamily="18"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32B450"/>
                    </a:solidFill>
                  </a:tcPr>
                </a:tc>
                <a:tc>
                  <a:txBody>
                    <a:bodyPr/>
                    <a:lstStyle/>
                    <a:p>
                      <a:pPr marL="0" marR="0" lvl="0" indent="0" algn="ctr" defTabSz="914400" rtl="0" eaLnBrk="0" fontAlgn="base" latinLnBrk="0" hangingPunct="0">
                        <a:lnSpc>
                          <a:spcPct val="100000"/>
                        </a:lnSpc>
                        <a:spcBef>
                          <a:spcPct val="0"/>
                        </a:spcBef>
                        <a:spcAft>
                          <a:spcPct val="0"/>
                        </a:spcAft>
                        <a:buClr>
                          <a:schemeClr val="folHlink"/>
                        </a:buClr>
                        <a:buSzPct val="60000"/>
                        <a:buFont typeface="Wingdings" pitchFamily="2" charset="2"/>
                        <a:buNone/>
                        <a:tabLst/>
                      </a:pPr>
                      <a:r>
                        <a:rPr kumimoji="0" lang="en-US" sz="1600" b="1" i="0" u="none" strike="noStrike" cap="none" normalizeH="0" baseline="0" dirty="0" smtClean="0">
                          <a:ln>
                            <a:noFill/>
                          </a:ln>
                          <a:solidFill>
                            <a:schemeClr val="bg1"/>
                          </a:solidFill>
                          <a:effectLst/>
                          <a:latin typeface="Tahoma" pitchFamily="34" charset="0"/>
                          <a:ea typeface="Times New Roman" pitchFamily="18" charset="0"/>
                          <a:cs typeface="Arial" pitchFamily="34" charset="0"/>
                        </a:rPr>
                        <a:t>1</a:t>
                      </a:r>
                      <a:endParaRPr kumimoji="0" lang="en-US" sz="1600" b="0" i="0" u="none" strike="noStrike" cap="none" normalizeH="0" baseline="0" dirty="0" smtClean="0">
                        <a:ln>
                          <a:noFill/>
                        </a:ln>
                        <a:solidFill>
                          <a:schemeClr val="bg1"/>
                        </a:solidFill>
                        <a:effectLst/>
                        <a:latin typeface="Tahoma" pitchFamily="34" charset="0"/>
                        <a:ea typeface="Times New Roman" pitchFamily="18"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32B450"/>
                    </a:solidFill>
                  </a:tcPr>
                </a:tc>
                <a:tc>
                  <a:txBody>
                    <a:bodyPr/>
                    <a:lstStyle/>
                    <a:p>
                      <a:pPr marL="0" marR="0" lvl="0" indent="0" algn="ctr" defTabSz="914400" rtl="0" eaLnBrk="0" fontAlgn="base" latinLnBrk="0" hangingPunct="0">
                        <a:lnSpc>
                          <a:spcPct val="100000"/>
                        </a:lnSpc>
                        <a:spcBef>
                          <a:spcPct val="0"/>
                        </a:spcBef>
                        <a:spcAft>
                          <a:spcPct val="0"/>
                        </a:spcAft>
                        <a:buClr>
                          <a:schemeClr val="folHlink"/>
                        </a:buClr>
                        <a:buSzPct val="60000"/>
                        <a:buFont typeface="Wingdings" pitchFamily="2" charset="2"/>
                        <a:buNone/>
                        <a:tabLst/>
                      </a:pPr>
                      <a:r>
                        <a:rPr kumimoji="0" lang="en-US" sz="1600" b="1" i="0" u="none" strike="noStrike" cap="none" normalizeH="0" baseline="0" dirty="0" smtClean="0">
                          <a:ln>
                            <a:noFill/>
                          </a:ln>
                          <a:solidFill>
                            <a:schemeClr val="bg1"/>
                          </a:solidFill>
                          <a:effectLst/>
                          <a:latin typeface="Tahoma" pitchFamily="34" charset="0"/>
                          <a:ea typeface="Times New Roman" pitchFamily="18" charset="0"/>
                          <a:cs typeface="Arial" pitchFamily="34" charset="0"/>
                        </a:rPr>
                        <a:t>1</a:t>
                      </a:r>
                      <a:endParaRPr kumimoji="0" lang="en-US" sz="1600" b="0" i="0" u="none" strike="noStrike" cap="none" normalizeH="0" baseline="0" dirty="0" smtClean="0">
                        <a:ln>
                          <a:noFill/>
                        </a:ln>
                        <a:solidFill>
                          <a:schemeClr val="bg1"/>
                        </a:solidFill>
                        <a:effectLst/>
                        <a:latin typeface="Tahoma" pitchFamily="34" charset="0"/>
                        <a:ea typeface="Times New Roman" pitchFamily="18"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32B450"/>
                    </a:solidFill>
                  </a:tcPr>
                </a:tc>
                <a:tc>
                  <a:txBody>
                    <a:bodyPr/>
                    <a:lstStyle/>
                    <a:p>
                      <a:pPr marL="0" marR="0" lvl="0" indent="0" algn="ctr" defTabSz="914400" rtl="0" eaLnBrk="0" fontAlgn="base" latinLnBrk="0" hangingPunct="0">
                        <a:lnSpc>
                          <a:spcPct val="100000"/>
                        </a:lnSpc>
                        <a:spcBef>
                          <a:spcPct val="0"/>
                        </a:spcBef>
                        <a:spcAft>
                          <a:spcPct val="0"/>
                        </a:spcAft>
                        <a:buClr>
                          <a:schemeClr val="folHlink"/>
                        </a:buClr>
                        <a:buSzPct val="60000"/>
                        <a:buFont typeface="Wingdings" pitchFamily="2" charset="2"/>
                        <a:buNone/>
                        <a:tabLst/>
                      </a:pPr>
                      <a:r>
                        <a:rPr kumimoji="0" lang="en-US" sz="1600" b="1" i="0" u="none" strike="noStrike" cap="none" normalizeH="0" baseline="0" dirty="0" smtClean="0">
                          <a:ln>
                            <a:noFill/>
                          </a:ln>
                          <a:solidFill>
                            <a:schemeClr val="bg1"/>
                          </a:solidFill>
                          <a:effectLst/>
                          <a:latin typeface="Tahoma" pitchFamily="34" charset="0"/>
                          <a:ea typeface="Times New Roman" pitchFamily="18" charset="0"/>
                          <a:cs typeface="Arial" pitchFamily="34" charset="0"/>
                        </a:rPr>
                        <a:t>2</a:t>
                      </a:r>
                      <a:endParaRPr kumimoji="0" lang="en-US" sz="1600" b="0" i="0" u="none" strike="noStrike" cap="none" normalizeH="0" baseline="0" dirty="0" smtClean="0">
                        <a:ln>
                          <a:noFill/>
                        </a:ln>
                        <a:solidFill>
                          <a:schemeClr val="bg1"/>
                        </a:solidFill>
                        <a:effectLst/>
                        <a:latin typeface="Tahoma" pitchFamily="34" charset="0"/>
                        <a:ea typeface="Times New Roman" pitchFamily="18"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A6DBAB"/>
                    </a:solidFill>
                  </a:tcPr>
                </a:tc>
                <a:tc>
                  <a:txBody>
                    <a:bodyPr/>
                    <a:lstStyle/>
                    <a:p>
                      <a:pPr marL="0" marR="0" lvl="0" indent="0" algn="ctr" defTabSz="914400" rtl="0" eaLnBrk="0" fontAlgn="base" latinLnBrk="0" hangingPunct="0">
                        <a:lnSpc>
                          <a:spcPct val="100000"/>
                        </a:lnSpc>
                        <a:spcBef>
                          <a:spcPct val="0"/>
                        </a:spcBef>
                        <a:spcAft>
                          <a:spcPct val="0"/>
                        </a:spcAft>
                        <a:buClr>
                          <a:schemeClr val="folHlink"/>
                        </a:buClr>
                        <a:buSzPct val="60000"/>
                        <a:buFont typeface="Wingdings" pitchFamily="2" charset="2"/>
                        <a:buNone/>
                        <a:tabLst/>
                      </a:pPr>
                      <a:r>
                        <a:rPr kumimoji="0" lang="en-US" sz="1600" b="1" i="0" u="none" strike="noStrike" cap="none" normalizeH="0" baseline="0" smtClean="0">
                          <a:ln>
                            <a:noFill/>
                          </a:ln>
                          <a:solidFill>
                            <a:schemeClr val="bg1"/>
                          </a:solidFill>
                          <a:effectLst/>
                          <a:latin typeface="Tahoma" pitchFamily="34" charset="0"/>
                          <a:ea typeface="Times New Roman" pitchFamily="18" charset="0"/>
                          <a:cs typeface="Arial" pitchFamily="34" charset="0"/>
                        </a:rPr>
                        <a:t>2</a:t>
                      </a:r>
                      <a:endParaRPr kumimoji="0" lang="en-US" sz="1600" b="0" i="0" u="none" strike="noStrike" cap="none" normalizeH="0" baseline="0" smtClean="0">
                        <a:ln>
                          <a:noFill/>
                        </a:ln>
                        <a:solidFill>
                          <a:schemeClr val="bg1"/>
                        </a:solidFill>
                        <a:effectLst/>
                        <a:latin typeface="Tahoma" pitchFamily="34" charset="0"/>
                        <a:ea typeface="Times New Roman" pitchFamily="18"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A6DBAB"/>
                    </a:solidFill>
                  </a:tcPr>
                </a:tc>
              </a:tr>
              <a:tr h="298450">
                <a:tc gridSpan="2">
                  <a:txBody>
                    <a:bodyPr/>
                    <a:lstStyle/>
                    <a:p>
                      <a:pPr marL="0" marR="0" lvl="0" indent="0" algn="l" defTabSz="914400" rtl="0" eaLnBrk="0" fontAlgn="base" latinLnBrk="0" hangingPunct="0">
                        <a:lnSpc>
                          <a:spcPct val="100000"/>
                        </a:lnSpc>
                        <a:spcBef>
                          <a:spcPct val="0"/>
                        </a:spcBef>
                        <a:spcAft>
                          <a:spcPct val="0"/>
                        </a:spcAft>
                        <a:buClr>
                          <a:schemeClr val="folHlink"/>
                        </a:buClr>
                        <a:buSzPct val="60000"/>
                        <a:buFont typeface="Wingdings" pitchFamily="2" charset="2"/>
                        <a:buNone/>
                        <a:tabLst/>
                      </a:pPr>
                      <a:r>
                        <a:rPr kumimoji="0" lang="en-US" sz="1600" b="1" i="0" u="none" strike="noStrike" cap="none" normalizeH="0" baseline="0" dirty="0" smtClean="0">
                          <a:ln>
                            <a:noFill/>
                          </a:ln>
                          <a:solidFill>
                            <a:schemeClr val="bg1"/>
                          </a:solidFill>
                          <a:effectLst/>
                          <a:latin typeface="Arial Narrow" pitchFamily="34" charset="0"/>
                          <a:cs typeface="Times New Roman" pitchFamily="18" charset="0"/>
                        </a:rPr>
                        <a:t>Oral contraceptives</a:t>
                      </a:r>
                      <a:endParaRPr kumimoji="0" lang="en-US" sz="1600" b="1" i="0" u="none" strike="noStrike" cap="none" normalizeH="0" baseline="0" dirty="0" smtClean="0">
                        <a:ln>
                          <a:noFill/>
                        </a:ln>
                        <a:solidFill>
                          <a:schemeClr val="bg1"/>
                        </a:solidFill>
                        <a:effectLst/>
                        <a:latin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hMerge="1">
                  <a:txBody>
                    <a:bodyPr/>
                    <a:lstStyle/>
                    <a:p>
                      <a:endParaRPr lang="en-GB"/>
                    </a:p>
                  </a:txBody>
                  <a:tcPr/>
                </a:tc>
                <a:tc>
                  <a:txBody>
                    <a:bodyPr/>
                    <a:lstStyle/>
                    <a:p>
                      <a:pPr marL="0" marR="0" lvl="0" indent="0" algn="ctr" defTabSz="914400" rtl="0" eaLnBrk="0" fontAlgn="base" latinLnBrk="0" hangingPunct="0">
                        <a:lnSpc>
                          <a:spcPct val="100000"/>
                        </a:lnSpc>
                        <a:spcBef>
                          <a:spcPct val="0"/>
                        </a:spcBef>
                        <a:spcAft>
                          <a:spcPct val="0"/>
                        </a:spcAft>
                        <a:buClr>
                          <a:schemeClr val="folHlink"/>
                        </a:buClr>
                        <a:buSzPct val="60000"/>
                        <a:buFont typeface="Wingdings" pitchFamily="2" charset="2"/>
                        <a:buNone/>
                        <a:tabLst/>
                      </a:pPr>
                      <a:r>
                        <a:rPr kumimoji="0" lang="en-US" sz="1600" b="1" i="0" u="none" strike="noStrike" cap="none" normalizeH="0" baseline="0" smtClean="0">
                          <a:ln>
                            <a:noFill/>
                          </a:ln>
                          <a:solidFill>
                            <a:schemeClr val="bg1"/>
                          </a:solidFill>
                          <a:effectLst/>
                          <a:latin typeface="Tahoma" pitchFamily="34" charset="0"/>
                          <a:ea typeface="Times New Roman" pitchFamily="18" charset="0"/>
                          <a:cs typeface="Arial" pitchFamily="34" charset="0"/>
                        </a:rPr>
                        <a:t>1</a:t>
                      </a:r>
                      <a:endParaRPr kumimoji="0" lang="en-US" sz="1600" b="0" i="0" u="none" strike="noStrike" cap="none" normalizeH="0" baseline="0" smtClean="0">
                        <a:ln>
                          <a:noFill/>
                        </a:ln>
                        <a:solidFill>
                          <a:schemeClr val="bg1"/>
                        </a:solidFill>
                        <a:effectLst/>
                        <a:latin typeface="Tahoma" pitchFamily="34" charset="0"/>
                        <a:ea typeface="Times New Roman" pitchFamily="18"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32B450"/>
                    </a:solidFill>
                  </a:tcPr>
                </a:tc>
                <a:tc>
                  <a:txBody>
                    <a:bodyPr/>
                    <a:lstStyle/>
                    <a:p>
                      <a:pPr marL="0" marR="0" lvl="0" indent="0" algn="ctr" defTabSz="914400" rtl="0" eaLnBrk="0" fontAlgn="base" latinLnBrk="0" hangingPunct="0">
                        <a:lnSpc>
                          <a:spcPct val="100000"/>
                        </a:lnSpc>
                        <a:spcBef>
                          <a:spcPct val="0"/>
                        </a:spcBef>
                        <a:spcAft>
                          <a:spcPct val="0"/>
                        </a:spcAft>
                        <a:buClr>
                          <a:schemeClr val="folHlink"/>
                        </a:buClr>
                        <a:buSzPct val="60000"/>
                        <a:buFont typeface="Wingdings" pitchFamily="2" charset="2"/>
                        <a:buNone/>
                        <a:tabLst/>
                      </a:pPr>
                      <a:r>
                        <a:rPr kumimoji="0" lang="en-US" sz="1600" b="1" i="0" u="none" strike="noStrike" cap="none" normalizeH="0" baseline="0" smtClean="0">
                          <a:ln>
                            <a:noFill/>
                          </a:ln>
                          <a:solidFill>
                            <a:schemeClr val="bg1"/>
                          </a:solidFill>
                          <a:effectLst/>
                          <a:latin typeface="Tahoma" pitchFamily="34" charset="0"/>
                          <a:ea typeface="Times New Roman" pitchFamily="18" charset="0"/>
                          <a:cs typeface="Arial" pitchFamily="34" charset="0"/>
                        </a:rPr>
                        <a:t>1</a:t>
                      </a:r>
                      <a:endParaRPr kumimoji="0" lang="en-US" sz="1600" b="0" i="0" u="none" strike="noStrike" cap="none" normalizeH="0" baseline="0" smtClean="0">
                        <a:ln>
                          <a:noFill/>
                        </a:ln>
                        <a:solidFill>
                          <a:schemeClr val="bg1"/>
                        </a:solidFill>
                        <a:effectLst/>
                        <a:latin typeface="Tahoma" pitchFamily="34" charset="0"/>
                        <a:ea typeface="Times New Roman" pitchFamily="18"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32B450"/>
                    </a:solidFill>
                  </a:tcPr>
                </a:tc>
                <a:tc>
                  <a:txBody>
                    <a:bodyPr/>
                    <a:lstStyle/>
                    <a:p>
                      <a:pPr marL="0" marR="0" lvl="0" indent="0" algn="ctr" defTabSz="914400" rtl="0" eaLnBrk="0" fontAlgn="base" latinLnBrk="0" hangingPunct="0">
                        <a:lnSpc>
                          <a:spcPct val="100000"/>
                        </a:lnSpc>
                        <a:spcBef>
                          <a:spcPct val="0"/>
                        </a:spcBef>
                        <a:spcAft>
                          <a:spcPct val="0"/>
                        </a:spcAft>
                        <a:buClr>
                          <a:schemeClr val="folHlink"/>
                        </a:buClr>
                        <a:buSzPct val="60000"/>
                        <a:buFont typeface="Wingdings" pitchFamily="2" charset="2"/>
                        <a:buNone/>
                        <a:tabLst/>
                      </a:pPr>
                      <a:r>
                        <a:rPr kumimoji="0" lang="en-US" sz="1600" b="1" i="0" u="none" strike="noStrike" cap="none" normalizeH="0" baseline="0" smtClean="0">
                          <a:ln>
                            <a:noFill/>
                          </a:ln>
                          <a:solidFill>
                            <a:schemeClr val="bg1"/>
                          </a:solidFill>
                          <a:effectLst/>
                          <a:latin typeface="Tahoma" pitchFamily="34" charset="0"/>
                          <a:ea typeface="Times New Roman" pitchFamily="18" charset="0"/>
                          <a:cs typeface="Arial" pitchFamily="34" charset="0"/>
                        </a:rPr>
                        <a:t>1</a:t>
                      </a:r>
                      <a:endParaRPr kumimoji="0" lang="en-US" sz="1600" b="0" i="0" u="none" strike="noStrike" cap="none" normalizeH="0" baseline="0" smtClean="0">
                        <a:ln>
                          <a:noFill/>
                        </a:ln>
                        <a:solidFill>
                          <a:schemeClr val="bg1"/>
                        </a:solidFill>
                        <a:effectLst/>
                        <a:latin typeface="Tahoma" pitchFamily="34" charset="0"/>
                        <a:ea typeface="Times New Roman" pitchFamily="18"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32B450"/>
                    </a:solidFill>
                  </a:tcPr>
                </a:tc>
                <a:tc>
                  <a:txBody>
                    <a:bodyPr/>
                    <a:lstStyle/>
                    <a:p>
                      <a:pPr marL="0" marR="0" lvl="0" indent="0" algn="ctr" defTabSz="914400" rtl="0" eaLnBrk="0" fontAlgn="base" latinLnBrk="0" hangingPunct="0">
                        <a:lnSpc>
                          <a:spcPct val="100000"/>
                        </a:lnSpc>
                        <a:spcBef>
                          <a:spcPct val="0"/>
                        </a:spcBef>
                        <a:spcAft>
                          <a:spcPct val="0"/>
                        </a:spcAft>
                        <a:buClr>
                          <a:schemeClr val="folHlink"/>
                        </a:buClr>
                        <a:buSzPct val="60000"/>
                        <a:buFont typeface="Wingdings" pitchFamily="2" charset="2"/>
                        <a:buNone/>
                        <a:tabLst/>
                      </a:pPr>
                      <a:r>
                        <a:rPr kumimoji="0" lang="en-US" sz="1600" b="1" i="0" u="none" strike="noStrike" cap="none" normalizeH="0" baseline="0" dirty="0" smtClean="0">
                          <a:ln>
                            <a:noFill/>
                          </a:ln>
                          <a:solidFill>
                            <a:schemeClr val="bg1"/>
                          </a:solidFill>
                          <a:effectLst/>
                          <a:latin typeface="Tahoma" pitchFamily="34" charset="0"/>
                          <a:ea typeface="Times New Roman" pitchFamily="18" charset="0"/>
                          <a:cs typeface="Arial" pitchFamily="34" charset="0"/>
                        </a:rPr>
                        <a:t>2</a:t>
                      </a:r>
                      <a:endParaRPr kumimoji="0" lang="en-US" sz="1600" b="0" i="0" u="none" strike="noStrike" cap="none" normalizeH="0" baseline="0" dirty="0" smtClean="0">
                        <a:ln>
                          <a:noFill/>
                        </a:ln>
                        <a:solidFill>
                          <a:schemeClr val="bg1"/>
                        </a:solidFill>
                        <a:effectLst/>
                        <a:latin typeface="Tahoma" pitchFamily="34" charset="0"/>
                        <a:ea typeface="Times New Roman" pitchFamily="18"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A6DBAB"/>
                    </a:solidFill>
                  </a:tcPr>
                </a:tc>
                <a:tc>
                  <a:txBody>
                    <a:bodyPr/>
                    <a:lstStyle/>
                    <a:p>
                      <a:pPr marL="0" marR="0" lvl="0" indent="0" algn="ctr" defTabSz="914400" rtl="0" eaLnBrk="0" fontAlgn="base" latinLnBrk="0" hangingPunct="0">
                        <a:lnSpc>
                          <a:spcPct val="100000"/>
                        </a:lnSpc>
                        <a:spcBef>
                          <a:spcPct val="0"/>
                        </a:spcBef>
                        <a:spcAft>
                          <a:spcPct val="0"/>
                        </a:spcAft>
                        <a:buClr>
                          <a:schemeClr val="folHlink"/>
                        </a:buClr>
                        <a:buSzPct val="60000"/>
                        <a:buFont typeface="Wingdings" pitchFamily="2" charset="2"/>
                        <a:buNone/>
                        <a:tabLst/>
                      </a:pPr>
                      <a:r>
                        <a:rPr kumimoji="0" lang="en-US" sz="1600" b="1" i="0" u="none" strike="noStrike" cap="none" normalizeH="0" baseline="0" smtClean="0">
                          <a:ln>
                            <a:noFill/>
                          </a:ln>
                          <a:solidFill>
                            <a:schemeClr val="bg1"/>
                          </a:solidFill>
                          <a:effectLst/>
                          <a:latin typeface="Tahoma" pitchFamily="34" charset="0"/>
                          <a:ea typeface="Times New Roman" pitchFamily="18" charset="0"/>
                          <a:cs typeface="Arial" pitchFamily="34" charset="0"/>
                        </a:rPr>
                        <a:t>3</a:t>
                      </a:r>
                      <a:endParaRPr kumimoji="0" lang="en-US" sz="1600" b="0" i="0" u="none" strike="noStrike" cap="none" normalizeH="0" baseline="0" smtClean="0">
                        <a:ln>
                          <a:noFill/>
                        </a:ln>
                        <a:solidFill>
                          <a:schemeClr val="bg1"/>
                        </a:solidFill>
                        <a:effectLst/>
                        <a:latin typeface="Tahoma" pitchFamily="34" charset="0"/>
                        <a:ea typeface="Times New Roman" pitchFamily="18"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CA789"/>
                    </a:solidFill>
                  </a:tcPr>
                </a:tc>
              </a:tr>
              <a:tr h="300038">
                <a:tc rowSpan="2">
                  <a:txBody>
                    <a:bodyPr/>
                    <a:lstStyle/>
                    <a:p>
                      <a:pPr marL="0" marR="0" lvl="0" indent="0" algn="l" defTabSz="914400" rtl="0" eaLnBrk="0" fontAlgn="base" latinLnBrk="0" hangingPunct="0">
                        <a:lnSpc>
                          <a:spcPct val="100000"/>
                        </a:lnSpc>
                        <a:spcBef>
                          <a:spcPct val="0"/>
                        </a:spcBef>
                        <a:spcAft>
                          <a:spcPct val="0"/>
                        </a:spcAft>
                        <a:buClr>
                          <a:schemeClr val="folHlink"/>
                        </a:buClr>
                        <a:buSzPct val="60000"/>
                        <a:buFont typeface="Wingdings" pitchFamily="2" charset="2"/>
                        <a:buNone/>
                        <a:tabLst/>
                      </a:pPr>
                      <a:r>
                        <a:rPr kumimoji="0" lang="en-US" sz="1600" b="1" i="0" u="none" strike="noStrike" cap="none" normalizeH="0" baseline="0" dirty="0" smtClean="0">
                          <a:ln>
                            <a:noFill/>
                          </a:ln>
                          <a:solidFill>
                            <a:schemeClr val="bg1"/>
                          </a:solidFill>
                          <a:effectLst/>
                          <a:latin typeface="Arial Narrow" pitchFamily="34" charset="0"/>
                          <a:cs typeface="Times New Roman" pitchFamily="18" charset="0"/>
                        </a:rPr>
                        <a:t>IUCD</a:t>
                      </a:r>
                      <a:r>
                        <a:rPr kumimoji="0" lang="en-US" sz="1200" b="0" i="0" u="none" strike="noStrike" cap="none" normalizeH="0" baseline="0" dirty="0" smtClean="0">
                          <a:ln>
                            <a:noFill/>
                          </a:ln>
                          <a:solidFill>
                            <a:schemeClr val="bg1"/>
                          </a:solidFill>
                          <a:effectLst/>
                          <a:latin typeface="Arial Narrow" pitchFamily="34" charset="0"/>
                          <a:cs typeface="Times New Roman" pitchFamily="18" charset="0"/>
                        </a:rPr>
                        <a:t> </a:t>
                      </a:r>
                      <a:endParaRPr kumimoji="0" lang="en-US" sz="1800" b="0" i="0" u="none" strike="noStrike" cap="none" normalizeH="0" baseline="0" dirty="0" smtClean="0">
                        <a:ln>
                          <a:noFill/>
                        </a:ln>
                        <a:solidFill>
                          <a:schemeClr val="bg1"/>
                        </a:solidFill>
                        <a:effectLst/>
                        <a:latin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0" fontAlgn="base" latinLnBrk="0" hangingPunct="0">
                        <a:lnSpc>
                          <a:spcPct val="100000"/>
                        </a:lnSpc>
                        <a:spcBef>
                          <a:spcPct val="0"/>
                        </a:spcBef>
                        <a:spcAft>
                          <a:spcPct val="0"/>
                        </a:spcAft>
                        <a:buClr>
                          <a:schemeClr val="folHlink"/>
                        </a:buClr>
                        <a:buSzPct val="60000"/>
                        <a:buFont typeface="Wingdings" pitchFamily="2" charset="2"/>
                        <a:buNone/>
                        <a:tabLst/>
                      </a:pPr>
                      <a:r>
                        <a:rPr kumimoji="0" lang="en-US" sz="1600" b="0" i="0" u="none" strike="noStrike" cap="none" normalizeH="0" baseline="0" smtClean="0">
                          <a:ln>
                            <a:noFill/>
                          </a:ln>
                          <a:solidFill>
                            <a:schemeClr val="bg1"/>
                          </a:solidFill>
                          <a:effectLst/>
                          <a:latin typeface="Arial Narrow" pitchFamily="34" charset="0"/>
                          <a:cs typeface="Times New Roman" pitchFamily="18" charset="0"/>
                        </a:rPr>
                        <a:t>initiation</a:t>
                      </a:r>
                      <a:endParaRPr kumimoji="0" lang="en-US" sz="1600" b="0" i="0" u="none" strike="noStrike" cap="none" normalizeH="0" baseline="0" smtClean="0">
                        <a:ln>
                          <a:noFill/>
                        </a:ln>
                        <a:solidFill>
                          <a:schemeClr val="bg1"/>
                        </a:solidFill>
                        <a:effectLst/>
                        <a:latin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0" fontAlgn="base" latinLnBrk="0" hangingPunct="0">
                        <a:lnSpc>
                          <a:spcPct val="100000"/>
                        </a:lnSpc>
                        <a:spcBef>
                          <a:spcPct val="0"/>
                        </a:spcBef>
                        <a:spcAft>
                          <a:spcPct val="0"/>
                        </a:spcAft>
                        <a:buClr>
                          <a:schemeClr val="folHlink"/>
                        </a:buClr>
                        <a:buSzPct val="60000"/>
                        <a:buFont typeface="Wingdings" pitchFamily="2" charset="2"/>
                        <a:buNone/>
                        <a:tabLst/>
                      </a:pPr>
                      <a:r>
                        <a:rPr kumimoji="0" lang="en-US" sz="1600" b="1" i="0" u="none" strike="noStrike" cap="none" normalizeH="0" baseline="0" smtClean="0">
                          <a:ln>
                            <a:noFill/>
                          </a:ln>
                          <a:solidFill>
                            <a:schemeClr val="bg1"/>
                          </a:solidFill>
                          <a:effectLst/>
                          <a:latin typeface="Tahoma" pitchFamily="34" charset="0"/>
                          <a:ea typeface="Times New Roman" pitchFamily="18" charset="0"/>
                          <a:cs typeface="Arial" pitchFamily="34" charset="0"/>
                        </a:rPr>
                        <a:t>2</a:t>
                      </a:r>
                      <a:endParaRPr kumimoji="0" lang="en-US" sz="1600" b="0" i="0" u="none" strike="noStrike" cap="none" normalizeH="0" baseline="0" smtClean="0">
                        <a:ln>
                          <a:noFill/>
                        </a:ln>
                        <a:solidFill>
                          <a:schemeClr val="bg1"/>
                        </a:solidFill>
                        <a:effectLst/>
                        <a:latin typeface="Tahoma" pitchFamily="34" charset="0"/>
                        <a:ea typeface="Times New Roman" pitchFamily="18"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A6DBAB"/>
                    </a:solidFill>
                  </a:tcPr>
                </a:tc>
                <a:tc>
                  <a:txBody>
                    <a:bodyPr/>
                    <a:lstStyle/>
                    <a:p>
                      <a:pPr marL="0" marR="0" lvl="0" indent="0" algn="ctr" defTabSz="914400" rtl="0" eaLnBrk="0" fontAlgn="base" latinLnBrk="0" hangingPunct="0">
                        <a:lnSpc>
                          <a:spcPct val="100000"/>
                        </a:lnSpc>
                        <a:spcBef>
                          <a:spcPct val="0"/>
                        </a:spcBef>
                        <a:spcAft>
                          <a:spcPct val="0"/>
                        </a:spcAft>
                        <a:buClr>
                          <a:schemeClr val="folHlink"/>
                        </a:buClr>
                        <a:buSzPct val="60000"/>
                        <a:buFont typeface="Wingdings" pitchFamily="2" charset="2"/>
                        <a:buNone/>
                        <a:tabLst/>
                      </a:pPr>
                      <a:r>
                        <a:rPr kumimoji="0" lang="en-US" sz="1600" b="1" i="0" u="none" strike="noStrike" cap="none" normalizeH="0" baseline="0" smtClean="0">
                          <a:ln>
                            <a:noFill/>
                          </a:ln>
                          <a:solidFill>
                            <a:schemeClr val="bg1"/>
                          </a:solidFill>
                          <a:effectLst/>
                          <a:latin typeface="Tahoma" pitchFamily="34" charset="0"/>
                          <a:ea typeface="Times New Roman" pitchFamily="18" charset="0"/>
                          <a:cs typeface="Arial" pitchFamily="34" charset="0"/>
                        </a:rPr>
                        <a:t>3*</a:t>
                      </a:r>
                      <a:endParaRPr kumimoji="0" lang="en-US" sz="1600" b="0" i="0" u="none" strike="noStrike" cap="none" normalizeH="0" baseline="0" smtClean="0">
                        <a:ln>
                          <a:noFill/>
                        </a:ln>
                        <a:solidFill>
                          <a:schemeClr val="bg1"/>
                        </a:solidFill>
                        <a:effectLst/>
                        <a:latin typeface="Tahoma" pitchFamily="34" charset="0"/>
                        <a:ea typeface="Times New Roman" pitchFamily="18"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CA789"/>
                    </a:solidFill>
                  </a:tcPr>
                </a:tc>
                <a:tc>
                  <a:txBody>
                    <a:bodyPr/>
                    <a:lstStyle/>
                    <a:p>
                      <a:pPr marL="0" marR="0" lvl="0" indent="0" algn="ctr" defTabSz="914400" rtl="0" eaLnBrk="0" fontAlgn="base" latinLnBrk="0" hangingPunct="0">
                        <a:lnSpc>
                          <a:spcPct val="100000"/>
                        </a:lnSpc>
                        <a:spcBef>
                          <a:spcPct val="0"/>
                        </a:spcBef>
                        <a:spcAft>
                          <a:spcPct val="0"/>
                        </a:spcAft>
                        <a:buClr>
                          <a:schemeClr val="folHlink"/>
                        </a:buClr>
                        <a:buSzPct val="60000"/>
                        <a:buFont typeface="Wingdings" pitchFamily="2" charset="2"/>
                        <a:buNone/>
                        <a:tabLst/>
                      </a:pPr>
                      <a:r>
                        <a:rPr kumimoji="0" lang="en-US" sz="1600" b="1" i="0" u="none" strike="noStrike" cap="none" normalizeH="0" baseline="0" smtClean="0">
                          <a:ln>
                            <a:noFill/>
                          </a:ln>
                          <a:solidFill>
                            <a:schemeClr val="bg1"/>
                          </a:solidFill>
                          <a:effectLst/>
                          <a:latin typeface="Tahoma" pitchFamily="34" charset="0"/>
                          <a:ea typeface="Times New Roman" pitchFamily="18" charset="0"/>
                          <a:cs typeface="Arial" pitchFamily="34" charset="0"/>
                        </a:rPr>
                        <a:t>2/3*</a:t>
                      </a:r>
                      <a:endParaRPr kumimoji="0" lang="en-US" sz="1600" b="0" i="0" u="none" strike="noStrike" cap="none" normalizeH="0" baseline="0" smtClean="0">
                        <a:ln>
                          <a:noFill/>
                        </a:ln>
                        <a:solidFill>
                          <a:schemeClr val="bg1"/>
                        </a:solidFill>
                        <a:effectLst/>
                        <a:latin typeface="Tahoma" pitchFamily="34" charset="0"/>
                        <a:ea typeface="Times New Roman" pitchFamily="18"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A6DBAB"/>
                    </a:solidFill>
                  </a:tcPr>
                </a:tc>
                <a:tc>
                  <a:txBody>
                    <a:bodyPr/>
                    <a:lstStyle/>
                    <a:p>
                      <a:pPr marL="0" marR="0" lvl="0" indent="0" algn="ctr" defTabSz="914400" rtl="0" eaLnBrk="0" fontAlgn="base" latinLnBrk="0" hangingPunct="0">
                        <a:lnSpc>
                          <a:spcPct val="100000"/>
                        </a:lnSpc>
                        <a:spcBef>
                          <a:spcPct val="0"/>
                        </a:spcBef>
                        <a:spcAft>
                          <a:spcPct val="0"/>
                        </a:spcAft>
                        <a:buClr>
                          <a:schemeClr val="folHlink"/>
                        </a:buClr>
                        <a:buSzPct val="60000"/>
                        <a:buFont typeface="Wingdings" pitchFamily="2" charset="2"/>
                        <a:buNone/>
                        <a:tabLst/>
                      </a:pPr>
                      <a:r>
                        <a:rPr kumimoji="0" lang="en-US" sz="1600" b="1" i="0" u="none" strike="noStrike" cap="none" normalizeH="0" baseline="0" smtClean="0">
                          <a:ln>
                            <a:noFill/>
                          </a:ln>
                          <a:solidFill>
                            <a:schemeClr val="bg1"/>
                          </a:solidFill>
                          <a:effectLst/>
                          <a:latin typeface="Tahoma" pitchFamily="34" charset="0"/>
                          <a:ea typeface="Times New Roman" pitchFamily="18" charset="0"/>
                          <a:cs typeface="Arial" pitchFamily="34" charset="0"/>
                        </a:rPr>
                        <a:t>2/3*</a:t>
                      </a:r>
                      <a:endParaRPr kumimoji="0" lang="en-US" sz="1600" b="0" i="0" u="none" strike="noStrike" cap="none" normalizeH="0" baseline="0" smtClean="0">
                        <a:ln>
                          <a:noFill/>
                        </a:ln>
                        <a:solidFill>
                          <a:schemeClr val="bg1"/>
                        </a:solidFill>
                        <a:effectLst/>
                        <a:latin typeface="Tahoma" pitchFamily="34" charset="0"/>
                        <a:ea typeface="Times New Roman" pitchFamily="18"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A6DBAB"/>
                    </a:solidFill>
                  </a:tcPr>
                </a:tc>
                <a:tc>
                  <a:txBody>
                    <a:bodyPr/>
                    <a:lstStyle/>
                    <a:p>
                      <a:pPr marL="0" marR="0" lvl="0" indent="0" algn="ctr" defTabSz="914400" rtl="0" eaLnBrk="0" fontAlgn="base" latinLnBrk="0" hangingPunct="0">
                        <a:lnSpc>
                          <a:spcPct val="100000"/>
                        </a:lnSpc>
                        <a:spcBef>
                          <a:spcPct val="0"/>
                        </a:spcBef>
                        <a:spcAft>
                          <a:spcPct val="0"/>
                        </a:spcAft>
                        <a:buClr>
                          <a:schemeClr val="folHlink"/>
                        </a:buClr>
                        <a:buSzPct val="60000"/>
                        <a:buFont typeface="Wingdings" pitchFamily="2" charset="2"/>
                        <a:buNone/>
                        <a:tabLst/>
                      </a:pPr>
                      <a:r>
                        <a:rPr kumimoji="0" lang="en-US" sz="1600" b="1" i="0" u="none" strike="noStrike" cap="none" normalizeH="0" baseline="0" dirty="0" smtClean="0">
                          <a:ln>
                            <a:noFill/>
                          </a:ln>
                          <a:solidFill>
                            <a:schemeClr val="bg1"/>
                          </a:solidFill>
                          <a:effectLst/>
                          <a:latin typeface="Tahoma" pitchFamily="34" charset="0"/>
                          <a:ea typeface="Times New Roman" pitchFamily="18" charset="0"/>
                          <a:cs typeface="Arial" pitchFamily="34" charset="0"/>
                        </a:rPr>
                        <a:t>2/3*</a:t>
                      </a:r>
                      <a:endParaRPr kumimoji="0" lang="en-US" sz="1600" b="0" i="0" u="none" strike="noStrike" cap="none" normalizeH="0" baseline="0" dirty="0" smtClean="0">
                        <a:ln>
                          <a:noFill/>
                        </a:ln>
                        <a:solidFill>
                          <a:schemeClr val="bg1"/>
                        </a:solidFill>
                        <a:effectLst/>
                        <a:latin typeface="Tahoma" pitchFamily="34" charset="0"/>
                        <a:ea typeface="Times New Roman" pitchFamily="18"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A6DBAB"/>
                    </a:solidFill>
                  </a:tcPr>
                </a:tc>
              </a:tr>
              <a:tr h="298450">
                <a:tc vMerge="1">
                  <a:txBody>
                    <a:bodyPr/>
                    <a:lstStyle/>
                    <a:p>
                      <a:endParaRPr lang="en-GB"/>
                    </a:p>
                  </a:txBody>
                  <a:tcPr/>
                </a:tc>
                <a:tc>
                  <a:txBody>
                    <a:bodyPr/>
                    <a:lstStyle/>
                    <a:p>
                      <a:pPr marL="0" marR="0" lvl="0" indent="0" algn="l" defTabSz="914400" rtl="0" eaLnBrk="0" fontAlgn="base" latinLnBrk="0" hangingPunct="0">
                        <a:lnSpc>
                          <a:spcPct val="100000"/>
                        </a:lnSpc>
                        <a:spcBef>
                          <a:spcPct val="0"/>
                        </a:spcBef>
                        <a:spcAft>
                          <a:spcPct val="0"/>
                        </a:spcAft>
                        <a:buClr>
                          <a:schemeClr val="folHlink"/>
                        </a:buClr>
                        <a:buSzPct val="60000"/>
                        <a:buFont typeface="Wingdings" pitchFamily="2" charset="2"/>
                        <a:buNone/>
                        <a:tabLst/>
                      </a:pPr>
                      <a:r>
                        <a:rPr kumimoji="0" lang="en-US" sz="1600" b="0" i="0" u="none" strike="noStrike" cap="none" normalizeH="0" baseline="0" smtClean="0">
                          <a:ln>
                            <a:noFill/>
                          </a:ln>
                          <a:solidFill>
                            <a:schemeClr val="bg1"/>
                          </a:solidFill>
                          <a:effectLst/>
                          <a:latin typeface="Arial Narrow" pitchFamily="34" charset="0"/>
                          <a:cs typeface="Times New Roman" pitchFamily="18" charset="0"/>
                        </a:rPr>
                        <a:t>continuation</a:t>
                      </a:r>
                      <a:endParaRPr kumimoji="0" lang="en-US" sz="1600" b="0" i="0" u="none" strike="noStrike" cap="none" normalizeH="0" baseline="0" smtClean="0">
                        <a:ln>
                          <a:noFill/>
                        </a:ln>
                        <a:solidFill>
                          <a:schemeClr val="bg1"/>
                        </a:solidFill>
                        <a:effectLst/>
                        <a:latin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0" fontAlgn="base" latinLnBrk="0" hangingPunct="0">
                        <a:lnSpc>
                          <a:spcPct val="100000"/>
                        </a:lnSpc>
                        <a:spcBef>
                          <a:spcPct val="0"/>
                        </a:spcBef>
                        <a:spcAft>
                          <a:spcPct val="0"/>
                        </a:spcAft>
                        <a:buClr>
                          <a:schemeClr val="folHlink"/>
                        </a:buClr>
                        <a:buSzPct val="60000"/>
                        <a:buFont typeface="Wingdings" pitchFamily="2" charset="2"/>
                        <a:buNone/>
                        <a:tabLst/>
                      </a:pPr>
                      <a:r>
                        <a:rPr kumimoji="0" lang="en-US" sz="1600" b="1" i="0" u="none" strike="noStrike" cap="none" normalizeH="0" baseline="0" smtClean="0">
                          <a:ln>
                            <a:noFill/>
                          </a:ln>
                          <a:solidFill>
                            <a:schemeClr val="bg1"/>
                          </a:solidFill>
                          <a:effectLst/>
                          <a:latin typeface="Tahoma" pitchFamily="34" charset="0"/>
                          <a:ea typeface="Times New Roman" pitchFamily="18" charset="0"/>
                          <a:cs typeface="Arial" pitchFamily="34" charset="0"/>
                        </a:rPr>
                        <a:t>2</a:t>
                      </a:r>
                      <a:endParaRPr kumimoji="0" lang="en-US" sz="1600" b="0" i="0" u="none" strike="noStrike" cap="none" normalizeH="0" baseline="0" smtClean="0">
                        <a:ln>
                          <a:noFill/>
                        </a:ln>
                        <a:solidFill>
                          <a:schemeClr val="bg1"/>
                        </a:solidFill>
                        <a:effectLst/>
                        <a:latin typeface="Tahoma" pitchFamily="34" charset="0"/>
                        <a:ea typeface="Times New Roman" pitchFamily="18"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A6DBAB"/>
                    </a:solidFill>
                  </a:tcPr>
                </a:tc>
                <a:tc>
                  <a:txBody>
                    <a:bodyPr/>
                    <a:lstStyle/>
                    <a:p>
                      <a:pPr marL="0" marR="0" lvl="0" indent="0" algn="ctr" defTabSz="914400" rtl="0" eaLnBrk="0" fontAlgn="base" latinLnBrk="0" hangingPunct="0">
                        <a:lnSpc>
                          <a:spcPct val="100000"/>
                        </a:lnSpc>
                        <a:spcBef>
                          <a:spcPct val="0"/>
                        </a:spcBef>
                        <a:spcAft>
                          <a:spcPct val="0"/>
                        </a:spcAft>
                        <a:buClr>
                          <a:schemeClr val="folHlink"/>
                        </a:buClr>
                        <a:buSzPct val="60000"/>
                        <a:buFont typeface="Wingdings" pitchFamily="2" charset="2"/>
                        <a:buNone/>
                        <a:tabLst/>
                      </a:pPr>
                      <a:r>
                        <a:rPr kumimoji="0" lang="en-US" sz="1600" b="1" i="0" u="none" strike="noStrike" cap="none" normalizeH="0" baseline="0" smtClean="0">
                          <a:ln>
                            <a:noFill/>
                          </a:ln>
                          <a:solidFill>
                            <a:schemeClr val="bg1"/>
                          </a:solidFill>
                          <a:effectLst/>
                          <a:latin typeface="Tahoma" pitchFamily="34" charset="0"/>
                          <a:ea typeface="Times New Roman" pitchFamily="18" charset="0"/>
                          <a:cs typeface="Arial" pitchFamily="34" charset="0"/>
                        </a:rPr>
                        <a:t>2</a:t>
                      </a:r>
                      <a:endParaRPr kumimoji="0" lang="en-US" sz="1600" b="0" i="0" u="none" strike="noStrike" cap="none" normalizeH="0" baseline="0" smtClean="0">
                        <a:ln>
                          <a:noFill/>
                        </a:ln>
                        <a:solidFill>
                          <a:schemeClr val="bg1"/>
                        </a:solidFill>
                        <a:effectLst/>
                        <a:latin typeface="Tahoma" pitchFamily="34" charset="0"/>
                        <a:ea typeface="Times New Roman" pitchFamily="18"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A6DBAB"/>
                    </a:solidFill>
                  </a:tcPr>
                </a:tc>
                <a:tc>
                  <a:txBody>
                    <a:bodyPr/>
                    <a:lstStyle/>
                    <a:p>
                      <a:pPr marL="0" marR="0" lvl="0" indent="0" algn="ctr" defTabSz="914400" rtl="0" eaLnBrk="0" fontAlgn="base" latinLnBrk="0" hangingPunct="0">
                        <a:lnSpc>
                          <a:spcPct val="100000"/>
                        </a:lnSpc>
                        <a:spcBef>
                          <a:spcPct val="0"/>
                        </a:spcBef>
                        <a:spcAft>
                          <a:spcPct val="0"/>
                        </a:spcAft>
                        <a:buClr>
                          <a:schemeClr val="folHlink"/>
                        </a:buClr>
                        <a:buSzPct val="60000"/>
                        <a:buFont typeface="Wingdings" pitchFamily="2" charset="2"/>
                        <a:buNone/>
                        <a:tabLst/>
                      </a:pPr>
                      <a:r>
                        <a:rPr kumimoji="0" lang="en-US" sz="1600" b="1" i="0" u="none" strike="noStrike" cap="none" normalizeH="0" baseline="0" smtClean="0">
                          <a:ln>
                            <a:noFill/>
                          </a:ln>
                          <a:solidFill>
                            <a:schemeClr val="bg1"/>
                          </a:solidFill>
                          <a:effectLst/>
                          <a:latin typeface="Tahoma" pitchFamily="34" charset="0"/>
                          <a:ea typeface="Times New Roman" pitchFamily="18" charset="0"/>
                          <a:cs typeface="Arial" pitchFamily="34" charset="0"/>
                        </a:rPr>
                        <a:t>2</a:t>
                      </a:r>
                      <a:endParaRPr kumimoji="0" lang="en-US" sz="1600" b="0" i="0" u="none" strike="noStrike" cap="none" normalizeH="0" baseline="0" smtClean="0">
                        <a:ln>
                          <a:noFill/>
                        </a:ln>
                        <a:solidFill>
                          <a:schemeClr val="bg1"/>
                        </a:solidFill>
                        <a:effectLst/>
                        <a:latin typeface="Tahoma" pitchFamily="34" charset="0"/>
                        <a:ea typeface="Times New Roman" pitchFamily="18"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A6DBAB"/>
                    </a:solidFill>
                  </a:tcPr>
                </a:tc>
                <a:tc>
                  <a:txBody>
                    <a:bodyPr/>
                    <a:lstStyle/>
                    <a:p>
                      <a:pPr marL="0" marR="0" lvl="0" indent="0" algn="ctr" defTabSz="914400" rtl="0" eaLnBrk="0" fontAlgn="base" latinLnBrk="0" hangingPunct="0">
                        <a:lnSpc>
                          <a:spcPct val="100000"/>
                        </a:lnSpc>
                        <a:spcBef>
                          <a:spcPct val="0"/>
                        </a:spcBef>
                        <a:spcAft>
                          <a:spcPct val="0"/>
                        </a:spcAft>
                        <a:buClr>
                          <a:schemeClr val="folHlink"/>
                        </a:buClr>
                        <a:buSzPct val="60000"/>
                        <a:buFont typeface="Wingdings" pitchFamily="2" charset="2"/>
                        <a:buNone/>
                        <a:tabLst/>
                      </a:pPr>
                      <a:r>
                        <a:rPr kumimoji="0" lang="en-US" sz="1600" b="1" i="0" u="none" strike="noStrike" cap="none" normalizeH="0" baseline="0" smtClean="0">
                          <a:ln>
                            <a:noFill/>
                          </a:ln>
                          <a:solidFill>
                            <a:schemeClr val="bg1"/>
                          </a:solidFill>
                          <a:effectLst/>
                          <a:latin typeface="Tahoma" pitchFamily="34" charset="0"/>
                          <a:ea typeface="Times New Roman" pitchFamily="18" charset="0"/>
                          <a:cs typeface="Arial" pitchFamily="34" charset="0"/>
                        </a:rPr>
                        <a:t>2</a:t>
                      </a:r>
                      <a:endParaRPr kumimoji="0" lang="en-US" sz="1600" b="0" i="0" u="none" strike="noStrike" cap="none" normalizeH="0" baseline="0" smtClean="0">
                        <a:ln>
                          <a:noFill/>
                        </a:ln>
                        <a:solidFill>
                          <a:schemeClr val="bg1"/>
                        </a:solidFill>
                        <a:effectLst/>
                        <a:latin typeface="Tahoma" pitchFamily="34" charset="0"/>
                        <a:ea typeface="Times New Roman" pitchFamily="18"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A6DBAB"/>
                    </a:solidFill>
                  </a:tcPr>
                </a:tc>
                <a:tc>
                  <a:txBody>
                    <a:bodyPr/>
                    <a:lstStyle/>
                    <a:p>
                      <a:pPr marL="0" marR="0" lvl="0" indent="0" algn="ctr" defTabSz="914400" rtl="0" eaLnBrk="0" fontAlgn="base" latinLnBrk="0" hangingPunct="0">
                        <a:lnSpc>
                          <a:spcPct val="100000"/>
                        </a:lnSpc>
                        <a:spcBef>
                          <a:spcPct val="0"/>
                        </a:spcBef>
                        <a:spcAft>
                          <a:spcPct val="0"/>
                        </a:spcAft>
                        <a:buClr>
                          <a:schemeClr val="folHlink"/>
                        </a:buClr>
                        <a:buSzPct val="60000"/>
                        <a:buFont typeface="Wingdings" pitchFamily="2" charset="2"/>
                        <a:buNone/>
                        <a:tabLst/>
                      </a:pPr>
                      <a:r>
                        <a:rPr kumimoji="0" lang="en-US" sz="1600" b="1" i="0" u="none" strike="noStrike" cap="none" normalizeH="0" baseline="0" dirty="0" smtClean="0">
                          <a:ln>
                            <a:noFill/>
                          </a:ln>
                          <a:solidFill>
                            <a:schemeClr val="bg1"/>
                          </a:solidFill>
                          <a:effectLst/>
                          <a:latin typeface="Tahoma" pitchFamily="34" charset="0"/>
                          <a:ea typeface="Times New Roman" pitchFamily="18" charset="0"/>
                          <a:cs typeface="Arial" pitchFamily="34" charset="0"/>
                        </a:rPr>
                        <a:t>2</a:t>
                      </a:r>
                      <a:endParaRPr kumimoji="0" lang="en-US" sz="1600" b="0" i="0" u="none" strike="noStrike" cap="none" normalizeH="0" baseline="0" dirty="0" smtClean="0">
                        <a:ln>
                          <a:noFill/>
                        </a:ln>
                        <a:solidFill>
                          <a:schemeClr val="bg1"/>
                        </a:solidFill>
                        <a:effectLst/>
                        <a:latin typeface="Tahoma" pitchFamily="34" charset="0"/>
                        <a:ea typeface="Times New Roman" pitchFamily="18"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A6DBAB"/>
                    </a:solidFill>
                  </a:tcPr>
                </a:tc>
              </a:tr>
              <a:tr h="300038">
                <a:tc gridSpan="2">
                  <a:txBody>
                    <a:bodyPr/>
                    <a:lstStyle/>
                    <a:p>
                      <a:pPr marL="0" marR="0" lvl="0" indent="0" algn="l" defTabSz="914400" rtl="0" eaLnBrk="0" fontAlgn="base" latinLnBrk="0" hangingPunct="0">
                        <a:lnSpc>
                          <a:spcPct val="100000"/>
                        </a:lnSpc>
                        <a:spcBef>
                          <a:spcPct val="0"/>
                        </a:spcBef>
                        <a:spcAft>
                          <a:spcPct val="0"/>
                        </a:spcAft>
                        <a:buClr>
                          <a:schemeClr val="folHlink"/>
                        </a:buClr>
                        <a:buSzPct val="60000"/>
                        <a:buFont typeface="Wingdings" pitchFamily="2" charset="2"/>
                        <a:buNone/>
                        <a:tabLst/>
                      </a:pPr>
                      <a:r>
                        <a:rPr kumimoji="0" lang="en-US" sz="1600" b="1" i="0" u="none" strike="noStrike" cap="none" normalizeH="0" baseline="0" dirty="0" smtClean="0">
                          <a:ln>
                            <a:noFill/>
                          </a:ln>
                          <a:solidFill>
                            <a:schemeClr val="bg1"/>
                          </a:solidFill>
                          <a:effectLst/>
                          <a:latin typeface="Arial Narrow" pitchFamily="34" charset="0"/>
                          <a:cs typeface="Times New Roman" pitchFamily="18" charset="0"/>
                        </a:rPr>
                        <a:t>Condoms</a:t>
                      </a:r>
                      <a:endParaRPr kumimoji="0" lang="en-US" sz="1600" b="1" i="0" u="none" strike="noStrike" cap="none" normalizeH="0" baseline="0" dirty="0" smtClean="0">
                        <a:ln>
                          <a:noFill/>
                        </a:ln>
                        <a:solidFill>
                          <a:schemeClr val="bg1"/>
                        </a:solidFill>
                        <a:effectLst/>
                        <a:latin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hMerge="1">
                  <a:txBody>
                    <a:bodyPr/>
                    <a:lstStyle/>
                    <a:p>
                      <a:endParaRPr lang="en-GB"/>
                    </a:p>
                  </a:txBody>
                  <a:tcPr/>
                </a:tc>
                <a:tc gridSpan="5">
                  <a:txBody>
                    <a:bodyPr/>
                    <a:lstStyle/>
                    <a:p>
                      <a:pPr marL="0" marR="0" lvl="0" indent="0" algn="l" defTabSz="914400" rtl="0" eaLnBrk="0" fontAlgn="base" latinLnBrk="0" hangingPunct="0">
                        <a:lnSpc>
                          <a:spcPct val="100000"/>
                        </a:lnSpc>
                        <a:spcBef>
                          <a:spcPct val="0"/>
                        </a:spcBef>
                        <a:spcAft>
                          <a:spcPct val="0"/>
                        </a:spcAft>
                        <a:buClr>
                          <a:schemeClr val="folHlink"/>
                        </a:buClr>
                        <a:buSzPct val="60000"/>
                        <a:buFont typeface="Wingdings" pitchFamily="2" charset="2"/>
                        <a:buNone/>
                        <a:tabLst/>
                      </a:pPr>
                      <a:r>
                        <a:rPr kumimoji="0" lang="en-US" sz="1600" b="0" i="0" u="none" strike="noStrike" cap="none" normalizeH="0" baseline="0" dirty="0" smtClean="0">
                          <a:ln>
                            <a:noFill/>
                          </a:ln>
                          <a:solidFill>
                            <a:schemeClr val="tx1"/>
                          </a:solidFill>
                          <a:effectLst/>
                          <a:latin typeface="Arial Narrow" pitchFamily="34" charset="0"/>
                          <a:cs typeface="Times New Roman" pitchFamily="18" charset="0"/>
                        </a:rPr>
                        <a:t>No restrictions; use is encouraged to prevent STI/HIV transmission.</a:t>
                      </a:r>
                      <a:endParaRPr kumimoji="0" lang="en-US" sz="1600" b="0" i="0" u="none" strike="noStrike" cap="none" normalizeH="0" baseline="0" dirty="0" smtClean="0">
                        <a:ln>
                          <a:noFill/>
                        </a:ln>
                        <a:solidFill>
                          <a:schemeClr val="tx1"/>
                        </a:solidFill>
                        <a:effectLst/>
                        <a:latin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r>
              <a:tr h="298450">
                <a:tc gridSpan="2">
                  <a:txBody>
                    <a:bodyPr/>
                    <a:lstStyle/>
                    <a:p>
                      <a:pPr marL="0" marR="0" lvl="0" indent="0" algn="l" defTabSz="914400" rtl="0" eaLnBrk="0" fontAlgn="base" latinLnBrk="0" hangingPunct="0">
                        <a:lnSpc>
                          <a:spcPct val="100000"/>
                        </a:lnSpc>
                        <a:spcBef>
                          <a:spcPct val="0"/>
                        </a:spcBef>
                        <a:spcAft>
                          <a:spcPct val="0"/>
                        </a:spcAft>
                        <a:buClr>
                          <a:schemeClr val="folHlink"/>
                        </a:buClr>
                        <a:buSzPct val="60000"/>
                        <a:buFont typeface="Wingdings" pitchFamily="2" charset="2"/>
                        <a:buNone/>
                        <a:tabLst/>
                      </a:pPr>
                      <a:r>
                        <a:rPr kumimoji="0" lang="en-US" sz="1600" b="1" i="0" u="none" strike="noStrike" cap="none" normalizeH="0" baseline="0" dirty="0" err="1" smtClean="0">
                          <a:ln>
                            <a:noFill/>
                          </a:ln>
                          <a:solidFill>
                            <a:schemeClr val="bg1"/>
                          </a:solidFill>
                          <a:effectLst/>
                          <a:latin typeface="Arial Narrow" pitchFamily="34" charset="0"/>
                          <a:cs typeface="Times New Roman" pitchFamily="18" charset="0"/>
                        </a:rPr>
                        <a:t>ECPs</a:t>
                      </a:r>
                      <a:endParaRPr kumimoji="0" lang="en-US" sz="1600" b="1" i="0" u="none" strike="noStrike" cap="none" normalizeH="0" baseline="0" dirty="0" smtClean="0">
                        <a:ln>
                          <a:noFill/>
                        </a:ln>
                        <a:solidFill>
                          <a:schemeClr val="bg1"/>
                        </a:solidFill>
                        <a:effectLst/>
                        <a:latin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hMerge="1">
                  <a:txBody>
                    <a:bodyPr/>
                    <a:lstStyle/>
                    <a:p>
                      <a:endParaRPr lang="en-GB"/>
                    </a:p>
                  </a:txBody>
                  <a:tcPr/>
                </a:tc>
                <a:tc gridSpan="5">
                  <a:txBody>
                    <a:bodyPr/>
                    <a:lstStyle/>
                    <a:p>
                      <a:pPr marL="0" marR="0" lvl="0" indent="0" algn="l" defTabSz="914400" rtl="0" eaLnBrk="0" fontAlgn="base" latinLnBrk="0" hangingPunct="0">
                        <a:lnSpc>
                          <a:spcPct val="100000"/>
                        </a:lnSpc>
                        <a:spcBef>
                          <a:spcPct val="0"/>
                        </a:spcBef>
                        <a:spcAft>
                          <a:spcPct val="0"/>
                        </a:spcAft>
                        <a:buClr>
                          <a:schemeClr val="folHlink"/>
                        </a:buClr>
                        <a:buSzPct val="60000"/>
                        <a:buFont typeface="Wingdings" pitchFamily="2" charset="2"/>
                        <a:buNone/>
                        <a:tabLst/>
                      </a:pPr>
                      <a:r>
                        <a:rPr kumimoji="0" lang="en-US" sz="1600" b="0" i="0" u="none" strike="noStrike" cap="none" normalizeH="0" baseline="0" smtClean="0">
                          <a:ln>
                            <a:noFill/>
                          </a:ln>
                          <a:solidFill>
                            <a:schemeClr val="tx1"/>
                          </a:solidFill>
                          <a:effectLst/>
                          <a:latin typeface="Arial Narrow" pitchFamily="34" charset="0"/>
                          <a:cs typeface="Times New Roman" pitchFamily="18" charset="0"/>
                        </a:rPr>
                        <a:t>No restrictions.</a:t>
                      </a:r>
                      <a:endParaRPr kumimoji="0" lang="en-US" sz="1600" b="0" i="0" u="none" strike="noStrike" cap="none" normalizeH="0" baseline="0" smtClean="0">
                        <a:ln>
                          <a:noFill/>
                        </a:ln>
                        <a:solidFill>
                          <a:schemeClr val="tx1"/>
                        </a:solidFill>
                        <a:effectLst/>
                        <a:latin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r>
              <a:tr h="300038">
                <a:tc gridSpan="2">
                  <a:txBody>
                    <a:bodyPr/>
                    <a:lstStyle/>
                    <a:p>
                      <a:pPr marL="0" marR="0" lvl="0" indent="0" algn="l" defTabSz="914400" rtl="0" eaLnBrk="0" fontAlgn="base" latinLnBrk="0" hangingPunct="0">
                        <a:lnSpc>
                          <a:spcPct val="100000"/>
                        </a:lnSpc>
                        <a:spcBef>
                          <a:spcPct val="0"/>
                        </a:spcBef>
                        <a:spcAft>
                          <a:spcPct val="0"/>
                        </a:spcAft>
                        <a:buClr>
                          <a:schemeClr val="folHlink"/>
                        </a:buClr>
                        <a:buSzPct val="60000"/>
                        <a:buFont typeface="Wingdings" pitchFamily="2" charset="2"/>
                        <a:buNone/>
                        <a:tabLst/>
                      </a:pPr>
                      <a:r>
                        <a:rPr kumimoji="0" lang="en-US" sz="1600" b="1" i="0" u="none" strike="noStrike" cap="none" normalizeH="0" baseline="0" dirty="0" smtClean="0">
                          <a:ln>
                            <a:noFill/>
                          </a:ln>
                          <a:solidFill>
                            <a:schemeClr val="bg1"/>
                          </a:solidFill>
                          <a:effectLst/>
                          <a:latin typeface="Arial Narrow" pitchFamily="34" charset="0"/>
                          <a:cs typeface="Times New Roman" pitchFamily="18" charset="0"/>
                        </a:rPr>
                        <a:t>Sterilization</a:t>
                      </a:r>
                      <a:endParaRPr kumimoji="0" lang="en-US" sz="1600" b="1" i="0" u="none" strike="noStrike" cap="none" normalizeH="0" baseline="0" dirty="0" smtClean="0">
                        <a:ln>
                          <a:noFill/>
                        </a:ln>
                        <a:solidFill>
                          <a:schemeClr val="bg1"/>
                        </a:solidFill>
                        <a:effectLst/>
                        <a:latin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hMerge="1">
                  <a:txBody>
                    <a:bodyPr/>
                    <a:lstStyle/>
                    <a:p>
                      <a:endParaRPr lang="en-GB"/>
                    </a:p>
                  </a:txBody>
                  <a:tcPr/>
                </a:tc>
                <a:tc gridSpan="5">
                  <a:txBody>
                    <a:bodyPr/>
                    <a:lstStyle/>
                    <a:p>
                      <a:pPr marL="0" marR="0" lvl="0" indent="0" algn="l" defTabSz="914400" rtl="0" eaLnBrk="0" fontAlgn="base" latinLnBrk="0" hangingPunct="0">
                        <a:lnSpc>
                          <a:spcPct val="100000"/>
                        </a:lnSpc>
                        <a:spcBef>
                          <a:spcPct val="0"/>
                        </a:spcBef>
                        <a:spcAft>
                          <a:spcPct val="0"/>
                        </a:spcAft>
                        <a:buClr>
                          <a:schemeClr val="folHlink"/>
                        </a:buClr>
                        <a:buSzPct val="60000"/>
                        <a:buFont typeface="Wingdings" pitchFamily="2" charset="2"/>
                        <a:buNone/>
                        <a:tabLst/>
                      </a:pPr>
                      <a:r>
                        <a:rPr kumimoji="0" lang="en-US" sz="1600" b="0" i="0" u="none" strike="noStrike" cap="none" normalizeH="0" baseline="0" dirty="0" smtClean="0">
                          <a:ln>
                            <a:noFill/>
                          </a:ln>
                          <a:solidFill>
                            <a:schemeClr val="tx1"/>
                          </a:solidFill>
                          <a:effectLst/>
                          <a:latin typeface="Arial Narrow" pitchFamily="34" charset="0"/>
                          <a:cs typeface="Times New Roman" pitchFamily="18" charset="0"/>
                        </a:rPr>
                        <a:t>No reasons to deny. Delay in case of acute HIV-related infection.</a:t>
                      </a:r>
                      <a:endParaRPr kumimoji="0" lang="en-US" sz="1600" b="0" i="0" u="none" strike="noStrike" cap="none" normalizeH="0" baseline="0" dirty="0" smtClean="0">
                        <a:ln>
                          <a:noFill/>
                        </a:ln>
                        <a:solidFill>
                          <a:schemeClr val="tx1"/>
                        </a:solidFill>
                        <a:effectLst/>
                        <a:latin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r>
              <a:tr h="474663">
                <a:tc gridSpan="2">
                  <a:txBody>
                    <a:bodyPr/>
                    <a:lstStyle/>
                    <a:p>
                      <a:pPr marL="0" marR="0" lvl="0" indent="0" algn="l" defTabSz="914400" rtl="0" eaLnBrk="0" fontAlgn="base" latinLnBrk="0" hangingPunct="0">
                        <a:lnSpc>
                          <a:spcPct val="100000"/>
                        </a:lnSpc>
                        <a:spcBef>
                          <a:spcPct val="0"/>
                        </a:spcBef>
                        <a:spcAft>
                          <a:spcPct val="0"/>
                        </a:spcAft>
                        <a:buClr>
                          <a:schemeClr val="folHlink"/>
                        </a:buClr>
                        <a:buSzPct val="60000"/>
                        <a:buFont typeface="Wingdings" pitchFamily="2" charset="2"/>
                        <a:buNone/>
                        <a:tabLst/>
                      </a:pPr>
                      <a:r>
                        <a:rPr kumimoji="0" lang="en-US" sz="1600" b="1" i="0" u="none" strike="noStrike" cap="none" normalizeH="0" baseline="0" dirty="0" err="1" smtClean="0">
                          <a:ln>
                            <a:noFill/>
                          </a:ln>
                          <a:solidFill>
                            <a:schemeClr val="bg1"/>
                          </a:solidFill>
                          <a:effectLst/>
                          <a:latin typeface="Arial Narrow" pitchFamily="34" charset="0"/>
                          <a:cs typeface="Times New Roman" pitchFamily="18" charset="0"/>
                        </a:rPr>
                        <a:t>FAB</a:t>
                      </a:r>
                      <a:r>
                        <a:rPr kumimoji="0" lang="en-US" sz="1600" b="1" i="0" u="none" strike="noStrike" cap="none" normalizeH="0" baseline="0" dirty="0" smtClean="0">
                          <a:ln>
                            <a:noFill/>
                          </a:ln>
                          <a:solidFill>
                            <a:schemeClr val="bg1"/>
                          </a:solidFill>
                          <a:effectLst/>
                          <a:latin typeface="Arial Narrow" pitchFamily="34" charset="0"/>
                          <a:cs typeface="Times New Roman" pitchFamily="18" charset="0"/>
                        </a:rPr>
                        <a:t> methods</a:t>
                      </a:r>
                      <a:endParaRPr kumimoji="0" lang="en-US" sz="1600" b="1" i="0" u="none" strike="noStrike" cap="none" normalizeH="0" baseline="0" dirty="0" smtClean="0">
                        <a:ln>
                          <a:noFill/>
                        </a:ln>
                        <a:solidFill>
                          <a:schemeClr val="bg1"/>
                        </a:solidFill>
                        <a:effectLst/>
                        <a:latin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hMerge="1">
                  <a:txBody>
                    <a:bodyPr/>
                    <a:lstStyle/>
                    <a:p>
                      <a:endParaRPr lang="en-GB"/>
                    </a:p>
                  </a:txBody>
                  <a:tcPr/>
                </a:tc>
                <a:tc gridSpan="5">
                  <a:txBody>
                    <a:bodyPr/>
                    <a:lstStyle/>
                    <a:p>
                      <a:pPr marL="0" marR="0" lvl="0" indent="0" algn="l" defTabSz="914400" rtl="0" eaLnBrk="0" fontAlgn="base" latinLnBrk="0" hangingPunct="0">
                        <a:lnSpc>
                          <a:spcPct val="95000"/>
                        </a:lnSpc>
                        <a:spcBef>
                          <a:spcPct val="0"/>
                        </a:spcBef>
                        <a:spcAft>
                          <a:spcPct val="0"/>
                        </a:spcAft>
                        <a:buClr>
                          <a:schemeClr val="folHlink"/>
                        </a:buClr>
                        <a:buSzPct val="60000"/>
                        <a:buFont typeface="Wingdings" pitchFamily="2" charset="2"/>
                        <a:buNone/>
                        <a:tabLst/>
                      </a:pPr>
                      <a:r>
                        <a:rPr kumimoji="0" lang="en-US" sz="1600" b="0" i="0" u="none" strike="noStrike" cap="none" normalizeH="0" baseline="0" dirty="0" smtClean="0">
                          <a:ln>
                            <a:noFill/>
                          </a:ln>
                          <a:solidFill>
                            <a:schemeClr val="tx1"/>
                          </a:solidFill>
                          <a:effectLst/>
                          <a:latin typeface="Arial Narrow" pitchFamily="34" charset="0"/>
                          <a:cs typeface="Times New Roman" pitchFamily="18" charset="0"/>
                        </a:rPr>
                        <a:t>Can use if menstrual cycle is regular. Encourage to continue using condoms outside the</a:t>
                      </a:r>
                      <a:r>
                        <a:rPr kumimoji="0" lang="en-US" sz="1600" b="0" i="0" u="none" strike="noStrike" cap="none" normalizeH="0" baseline="0" dirty="0" smtClean="0">
                          <a:ln>
                            <a:noFill/>
                          </a:ln>
                          <a:solidFill>
                            <a:schemeClr val="tx1"/>
                          </a:solidFill>
                          <a:effectLst/>
                          <a:latin typeface="Tahoma" pitchFamily="34" charset="0"/>
                          <a:cs typeface="Times New Roman" pitchFamily="18" charset="0"/>
                        </a:rPr>
                        <a:t> </a:t>
                      </a:r>
                      <a:r>
                        <a:rPr kumimoji="0" lang="en-US" sz="1600" b="0" i="0" u="none" strike="noStrike" cap="none" normalizeH="0" baseline="0" dirty="0" smtClean="0">
                          <a:ln>
                            <a:noFill/>
                          </a:ln>
                          <a:solidFill>
                            <a:schemeClr val="tx1"/>
                          </a:solidFill>
                          <a:effectLst/>
                          <a:latin typeface="Arial Narrow" pitchFamily="34" charset="0"/>
                          <a:cs typeface="Times New Roman" pitchFamily="18" charset="0"/>
                        </a:rPr>
                        <a:t>fertile window to prevent STI/HIV transmission.</a:t>
                      </a:r>
                      <a:r>
                        <a:rPr kumimoji="0" lang="en-US" sz="1600" b="0" i="0" u="none" strike="noStrike" cap="none" normalizeH="0" baseline="0" dirty="0" smtClean="0">
                          <a:ln>
                            <a:noFill/>
                          </a:ln>
                          <a:solidFill>
                            <a:schemeClr val="tx1"/>
                          </a:solidFill>
                          <a:effectLst/>
                          <a:latin typeface="Tahoma" pitchFamily="34" charset="0"/>
                          <a:cs typeface="Times New Roman" pitchFamily="18" charset="0"/>
                        </a:rPr>
                        <a:t> </a:t>
                      </a:r>
                      <a:endParaRPr kumimoji="0" lang="en-US" sz="1600" b="0" i="0" u="none" strike="noStrike" cap="none" normalizeH="0" baseline="0" dirty="0" smtClean="0">
                        <a:ln>
                          <a:noFill/>
                        </a:ln>
                        <a:solidFill>
                          <a:schemeClr val="tx1"/>
                        </a:solidFill>
                        <a:effectLst/>
                        <a:latin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r>
              <a:tr h="476250">
                <a:tc gridSpan="2">
                  <a:txBody>
                    <a:bodyPr/>
                    <a:lstStyle/>
                    <a:p>
                      <a:pPr marL="0" marR="0" lvl="0" indent="0" algn="l" defTabSz="914400" rtl="0" eaLnBrk="0" fontAlgn="base" latinLnBrk="0" hangingPunct="0">
                        <a:lnSpc>
                          <a:spcPct val="100000"/>
                        </a:lnSpc>
                        <a:spcBef>
                          <a:spcPct val="0"/>
                        </a:spcBef>
                        <a:spcAft>
                          <a:spcPct val="0"/>
                        </a:spcAft>
                        <a:buClr>
                          <a:schemeClr val="folHlink"/>
                        </a:buClr>
                        <a:buSzPct val="60000"/>
                        <a:buFont typeface="Wingdings" pitchFamily="2" charset="2"/>
                        <a:buNone/>
                        <a:tabLst/>
                      </a:pPr>
                      <a:r>
                        <a:rPr kumimoji="0" lang="en-US" sz="1600" b="1" i="0" u="none" strike="noStrike" cap="none" normalizeH="0" baseline="0" dirty="0" smtClean="0">
                          <a:ln>
                            <a:noFill/>
                          </a:ln>
                          <a:solidFill>
                            <a:schemeClr val="bg1"/>
                          </a:solidFill>
                          <a:effectLst/>
                          <a:latin typeface="Arial Narrow" pitchFamily="34" charset="0"/>
                          <a:cs typeface="Times New Roman" pitchFamily="18" charset="0"/>
                        </a:rPr>
                        <a:t>LAM</a:t>
                      </a:r>
                      <a:endParaRPr kumimoji="0" lang="en-US" sz="1600" b="1" i="0" u="none" strike="noStrike" cap="none" normalizeH="0" baseline="0" dirty="0" smtClean="0">
                        <a:ln>
                          <a:noFill/>
                        </a:ln>
                        <a:solidFill>
                          <a:schemeClr val="bg1"/>
                        </a:solidFill>
                        <a:effectLst/>
                        <a:latin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hMerge="1">
                  <a:txBody>
                    <a:bodyPr/>
                    <a:lstStyle/>
                    <a:p>
                      <a:endParaRPr lang="en-GB"/>
                    </a:p>
                  </a:txBody>
                  <a:tcPr/>
                </a:tc>
                <a:tc gridSpan="5">
                  <a:txBody>
                    <a:bodyPr/>
                    <a:lstStyle/>
                    <a:p>
                      <a:pPr marL="0" marR="0" lvl="0" indent="0" algn="l" defTabSz="914400" rtl="0" eaLnBrk="0" fontAlgn="base" latinLnBrk="0" hangingPunct="0">
                        <a:lnSpc>
                          <a:spcPct val="95000"/>
                        </a:lnSpc>
                        <a:spcBef>
                          <a:spcPct val="0"/>
                        </a:spcBef>
                        <a:spcAft>
                          <a:spcPct val="0"/>
                        </a:spcAft>
                        <a:buClr>
                          <a:schemeClr val="folHlink"/>
                        </a:buClr>
                        <a:buSzPct val="60000"/>
                        <a:buFont typeface="Wingdings" pitchFamily="2" charset="2"/>
                        <a:buNone/>
                        <a:tabLst/>
                      </a:pPr>
                      <a:r>
                        <a:rPr kumimoji="0" lang="en-US" sz="1600" b="0" i="0" u="none" strike="noStrike" cap="none" normalizeH="0" baseline="0" dirty="0" smtClean="0">
                          <a:ln>
                            <a:noFill/>
                          </a:ln>
                          <a:solidFill>
                            <a:schemeClr val="tx1"/>
                          </a:solidFill>
                          <a:effectLst/>
                          <a:latin typeface="Arial Narrow" pitchFamily="34" charset="0"/>
                          <a:cs typeface="Times New Roman" pitchFamily="18" charset="0"/>
                        </a:rPr>
                        <a:t>Advise on the risk of transmission; exclusive breastfeeding reduces risk compared to mixed feeding.</a:t>
                      </a:r>
                      <a:endParaRPr kumimoji="0" lang="en-US" sz="1600" b="0" i="0" u="none" strike="noStrike" cap="none" normalizeH="0" baseline="0" dirty="0" smtClean="0">
                        <a:ln>
                          <a:noFill/>
                        </a:ln>
                        <a:solidFill>
                          <a:schemeClr val="tx1"/>
                        </a:solidFill>
                        <a:effectLst/>
                        <a:latin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r>
              <a:tr h="474663">
                <a:tc gridSpan="2">
                  <a:txBody>
                    <a:bodyPr/>
                    <a:lstStyle/>
                    <a:p>
                      <a:pPr marL="0" marR="0" lvl="0" indent="0" algn="l" defTabSz="914400" rtl="0" eaLnBrk="0" fontAlgn="base" latinLnBrk="0" hangingPunct="0">
                        <a:lnSpc>
                          <a:spcPct val="95000"/>
                        </a:lnSpc>
                        <a:spcBef>
                          <a:spcPct val="0"/>
                        </a:spcBef>
                        <a:spcAft>
                          <a:spcPct val="0"/>
                        </a:spcAft>
                        <a:buClr>
                          <a:schemeClr val="folHlink"/>
                        </a:buClr>
                        <a:buSzPct val="60000"/>
                        <a:buFont typeface="Wingdings" pitchFamily="2" charset="2"/>
                        <a:buNone/>
                        <a:tabLst/>
                      </a:pPr>
                      <a:r>
                        <a:rPr kumimoji="0" lang="en-US" sz="1600" b="1" i="0" u="none" strike="noStrike" cap="none" normalizeH="0" baseline="0" dirty="0" smtClean="0">
                          <a:ln>
                            <a:noFill/>
                          </a:ln>
                          <a:solidFill>
                            <a:schemeClr val="bg1"/>
                          </a:solidFill>
                          <a:effectLst/>
                          <a:latin typeface="Arial Narrow" pitchFamily="34" charset="0"/>
                          <a:cs typeface="Times New Roman" pitchFamily="18" charset="0"/>
                        </a:rPr>
                        <a:t>Spermicides and diaphragm</a:t>
                      </a:r>
                      <a:endParaRPr kumimoji="0" lang="en-US" sz="1600" b="1" i="0" u="none" strike="noStrike" cap="none" normalizeH="0" baseline="0" dirty="0" smtClean="0">
                        <a:ln>
                          <a:noFill/>
                        </a:ln>
                        <a:solidFill>
                          <a:schemeClr val="bg1"/>
                        </a:solidFill>
                        <a:effectLst/>
                        <a:latin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hMerge="1">
                  <a:txBody>
                    <a:bodyPr/>
                    <a:lstStyle/>
                    <a:p>
                      <a:endParaRPr lang="en-GB"/>
                    </a:p>
                  </a:txBody>
                  <a:tcPr/>
                </a:tc>
                <a:tc gridSpan="5">
                  <a:txBody>
                    <a:bodyPr/>
                    <a:lstStyle/>
                    <a:p>
                      <a:pPr marL="0" marR="0" lvl="0" indent="0" algn="l" defTabSz="914400" rtl="0" eaLnBrk="0" fontAlgn="base" latinLnBrk="0" hangingPunct="0">
                        <a:lnSpc>
                          <a:spcPct val="95000"/>
                        </a:lnSpc>
                        <a:spcBef>
                          <a:spcPct val="0"/>
                        </a:spcBef>
                        <a:spcAft>
                          <a:spcPct val="0"/>
                        </a:spcAft>
                        <a:buClr>
                          <a:schemeClr val="folHlink"/>
                        </a:buClr>
                        <a:buSzPct val="60000"/>
                        <a:buFont typeface="Wingdings" pitchFamily="2" charset="2"/>
                        <a:buNone/>
                        <a:tabLst/>
                      </a:pPr>
                      <a:r>
                        <a:rPr kumimoji="0" lang="en-US" sz="1600" b="0" i="0" u="none" strike="noStrike" cap="none" normalizeH="0" baseline="0" dirty="0" smtClean="0">
                          <a:ln>
                            <a:noFill/>
                          </a:ln>
                          <a:solidFill>
                            <a:schemeClr val="tx1"/>
                          </a:solidFill>
                          <a:effectLst/>
                          <a:latin typeface="Arial Narrow" pitchFamily="34" charset="0"/>
                          <a:cs typeface="Times New Roman" pitchFamily="18" charset="0"/>
                        </a:rPr>
                        <a:t>Use is not recommended, may increase risk of HIV transmission/</a:t>
                      </a:r>
                      <a:r>
                        <a:rPr kumimoji="0" lang="en-US" sz="1600" b="0" i="0" u="none" strike="noStrike" cap="none" normalizeH="0" baseline="0" dirty="0" err="1" smtClean="0">
                          <a:ln>
                            <a:noFill/>
                          </a:ln>
                          <a:solidFill>
                            <a:schemeClr val="tx1"/>
                          </a:solidFill>
                          <a:effectLst/>
                          <a:latin typeface="Arial Narrow" pitchFamily="34" charset="0"/>
                          <a:cs typeface="Times New Roman" pitchFamily="18" charset="0"/>
                        </a:rPr>
                        <a:t>superinfection</a:t>
                      </a:r>
                      <a:r>
                        <a:rPr kumimoji="0" lang="en-US" sz="1600" b="0" i="0" u="none" strike="noStrike" cap="none" normalizeH="0" baseline="0" dirty="0" smtClean="0">
                          <a:ln>
                            <a:noFill/>
                          </a:ln>
                          <a:solidFill>
                            <a:schemeClr val="tx1"/>
                          </a:solidFill>
                          <a:effectLst/>
                          <a:latin typeface="Arial Narrow" pitchFamily="34" charset="0"/>
                          <a:cs typeface="Times New Roman" pitchFamily="18" charset="0"/>
                        </a:rPr>
                        <a:t>.</a:t>
                      </a:r>
                      <a:endParaRPr kumimoji="0" lang="en-US" sz="1600" b="0" i="0" u="none" strike="noStrike" cap="none" normalizeH="0" baseline="0" dirty="0" smtClean="0">
                        <a:ln>
                          <a:noFill/>
                        </a:ln>
                        <a:solidFill>
                          <a:schemeClr val="tx1"/>
                        </a:solidFill>
                        <a:effectLst/>
                        <a:latin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r>
              <a:tr h="284163">
                <a:tc gridSpan="7">
                  <a:txBody>
                    <a:bodyPr/>
                    <a:lstStyle/>
                    <a:p>
                      <a:pPr marL="0" marR="0" lvl="0" indent="0" algn="l" defTabSz="914400" rtl="0" eaLnBrk="0" fontAlgn="base" latinLnBrk="0" hangingPunct="0">
                        <a:lnSpc>
                          <a:spcPct val="100000"/>
                        </a:lnSpc>
                        <a:spcBef>
                          <a:spcPct val="0"/>
                        </a:spcBef>
                        <a:spcAft>
                          <a:spcPct val="0"/>
                        </a:spcAft>
                        <a:buClr>
                          <a:schemeClr val="folHlink"/>
                        </a:buClr>
                        <a:buSzPct val="60000"/>
                        <a:buFont typeface="Wingdings" pitchFamily="2" charset="2"/>
                        <a:buNone/>
                        <a:tabLst/>
                      </a:pPr>
                      <a:r>
                        <a:rPr kumimoji="0" lang="en-GB" sz="14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GB" sz="1400" b="0" i="1" u="none" strike="noStrike" cap="none" normalizeH="0" baseline="0" dirty="0" smtClean="0">
                          <a:ln>
                            <a:noFill/>
                          </a:ln>
                          <a:solidFill>
                            <a:schemeClr val="tx1"/>
                          </a:solidFill>
                          <a:effectLst/>
                          <a:latin typeface="Times New Roman" pitchFamily="18" charset="0"/>
                          <a:cs typeface="Times New Roman" pitchFamily="18" charset="0"/>
                        </a:rPr>
                        <a:t>Category 2 if client with AIDS is clinically well on ARV therapy; otherwise category 3.</a:t>
                      </a:r>
                      <a:endParaRPr kumimoji="0" lang="en-GB" sz="1400" b="0" i="0" u="none" strike="noStrike" cap="none" normalizeH="0" baseline="0" dirty="0" smtClean="0">
                        <a:ln>
                          <a:noFill/>
                        </a:ln>
                        <a:solidFill>
                          <a:schemeClr val="tx1"/>
                        </a:solidFill>
                        <a:effectLst/>
                        <a:latin typeface="Tahoma" pitchFamily="34" charset="0"/>
                      </a:endParaRPr>
                    </a:p>
                  </a:txBody>
                  <a:tcPr anchor="ctr"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r>
            </a:tbl>
          </a:graphicData>
        </a:graphic>
      </p:graphicFrame>
      <p:sp>
        <p:nvSpPr>
          <p:cNvPr id="48216" name="Rectangle 93"/>
          <p:cNvSpPr>
            <a:spLocks noChangeArrowheads="1"/>
          </p:cNvSpPr>
          <p:nvPr/>
        </p:nvSpPr>
        <p:spPr bwMode="auto">
          <a:xfrm>
            <a:off x="5436096" y="6048653"/>
            <a:ext cx="3034082" cy="369332"/>
          </a:xfrm>
          <a:prstGeom prst="rect">
            <a:avLst/>
          </a:prstGeom>
          <a:noFill/>
          <a:ln w="9525">
            <a:noFill/>
            <a:miter lim="800000"/>
            <a:headEnd/>
            <a:tailEnd/>
          </a:ln>
        </p:spPr>
        <p:txBody>
          <a:bodyPr wrap="square" anchor="ctr">
            <a:spAutoFit/>
          </a:bodyPr>
          <a:lstStyle/>
          <a:p>
            <a:r>
              <a:rPr lang="en-GB" sz="1400" i="1" dirty="0">
                <a:solidFill>
                  <a:srgbClr val="003366"/>
                </a:solidFill>
                <a:ea typeface="Times New Roman" pitchFamily="18" charset="0"/>
                <a:cs typeface="Arial" pitchFamily="34" charset="0"/>
              </a:rPr>
              <a:t>Source: WHO, 2004; updated 2008</a:t>
            </a:r>
            <a:r>
              <a:rPr lang="en-GB" i="1" dirty="0">
                <a:solidFill>
                  <a:srgbClr val="003366"/>
                </a:solidFill>
                <a:ea typeface="Times New Roman" pitchFamily="18" charset="0"/>
                <a:cs typeface="Arial" pitchFamily="34" charset="0"/>
              </a:rPr>
              <a:t>.</a:t>
            </a:r>
            <a:endParaRPr lang="en-US" sz="2400" dirty="0">
              <a:solidFill>
                <a:srgbClr val="003366"/>
              </a:solidFill>
              <a:ea typeface="Times New Roman" pitchFamily="18" charset="0"/>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19200"/>
          </a:xfrm>
        </p:spPr>
        <p:txBody>
          <a:bodyPr/>
          <a:lstStyle/>
          <a:p>
            <a:r>
              <a:rPr lang="en-US" dirty="0" smtClean="0"/>
              <a:t>Course objectives</a:t>
            </a:r>
            <a:endParaRPr lang="en-US" dirty="0"/>
          </a:p>
        </p:txBody>
      </p:sp>
      <p:sp>
        <p:nvSpPr>
          <p:cNvPr id="3" name="Content Placeholder 2"/>
          <p:cNvSpPr>
            <a:spLocks noGrp="1"/>
          </p:cNvSpPr>
          <p:nvPr>
            <p:ph sz="quarter" idx="1"/>
          </p:nvPr>
        </p:nvSpPr>
        <p:spPr>
          <a:xfrm>
            <a:off x="381000" y="1524000"/>
            <a:ext cx="8229600" cy="5029200"/>
          </a:xfrm>
        </p:spPr>
        <p:txBody>
          <a:bodyPr>
            <a:normAutofit/>
          </a:bodyPr>
          <a:lstStyle/>
          <a:p>
            <a:pPr marL="514350" lvl="0" indent="-514350">
              <a:buFont typeface="+mj-lt"/>
              <a:buAutoNum type="arabicPeriod"/>
            </a:pPr>
            <a:r>
              <a:rPr lang="en-US" dirty="0" smtClean="0"/>
              <a:t>Define terms used in family planning</a:t>
            </a:r>
          </a:p>
          <a:p>
            <a:pPr marL="514350" lvl="0" indent="-514350">
              <a:lnSpc>
                <a:spcPct val="120000"/>
              </a:lnSpc>
              <a:buFont typeface="+mj-lt"/>
              <a:buAutoNum type="arabicPeriod"/>
            </a:pPr>
            <a:r>
              <a:rPr lang="en-US" dirty="0" smtClean="0"/>
              <a:t>Explain Medical eligibility criteria (MEC )</a:t>
            </a:r>
          </a:p>
          <a:p>
            <a:pPr marL="514350" lvl="0" indent="-514350">
              <a:lnSpc>
                <a:spcPct val="120000"/>
              </a:lnSpc>
              <a:buFont typeface="+mj-lt"/>
              <a:buAutoNum type="arabicPeriod"/>
            </a:pPr>
            <a:r>
              <a:rPr lang="en-US" dirty="0" smtClean="0"/>
              <a:t>Describe various contraceptive methods</a:t>
            </a:r>
          </a:p>
          <a:p>
            <a:pPr marL="514350" indent="-514350">
              <a:lnSpc>
                <a:spcPct val="120000"/>
              </a:lnSpc>
              <a:buNone/>
            </a:pPr>
            <a:r>
              <a:rPr lang="en-US" dirty="0" smtClean="0"/>
              <a:t/>
            </a:r>
            <a:br>
              <a:rPr lang="en-US" dirty="0" smtClean="0"/>
            </a:br>
            <a:r>
              <a:rPr lang="en-US" dirty="0" smtClean="0"/>
              <a:t>               </a:t>
            </a:r>
            <a:br>
              <a:rPr lang="en-US" dirty="0" smtClean="0"/>
            </a:b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Hormonal contraceptives</a:t>
            </a:r>
            <a:endParaRPr lang="en-US" dirty="0"/>
          </a:p>
        </p:txBody>
      </p:sp>
      <p:sp>
        <p:nvSpPr>
          <p:cNvPr id="3" name="Content Placeholder 2"/>
          <p:cNvSpPr>
            <a:spLocks noGrp="1"/>
          </p:cNvSpPr>
          <p:nvPr>
            <p:ph sz="quarter" idx="1"/>
          </p:nvPr>
        </p:nvSpPr>
        <p:spPr>
          <a:xfrm>
            <a:off x="457200" y="1600200"/>
            <a:ext cx="8229600" cy="4876800"/>
          </a:xfrm>
        </p:spPr>
        <p:txBody>
          <a:bodyPr>
            <a:normAutofit/>
          </a:bodyPr>
          <a:lstStyle/>
          <a:p>
            <a:r>
              <a:rPr lang="en-US" dirty="0" smtClean="0"/>
              <a:t>Taken in the form of oral pills, injectables, implants, skin patches, or hormone releasing intrauterine systems.</a:t>
            </a:r>
          </a:p>
          <a:p>
            <a:r>
              <a:rPr lang="en-US" dirty="0" smtClean="0"/>
              <a:t>They contain synthetic hormones (i.e., a combination of oestrogen and progestin, or progestin alone), which work primarily by preventing ovulation and making the  cervical mucus too thick for sperm penetration</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hormonal methods</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Combined oral contraceptives (</a:t>
            </a:r>
            <a:r>
              <a:rPr lang="en-US" dirty="0" err="1" smtClean="0"/>
              <a:t>COCs</a:t>
            </a:r>
            <a:r>
              <a:rPr lang="en-US" dirty="0" smtClean="0"/>
              <a:t>)</a:t>
            </a:r>
          </a:p>
          <a:p>
            <a:r>
              <a:rPr lang="en-US" dirty="0" smtClean="0"/>
              <a:t>Progestin-only contraceptive pills (POPs)</a:t>
            </a:r>
          </a:p>
          <a:p>
            <a:r>
              <a:rPr lang="fr-FR" dirty="0" err="1" smtClean="0"/>
              <a:t>Progestin</a:t>
            </a:r>
            <a:r>
              <a:rPr lang="fr-FR" dirty="0" smtClean="0"/>
              <a:t>-</a:t>
            </a:r>
            <a:r>
              <a:rPr lang="fr-FR" dirty="0" err="1" smtClean="0"/>
              <a:t>only</a:t>
            </a:r>
            <a:r>
              <a:rPr lang="fr-FR" dirty="0" smtClean="0"/>
              <a:t> injectable contraceptives (DMPA, NET-EN)</a:t>
            </a:r>
          </a:p>
          <a:p>
            <a:r>
              <a:rPr lang="en-US" dirty="0" smtClean="0"/>
              <a:t>Progestin-only contraceptive implants (</a:t>
            </a:r>
            <a:r>
              <a:rPr lang="en-US" dirty="0" err="1" smtClean="0"/>
              <a:t>Jadelle</a:t>
            </a:r>
            <a:r>
              <a:rPr lang="en-US" dirty="0" smtClean="0"/>
              <a:t>, </a:t>
            </a:r>
            <a:r>
              <a:rPr lang="en-US" dirty="0" err="1" smtClean="0"/>
              <a:t>Implanon</a:t>
            </a:r>
            <a:r>
              <a:rPr lang="en-US" dirty="0" smtClean="0"/>
              <a:t>, </a:t>
            </a:r>
            <a:r>
              <a:rPr lang="en-US" dirty="0" err="1" smtClean="0"/>
              <a:t>Zarin</a:t>
            </a:r>
            <a:r>
              <a:rPr lang="en-US" dirty="0" smtClean="0"/>
              <a:t>)</a:t>
            </a:r>
          </a:p>
          <a:p>
            <a:r>
              <a:rPr lang="en-US" dirty="0" smtClean="0"/>
              <a:t>Hormone-releasing intrauterine systems (</a:t>
            </a:r>
            <a:r>
              <a:rPr lang="en-US" dirty="0" err="1" smtClean="0"/>
              <a:t>LNG20</a:t>
            </a:r>
            <a:r>
              <a:rPr lang="en-US" dirty="0" smtClean="0"/>
              <a:t>-IUS)</a:t>
            </a:r>
          </a:p>
          <a:p>
            <a:r>
              <a:rPr lang="en-US" dirty="0" smtClean="0"/>
              <a:t>Dedicated products for emergency contraception</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Others</a:t>
            </a:r>
            <a:endParaRPr lang="en-US" dirty="0"/>
          </a:p>
        </p:txBody>
      </p:sp>
      <p:sp>
        <p:nvSpPr>
          <p:cNvPr id="3" name="Content Placeholder 2"/>
          <p:cNvSpPr>
            <a:spLocks noGrp="1"/>
          </p:cNvSpPr>
          <p:nvPr>
            <p:ph sz="quarter" idx="1"/>
          </p:nvPr>
        </p:nvSpPr>
        <p:spPr>
          <a:xfrm>
            <a:off x="381000" y="1447800"/>
            <a:ext cx="8534400" cy="4953000"/>
          </a:xfrm>
        </p:spPr>
        <p:txBody>
          <a:bodyPr>
            <a:normAutofit/>
          </a:bodyPr>
          <a:lstStyle/>
          <a:p>
            <a:r>
              <a:rPr lang="en-US" dirty="0" smtClean="0"/>
              <a:t>Combined injectable contraceptives </a:t>
            </a:r>
          </a:p>
          <a:p>
            <a:r>
              <a:rPr lang="en-US" dirty="0" smtClean="0"/>
              <a:t>Combined contraceptive (skin) patch (</a:t>
            </a:r>
            <a:r>
              <a:rPr lang="en-US" dirty="0" err="1" smtClean="0"/>
              <a:t>Evra</a:t>
            </a:r>
            <a:r>
              <a:rPr lang="en-US" dirty="0" smtClean="0"/>
              <a:t>), which releases a daily dose of </a:t>
            </a:r>
            <a:r>
              <a:rPr lang="en-US" dirty="0" err="1" smtClean="0"/>
              <a:t>ethinylestradiol</a:t>
            </a:r>
            <a:r>
              <a:rPr lang="en-US" dirty="0" smtClean="0"/>
              <a:t> </a:t>
            </a:r>
            <a:r>
              <a:rPr lang="en-US" dirty="0" err="1" smtClean="0"/>
              <a:t>20μg</a:t>
            </a:r>
            <a:r>
              <a:rPr lang="en-US" dirty="0" smtClean="0"/>
              <a:t> and a </a:t>
            </a:r>
            <a:r>
              <a:rPr lang="en-US" dirty="0" err="1" smtClean="0"/>
              <a:t>progestogen</a:t>
            </a:r>
            <a:r>
              <a:rPr lang="en-US" dirty="0" smtClean="0"/>
              <a:t> (</a:t>
            </a:r>
            <a:r>
              <a:rPr lang="en-US" dirty="0" err="1" smtClean="0"/>
              <a:t>norelgestromin</a:t>
            </a:r>
            <a:r>
              <a:rPr lang="en-US" dirty="0" smtClean="0"/>
              <a:t> </a:t>
            </a:r>
            <a:r>
              <a:rPr lang="en-US" dirty="0" err="1" smtClean="0"/>
              <a:t>150μg</a:t>
            </a:r>
            <a:r>
              <a:rPr lang="en-US" dirty="0" smtClean="0"/>
              <a:t>) </a:t>
            </a:r>
            <a:r>
              <a:rPr lang="en-US" dirty="0" err="1" smtClean="0"/>
              <a:t>transdermally</a:t>
            </a:r>
            <a:r>
              <a:rPr lang="en-US" dirty="0" smtClean="0"/>
              <a:t> when applied to the buttocks, torso, abdomen, or upper arm</a:t>
            </a:r>
            <a:r>
              <a:rPr lang="en-US" dirty="0" smtClean="0"/>
              <a:t>..</a:t>
            </a:r>
            <a:endParaRPr lang="en-US" dirty="0" smtClean="0"/>
          </a:p>
          <a:p>
            <a:r>
              <a:rPr lang="en-US" dirty="0" smtClean="0"/>
              <a:t>Combined vaginal contraceptive ring (</a:t>
            </a:r>
            <a:r>
              <a:rPr lang="en-US" dirty="0" err="1" smtClean="0"/>
              <a:t>NuvaRing</a:t>
            </a:r>
            <a:r>
              <a:rPr lang="en-US" dirty="0" smtClean="0"/>
              <a:t>), which releases a daily dose of </a:t>
            </a:r>
            <a:r>
              <a:rPr lang="en-US" dirty="0" err="1" smtClean="0"/>
              <a:t>ethinylestradiol</a:t>
            </a:r>
            <a:r>
              <a:rPr lang="en-US" dirty="0" smtClean="0"/>
              <a:t> 15 </a:t>
            </a:r>
            <a:r>
              <a:rPr lang="en-US" dirty="0" err="1" smtClean="0"/>
              <a:t>μg</a:t>
            </a:r>
            <a:r>
              <a:rPr lang="en-US" dirty="0" smtClean="0"/>
              <a:t> and a </a:t>
            </a:r>
            <a:r>
              <a:rPr lang="en-US" dirty="0" err="1" smtClean="0"/>
              <a:t>progestogen</a:t>
            </a:r>
            <a:r>
              <a:rPr lang="en-US" dirty="0" smtClean="0"/>
              <a:t> (</a:t>
            </a:r>
            <a:r>
              <a:rPr lang="en-US" dirty="0" err="1" smtClean="0"/>
              <a:t>etonogestrel</a:t>
            </a:r>
            <a:r>
              <a:rPr lang="en-US" dirty="0" smtClean="0"/>
              <a:t> 120 </a:t>
            </a:r>
            <a:r>
              <a:rPr lang="en-US" dirty="0" err="1" smtClean="0"/>
              <a:t>μg</a:t>
            </a:r>
            <a:r>
              <a:rPr lang="en-US" dirty="0" smtClean="0"/>
              <a:t>) when the ring is placed high up in the vagina.</a:t>
            </a:r>
          </a:p>
          <a:p>
            <a:pPr>
              <a:buNone/>
            </a:pP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Combined </a:t>
            </a:r>
            <a:r>
              <a:rPr lang="en-US" b="1" dirty="0" smtClean="0"/>
              <a:t>Oral Contraceptives (</a:t>
            </a:r>
            <a:r>
              <a:rPr lang="en-US" b="1" dirty="0" err="1" smtClean="0"/>
              <a:t>COCs</a:t>
            </a:r>
            <a:r>
              <a:rPr lang="en-US" b="1" dirty="0" smtClean="0"/>
              <a:t>)</a:t>
            </a:r>
            <a:br>
              <a:rPr lang="en-US" b="1" dirty="0" smtClean="0"/>
            </a:br>
            <a:endParaRPr lang="en-US" dirty="0"/>
          </a:p>
        </p:txBody>
      </p:sp>
      <p:sp>
        <p:nvSpPr>
          <p:cNvPr id="3" name="Content Placeholder 2"/>
          <p:cNvSpPr>
            <a:spLocks noGrp="1"/>
          </p:cNvSpPr>
          <p:nvPr>
            <p:ph sz="quarter" idx="1"/>
          </p:nvPr>
        </p:nvSpPr>
        <p:spPr/>
        <p:txBody>
          <a:bodyPr>
            <a:normAutofit/>
          </a:bodyPr>
          <a:lstStyle/>
          <a:p>
            <a:r>
              <a:rPr lang="en-US" dirty="0" smtClean="0"/>
              <a:t>Made up of a combination of synthetic oestrogen and progesterone. </a:t>
            </a:r>
          </a:p>
          <a:p>
            <a:r>
              <a:rPr lang="en-US" dirty="0" smtClean="0"/>
              <a:t>The </a:t>
            </a:r>
            <a:r>
              <a:rPr lang="en-US" dirty="0" err="1" smtClean="0"/>
              <a:t>monophasic</a:t>
            </a:r>
            <a:r>
              <a:rPr lang="en-US" dirty="0" smtClean="0"/>
              <a:t>:  </a:t>
            </a:r>
            <a:r>
              <a:rPr lang="en-US" dirty="0" err="1" smtClean="0"/>
              <a:t>microgynon</a:t>
            </a:r>
            <a:r>
              <a:rPr lang="en-US" dirty="0" smtClean="0"/>
              <a:t>, </a:t>
            </a:r>
            <a:r>
              <a:rPr lang="en-US" dirty="0" err="1" smtClean="0"/>
              <a:t>neogynon</a:t>
            </a:r>
            <a:r>
              <a:rPr lang="en-US" dirty="0" smtClean="0"/>
              <a:t>, </a:t>
            </a:r>
            <a:r>
              <a:rPr lang="en-US" dirty="0" err="1" smtClean="0"/>
              <a:t>eugynon</a:t>
            </a:r>
            <a:r>
              <a:rPr lang="en-US" dirty="0" smtClean="0"/>
              <a:t> and </a:t>
            </a:r>
            <a:r>
              <a:rPr lang="en-US" dirty="0" err="1" smtClean="0"/>
              <a:t>nordette</a:t>
            </a:r>
            <a:r>
              <a:rPr lang="en-US" dirty="0" smtClean="0"/>
              <a:t>, have a high level of oestrogen.</a:t>
            </a:r>
          </a:p>
          <a:p>
            <a:r>
              <a:rPr lang="en-US" dirty="0" err="1" smtClean="0"/>
              <a:t>Triphasics</a:t>
            </a:r>
            <a:r>
              <a:rPr lang="en-US" dirty="0" smtClean="0"/>
              <a:t>:   </a:t>
            </a:r>
            <a:r>
              <a:rPr lang="en-US" dirty="0" err="1" smtClean="0"/>
              <a:t>logynon</a:t>
            </a:r>
            <a:r>
              <a:rPr lang="en-US" dirty="0" smtClean="0"/>
              <a:t> and </a:t>
            </a:r>
            <a:r>
              <a:rPr lang="en-US" dirty="0" err="1" smtClean="0"/>
              <a:t>trinordial</a:t>
            </a:r>
            <a:r>
              <a:rPr lang="en-US" dirty="0" smtClean="0"/>
              <a:t>, have low oestrogen content and are preferred for teenagers and women over  35 years and those with acne</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11222"/>
          </a:xfrm>
        </p:spPr>
        <p:txBody>
          <a:bodyPr/>
          <a:lstStyle/>
          <a:p>
            <a:r>
              <a:rPr lang="en-GB" dirty="0" smtClean="0"/>
              <a:t>Types of COC’s</a:t>
            </a:r>
            <a:endParaRPr lang="en-GB" dirty="0"/>
          </a:p>
        </p:txBody>
      </p:sp>
      <p:sp>
        <p:nvSpPr>
          <p:cNvPr id="3" name="Content Placeholder 2"/>
          <p:cNvSpPr>
            <a:spLocks noGrp="1"/>
          </p:cNvSpPr>
          <p:nvPr>
            <p:ph idx="1"/>
          </p:nvPr>
        </p:nvSpPr>
        <p:spPr>
          <a:xfrm>
            <a:off x="323528" y="1500174"/>
            <a:ext cx="8363272" cy="4737138"/>
          </a:xfrm>
        </p:spPr>
        <p:txBody>
          <a:bodyPr/>
          <a:lstStyle/>
          <a:p>
            <a:r>
              <a:rPr lang="en-GB" dirty="0" smtClean="0"/>
              <a:t>They come in packets of 21 and 28 pills</a:t>
            </a:r>
          </a:p>
          <a:p>
            <a:r>
              <a:rPr lang="en-GB" dirty="0" smtClean="0"/>
              <a:t>The low dose pills are of 3 types:</a:t>
            </a:r>
          </a:p>
          <a:p>
            <a:pPr marL="514350" indent="-514350">
              <a:buFont typeface="+mj-lt"/>
              <a:buAutoNum type="arabicPeriod"/>
            </a:pPr>
            <a:r>
              <a:rPr lang="en-GB" dirty="0" err="1" smtClean="0"/>
              <a:t>Monophasic</a:t>
            </a:r>
            <a:r>
              <a:rPr lang="en-GB" dirty="0" smtClean="0"/>
              <a:t> – active pills contain same amt of oestrogen and progestin. E.g. </a:t>
            </a:r>
            <a:r>
              <a:rPr lang="en-GB" dirty="0" err="1" smtClean="0"/>
              <a:t>Microgynon</a:t>
            </a:r>
            <a:endParaRPr lang="en-GB" dirty="0" smtClean="0"/>
          </a:p>
          <a:p>
            <a:pPr marL="514350" indent="-514350">
              <a:buFont typeface="+mj-lt"/>
              <a:buAutoNum type="arabicPeriod"/>
            </a:pPr>
            <a:r>
              <a:rPr lang="en-GB" dirty="0" smtClean="0"/>
              <a:t>Biphasic- active pills contain 2 diff dose combinations of oestrogen and progestin. the ratio can be 10:11. e.g. </a:t>
            </a:r>
            <a:r>
              <a:rPr lang="en-GB" dirty="0" err="1" smtClean="0"/>
              <a:t>Biphasil</a:t>
            </a:r>
            <a:endParaRPr lang="en-GB" dirty="0" smtClean="0"/>
          </a:p>
          <a:p>
            <a:pPr marL="514350" indent="-514350">
              <a:buFont typeface="+mj-lt"/>
              <a:buAutoNum type="arabicPeriod"/>
            </a:pPr>
            <a:r>
              <a:rPr lang="en-GB" dirty="0" err="1" smtClean="0"/>
              <a:t>Triphasic</a:t>
            </a:r>
            <a:r>
              <a:rPr lang="en-GB" dirty="0" smtClean="0"/>
              <a:t>- active pills contain 3 diff doses. Ratio can be 6:5:10 e.g. </a:t>
            </a:r>
            <a:r>
              <a:rPr lang="en-GB" dirty="0" err="1" smtClean="0"/>
              <a:t>logynon</a:t>
            </a:r>
            <a:endParaRPr lang="en-GB" dirty="0"/>
          </a:p>
        </p:txBody>
      </p:sp>
      <p:sp>
        <p:nvSpPr>
          <p:cNvPr id="4" name="Date Placeholder 3"/>
          <p:cNvSpPr>
            <a:spLocks noGrp="1"/>
          </p:cNvSpPr>
          <p:nvPr>
            <p:ph type="dt" sz="half" idx="10"/>
          </p:nvPr>
        </p:nvSpPr>
        <p:spPr/>
        <p:txBody>
          <a:bodyPr/>
          <a:lstStyle/>
          <a:p>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normAutofit fontScale="85000" lnSpcReduction="20000"/>
          </a:bodyPr>
          <a:lstStyle/>
          <a:p>
            <a:fld id="{ECEDEDBB-7BB6-43E8-B6E2-BBC2D6D06CF8}" type="slidenum">
              <a:rPr lang="en-GB" smtClean="0"/>
              <a:pPr/>
              <a:t>24</a:t>
            </a:fld>
            <a:endParaRPr lang="en-GB"/>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MOA</a:t>
            </a:r>
            <a:endParaRPr lang="en-US" dirty="0"/>
          </a:p>
        </p:txBody>
      </p:sp>
      <p:sp>
        <p:nvSpPr>
          <p:cNvPr id="3" name="Content Placeholder 2"/>
          <p:cNvSpPr>
            <a:spLocks noGrp="1"/>
          </p:cNvSpPr>
          <p:nvPr>
            <p:ph sz="quarter" idx="1"/>
          </p:nvPr>
        </p:nvSpPr>
        <p:spPr/>
        <p:txBody>
          <a:bodyPr>
            <a:normAutofit/>
          </a:bodyPr>
          <a:lstStyle/>
          <a:p>
            <a:r>
              <a:rPr lang="en-US" dirty="0" smtClean="0"/>
              <a:t>Slow down the motility of the fallopian tubes delaying implantation</a:t>
            </a:r>
          </a:p>
          <a:p>
            <a:r>
              <a:rPr lang="en-US" dirty="0" smtClean="0"/>
              <a:t>Delay or inhibit ovulation as the Follicle Stimulation Hormone (</a:t>
            </a:r>
            <a:r>
              <a:rPr lang="en-US" dirty="0" err="1" smtClean="0"/>
              <a:t>FSH</a:t>
            </a:r>
            <a:r>
              <a:rPr lang="en-US" dirty="0" smtClean="0"/>
              <a:t>) production is suppressed, which inhibits maturation  of ovarian follicles</a:t>
            </a:r>
          </a:p>
          <a:p>
            <a:r>
              <a:rPr lang="en-US" dirty="0" smtClean="0"/>
              <a:t>Mucus is too thick to be penetrated by the sperm</a:t>
            </a:r>
          </a:p>
          <a:p>
            <a:r>
              <a:rPr lang="en-US" dirty="0" smtClean="0"/>
              <a:t>Endometrium is not well prepared for </a:t>
            </a:r>
            <a:r>
              <a:rPr lang="en-US" dirty="0" err="1" smtClean="0"/>
              <a:t>fertilised</a:t>
            </a:r>
            <a:r>
              <a:rPr lang="en-US" dirty="0" smtClean="0"/>
              <a:t> ovum due to low oestrogen levels</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Advantages and Benefits of </a:t>
            </a:r>
            <a:r>
              <a:rPr lang="en-US" b="1" dirty="0" err="1" smtClean="0"/>
              <a:t>COCs</a:t>
            </a:r>
            <a:r>
              <a:rPr lang="en-US" b="1" dirty="0" smtClean="0"/>
              <a:t/>
            </a:r>
            <a:br>
              <a:rPr lang="en-US" b="1" dirty="0" smtClean="0"/>
            </a:br>
            <a:endParaRPr lang="en-US" dirty="0"/>
          </a:p>
        </p:txBody>
      </p:sp>
      <p:sp>
        <p:nvSpPr>
          <p:cNvPr id="3" name="Content Placeholder 2"/>
          <p:cNvSpPr>
            <a:spLocks noGrp="1"/>
          </p:cNvSpPr>
          <p:nvPr>
            <p:ph sz="quarter" idx="1"/>
          </p:nvPr>
        </p:nvSpPr>
        <p:spPr/>
        <p:txBody>
          <a:bodyPr>
            <a:normAutofit fontScale="92500" lnSpcReduction="20000"/>
          </a:bodyPr>
          <a:lstStyle/>
          <a:p>
            <a:r>
              <a:rPr lang="en-US" dirty="0" smtClean="0"/>
              <a:t>Highly effective when used correctly</a:t>
            </a:r>
          </a:p>
          <a:p>
            <a:r>
              <a:rPr lang="en-US" dirty="0" smtClean="0"/>
              <a:t>Easy to use, They are effective immediately, Non-clinical staff can provide them</a:t>
            </a:r>
          </a:p>
          <a:p>
            <a:r>
              <a:rPr lang="en-US" dirty="0" smtClean="0"/>
              <a:t>A pelvic examination is not required to initiate use</a:t>
            </a:r>
          </a:p>
          <a:p>
            <a:pPr>
              <a:buNone/>
            </a:pPr>
            <a:r>
              <a:rPr lang="en-US" dirty="0" smtClean="0"/>
              <a:t>Non-contraceptive benefits include:</a:t>
            </a:r>
          </a:p>
          <a:p>
            <a:r>
              <a:rPr lang="en-US" dirty="0" smtClean="0"/>
              <a:t>Reduced menstrual flow, which reduces the risk of anaemia</a:t>
            </a:r>
          </a:p>
          <a:p>
            <a:r>
              <a:rPr lang="en-US" dirty="0" smtClean="0"/>
              <a:t>Decreased </a:t>
            </a:r>
            <a:r>
              <a:rPr lang="en-US" dirty="0" err="1" smtClean="0"/>
              <a:t>dysmenorrhoea</a:t>
            </a:r>
            <a:endParaRPr lang="en-US" dirty="0" smtClean="0"/>
          </a:p>
          <a:p>
            <a:r>
              <a:rPr lang="en-US" dirty="0" smtClean="0"/>
              <a:t>Protection against benign cancers of the breast, ovary and endometrium</a:t>
            </a:r>
          </a:p>
          <a:p>
            <a:r>
              <a:rPr lang="en-US" dirty="0" smtClean="0"/>
              <a:t>Prevention of ectopic pregnancy</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LIMITATIONS OF </a:t>
            </a:r>
            <a:r>
              <a:rPr lang="en-US" dirty="0" err="1" smtClean="0"/>
              <a:t>COCS</a:t>
            </a:r>
            <a:endParaRPr lang="en-US" dirty="0"/>
          </a:p>
        </p:txBody>
      </p:sp>
      <p:sp>
        <p:nvSpPr>
          <p:cNvPr id="3" name="Content Placeholder 2"/>
          <p:cNvSpPr>
            <a:spLocks noGrp="1"/>
          </p:cNvSpPr>
          <p:nvPr>
            <p:ph sz="quarter" idx="1"/>
          </p:nvPr>
        </p:nvSpPr>
        <p:spPr/>
        <p:txBody>
          <a:bodyPr>
            <a:normAutofit/>
          </a:bodyPr>
          <a:lstStyle/>
          <a:p>
            <a:r>
              <a:rPr lang="en-US" dirty="0" smtClean="0"/>
              <a:t>The effect is lowered by other drugs, such as anti-tuberculosis and anti-epileptic drugs</a:t>
            </a:r>
          </a:p>
          <a:p>
            <a:r>
              <a:rPr lang="en-US" dirty="0" smtClean="0"/>
              <a:t>There can be serious side effects  though these are rare (for example, stroke, myocardial infarction, venous thrombosis and adenomas)</a:t>
            </a:r>
          </a:p>
          <a:p>
            <a:r>
              <a:rPr lang="en-US" dirty="0" smtClean="0"/>
              <a:t>They offer no protection against STIs</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S/E of COC’s</a:t>
            </a:r>
            <a:endParaRPr lang="en-GB" dirty="0"/>
          </a:p>
        </p:txBody>
      </p:sp>
      <p:sp>
        <p:nvSpPr>
          <p:cNvPr id="3" name="Content Placeholder 2"/>
          <p:cNvSpPr>
            <a:spLocks noGrp="1"/>
          </p:cNvSpPr>
          <p:nvPr>
            <p:ph idx="1"/>
          </p:nvPr>
        </p:nvSpPr>
        <p:spPr>
          <a:xfrm>
            <a:off x="1142976" y="1340768"/>
            <a:ext cx="7543824" cy="5184576"/>
          </a:xfrm>
        </p:spPr>
        <p:txBody>
          <a:bodyPr>
            <a:normAutofit/>
          </a:bodyPr>
          <a:lstStyle/>
          <a:p>
            <a:pPr>
              <a:buNone/>
            </a:pPr>
            <a:r>
              <a:rPr lang="en-GB" u="sng" dirty="0" smtClean="0"/>
              <a:t>Minor</a:t>
            </a:r>
            <a:r>
              <a:rPr lang="en-GB" dirty="0" smtClean="0"/>
              <a:t> </a:t>
            </a:r>
          </a:p>
          <a:p>
            <a:r>
              <a:rPr lang="en-GB" dirty="0" smtClean="0"/>
              <a:t>Nausea</a:t>
            </a:r>
          </a:p>
          <a:p>
            <a:r>
              <a:rPr lang="en-GB" dirty="0" smtClean="0"/>
              <a:t>Spotting or bleeding in </a:t>
            </a:r>
            <a:r>
              <a:rPr lang="en-GB" dirty="0" smtClean="0"/>
              <a:t>between </a:t>
            </a:r>
            <a:r>
              <a:rPr lang="en-GB" dirty="0" smtClean="0"/>
              <a:t>menstrual periods especially with incompliance</a:t>
            </a:r>
          </a:p>
          <a:p>
            <a:r>
              <a:rPr lang="en-GB" dirty="0" smtClean="0"/>
              <a:t>Mild headaches</a:t>
            </a:r>
          </a:p>
          <a:p>
            <a:r>
              <a:rPr lang="en-GB" dirty="0" smtClean="0"/>
              <a:t>Breast tenderness</a:t>
            </a:r>
          </a:p>
          <a:p>
            <a:r>
              <a:rPr lang="en-GB" dirty="0" smtClean="0"/>
              <a:t>Slight Wt gain</a:t>
            </a:r>
          </a:p>
          <a:p>
            <a:r>
              <a:rPr lang="en-GB" dirty="0" smtClean="0"/>
              <a:t>Mood changes </a:t>
            </a:r>
          </a:p>
          <a:p>
            <a:r>
              <a:rPr lang="en-GB" dirty="0" smtClean="0"/>
              <a:t>Amenorrhoea </a:t>
            </a:r>
            <a:endParaRPr lang="en-GB" dirty="0"/>
          </a:p>
        </p:txBody>
      </p:sp>
      <p:sp>
        <p:nvSpPr>
          <p:cNvPr id="4" name="Date Placeholder 3"/>
          <p:cNvSpPr>
            <a:spLocks noGrp="1"/>
          </p:cNvSpPr>
          <p:nvPr>
            <p:ph type="dt" sz="half" idx="10"/>
          </p:nvPr>
        </p:nvSpPr>
        <p:spPr/>
        <p:txBody>
          <a:bodyPr/>
          <a:lstStyle/>
          <a:p>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normAutofit fontScale="85000" lnSpcReduction="20000"/>
          </a:bodyPr>
          <a:lstStyle/>
          <a:p>
            <a:fld id="{ECEDEDBB-7BB6-43E8-B6E2-BBC2D6D06CF8}" type="slidenum">
              <a:rPr lang="en-GB" smtClean="0"/>
              <a:pPr/>
              <a:t>28</a:t>
            </a:fld>
            <a:endParaRPr lang="en-GB"/>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u="sng" dirty="0" smtClean="0"/>
              <a:t/>
            </a:r>
            <a:br>
              <a:rPr lang="en-GB" u="sng" dirty="0" smtClean="0"/>
            </a:br>
            <a:r>
              <a:rPr lang="en-GB" u="sng" dirty="0" smtClean="0"/>
              <a:t>Major</a:t>
            </a:r>
            <a:r>
              <a:rPr lang="en-GB" dirty="0" smtClean="0"/>
              <a:t> </a:t>
            </a:r>
            <a:r>
              <a:rPr lang="en-GB" dirty="0" smtClean="0"/>
              <a:t/>
            </a:r>
            <a:br>
              <a:rPr lang="en-GB" dirty="0" smtClean="0"/>
            </a:br>
            <a:endParaRPr lang="en-GB" dirty="0"/>
          </a:p>
        </p:txBody>
      </p:sp>
      <p:sp>
        <p:nvSpPr>
          <p:cNvPr id="3" name="Content Placeholder 2"/>
          <p:cNvSpPr>
            <a:spLocks noGrp="1"/>
          </p:cNvSpPr>
          <p:nvPr>
            <p:ph idx="1"/>
          </p:nvPr>
        </p:nvSpPr>
        <p:spPr/>
        <p:txBody>
          <a:bodyPr/>
          <a:lstStyle/>
          <a:p>
            <a:r>
              <a:rPr lang="en-GB" dirty="0" smtClean="0"/>
              <a:t>Myocardial </a:t>
            </a:r>
            <a:r>
              <a:rPr lang="en-GB" dirty="0" smtClean="0"/>
              <a:t>infarction</a:t>
            </a:r>
          </a:p>
          <a:p>
            <a:r>
              <a:rPr lang="en-GB" dirty="0" smtClean="0"/>
              <a:t>Stroke</a:t>
            </a:r>
          </a:p>
          <a:p>
            <a:r>
              <a:rPr lang="en-GB" dirty="0" smtClean="0"/>
              <a:t>DVT</a:t>
            </a:r>
          </a:p>
          <a:p>
            <a:r>
              <a:rPr lang="en-GB" dirty="0" smtClean="0"/>
              <a:t>Embolism </a:t>
            </a:r>
            <a:endParaRPr lang="en-GB" dirty="0"/>
          </a:p>
        </p:txBody>
      </p:sp>
      <p:sp>
        <p:nvSpPr>
          <p:cNvPr id="4" name="Date Placeholder 3"/>
          <p:cNvSpPr>
            <a:spLocks noGrp="1"/>
          </p:cNvSpPr>
          <p:nvPr>
            <p:ph type="dt" sz="half" idx="10"/>
          </p:nvPr>
        </p:nvSpPr>
        <p:spPr/>
        <p:txBody>
          <a:bodyPr/>
          <a:lstStyle/>
          <a:p>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normAutofit fontScale="85000" lnSpcReduction="20000"/>
          </a:bodyPr>
          <a:lstStyle/>
          <a:p>
            <a:fld id="{ECEDEDBB-7BB6-43E8-B6E2-BBC2D6D06CF8}" type="slidenum">
              <a:rPr lang="en-GB" smtClean="0"/>
              <a:pPr/>
              <a:t>29</a:t>
            </a:fld>
            <a:endParaRPr lang="en-GB"/>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sz="quarter" idx="1"/>
          </p:nvPr>
        </p:nvSpPr>
        <p:spPr>
          <a:xfrm>
            <a:off x="457200" y="1219200"/>
            <a:ext cx="8534400" cy="5410200"/>
          </a:xfrm>
        </p:spPr>
        <p:txBody>
          <a:bodyPr>
            <a:normAutofit fontScale="77500" lnSpcReduction="20000"/>
          </a:bodyPr>
          <a:lstStyle/>
          <a:p>
            <a:pPr lvl="0"/>
            <a:endParaRPr lang="en-US" sz="4000" dirty="0" smtClean="0"/>
          </a:p>
          <a:p>
            <a:pPr lvl="0"/>
            <a:r>
              <a:rPr lang="en-US" sz="4000" dirty="0" smtClean="0"/>
              <a:t>Definition </a:t>
            </a:r>
            <a:r>
              <a:rPr lang="en-US" sz="4000" dirty="0" smtClean="0"/>
              <a:t>of family planning</a:t>
            </a:r>
          </a:p>
          <a:p>
            <a:pPr lvl="0"/>
            <a:r>
              <a:rPr lang="en-US" sz="4000" dirty="0" smtClean="0"/>
              <a:t>Medical eligibility criteria (MEC )</a:t>
            </a:r>
          </a:p>
          <a:p>
            <a:pPr lvl="0"/>
            <a:r>
              <a:rPr lang="en-US" sz="4000" dirty="0" smtClean="0"/>
              <a:t>Contraception methods</a:t>
            </a:r>
          </a:p>
          <a:p>
            <a:pPr lvl="1"/>
            <a:r>
              <a:rPr lang="en-US" sz="3600" dirty="0" smtClean="0"/>
              <a:t>Barrier methods</a:t>
            </a:r>
          </a:p>
          <a:p>
            <a:pPr lvl="1"/>
            <a:r>
              <a:rPr lang="en-US" sz="3600" dirty="0" smtClean="0"/>
              <a:t>Oral contraceptive pills</a:t>
            </a:r>
          </a:p>
          <a:p>
            <a:pPr lvl="1"/>
            <a:r>
              <a:rPr lang="en-US" sz="3600" dirty="0" smtClean="0"/>
              <a:t>Injectables</a:t>
            </a:r>
          </a:p>
          <a:p>
            <a:pPr lvl="1"/>
            <a:r>
              <a:rPr lang="en-US" sz="3600" dirty="0" smtClean="0"/>
              <a:t>Implants</a:t>
            </a:r>
          </a:p>
          <a:p>
            <a:pPr lvl="1"/>
            <a:r>
              <a:rPr lang="en-US" sz="3600" dirty="0" smtClean="0"/>
              <a:t>Intrauterine device (IUD)</a:t>
            </a:r>
          </a:p>
          <a:p>
            <a:pPr lvl="1"/>
            <a:r>
              <a:rPr lang="en-US" sz="3600" dirty="0" smtClean="0"/>
              <a:t>Female and male sterilization</a:t>
            </a:r>
          </a:p>
          <a:p>
            <a:pPr lvl="1"/>
            <a:r>
              <a:rPr lang="en-US" sz="3600" dirty="0" smtClean="0"/>
              <a:t>Lactational amenorrhea method (LAM)</a:t>
            </a:r>
          </a:p>
          <a:p>
            <a:pPr lvl="1"/>
            <a:r>
              <a:rPr lang="en-US" sz="3600" dirty="0" smtClean="0"/>
              <a:t>Fertility awareness-based methods</a:t>
            </a:r>
          </a:p>
          <a:p>
            <a:pPr lvl="1">
              <a:buNone/>
            </a:pPr>
            <a:endParaRPr lang="en-US" sz="3600" dirty="0" smtClean="0"/>
          </a:p>
          <a:p>
            <a:pPr lvl="1"/>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Eligibility criteria</a:t>
            </a:r>
            <a:endParaRPr lang="en-GB" dirty="0"/>
          </a:p>
        </p:txBody>
      </p:sp>
      <p:sp>
        <p:nvSpPr>
          <p:cNvPr id="3" name="Content Placeholder 2"/>
          <p:cNvSpPr>
            <a:spLocks noGrp="1"/>
          </p:cNvSpPr>
          <p:nvPr>
            <p:ph idx="1"/>
          </p:nvPr>
        </p:nvSpPr>
        <p:spPr>
          <a:xfrm>
            <a:off x="323528" y="1340768"/>
            <a:ext cx="8363272" cy="5112568"/>
          </a:xfrm>
        </p:spPr>
        <p:txBody>
          <a:bodyPr>
            <a:normAutofit lnSpcReduction="10000"/>
          </a:bodyPr>
          <a:lstStyle/>
          <a:p>
            <a:r>
              <a:rPr lang="en-GB" dirty="0" smtClean="0"/>
              <a:t>Any parity</a:t>
            </a:r>
          </a:p>
          <a:p>
            <a:r>
              <a:rPr lang="en-GB" dirty="0" smtClean="0"/>
              <a:t>Women who want highly effective protection from pregnancy</a:t>
            </a:r>
          </a:p>
          <a:p>
            <a:r>
              <a:rPr lang="en-GB" dirty="0" smtClean="0"/>
              <a:t>Post abortion women</a:t>
            </a:r>
          </a:p>
          <a:p>
            <a:r>
              <a:rPr lang="en-GB" dirty="0" smtClean="0"/>
              <a:t>Severe dysmenorrhoea</a:t>
            </a:r>
          </a:p>
          <a:p>
            <a:r>
              <a:rPr lang="en-GB" dirty="0" smtClean="0"/>
              <a:t>Ectopic pregnancy Hx</a:t>
            </a:r>
          </a:p>
          <a:p>
            <a:r>
              <a:rPr lang="en-GB" dirty="0" smtClean="0"/>
              <a:t>Those who suffer headaches**</a:t>
            </a:r>
          </a:p>
          <a:p>
            <a:r>
              <a:rPr lang="en-GB" dirty="0" smtClean="0"/>
              <a:t>Those on RX that does not affect potency of COC’s</a:t>
            </a:r>
          </a:p>
          <a:p>
            <a:r>
              <a:rPr lang="en-GB" dirty="0" smtClean="0"/>
              <a:t>Those already infected with HIV **or at risk of HIV and other STI’s</a:t>
            </a:r>
          </a:p>
          <a:p>
            <a:endParaRPr lang="en-GB" dirty="0"/>
          </a:p>
        </p:txBody>
      </p:sp>
      <p:sp>
        <p:nvSpPr>
          <p:cNvPr id="4" name="Date Placeholder 3"/>
          <p:cNvSpPr>
            <a:spLocks noGrp="1"/>
          </p:cNvSpPr>
          <p:nvPr>
            <p:ph type="dt" sz="half" idx="10"/>
          </p:nvPr>
        </p:nvSpPr>
        <p:spPr/>
        <p:txBody>
          <a:bodyPr/>
          <a:lstStyle/>
          <a:p>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normAutofit fontScale="85000" lnSpcReduction="20000"/>
          </a:bodyPr>
          <a:lstStyle/>
          <a:p>
            <a:fld id="{ECEDEDBB-7BB6-43E8-B6E2-BBC2D6D06CF8}" type="slidenum">
              <a:rPr lang="en-GB" smtClean="0"/>
              <a:pPr/>
              <a:t>30</a:t>
            </a:fld>
            <a:endParaRPr lang="en-GB"/>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Extra caution!!!</a:t>
            </a:r>
            <a:endParaRPr lang="en-GB" dirty="0"/>
          </a:p>
        </p:txBody>
      </p:sp>
      <p:sp>
        <p:nvSpPr>
          <p:cNvPr id="3" name="Content Placeholder 2"/>
          <p:cNvSpPr>
            <a:spLocks noGrp="1"/>
          </p:cNvSpPr>
          <p:nvPr>
            <p:ph idx="1"/>
          </p:nvPr>
        </p:nvSpPr>
        <p:spPr>
          <a:xfrm>
            <a:off x="457200" y="1600200"/>
            <a:ext cx="8229600" cy="4781128"/>
          </a:xfrm>
        </p:spPr>
        <p:txBody>
          <a:bodyPr>
            <a:normAutofit fontScale="92500" lnSpcReduction="10000"/>
          </a:bodyPr>
          <a:lstStyle/>
          <a:p>
            <a:r>
              <a:rPr lang="en-GB" dirty="0" smtClean="0"/>
              <a:t>Women above 40 years</a:t>
            </a:r>
          </a:p>
          <a:p>
            <a:r>
              <a:rPr lang="en-GB" dirty="0" smtClean="0"/>
              <a:t>Unexplained vaginal bleeding</a:t>
            </a:r>
          </a:p>
          <a:p>
            <a:r>
              <a:rPr lang="en-GB" dirty="0" smtClean="0"/>
              <a:t>Migraines</a:t>
            </a:r>
          </a:p>
          <a:p>
            <a:r>
              <a:rPr lang="en-GB" dirty="0" smtClean="0"/>
              <a:t>Obesity</a:t>
            </a:r>
          </a:p>
          <a:p>
            <a:r>
              <a:rPr lang="en-GB" dirty="0" smtClean="0"/>
              <a:t>Undiagnosed breast lumps</a:t>
            </a:r>
          </a:p>
          <a:p>
            <a:r>
              <a:rPr lang="en-GB" dirty="0" smtClean="0"/>
              <a:t>Uncomplicated DM</a:t>
            </a:r>
          </a:p>
          <a:p>
            <a:r>
              <a:rPr lang="en-GB" dirty="0" smtClean="0"/>
              <a:t>Family Hx of DVT, SLE</a:t>
            </a:r>
          </a:p>
          <a:p>
            <a:r>
              <a:rPr lang="en-GB" dirty="0" smtClean="0"/>
              <a:t>Liver diseases</a:t>
            </a:r>
          </a:p>
          <a:p>
            <a:r>
              <a:rPr lang="en-GB" dirty="0" smtClean="0"/>
              <a:t>ARV therapy</a:t>
            </a:r>
          </a:p>
          <a:p>
            <a:r>
              <a:rPr lang="en-GB" dirty="0" smtClean="0"/>
              <a:t>Smokers less than 35 years</a:t>
            </a:r>
          </a:p>
          <a:p>
            <a:endParaRPr lang="en-GB" dirty="0" smtClean="0"/>
          </a:p>
          <a:p>
            <a:endParaRPr lang="en-GB" dirty="0"/>
          </a:p>
        </p:txBody>
      </p:sp>
      <p:sp>
        <p:nvSpPr>
          <p:cNvPr id="4" name="Date Placeholder 3"/>
          <p:cNvSpPr>
            <a:spLocks noGrp="1"/>
          </p:cNvSpPr>
          <p:nvPr>
            <p:ph type="dt" sz="half" idx="10"/>
          </p:nvPr>
        </p:nvSpPr>
        <p:spPr>
          <a:xfrm>
            <a:off x="6248400" y="7467600"/>
            <a:ext cx="2667000" cy="365125"/>
          </a:xfrm>
        </p:spPr>
        <p:txBody>
          <a:bodyPr/>
          <a:lstStyle/>
          <a:p>
            <a:endParaRPr lang="en-GB" dirty="0"/>
          </a:p>
        </p:txBody>
      </p:sp>
      <p:sp>
        <p:nvSpPr>
          <p:cNvPr id="5" name="Footer Placeholder 4"/>
          <p:cNvSpPr>
            <a:spLocks noGrp="1"/>
          </p:cNvSpPr>
          <p:nvPr>
            <p:ph type="ftr" sz="quarter" idx="11"/>
          </p:nvPr>
        </p:nvSpPr>
        <p:spPr>
          <a:xfrm>
            <a:off x="685800" y="7543800"/>
            <a:ext cx="5421083" cy="365125"/>
          </a:xfrm>
        </p:spPr>
        <p:txBody>
          <a:bodyPr/>
          <a:lstStyle/>
          <a:p>
            <a:endParaRPr lang="en-GB" dirty="0"/>
          </a:p>
        </p:txBody>
      </p:sp>
      <p:sp>
        <p:nvSpPr>
          <p:cNvPr id="6" name="Slide Number Placeholder 5"/>
          <p:cNvSpPr>
            <a:spLocks noGrp="1"/>
          </p:cNvSpPr>
          <p:nvPr>
            <p:ph type="sldNum" sz="quarter" idx="12"/>
          </p:nvPr>
        </p:nvSpPr>
        <p:spPr/>
        <p:txBody>
          <a:bodyPr>
            <a:normAutofit fontScale="85000" lnSpcReduction="20000"/>
          </a:bodyPr>
          <a:lstStyle/>
          <a:p>
            <a:fld id="{ECEDEDBB-7BB6-43E8-B6E2-BBC2D6D06CF8}" type="slidenum">
              <a:rPr lang="en-GB" smtClean="0"/>
              <a:pPr/>
              <a:t>31</a:t>
            </a:fld>
            <a:endParaRPr lang="en-GB"/>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0"/>
            <a:ext cx="8229600" cy="778098"/>
          </a:xfrm>
        </p:spPr>
        <p:txBody>
          <a:bodyPr/>
          <a:lstStyle/>
          <a:p>
            <a:r>
              <a:rPr lang="en-GB" dirty="0" smtClean="0"/>
              <a:t>Avoid!!!</a:t>
            </a:r>
            <a:endParaRPr lang="en-GB" dirty="0"/>
          </a:p>
        </p:txBody>
      </p:sp>
      <p:sp>
        <p:nvSpPr>
          <p:cNvPr id="3" name="Content Placeholder 2"/>
          <p:cNvSpPr>
            <a:spLocks noGrp="1"/>
          </p:cNvSpPr>
          <p:nvPr>
            <p:ph idx="1"/>
          </p:nvPr>
        </p:nvSpPr>
        <p:spPr>
          <a:xfrm>
            <a:off x="251520" y="1196752"/>
            <a:ext cx="8435280" cy="5400600"/>
          </a:xfrm>
        </p:spPr>
        <p:txBody>
          <a:bodyPr>
            <a:normAutofit fontScale="85000" lnSpcReduction="20000"/>
          </a:bodyPr>
          <a:lstStyle/>
          <a:p>
            <a:endParaRPr lang="en-GB" dirty="0" smtClean="0"/>
          </a:p>
          <a:p>
            <a:r>
              <a:rPr lang="en-GB" dirty="0" smtClean="0"/>
              <a:t>Breast </a:t>
            </a:r>
            <a:r>
              <a:rPr lang="en-GB" dirty="0" smtClean="0"/>
              <a:t>feeding mothers</a:t>
            </a:r>
          </a:p>
          <a:p>
            <a:r>
              <a:rPr lang="en-GB" dirty="0" smtClean="0"/>
              <a:t>Hx of ischemic heart disease</a:t>
            </a:r>
          </a:p>
          <a:p>
            <a:r>
              <a:rPr lang="en-GB" dirty="0" smtClean="0"/>
              <a:t>Hypertension</a:t>
            </a:r>
          </a:p>
          <a:p>
            <a:r>
              <a:rPr lang="en-GB" dirty="0" smtClean="0"/>
              <a:t>Diabetes mellitus smokers</a:t>
            </a:r>
          </a:p>
          <a:p>
            <a:r>
              <a:rPr lang="en-GB" dirty="0" smtClean="0"/>
              <a:t>Breast cancer</a:t>
            </a:r>
          </a:p>
          <a:p>
            <a:r>
              <a:rPr lang="en-GB" dirty="0" smtClean="0"/>
              <a:t>Symptomatic gall bladder disease</a:t>
            </a:r>
          </a:p>
          <a:p>
            <a:r>
              <a:rPr lang="en-GB" dirty="0" smtClean="0"/>
              <a:t>Acute hepatitis or cirrhosis</a:t>
            </a:r>
          </a:p>
          <a:p>
            <a:r>
              <a:rPr lang="en-GB" dirty="0" smtClean="0"/>
              <a:t>Prolonged immobilisation</a:t>
            </a:r>
          </a:p>
          <a:p>
            <a:r>
              <a:rPr lang="en-GB" dirty="0" smtClean="0"/>
              <a:t>Women on anti-TB mgt- rifampicin or rifabutin</a:t>
            </a:r>
          </a:p>
          <a:p>
            <a:r>
              <a:rPr lang="en-GB" dirty="0" smtClean="0"/>
              <a:t>Women on anticonvulsant mgt- phenytoin, carbamezapine</a:t>
            </a:r>
          </a:p>
          <a:p>
            <a:r>
              <a:rPr lang="en-GB" dirty="0" smtClean="0"/>
              <a:t>Women on ARV’S receiving ritonavir-boosted PI’s</a:t>
            </a:r>
          </a:p>
          <a:p>
            <a:r>
              <a:rPr lang="en-GB" dirty="0" smtClean="0"/>
              <a:t>In pregnancy **</a:t>
            </a:r>
          </a:p>
          <a:p>
            <a:endParaRPr lang="en-GB" dirty="0" smtClean="0"/>
          </a:p>
          <a:p>
            <a:endParaRPr lang="en-GB" dirty="0"/>
          </a:p>
        </p:txBody>
      </p:sp>
      <p:sp>
        <p:nvSpPr>
          <p:cNvPr id="4" name="Date Placeholder 3"/>
          <p:cNvSpPr>
            <a:spLocks noGrp="1"/>
          </p:cNvSpPr>
          <p:nvPr>
            <p:ph type="dt" sz="half" idx="10"/>
          </p:nvPr>
        </p:nvSpPr>
        <p:spPr>
          <a:xfrm>
            <a:off x="6019800" y="7162800"/>
            <a:ext cx="2667000" cy="212725"/>
          </a:xfrm>
        </p:spPr>
        <p:txBody>
          <a:bodyPr/>
          <a:lstStyle/>
          <a:p>
            <a:fld id="{45787266-CCCC-40CC-AEBF-4F7E6244A70F}" type="datetime3">
              <a:rPr lang="en-GB" smtClean="0"/>
              <a:pPr/>
              <a:t>8 October, 2014</a:t>
            </a:fld>
            <a:endParaRPr lang="en-GB" dirty="0"/>
          </a:p>
        </p:txBody>
      </p:sp>
      <p:sp>
        <p:nvSpPr>
          <p:cNvPr id="5" name="Footer Placeholder 4"/>
          <p:cNvSpPr>
            <a:spLocks noGrp="1"/>
          </p:cNvSpPr>
          <p:nvPr>
            <p:ph type="ftr" sz="quarter" idx="11"/>
          </p:nvPr>
        </p:nvSpPr>
        <p:spPr>
          <a:xfrm>
            <a:off x="609600" y="7239000"/>
            <a:ext cx="5421083" cy="365125"/>
          </a:xfrm>
        </p:spPr>
        <p:txBody>
          <a:bodyPr/>
          <a:lstStyle/>
          <a:p>
            <a:r>
              <a:rPr lang="en-GB" dirty="0" smtClean="0"/>
              <a:t>sept 2013 class</a:t>
            </a:r>
            <a:endParaRPr lang="en-GB" dirty="0"/>
          </a:p>
        </p:txBody>
      </p:sp>
      <p:sp>
        <p:nvSpPr>
          <p:cNvPr id="6" name="Slide Number Placeholder 5"/>
          <p:cNvSpPr>
            <a:spLocks noGrp="1"/>
          </p:cNvSpPr>
          <p:nvPr>
            <p:ph type="sldNum" sz="quarter" idx="12"/>
          </p:nvPr>
        </p:nvSpPr>
        <p:spPr/>
        <p:txBody>
          <a:bodyPr>
            <a:normAutofit fontScale="85000" lnSpcReduction="20000"/>
          </a:bodyPr>
          <a:lstStyle/>
          <a:p>
            <a:fld id="{ECEDEDBB-7BB6-43E8-B6E2-BBC2D6D06CF8}" type="slidenum">
              <a:rPr lang="en-GB" smtClean="0"/>
              <a:pPr/>
              <a:t>32</a:t>
            </a:fld>
            <a:endParaRPr lang="en-GB"/>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WHEN TO START</a:t>
            </a:r>
            <a:endParaRPr lang="en-US" dirty="0"/>
          </a:p>
        </p:txBody>
      </p:sp>
      <p:sp>
        <p:nvSpPr>
          <p:cNvPr id="3" name="Content Placeholder 2"/>
          <p:cNvSpPr>
            <a:spLocks noGrp="1"/>
          </p:cNvSpPr>
          <p:nvPr>
            <p:ph idx="1"/>
          </p:nvPr>
        </p:nvSpPr>
        <p:spPr>
          <a:xfrm>
            <a:off x="755576" y="1556792"/>
            <a:ext cx="7931224" cy="4798768"/>
          </a:xfrm>
        </p:spPr>
        <p:txBody>
          <a:bodyPr>
            <a:normAutofit/>
          </a:bodyPr>
          <a:lstStyle/>
          <a:p>
            <a:r>
              <a:rPr lang="en-US" sz="4000" dirty="0" smtClean="0"/>
              <a:t>Any time if not pregnant</a:t>
            </a:r>
          </a:p>
          <a:p>
            <a:r>
              <a:rPr lang="en-US" sz="4000" dirty="0" smtClean="0"/>
              <a:t>If within 5-days of start of menses, no need of back-up method</a:t>
            </a:r>
          </a:p>
          <a:p>
            <a:r>
              <a:rPr lang="en-US" sz="4000" dirty="0" smtClean="0"/>
              <a:t>If after 5-days after start of menses, use back-up method in the first 7 days</a:t>
            </a:r>
            <a:endParaRPr lang="en-US" sz="4000" dirty="0"/>
          </a:p>
        </p:txBody>
      </p:sp>
      <p:sp>
        <p:nvSpPr>
          <p:cNvPr id="4" name="Date Placeholder 3"/>
          <p:cNvSpPr>
            <a:spLocks noGrp="1"/>
          </p:cNvSpPr>
          <p:nvPr>
            <p:ph type="dt" sz="half" idx="10"/>
          </p:nvPr>
        </p:nvSpPr>
        <p:spPr/>
        <p:txBody>
          <a:bodyPr/>
          <a:lstStyle/>
          <a:p>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normAutofit fontScale="85000" lnSpcReduction="20000"/>
          </a:bodyPr>
          <a:lstStyle/>
          <a:p>
            <a:fld id="{ECEDEDBB-7BB6-43E8-B6E2-BBC2D6D06CF8}" type="slidenum">
              <a:rPr lang="en-GB" smtClean="0"/>
              <a:pPr/>
              <a:t>33</a:t>
            </a:fld>
            <a:endParaRPr lang="en-GB"/>
          </a:p>
        </p:txBody>
      </p:sp>
    </p:spTree>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Missed pills</a:t>
            </a:r>
            <a:endParaRPr lang="en-US" dirty="0"/>
          </a:p>
        </p:txBody>
      </p:sp>
      <p:sp>
        <p:nvSpPr>
          <p:cNvPr id="3" name="Content Placeholder 2"/>
          <p:cNvSpPr>
            <a:spLocks noGrp="1"/>
          </p:cNvSpPr>
          <p:nvPr>
            <p:ph idx="1"/>
          </p:nvPr>
        </p:nvSpPr>
        <p:spPr>
          <a:xfrm>
            <a:off x="611560" y="1340768"/>
            <a:ext cx="8075240" cy="5517232"/>
          </a:xfrm>
        </p:spPr>
        <p:txBody>
          <a:bodyPr>
            <a:normAutofit/>
          </a:bodyPr>
          <a:lstStyle/>
          <a:p>
            <a:r>
              <a:rPr lang="en-US" sz="3200" dirty="0" smtClean="0"/>
              <a:t>1-2 days- take pill ASAP. No risk of </a:t>
            </a:r>
            <a:r>
              <a:rPr lang="en-US" sz="3200" dirty="0" smtClean="0"/>
              <a:t>pregnancy</a:t>
            </a:r>
            <a:endParaRPr lang="en-US" sz="3200" dirty="0" smtClean="0"/>
          </a:p>
          <a:p>
            <a:r>
              <a:rPr lang="en-US" sz="3200" dirty="0" smtClean="0"/>
              <a:t>3+ days in the 1</a:t>
            </a:r>
            <a:r>
              <a:rPr lang="en-US" sz="3200" baseline="30000" dirty="0" smtClean="0"/>
              <a:t>st</a:t>
            </a:r>
            <a:r>
              <a:rPr lang="en-US" sz="3200" dirty="0" smtClean="0"/>
              <a:t> 0r 2</a:t>
            </a:r>
            <a:r>
              <a:rPr lang="en-US" sz="3200" baseline="30000" dirty="0" smtClean="0"/>
              <a:t>nd</a:t>
            </a:r>
            <a:r>
              <a:rPr lang="en-US" sz="3200" dirty="0" smtClean="0"/>
              <a:t> week- take pill ASAP. Use back-up for next 7 days. Consider EC if had unprotected sex in the last 5 days</a:t>
            </a:r>
          </a:p>
          <a:p>
            <a:r>
              <a:rPr lang="en-US" sz="3200" dirty="0" smtClean="0"/>
              <a:t>3+ days in the 3</a:t>
            </a:r>
            <a:r>
              <a:rPr lang="en-US" sz="3200" baseline="30000" dirty="0" smtClean="0"/>
              <a:t>rd</a:t>
            </a:r>
            <a:r>
              <a:rPr lang="en-US" sz="3200" dirty="0" smtClean="0"/>
              <a:t> week- take pill ASAP. Finish pills in the pack and start new pack without a break. Use backup in the next 7 days</a:t>
            </a:r>
          </a:p>
          <a:p>
            <a:r>
              <a:rPr lang="en-US" sz="3200" dirty="0" smtClean="0"/>
              <a:t>In severe vomiting or </a:t>
            </a:r>
            <a:r>
              <a:rPr lang="en-US" sz="3200" dirty="0" err="1" smtClean="0"/>
              <a:t>diarrhoea</a:t>
            </a:r>
            <a:r>
              <a:rPr lang="en-US" sz="3200" dirty="0" smtClean="0"/>
              <a:t>, within 2hrs of taking the pill, swallow another pill ASAP.</a:t>
            </a:r>
          </a:p>
          <a:p>
            <a:pPr>
              <a:buNone/>
            </a:pPr>
            <a:endParaRPr lang="en-US" sz="3200" dirty="0" smtClean="0"/>
          </a:p>
        </p:txBody>
      </p:sp>
      <p:sp>
        <p:nvSpPr>
          <p:cNvPr id="4" name="Date Placeholder 3"/>
          <p:cNvSpPr>
            <a:spLocks noGrp="1"/>
          </p:cNvSpPr>
          <p:nvPr>
            <p:ph type="dt" sz="half" idx="10"/>
          </p:nvPr>
        </p:nvSpPr>
        <p:spPr/>
        <p:txBody>
          <a:bodyPr/>
          <a:lstStyle/>
          <a:p>
            <a:endParaRPr lang="en-GB" dirty="0" smtClean="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normAutofit fontScale="85000" lnSpcReduction="20000"/>
          </a:bodyPr>
          <a:lstStyle/>
          <a:p>
            <a:fld id="{ECEDEDBB-7BB6-43E8-B6E2-BBC2D6D06CF8}" type="slidenum">
              <a:rPr lang="en-GB" smtClean="0"/>
              <a:pPr/>
              <a:t>34</a:t>
            </a:fld>
            <a:endParaRPr lang="en-GB"/>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Progestin only pills</a:t>
            </a:r>
            <a:endParaRPr lang="en-GB" dirty="0"/>
          </a:p>
        </p:txBody>
      </p:sp>
      <p:sp>
        <p:nvSpPr>
          <p:cNvPr id="3" name="Content Placeholder 2"/>
          <p:cNvSpPr>
            <a:spLocks noGrp="1"/>
          </p:cNvSpPr>
          <p:nvPr>
            <p:ph idx="1"/>
          </p:nvPr>
        </p:nvSpPr>
        <p:spPr/>
        <p:txBody>
          <a:bodyPr/>
          <a:lstStyle/>
          <a:p>
            <a:r>
              <a:rPr lang="en-GB" dirty="0" smtClean="0"/>
              <a:t>Contain only progestin</a:t>
            </a:r>
          </a:p>
          <a:p>
            <a:r>
              <a:rPr lang="en-GB" dirty="0" smtClean="0"/>
              <a:t>Do not suppress milk production</a:t>
            </a:r>
          </a:p>
          <a:p>
            <a:r>
              <a:rPr lang="en-GB" dirty="0" smtClean="0"/>
              <a:t>MOA- thicken cervical mucus and </a:t>
            </a:r>
            <a:r>
              <a:rPr lang="en-GB" dirty="0" smtClean="0"/>
              <a:t>Prevent </a:t>
            </a:r>
            <a:r>
              <a:rPr lang="en-GB" dirty="0" smtClean="0"/>
              <a:t>passage of sperms, suppress ovulation.</a:t>
            </a:r>
          </a:p>
          <a:p>
            <a:endParaRPr lang="en-GB" dirty="0" smtClean="0"/>
          </a:p>
          <a:p>
            <a:r>
              <a:rPr lang="en-GB" dirty="0" smtClean="0"/>
              <a:t>Types:</a:t>
            </a:r>
          </a:p>
          <a:p>
            <a:r>
              <a:rPr lang="en-GB" dirty="0" err="1" smtClean="0"/>
              <a:t>Microlut</a:t>
            </a:r>
            <a:r>
              <a:rPr lang="en-GB" dirty="0" smtClean="0"/>
              <a:t>, </a:t>
            </a:r>
            <a:r>
              <a:rPr lang="en-GB" dirty="0" err="1" smtClean="0"/>
              <a:t>microval</a:t>
            </a:r>
            <a:r>
              <a:rPr lang="en-GB" dirty="0" smtClean="0"/>
              <a:t>, </a:t>
            </a:r>
            <a:r>
              <a:rPr lang="en-GB" dirty="0" err="1" smtClean="0"/>
              <a:t>micronor</a:t>
            </a:r>
            <a:endParaRPr lang="en-GB" dirty="0"/>
          </a:p>
        </p:txBody>
      </p:sp>
      <p:sp>
        <p:nvSpPr>
          <p:cNvPr id="4" name="Date Placeholder 3"/>
          <p:cNvSpPr>
            <a:spLocks noGrp="1"/>
          </p:cNvSpPr>
          <p:nvPr>
            <p:ph type="dt" sz="half" idx="10"/>
          </p:nvPr>
        </p:nvSpPr>
        <p:spPr>
          <a:xfrm>
            <a:off x="6019800" y="7010400"/>
            <a:ext cx="2667000" cy="365125"/>
          </a:xfrm>
        </p:spPr>
        <p:txBody>
          <a:bodyPr/>
          <a:lstStyle/>
          <a:p>
            <a:fld id="{58827B24-443A-46B4-B6FC-D49328233EC8}" type="datetime3">
              <a:rPr lang="en-GB" smtClean="0"/>
              <a:pPr/>
              <a:t>8 October, 2014</a:t>
            </a:fld>
            <a:endParaRPr lang="en-GB" dirty="0"/>
          </a:p>
        </p:txBody>
      </p:sp>
      <p:sp>
        <p:nvSpPr>
          <p:cNvPr id="5" name="Footer Placeholder 4"/>
          <p:cNvSpPr>
            <a:spLocks noGrp="1"/>
          </p:cNvSpPr>
          <p:nvPr>
            <p:ph type="ftr" sz="quarter" idx="11"/>
          </p:nvPr>
        </p:nvSpPr>
        <p:spPr>
          <a:xfrm>
            <a:off x="609600" y="7010400"/>
            <a:ext cx="5421083" cy="365125"/>
          </a:xfrm>
        </p:spPr>
        <p:txBody>
          <a:bodyPr/>
          <a:lstStyle/>
          <a:p>
            <a:r>
              <a:rPr lang="en-GB" dirty="0" smtClean="0"/>
              <a:t>sept 2013 class</a:t>
            </a:r>
            <a:endParaRPr lang="en-GB" dirty="0"/>
          </a:p>
        </p:txBody>
      </p:sp>
      <p:sp>
        <p:nvSpPr>
          <p:cNvPr id="6" name="Slide Number Placeholder 5"/>
          <p:cNvSpPr>
            <a:spLocks noGrp="1"/>
          </p:cNvSpPr>
          <p:nvPr>
            <p:ph type="sldNum" sz="quarter" idx="12"/>
          </p:nvPr>
        </p:nvSpPr>
        <p:spPr/>
        <p:txBody>
          <a:bodyPr>
            <a:normAutofit fontScale="85000" lnSpcReduction="20000"/>
          </a:bodyPr>
          <a:lstStyle/>
          <a:p>
            <a:fld id="{ECEDEDBB-7BB6-43E8-B6E2-BBC2D6D06CF8}" type="slidenum">
              <a:rPr lang="en-GB" smtClean="0"/>
              <a:pPr/>
              <a:t>35</a:t>
            </a:fld>
            <a:endParaRPr lang="en-GB"/>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Advantages </a:t>
            </a:r>
            <a:endParaRPr lang="en-GB" dirty="0"/>
          </a:p>
        </p:txBody>
      </p:sp>
      <p:sp>
        <p:nvSpPr>
          <p:cNvPr id="3" name="Content Placeholder 2"/>
          <p:cNvSpPr>
            <a:spLocks noGrp="1"/>
          </p:cNvSpPr>
          <p:nvPr>
            <p:ph idx="1"/>
          </p:nvPr>
        </p:nvSpPr>
        <p:spPr/>
        <p:txBody>
          <a:bodyPr>
            <a:normAutofit/>
          </a:bodyPr>
          <a:lstStyle/>
          <a:p>
            <a:r>
              <a:rPr lang="en-GB" dirty="0" smtClean="0"/>
              <a:t>Effective</a:t>
            </a:r>
          </a:p>
          <a:p>
            <a:r>
              <a:rPr lang="en-GB" dirty="0" smtClean="0"/>
              <a:t>Safe </a:t>
            </a:r>
          </a:p>
          <a:p>
            <a:r>
              <a:rPr lang="en-GB" dirty="0" smtClean="0"/>
              <a:t>Return to fertility immediately upon discontinuation</a:t>
            </a:r>
          </a:p>
          <a:p>
            <a:r>
              <a:rPr lang="en-GB" dirty="0" smtClean="0"/>
              <a:t>Pelvic exam not required</a:t>
            </a:r>
          </a:p>
          <a:p>
            <a:r>
              <a:rPr lang="en-GB" dirty="0" smtClean="0"/>
              <a:t>Can be given any time</a:t>
            </a:r>
          </a:p>
          <a:p>
            <a:r>
              <a:rPr lang="en-GB" dirty="0" smtClean="0"/>
              <a:t>Does not affect milk flow</a:t>
            </a:r>
          </a:p>
          <a:p>
            <a:r>
              <a:rPr lang="en-GB" dirty="0" smtClean="0"/>
              <a:t>Do not increase blood clotting</a:t>
            </a:r>
          </a:p>
          <a:p>
            <a:endParaRPr lang="en-GB" dirty="0"/>
          </a:p>
        </p:txBody>
      </p:sp>
      <p:sp>
        <p:nvSpPr>
          <p:cNvPr id="4" name="Date Placeholder 3"/>
          <p:cNvSpPr>
            <a:spLocks noGrp="1"/>
          </p:cNvSpPr>
          <p:nvPr>
            <p:ph type="dt" sz="half" idx="10"/>
          </p:nvPr>
        </p:nvSpPr>
        <p:spPr>
          <a:xfrm>
            <a:off x="6096000" y="7086600"/>
            <a:ext cx="2667000" cy="365125"/>
          </a:xfrm>
        </p:spPr>
        <p:txBody>
          <a:bodyPr/>
          <a:lstStyle/>
          <a:p>
            <a:fld id="{6A39C9FC-170D-40AA-8B25-8533E394E274}" type="datetime3">
              <a:rPr lang="en-GB" smtClean="0"/>
              <a:pPr/>
              <a:t>8 October, 2014</a:t>
            </a:fld>
            <a:endParaRPr lang="en-GB" dirty="0"/>
          </a:p>
        </p:txBody>
      </p:sp>
      <p:sp>
        <p:nvSpPr>
          <p:cNvPr id="5" name="Footer Placeholder 4"/>
          <p:cNvSpPr>
            <a:spLocks noGrp="1"/>
          </p:cNvSpPr>
          <p:nvPr>
            <p:ph type="ftr" sz="quarter" idx="11"/>
          </p:nvPr>
        </p:nvSpPr>
        <p:spPr>
          <a:xfrm>
            <a:off x="609600" y="6858000"/>
            <a:ext cx="5421083" cy="365125"/>
          </a:xfrm>
        </p:spPr>
        <p:txBody>
          <a:bodyPr/>
          <a:lstStyle/>
          <a:p>
            <a:r>
              <a:rPr lang="en-GB" dirty="0" smtClean="0"/>
              <a:t>sept 2013 class</a:t>
            </a:r>
            <a:endParaRPr lang="en-GB" dirty="0"/>
          </a:p>
        </p:txBody>
      </p:sp>
      <p:sp>
        <p:nvSpPr>
          <p:cNvPr id="6" name="Slide Number Placeholder 5"/>
          <p:cNvSpPr>
            <a:spLocks noGrp="1"/>
          </p:cNvSpPr>
          <p:nvPr>
            <p:ph type="sldNum" sz="quarter" idx="12"/>
          </p:nvPr>
        </p:nvSpPr>
        <p:spPr/>
        <p:txBody>
          <a:bodyPr>
            <a:normAutofit fontScale="85000" lnSpcReduction="20000"/>
          </a:bodyPr>
          <a:lstStyle/>
          <a:p>
            <a:fld id="{ECEDEDBB-7BB6-43E8-B6E2-BBC2D6D06CF8}" type="slidenum">
              <a:rPr lang="en-GB" smtClean="0"/>
              <a:pPr/>
              <a:t>36</a:t>
            </a:fld>
            <a:endParaRPr lang="en-GB"/>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Limitations </a:t>
            </a:r>
            <a:endParaRPr lang="en-GB" dirty="0"/>
          </a:p>
        </p:txBody>
      </p:sp>
      <p:sp>
        <p:nvSpPr>
          <p:cNvPr id="3" name="Content Placeholder 2"/>
          <p:cNvSpPr>
            <a:spLocks noGrp="1"/>
          </p:cNvSpPr>
          <p:nvPr>
            <p:ph idx="1"/>
          </p:nvPr>
        </p:nvSpPr>
        <p:spPr/>
        <p:txBody>
          <a:bodyPr/>
          <a:lstStyle/>
          <a:p>
            <a:r>
              <a:rPr lang="en-GB" dirty="0" smtClean="0"/>
              <a:t>Slightly lower level of contraceptive protection compared to COC’s</a:t>
            </a:r>
          </a:p>
          <a:p>
            <a:r>
              <a:rPr lang="en-GB" dirty="0" smtClean="0"/>
              <a:t>Do not protect against STI’s and HIV</a:t>
            </a:r>
          </a:p>
          <a:p>
            <a:r>
              <a:rPr lang="en-GB" dirty="0" smtClean="0"/>
              <a:t>May lower effectiveness of certain drugs</a:t>
            </a:r>
          </a:p>
          <a:p>
            <a:r>
              <a:rPr lang="en-GB" dirty="0" smtClean="0"/>
              <a:t>Taken daily</a:t>
            </a:r>
            <a:endParaRPr lang="en-GB" dirty="0"/>
          </a:p>
        </p:txBody>
      </p:sp>
      <p:sp>
        <p:nvSpPr>
          <p:cNvPr id="4" name="Date Placeholder 3"/>
          <p:cNvSpPr>
            <a:spLocks noGrp="1"/>
          </p:cNvSpPr>
          <p:nvPr>
            <p:ph type="dt" sz="half" idx="10"/>
          </p:nvPr>
        </p:nvSpPr>
        <p:spPr/>
        <p:txBody>
          <a:bodyPr/>
          <a:lstStyle/>
          <a:p>
            <a:fld id="{CA107CA6-534E-4CC8-86E3-9E34FF5F0685}" type="datetime3">
              <a:rPr lang="en-GB" smtClean="0"/>
              <a:pPr/>
              <a:t>8 October, 2014</a:t>
            </a:fld>
            <a:endParaRPr lang="en-GB"/>
          </a:p>
        </p:txBody>
      </p:sp>
      <p:sp>
        <p:nvSpPr>
          <p:cNvPr id="5" name="Footer Placeholder 4"/>
          <p:cNvSpPr>
            <a:spLocks noGrp="1"/>
          </p:cNvSpPr>
          <p:nvPr>
            <p:ph type="ftr" sz="quarter" idx="11"/>
          </p:nvPr>
        </p:nvSpPr>
        <p:spPr/>
        <p:txBody>
          <a:bodyPr/>
          <a:lstStyle/>
          <a:p>
            <a:r>
              <a:rPr lang="en-GB" smtClean="0"/>
              <a:t>sept 2013 class</a:t>
            </a:r>
            <a:endParaRPr lang="en-GB"/>
          </a:p>
        </p:txBody>
      </p:sp>
      <p:sp>
        <p:nvSpPr>
          <p:cNvPr id="6" name="Slide Number Placeholder 5"/>
          <p:cNvSpPr>
            <a:spLocks noGrp="1"/>
          </p:cNvSpPr>
          <p:nvPr>
            <p:ph type="sldNum" sz="quarter" idx="12"/>
          </p:nvPr>
        </p:nvSpPr>
        <p:spPr/>
        <p:txBody>
          <a:bodyPr>
            <a:normAutofit fontScale="85000" lnSpcReduction="20000"/>
          </a:bodyPr>
          <a:lstStyle/>
          <a:p>
            <a:fld id="{ECEDEDBB-7BB6-43E8-B6E2-BBC2D6D06CF8}" type="slidenum">
              <a:rPr lang="en-GB" smtClean="0"/>
              <a:pPr/>
              <a:t>37</a:t>
            </a:fld>
            <a:endParaRPr lang="en-GB"/>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S/E</a:t>
            </a:r>
            <a:endParaRPr lang="en-GB" dirty="0"/>
          </a:p>
        </p:txBody>
      </p:sp>
      <p:sp>
        <p:nvSpPr>
          <p:cNvPr id="3" name="Content Placeholder 2"/>
          <p:cNvSpPr>
            <a:spLocks noGrp="1"/>
          </p:cNvSpPr>
          <p:nvPr>
            <p:ph idx="1"/>
          </p:nvPr>
        </p:nvSpPr>
        <p:spPr/>
        <p:txBody>
          <a:bodyPr/>
          <a:lstStyle/>
          <a:p>
            <a:r>
              <a:rPr lang="en-GB" dirty="0" smtClean="0"/>
              <a:t>Irregular spotting or bleeding</a:t>
            </a:r>
          </a:p>
          <a:p>
            <a:r>
              <a:rPr lang="en-GB" dirty="0" smtClean="0"/>
              <a:t>Headache and nausea</a:t>
            </a:r>
          </a:p>
          <a:p>
            <a:r>
              <a:rPr lang="en-GB" dirty="0" smtClean="0"/>
              <a:t>Mood changes</a:t>
            </a:r>
          </a:p>
          <a:p>
            <a:r>
              <a:rPr lang="en-GB" dirty="0" smtClean="0"/>
              <a:t>Breast tenderness</a:t>
            </a:r>
            <a:endParaRPr lang="en-GB" dirty="0"/>
          </a:p>
        </p:txBody>
      </p:sp>
      <p:sp>
        <p:nvSpPr>
          <p:cNvPr id="4" name="Date Placeholder 3"/>
          <p:cNvSpPr>
            <a:spLocks noGrp="1"/>
          </p:cNvSpPr>
          <p:nvPr>
            <p:ph type="dt" sz="half" idx="10"/>
          </p:nvPr>
        </p:nvSpPr>
        <p:spPr/>
        <p:txBody>
          <a:bodyPr/>
          <a:lstStyle/>
          <a:p>
            <a:fld id="{2977E8C7-AF3F-48F6-A45F-76B04F1FC668}" type="datetime3">
              <a:rPr lang="en-GB" smtClean="0"/>
              <a:pPr/>
              <a:t>8 October, 2014</a:t>
            </a:fld>
            <a:endParaRPr lang="en-GB"/>
          </a:p>
        </p:txBody>
      </p:sp>
      <p:sp>
        <p:nvSpPr>
          <p:cNvPr id="5" name="Footer Placeholder 4"/>
          <p:cNvSpPr>
            <a:spLocks noGrp="1"/>
          </p:cNvSpPr>
          <p:nvPr>
            <p:ph type="ftr" sz="quarter" idx="11"/>
          </p:nvPr>
        </p:nvSpPr>
        <p:spPr/>
        <p:txBody>
          <a:bodyPr/>
          <a:lstStyle/>
          <a:p>
            <a:r>
              <a:rPr lang="en-GB" smtClean="0"/>
              <a:t>sept 2013 class</a:t>
            </a:r>
            <a:endParaRPr lang="en-GB"/>
          </a:p>
        </p:txBody>
      </p:sp>
      <p:sp>
        <p:nvSpPr>
          <p:cNvPr id="6" name="Slide Number Placeholder 5"/>
          <p:cNvSpPr>
            <a:spLocks noGrp="1"/>
          </p:cNvSpPr>
          <p:nvPr>
            <p:ph type="sldNum" sz="quarter" idx="12"/>
          </p:nvPr>
        </p:nvSpPr>
        <p:spPr/>
        <p:txBody>
          <a:bodyPr>
            <a:normAutofit fontScale="85000" lnSpcReduction="20000"/>
          </a:bodyPr>
          <a:lstStyle/>
          <a:p>
            <a:fld id="{ECEDEDBB-7BB6-43E8-B6E2-BBC2D6D06CF8}" type="slidenum">
              <a:rPr lang="en-GB" smtClean="0"/>
              <a:pPr/>
              <a:t>38</a:t>
            </a:fld>
            <a:endParaRPr lang="en-GB"/>
          </a:p>
        </p:txBody>
      </p:sp>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Eligibility criteria</a:t>
            </a:r>
            <a:endParaRPr lang="en-GB" dirty="0"/>
          </a:p>
        </p:txBody>
      </p:sp>
      <p:sp>
        <p:nvSpPr>
          <p:cNvPr id="3" name="Content Placeholder 2"/>
          <p:cNvSpPr>
            <a:spLocks noGrp="1"/>
          </p:cNvSpPr>
          <p:nvPr>
            <p:ph idx="1"/>
          </p:nvPr>
        </p:nvSpPr>
        <p:spPr>
          <a:xfrm>
            <a:off x="785786" y="1196752"/>
            <a:ext cx="7901014" cy="5256584"/>
          </a:xfrm>
        </p:spPr>
        <p:txBody>
          <a:bodyPr>
            <a:normAutofit/>
          </a:bodyPr>
          <a:lstStyle/>
          <a:p>
            <a:endParaRPr lang="en-GB" dirty="0" smtClean="0"/>
          </a:p>
          <a:p>
            <a:r>
              <a:rPr lang="en-GB" dirty="0" smtClean="0"/>
              <a:t>Any </a:t>
            </a:r>
            <a:r>
              <a:rPr lang="en-GB" dirty="0" smtClean="0"/>
              <a:t>parity</a:t>
            </a:r>
          </a:p>
          <a:p>
            <a:r>
              <a:rPr lang="en-GB" dirty="0" smtClean="0"/>
              <a:t>Breastfeeding mothers</a:t>
            </a:r>
          </a:p>
          <a:p>
            <a:r>
              <a:rPr lang="en-GB" dirty="0" smtClean="0"/>
              <a:t>Cigarette smokers of any age</a:t>
            </a:r>
          </a:p>
          <a:p>
            <a:r>
              <a:rPr lang="en-GB" dirty="0" smtClean="0"/>
              <a:t>Women who cannot use COC’s due to the oestrogen related contra-indications</a:t>
            </a:r>
          </a:p>
          <a:p>
            <a:r>
              <a:rPr lang="en-GB" dirty="0" smtClean="0"/>
              <a:t>Post abortion clients</a:t>
            </a:r>
          </a:p>
          <a:p>
            <a:r>
              <a:rPr lang="en-GB" dirty="0" smtClean="0"/>
              <a:t>Obese women</a:t>
            </a:r>
          </a:p>
          <a:p>
            <a:r>
              <a:rPr lang="en-GB" dirty="0" smtClean="0"/>
              <a:t>Family Hx of DVT,SLE</a:t>
            </a:r>
            <a:endParaRPr lang="en-GB" dirty="0"/>
          </a:p>
        </p:txBody>
      </p:sp>
      <p:sp>
        <p:nvSpPr>
          <p:cNvPr id="4" name="Date Placeholder 3"/>
          <p:cNvSpPr>
            <a:spLocks noGrp="1"/>
          </p:cNvSpPr>
          <p:nvPr>
            <p:ph type="dt" sz="half" idx="10"/>
          </p:nvPr>
        </p:nvSpPr>
        <p:spPr>
          <a:xfrm>
            <a:off x="6096000" y="7086600"/>
            <a:ext cx="2667000" cy="365125"/>
          </a:xfrm>
        </p:spPr>
        <p:txBody>
          <a:bodyPr/>
          <a:lstStyle/>
          <a:p>
            <a:fld id="{2DF17DBC-60D0-400D-8BDC-1F265BDC4216}" type="datetime3">
              <a:rPr lang="en-GB" smtClean="0"/>
              <a:pPr/>
              <a:t>8 October, 2014</a:t>
            </a:fld>
            <a:endParaRPr lang="en-GB" dirty="0"/>
          </a:p>
        </p:txBody>
      </p:sp>
      <p:sp>
        <p:nvSpPr>
          <p:cNvPr id="5" name="Footer Placeholder 4"/>
          <p:cNvSpPr>
            <a:spLocks noGrp="1"/>
          </p:cNvSpPr>
          <p:nvPr>
            <p:ph type="ftr" sz="quarter" idx="11"/>
          </p:nvPr>
        </p:nvSpPr>
        <p:spPr>
          <a:xfrm flipV="1">
            <a:off x="609600" y="7086600"/>
            <a:ext cx="5410200" cy="625669"/>
          </a:xfrm>
        </p:spPr>
        <p:txBody>
          <a:bodyPr/>
          <a:lstStyle/>
          <a:p>
            <a:r>
              <a:rPr lang="en-GB" dirty="0" smtClean="0"/>
              <a:t>sept 2013 class</a:t>
            </a:r>
            <a:endParaRPr lang="en-GB" dirty="0"/>
          </a:p>
        </p:txBody>
      </p:sp>
      <p:sp>
        <p:nvSpPr>
          <p:cNvPr id="6" name="Slide Number Placeholder 5"/>
          <p:cNvSpPr>
            <a:spLocks noGrp="1"/>
          </p:cNvSpPr>
          <p:nvPr>
            <p:ph type="sldNum" sz="quarter" idx="12"/>
          </p:nvPr>
        </p:nvSpPr>
        <p:spPr/>
        <p:txBody>
          <a:bodyPr>
            <a:normAutofit fontScale="85000" lnSpcReduction="20000"/>
          </a:bodyPr>
          <a:lstStyle/>
          <a:p>
            <a:fld id="{ECEDEDBB-7BB6-43E8-B6E2-BBC2D6D06CF8}" type="slidenum">
              <a:rPr lang="en-GB" smtClean="0"/>
              <a:pPr/>
              <a:t>39</a:t>
            </a:fld>
            <a:endParaRPr lang="en-GB"/>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 OF TERMS</a:t>
            </a:r>
            <a:endParaRPr lang="en-US" dirty="0"/>
          </a:p>
        </p:txBody>
      </p:sp>
      <p:sp>
        <p:nvSpPr>
          <p:cNvPr id="3" name="Content Placeholder 2"/>
          <p:cNvSpPr>
            <a:spLocks noGrp="1"/>
          </p:cNvSpPr>
          <p:nvPr>
            <p:ph sz="quarter" idx="1"/>
          </p:nvPr>
        </p:nvSpPr>
        <p:spPr/>
        <p:txBody>
          <a:bodyPr>
            <a:normAutofit/>
          </a:bodyPr>
          <a:lstStyle/>
          <a:p>
            <a:r>
              <a:rPr lang="en-IE" b="1" dirty="0" smtClean="0"/>
              <a:t>Family planning</a:t>
            </a:r>
            <a:r>
              <a:rPr lang="en-IE" dirty="0" smtClean="0"/>
              <a:t> - ability of individuals and couples to anticipate and attain their required number of children, spacing and timing their births </a:t>
            </a:r>
          </a:p>
          <a:p>
            <a:pPr lvl="0"/>
            <a:r>
              <a:rPr lang="en-IE" b="1" dirty="0" smtClean="0"/>
              <a:t>Family planning services-</a:t>
            </a:r>
            <a:r>
              <a:rPr lang="en-IE" dirty="0" smtClean="0"/>
              <a:t> educational, comprehensive medical or social activities which enable individuals to determine freely the number, spacing and timing of their children, and to select the means by which this may be achieved (WHO 2009)</a:t>
            </a:r>
            <a:endParaRPr lang="en-US" dirty="0" smtClean="0"/>
          </a:p>
          <a:p>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Caution!!!</a:t>
            </a:r>
            <a:endParaRPr lang="en-GB" dirty="0"/>
          </a:p>
        </p:txBody>
      </p:sp>
      <p:sp>
        <p:nvSpPr>
          <p:cNvPr id="3" name="Content Placeholder 2"/>
          <p:cNvSpPr>
            <a:spLocks noGrp="1"/>
          </p:cNvSpPr>
          <p:nvPr>
            <p:ph idx="1"/>
          </p:nvPr>
        </p:nvSpPr>
        <p:spPr/>
        <p:txBody>
          <a:bodyPr/>
          <a:lstStyle/>
          <a:p>
            <a:r>
              <a:rPr lang="en-GB" dirty="0" smtClean="0"/>
              <a:t>Ectopic pregnancy</a:t>
            </a:r>
          </a:p>
          <a:p>
            <a:r>
              <a:rPr lang="en-GB" dirty="0" smtClean="0"/>
              <a:t>ARV Rx</a:t>
            </a:r>
          </a:p>
          <a:p>
            <a:r>
              <a:rPr lang="en-GB" dirty="0" smtClean="0"/>
              <a:t>Migraines</a:t>
            </a:r>
          </a:p>
          <a:p>
            <a:r>
              <a:rPr lang="en-GB" dirty="0" smtClean="0"/>
              <a:t>Risk of CVS disease</a:t>
            </a:r>
          </a:p>
          <a:p>
            <a:r>
              <a:rPr lang="en-GB" dirty="0" smtClean="0"/>
              <a:t>Irregular heavy or unexplained bleeding</a:t>
            </a:r>
          </a:p>
          <a:p>
            <a:r>
              <a:rPr lang="en-GB" dirty="0" smtClean="0"/>
              <a:t>Diabetes mellitus</a:t>
            </a:r>
          </a:p>
          <a:p>
            <a:r>
              <a:rPr lang="en-GB" dirty="0" smtClean="0"/>
              <a:t>Undiagnosed breast lump</a:t>
            </a:r>
          </a:p>
          <a:p>
            <a:endParaRPr lang="en-GB" dirty="0"/>
          </a:p>
        </p:txBody>
      </p:sp>
      <p:sp>
        <p:nvSpPr>
          <p:cNvPr id="4" name="Date Placeholder 3"/>
          <p:cNvSpPr>
            <a:spLocks noGrp="1"/>
          </p:cNvSpPr>
          <p:nvPr>
            <p:ph type="dt" sz="half" idx="10"/>
          </p:nvPr>
        </p:nvSpPr>
        <p:spPr>
          <a:xfrm>
            <a:off x="6096000" y="6858000"/>
            <a:ext cx="2667000" cy="365125"/>
          </a:xfrm>
        </p:spPr>
        <p:txBody>
          <a:bodyPr/>
          <a:lstStyle/>
          <a:p>
            <a:fld id="{72A9F39D-B16F-441D-8526-63948CE1DF55}" type="datetime3">
              <a:rPr lang="en-GB" smtClean="0"/>
              <a:pPr/>
              <a:t>8 October, 2014</a:t>
            </a:fld>
            <a:endParaRPr lang="en-GB" dirty="0"/>
          </a:p>
        </p:txBody>
      </p:sp>
      <p:sp>
        <p:nvSpPr>
          <p:cNvPr id="5" name="Footer Placeholder 4"/>
          <p:cNvSpPr>
            <a:spLocks noGrp="1"/>
          </p:cNvSpPr>
          <p:nvPr>
            <p:ph type="ftr" sz="quarter" idx="11"/>
          </p:nvPr>
        </p:nvSpPr>
        <p:spPr>
          <a:xfrm>
            <a:off x="533400" y="7162800"/>
            <a:ext cx="5421083" cy="365125"/>
          </a:xfrm>
        </p:spPr>
        <p:txBody>
          <a:bodyPr/>
          <a:lstStyle/>
          <a:p>
            <a:r>
              <a:rPr lang="en-GB" dirty="0" smtClean="0"/>
              <a:t>sept 2013 class</a:t>
            </a:r>
            <a:endParaRPr lang="en-GB" dirty="0"/>
          </a:p>
        </p:txBody>
      </p:sp>
      <p:sp>
        <p:nvSpPr>
          <p:cNvPr id="6" name="Slide Number Placeholder 5"/>
          <p:cNvSpPr>
            <a:spLocks noGrp="1"/>
          </p:cNvSpPr>
          <p:nvPr>
            <p:ph type="sldNum" sz="quarter" idx="12"/>
          </p:nvPr>
        </p:nvSpPr>
        <p:spPr/>
        <p:txBody>
          <a:bodyPr>
            <a:normAutofit fontScale="85000" lnSpcReduction="20000"/>
          </a:bodyPr>
          <a:lstStyle/>
          <a:p>
            <a:fld id="{ECEDEDBB-7BB6-43E8-B6E2-BBC2D6D06CF8}" type="slidenum">
              <a:rPr lang="en-GB" smtClean="0"/>
              <a:pPr/>
              <a:t>40</a:t>
            </a:fld>
            <a:endParaRPr lang="en-GB"/>
          </a:p>
        </p:txBody>
      </p:sp>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Problems that may require switching methods</a:t>
            </a:r>
            <a:endParaRPr lang="en-GB" dirty="0"/>
          </a:p>
        </p:txBody>
      </p:sp>
      <p:sp>
        <p:nvSpPr>
          <p:cNvPr id="3" name="Content Placeholder 2"/>
          <p:cNvSpPr>
            <a:spLocks noGrp="1"/>
          </p:cNvSpPr>
          <p:nvPr>
            <p:ph idx="1"/>
          </p:nvPr>
        </p:nvSpPr>
        <p:spPr/>
        <p:txBody>
          <a:bodyPr>
            <a:normAutofit/>
          </a:bodyPr>
          <a:lstStyle/>
          <a:p>
            <a:r>
              <a:rPr lang="en-GB" dirty="0" smtClean="0"/>
              <a:t>Unexplained vaginal bleeding</a:t>
            </a:r>
          </a:p>
          <a:p>
            <a:r>
              <a:rPr lang="en-GB" dirty="0" smtClean="0"/>
              <a:t>Starting RX on TB, rifampicin, ritonavir, rifabutin</a:t>
            </a:r>
          </a:p>
          <a:p>
            <a:r>
              <a:rPr lang="en-GB" dirty="0" smtClean="0"/>
              <a:t>Migraines/ headaches</a:t>
            </a:r>
          </a:p>
          <a:p>
            <a:r>
              <a:rPr lang="en-GB" dirty="0" smtClean="0"/>
              <a:t>Blurred vision</a:t>
            </a:r>
          </a:p>
          <a:p>
            <a:r>
              <a:rPr lang="en-GB" dirty="0" smtClean="0"/>
              <a:t>Pain in the calf muscles</a:t>
            </a:r>
          </a:p>
          <a:p>
            <a:r>
              <a:rPr lang="en-GB" dirty="0" smtClean="0"/>
              <a:t>Missed periods-suspected pregnancy</a:t>
            </a:r>
            <a:endParaRPr lang="en-GB" dirty="0"/>
          </a:p>
        </p:txBody>
      </p:sp>
      <p:sp>
        <p:nvSpPr>
          <p:cNvPr id="4" name="Date Placeholder 3"/>
          <p:cNvSpPr>
            <a:spLocks noGrp="1"/>
          </p:cNvSpPr>
          <p:nvPr>
            <p:ph type="dt" sz="half" idx="10"/>
          </p:nvPr>
        </p:nvSpPr>
        <p:spPr>
          <a:xfrm>
            <a:off x="6172200" y="7162800"/>
            <a:ext cx="2667000" cy="365125"/>
          </a:xfrm>
        </p:spPr>
        <p:txBody>
          <a:bodyPr/>
          <a:lstStyle/>
          <a:p>
            <a:fld id="{19072C5C-0292-4746-987C-4C7BF710B3BB}" type="datetime3">
              <a:rPr lang="en-GB" smtClean="0"/>
              <a:pPr/>
              <a:t>8 October, 2014</a:t>
            </a:fld>
            <a:endParaRPr lang="en-GB" dirty="0"/>
          </a:p>
        </p:txBody>
      </p:sp>
      <p:sp>
        <p:nvSpPr>
          <p:cNvPr id="5" name="Footer Placeholder 4"/>
          <p:cNvSpPr>
            <a:spLocks noGrp="1"/>
          </p:cNvSpPr>
          <p:nvPr>
            <p:ph type="ftr" sz="quarter" idx="11"/>
          </p:nvPr>
        </p:nvSpPr>
        <p:spPr>
          <a:xfrm>
            <a:off x="609600" y="7162800"/>
            <a:ext cx="5421083" cy="365125"/>
          </a:xfrm>
        </p:spPr>
        <p:txBody>
          <a:bodyPr/>
          <a:lstStyle/>
          <a:p>
            <a:r>
              <a:rPr lang="en-GB" dirty="0" smtClean="0"/>
              <a:t>sept 2013 class</a:t>
            </a:r>
            <a:endParaRPr lang="en-GB" dirty="0"/>
          </a:p>
        </p:txBody>
      </p:sp>
      <p:sp>
        <p:nvSpPr>
          <p:cNvPr id="6" name="Slide Number Placeholder 5"/>
          <p:cNvSpPr>
            <a:spLocks noGrp="1"/>
          </p:cNvSpPr>
          <p:nvPr>
            <p:ph type="sldNum" sz="quarter" idx="12"/>
          </p:nvPr>
        </p:nvSpPr>
        <p:spPr/>
        <p:txBody>
          <a:bodyPr>
            <a:normAutofit fontScale="85000" lnSpcReduction="20000"/>
          </a:bodyPr>
          <a:lstStyle/>
          <a:p>
            <a:fld id="{ECEDEDBB-7BB6-43E8-B6E2-BBC2D6D06CF8}" type="slidenum">
              <a:rPr lang="en-GB" smtClean="0"/>
              <a:pPr/>
              <a:t>41</a:t>
            </a:fld>
            <a:endParaRPr lang="en-GB"/>
          </a:p>
        </p:txBody>
      </p:sp>
    </p:spTree>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Missed pill</a:t>
            </a:r>
            <a:endParaRPr lang="en-US" dirty="0"/>
          </a:p>
        </p:txBody>
      </p:sp>
      <p:sp>
        <p:nvSpPr>
          <p:cNvPr id="3" name="Content Placeholder 2"/>
          <p:cNvSpPr>
            <a:spLocks noGrp="1"/>
          </p:cNvSpPr>
          <p:nvPr>
            <p:ph idx="1"/>
          </p:nvPr>
        </p:nvSpPr>
        <p:spPr/>
        <p:txBody>
          <a:bodyPr/>
          <a:lstStyle/>
          <a:p>
            <a:r>
              <a:rPr lang="en-US" sz="3600" dirty="0" smtClean="0"/>
              <a:t>If 1-2 pills are missed, take missed pill ASAP</a:t>
            </a:r>
          </a:p>
          <a:p>
            <a:r>
              <a:rPr lang="en-US" sz="3600" dirty="0" smtClean="0"/>
              <a:t>If lactating and menses have returned, take </a:t>
            </a:r>
            <a:r>
              <a:rPr lang="en-US" sz="3600" dirty="0" smtClean="0"/>
              <a:t>missed </a:t>
            </a:r>
            <a:r>
              <a:rPr lang="en-US" sz="3600" dirty="0" smtClean="0"/>
              <a:t>pill ASAP, abstain or use back-up method for 2 days</a:t>
            </a:r>
          </a:p>
          <a:p>
            <a:endParaRPr lang="en-US" dirty="0"/>
          </a:p>
        </p:txBody>
      </p:sp>
      <p:sp>
        <p:nvSpPr>
          <p:cNvPr id="4" name="Date Placeholder 3"/>
          <p:cNvSpPr>
            <a:spLocks noGrp="1"/>
          </p:cNvSpPr>
          <p:nvPr>
            <p:ph type="dt" sz="half" idx="10"/>
          </p:nvPr>
        </p:nvSpPr>
        <p:spPr>
          <a:xfrm>
            <a:off x="6172200" y="7086600"/>
            <a:ext cx="2667000" cy="365125"/>
          </a:xfrm>
        </p:spPr>
        <p:txBody>
          <a:bodyPr/>
          <a:lstStyle/>
          <a:p>
            <a:endParaRPr lang="en-GB" dirty="0"/>
          </a:p>
        </p:txBody>
      </p:sp>
      <p:sp>
        <p:nvSpPr>
          <p:cNvPr id="5" name="Footer Placeholder 4"/>
          <p:cNvSpPr>
            <a:spLocks noGrp="1"/>
          </p:cNvSpPr>
          <p:nvPr>
            <p:ph type="ftr" sz="quarter" idx="11"/>
          </p:nvPr>
        </p:nvSpPr>
        <p:spPr>
          <a:xfrm>
            <a:off x="609600" y="7239000"/>
            <a:ext cx="5421083" cy="365125"/>
          </a:xfrm>
        </p:spPr>
        <p:txBody>
          <a:bodyPr/>
          <a:lstStyle/>
          <a:p>
            <a:endParaRPr lang="en-GB" dirty="0" smtClean="0"/>
          </a:p>
        </p:txBody>
      </p:sp>
      <p:sp>
        <p:nvSpPr>
          <p:cNvPr id="6" name="Slide Number Placeholder 5"/>
          <p:cNvSpPr>
            <a:spLocks noGrp="1"/>
          </p:cNvSpPr>
          <p:nvPr>
            <p:ph type="sldNum" sz="quarter" idx="12"/>
          </p:nvPr>
        </p:nvSpPr>
        <p:spPr/>
        <p:txBody>
          <a:bodyPr>
            <a:normAutofit fontScale="85000" lnSpcReduction="20000"/>
          </a:bodyPr>
          <a:lstStyle/>
          <a:p>
            <a:fld id="{ECEDEDBB-7BB6-43E8-B6E2-BBC2D6D06CF8}" type="slidenum">
              <a:rPr lang="en-GB" smtClean="0"/>
              <a:pPr/>
              <a:t>42</a:t>
            </a:fld>
            <a:endParaRPr lang="en-GB"/>
          </a:p>
        </p:txBody>
      </p:sp>
    </p:spTree>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77813"/>
            <a:ext cx="8748464" cy="1139825"/>
          </a:xfrm>
        </p:spPr>
        <p:txBody>
          <a:bodyPr>
            <a:normAutofit fontScale="90000"/>
          </a:bodyPr>
          <a:lstStyle/>
          <a:p>
            <a:r>
              <a:rPr lang="en-GB" sz="3600" dirty="0" smtClean="0"/>
              <a:t>Emergency hormonal contraceptive</a:t>
            </a:r>
            <a:br>
              <a:rPr lang="en-GB" sz="3600" dirty="0" smtClean="0"/>
            </a:br>
            <a:r>
              <a:rPr lang="en-GB" sz="3600" dirty="0" smtClean="0"/>
              <a:t> (E.C.) </a:t>
            </a:r>
            <a:endParaRPr lang="en-GB" sz="3600" dirty="0"/>
          </a:p>
        </p:txBody>
      </p:sp>
      <p:sp>
        <p:nvSpPr>
          <p:cNvPr id="3" name="Content Placeholder 2"/>
          <p:cNvSpPr>
            <a:spLocks noGrp="1"/>
          </p:cNvSpPr>
          <p:nvPr>
            <p:ph idx="1"/>
          </p:nvPr>
        </p:nvSpPr>
        <p:spPr>
          <a:xfrm>
            <a:off x="467544" y="1714488"/>
            <a:ext cx="8319298" cy="4786346"/>
          </a:xfrm>
        </p:spPr>
        <p:txBody>
          <a:bodyPr>
            <a:normAutofit/>
          </a:bodyPr>
          <a:lstStyle/>
          <a:p>
            <a:r>
              <a:rPr lang="en-GB" dirty="0" smtClean="0"/>
              <a:t>Used to </a:t>
            </a:r>
            <a:r>
              <a:rPr lang="en-GB" dirty="0" smtClean="0"/>
              <a:t>prevent</a:t>
            </a:r>
            <a:r>
              <a:rPr lang="en-GB" dirty="0" smtClean="0"/>
              <a:t> </a:t>
            </a:r>
            <a:r>
              <a:rPr lang="en-GB" dirty="0" smtClean="0"/>
              <a:t>pregnancy after unprotected sex</a:t>
            </a:r>
          </a:p>
          <a:p>
            <a:r>
              <a:rPr lang="en-GB" dirty="0" smtClean="0"/>
              <a:t>Taken within 120 hrs of sexual intercourse</a:t>
            </a:r>
          </a:p>
          <a:p>
            <a:r>
              <a:rPr lang="en-GB" dirty="0" smtClean="0"/>
              <a:t>Not used as a regular contraceptive</a:t>
            </a:r>
          </a:p>
          <a:p>
            <a:r>
              <a:rPr lang="en-GB" dirty="0" smtClean="0"/>
              <a:t>Prevent </a:t>
            </a:r>
            <a:r>
              <a:rPr lang="en-GB" dirty="0" smtClean="0"/>
              <a:t>between 75-95% pregnancies</a:t>
            </a:r>
          </a:p>
          <a:p>
            <a:pPr>
              <a:buNone/>
            </a:pPr>
            <a:r>
              <a:rPr lang="en-GB" b="1" dirty="0" smtClean="0"/>
              <a:t>MOA</a:t>
            </a:r>
          </a:p>
          <a:p>
            <a:r>
              <a:rPr lang="en-GB" dirty="0" smtClean="0"/>
              <a:t>Prevent </a:t>
            </a:r>
            <a:r>
              <a:rPr lang="en-GB" dirty="0" smtClean="0"/>
              <a:t>or delay ovulation</a:t>
            </a:r>
          </a:p>
          <a:p>
            <a:r>
              <a:rPr lang="en-GB" dirty="0" smtClean="0"/>
              <a:t>Inhibit or slow down transportation of ovum and sperm thus </a:t>
            </a:r>
            <a:r>
              <a:rPr lang="en-GB" dirty="0" smtClean="0"/>
              <a:t>prevention</a:t>
            </a:r>
            <a:r>
              <a:rPr lang="en-GB" dirty="0" smtClean="0"/>
              <a:t> </a:t>
            </a:r>
            <a:r>
              <a:rPr lang="en-GB" dirty="0" smtClean="0"/>
              <a:t>fertilization and implantation</a:t>
            </a:r>
          </a:p>
          <a:p>
            <a:endParaRPr lang="en-GB" dirty="0"/>
          </a:p>
        </p:txBody>
      </p:sp>
      <p:sp>
        <p:nvSpPr>
          <p:cNvPr id="4" name="Date Placeholder 3"/>
          <p:cNvSpPr>
            <a:spLocks noGrp="1"/>
          </p:cNvSpPr>
          <p:nvPr>
            <p:ph type="dt" sz="half" idx="10"/>
          </p:nvPr>
        </p:nvSpPr>
        <p:spPr>
          <a:xfrm>
            <a:off x="6096000" y="7162800"/>
            <a:ext cx="2667000" cy="365125"/>
          </a:xfrm>
        </p:spPr>
        <p:txBody>
          <a:bodyPr/>
          <a:lstStyle/>
          <a:p>
            <a:fld id="{1CFFFEE5-F009-4FF4-835E-B4FD91951E90}" type="datetime3">
              <a:rPr lang="en-GB" smtClean="0"/>
              <a:pPr/>
              <a:t>8 October, 2014</a:t>
            </a:fld>
            <a:endParaRPr lang="en-GB" dirty="0"/>
          </a:p>
        </p:txBody>
      </p:sp>
      <p:sp>
        <p:nvSpPr>
          <p:cNvPr id="5" name="Footer Placeholder 4"/>
          <p:cNvSpPr>
            <a:spLocks noGrp="1"/>
          </p:cNvSpPr>
          <p:nvPr>
            <p:ph type="ftr" sz="quarter" idx="11"/>
          </p:nvPr>
        </p:nvSpPr>
        <p:spPr>
          <a:xfrm>
            <a:off x="533400" y="7162800"/>
            <a:ext cx="5421083" cy="365125"/>
          </a:xfrm>
        </p:spPr>
        <p:txBody>
          <a:bodyPr/>
          <a:lstStyle/>
          <a:p>
            <a:endParaRPr lang="en-GB" dirty="0"/>
          </a:p>
        </p:txBody>
      </p:sp>
      <p:sp>
        <p:nvSpPr>
          <p:cNvPr id="6" name="Slide Number Placeholder 5"/>
          <p:cNvSpPr>
            <a:spLocks noGrp="1"/>
          </p:cNvSpPr>
          <p:nvPr>
            <p:ph type="sldNum" sz="quarter" idx="12"/>
          </p:nvPr>
        </p:nvSpPr>
        <p:spPr/>
        <p:txBody>
          <a:bodyPr>
            <a:normAutofit fontScale="85000" lnSpcReduction="20000"/>
          </a:bodyPr>
          <a:lstStyle/>
          <a:p>
            <a:fld id="{ECEDEDBB-7BB6-43E8-B6E2-BBC2D6D06CF8}" type="slidenum">
              <a:rPr lang="en-GB" smtClean="0"/>
              <a:pPr/>
              <a:t>43</a:t>
            </a:fld>
            <a:endParaRPr lang="en-GB"/>
          </a:p>
        </p:txBody>
      </p:sp>
    </p:spTree>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941387"/>
          </a:xfrm>
        </p:spPr>
        <p:txBody>
          <a:bodyPr>
            <a:normAutofit/>
          </a:bodyPr>
          <a:lstStyle/>
          <a:p>
            <a:r>
              <a:rPr lang="en-GB" dirty="0" smtClean="0"/>
              <a:t>MOA cont....</a:t>
            </a:r>
            <a:endParaRPr lang="en-GB" dirty="0"/>
          </a:p>
        </p:txBody>
      </p:sp>
      <p:sp>
        <p:nvSpPr>
          <p:cNvPr id="3" name="Content Placeholder 2"/>
          <p:cNvSpPr>
            <a:spLocks noGrp="1"/>
          </p:cNvSpPr>
          <p:nvPr>
            <p:ph idx="1"/>
          </p:nvPr>
        </p:nvSpPr>
        <p:spPr>
          <a:xfrm>
            <a:off x="714348" y="1214422"/>
            <a:ext cx="7972452" cy="4916503"/>
          </a:xfrm>
        </p:spPr>
        <p:txBody>
          <a:bodyPr>
            <a:normAutofit fontScale="92500"/>
          </a:bodyPr>
          <a:lstStyle/>
          <a:p>
            <a:endParaRPr lang="en-GB" sz="3200" dirty="0" smtClean="0"/>
          </a:p>
          <a:p>
            <a:r>
              <a:rPr lang="en-GB" sz="3200" dirty="0" smtClean="0"/>
              <a:t>Do </a:t>
            </a:r>
            <a:r>
              <a:rPr lang="en-GB" sz="3200" dirty="0" smtClean="0"/>
              <a:t>not work when pregnancy is established</a:t>
            </a:r>
          </a:p>
          <a:p>
            <a:pPr>
              <a:buNone/>
            </a:pPr>
            <a:r>
              <a:rPr lang="en-GB" sz="3200" dirty="0" smtClean="0"/>
              <a:t>Types </a:t>
            </a:r>
          </a:p>
          <a:p>
            <a:pPr>
              <a:buFont typeface="Wingdings" pitchFamily="2" charset="2"/>
              <a:buChar char="ü"/>
            </a:pPr>
            <a:r>
              <a:rPr lang="en-GB" sz="3200" b="1" dirty="0" smtClean="0"/>
              <a:t> COC’s </a:t>
            </a:r>
          </a:p>
          <a:p>
            <a:pPr marL="514350" indent="-514350">
              <a:buFont typeface="+mj-lt"/>
              <a:buAutoNum type="arabicPeriod"/>
            </a:pPr>
            <a:r>
              <a:rPr lang="en-GB" sz="3200" dirty="0" smtClean="0"/>
              <a:t>50 mcg- 2 tablets taken within 120 hrs of sex. Repeat dose after 12 hrs  (4 pills required)</a:t>
            </a:r>
          </a:p>
          <a:p>
            <a:pPr marL="514350" indent="-514350">
              <a:buFont typeface="+mj-lt"/>
              <a:buAutoNum type="arabicPeriod"/>
            </a:pPr>
            <a:r>
              <a:rPr lang="en-GB" sz="3200" dirty="0" smtClean="0"/>
              <a:t>30 mcg- 4 tablets taken within 120 hrs of sex. Repeat dose after 12 hrs (8 pills required)</a:t>
            </a:r>
            <a:endParaRPr lang="en-GB" sz="3200" dirty="0"/>
          </a:p>
        </p:txBody>
      </p:sp>
      <p:sp>
        <p:nvSpPr>
          <p:cNvPr id="4" name="Date Placeholder 3"/>
          <p:cNvSpPr>
            <a:spLocks noGrp="1"/>
          </p:cNvSpPr>
          <p:nvPr>
            <p:ph type="dt" sz="half" idx="10"/>
          </p:nvPr>
        </p:nvSpPr>
        <p:spPr>
          <a:xfrm>
            <a:off x="6477000" y="7086600"/>
            <a:ext cx="2667000" cy="365125"/>
          </a:xfrm>
        </p:spPr>
        <p:txBody>
          <a:bodyPr/>
          <a:lstStyle/>
          <a:p>
            <a:fld id="{D6B9886E-5F52-48E8-A2C5-6AE42CD85AA3}" type="datetime3">
              <a:rPr lang="en-GB" smtClean="0"/>
              <a:pPr/>
              <a:t>8 October, 2014</a:t>
            </a:fld>
            <a:endParaRPr lang="en-GB" dirty="0"/>
          </a:p>
        </p:txBody>
      </p:sp>
      <p:sp>
        <p:nvSpPr>
          <p:cNvPr id="5" name="Footer Placeholder 4"/>
          <p:cNvSpPr>
            <a:spLocks noGrp="1"/>
          </p:cNvSpPr>
          <p:nvPr>
            <p:ph type="ftr" sz="quarter" idx="11"/>
          </p:nvPr>
        </p:nvSpPr>
        <p:spPr>
          <a:xfrm>
            <a:off x="685800" y="7086600"/>
            <a:ext cx="5421083" cy="365125"/>
          </a:xfrm>
        </p:spPr>
        <p:txBody>
          <a:bodyPr/>
          <a:lstStyle/>
          <a:p>
            <a:endParaRPr lang="en-GB" dirty="0"/>
          </a:p>
        </p:txBody>
      </p:sp>
      <p:sp>
        <p:nvSpPr>
          <p:cNvPr id="6" name="Slide Number Placeholder 5"/>
          <p:cNvSpPr>
            <a:spLocks noGrp="1"/>
          </p:cNvSpPr>
          <p:nvPr>
            <p:ph type="sldNum" sz="quarter" idx="12"/>
          </p:nvPr>
        </p:nvSpPr>
        <p:spPr/>
        <p:txBody>
          <a:bodyPr>
            <a:normAutofit fontScale="85000" lnSpcReduction="20000"/>
          </a:bodyPr>
          <a:lstStyle/>
          <a:p>
            <a:fld id="{ECEDEDBB-7BB6-43E8-B6E2-BBC2D6D06CF8}" type="slidenum">
              <a:rPr lang="en-GB" smtClean="0"/>
              <a:pPr/>
              <a:t>44</a:t>
            </a:fld>
            <a:endParaRPr lang="en-GB"/>
          </a:p>
        </p:txBody>
      </p:sp>
    </p:spTree>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017587"/>
          </a:xfrm>
        </p:spPr>
        <p:txBody>
          <a:bodyPr>
            <a:normAutofit fontScale="90000"/>
          </a:bodyPr>
          <a:lstStyle/>
          <a:p>
            <a:r>
              <a:rPr lang="en-GB" b="1" dirty="0" smtClean="0"/>
              <a:t/>
            </a:r>
            <a:br>
              <a:rPr lang="en-GB" b="1" dirty="0" smtClean="0"/>
            </a:br>
            <a:r>
              <a:rPr lang="en-GB" b="1" dirty="0" smtClean="0"/>
              <a:t/>
            </a:r>
            <a:br>
              <a:rPr lang="en-GB" b="1" dirty="0" smtClean="0"/>
            </a:br>
            <a:r>
              <a:rPr lang="en-GB" b="1" dirty="0" err="1" smtClean="0"/>
              <a:t>POP’s</a:t>
            </a:r>
            <a:r>
              <a:rPr lang="en-GB" b="1" dirty="0" smtClean="0"/>
              <a:t/>
            </a:r>
            <a:br>
              <a:rPr lang="en-GB" b="1" dirty="0" smtClean="0"/>
            </a:br>
            <a:endParaRPr lang="en-GB" dirty="0"/>
          </a:p>
        </p:txBody>
      </p:sp>
      <p:sp>
        <p:nvSpPr>
          <p:cNvPr id="3" name="Content Placeholder 2"/>
          <p:cNvSpPr>
            <a:spLocks noGrp="1"/>
          </p:cNvSpPr>
          <p:nvPr>
            <p:ph idx="1"/>
          </p:nvPr>
        </p:nvSpPr>
        <p:spPr>
          <a:xfrm>
            <a:off x="467544" y="1357298"/>
            <a:ext cx="8219256" cy="5500702"/>
          </a:xfrm>
        </p:spPr>
        <p:txBody>
          <a:bodyPr/>
          <a:lstStyle/>
          <a:p>
            <a:endParaRPr lang="en-GB" b="1" dirty="0" smtClean="0"/>
          </a:p>
          <a:p>
            <a:pPr marL="514350" indent="-514350">
              <a:buFont typeface="+mj-lt"/>
              <a:buAutoNum type="arabicPeriod"/>
            </a:pPr>
            <a:r>
              <a:rPr lang="en-GB" dirty="0" smtClean="0"/>
              <a:t>One </a:t>
            </a:r>
            <a:r>
              <a:rPr lang="en-GB" dirty="0" smtClean="0"/>
              <a:t>750 mcg levonorgestrel pill within 120 hrs of sex. Repeat after 12 hrs (2 pills taken)</a:t>
            </a:r>
          </a:p>
          <a:p>
            <a:pPr marL="514350" indent="-514350">
              <a:buFont typeface="+mj-lt"/>
              <a:buAutoNum type="arabicPeriod"/>
            </a:pPr>
            <a:r>
              <a:rPr lang="en-GB" dirty="0" smtClean="0"/>
              <a:t>Two 750 mcg levonorgestrel pills taken as a single dose within 120 hrs of sex</a:t>
            </a:r>
          </a:p>
          <a:p>
            <a:pPr marL="514350" indent="-514350">
              <a:buFont typeface="+mj-lt"/>
              <a:buAutoNum type="arabicPeriod"/>
            </a:pPr>
            <a:r>
              <a:rPr lang="en-GB" dirty="0" smtClean="0"/>
              <a:t>Regular POP’s- 20 pills taken within 120 hrs of sex. Repeat after 12 hrs (40 pills taken)</a:t>
            </a:r>
          </a:p>
          <a:p>
            <a:pPr marL="514350" indent="-514350">
              <a:buFont typeface="+mj-lt"/>
              <a:buAutoNum type="arabicPeriod"/>
            </a:pPr>
            <a:endParaRPr lang="en-GB" dirty="0"/>
          </a:p>
        </p:txBody>
      </p:sp>
      <p:sp>
        <p:nvSpPr>
          <p:cNvPr id="4" name="Date Placeholder 3"/>
          <p:cNvSpPr>
            <a:spLocks noGrp="1"/>
          </p:cNvSpPr>
          <p:nvPr>
            <p:ph type="dt" sz="half" idx="10"/>
          </p:nvPr>
        </p:nvSpPr>
        <p:spPr>
          <a:xfrm>
            <a:off x="6096000" y="7086600"/>
            <a:ext cx="2667000" cy="365125"/>
          </a:xfrm>
        </p:spPr>
        <p:txBody>
          <a:bodyPr/>
          <a:lstStyle/>
          <a:p>
            <a:fld id="{9E539CE7-65D2-4A0E-91E3-4C0A1388CA3C}" type="datetime3">
              <a:rPr lang="en-GB" smtClean="0"/>
              <a:pPr/>
              <a:t>8 October, 2014</a:t>
            </a:fld>
            <a:endParaRPr lang="en-GB" dirty="0"/>
          </a:p>
        </p:txBody>
      </p:sp>
      <p:sp>
        <p:nvSpPr>
          <p:cNvPr id="5" name="Footer Placeholder 4"/>
          <p:cNvSpPr>
            <a:spLocks noGrp="1"/>
          </p:cNvSpPr>
          <p:nvPr>
            <p:ph type="ftr" sz="quarter" idx="11"/>
          </p:nvPr>
        </p:nvSpPr>
        <p:spPr>
          <a:xfrm>
            <a:off x="533400" y="7086600"/>
            <a:ext cx="5421083" cy="365125"/>
          </a:xfrm>
        </p:spPr>
        <p:txBody>
          <a:bodyPr/>
          <a:lstStyle/>
          <a:p>
            <a:r>
              <a:rPr lang="en-GB" dirty="0" smtClean="0"/>
              <a:t>sept 2013 class</a:t>
            </a:r>
            <a:endParaRPr lang="en-GB" dirty="0"/>
          </a:p>
        </p:txBody>
      </p:sp>
      <p:sp>
        <p:nvSpPr>
          <p:cNvPr id="6" name="Slide Number Placeholder 5"/>
          <p:cNvSpPr>
            <a:spLocks noGrp="1"/>
          </p:cNvSpPr>
          <p:nvPr>
            <p:ph type="sldNum" sz="quarter" idx="12"/>
          </p:nvPr>
        </p:nvSpPr>
        <p:spPr/>
        <p:txBody>
          <a:bodyPr>
            <a:normAutofit fontScale="85000" lnSpcReduction="20000"/>
          </a:bodyPr>
          <a:lstStyle/>
          <a:p>
            <a:fld id="{ECEDEDBB-7BB6-43E8-B6E2-BBC2D6D06CF8}" type="slidenum">
              <a:rPr lang="en-GB" smtClean="0"/>
              <a:pPr/>
              <a:t>45</a:t>
            </a:fld>
            <a:endParaRPr lang="en-GB"/>
          </a:p>
        </p:txBody>
      </p:sp>
    </p:spTree>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Benefits </a:t>
            </a:r>
            <a:endParaRPr lang="en-GB" dirty="0"/>
          </a:p>
        </p:txBody>
      </p:sp>
      <p:sp>
        <p:nvSpPr>
          <p:cNvPr id="3" name="Content Placeholder 2"/>
          <p:cNvSpPr>
            <a:spLocks noGrp="1"/>
          </p:cNvSpPr>
          <p:nvPr>
            <p:ph idx="1"/>
          </p:nvPr>
        </p:nvSpPr>
        <p:spPr>
          <a:xfrm>
            <a:off x="857224" y="1428736"/>
            <a:ext cx="7829576" cy="4702189"/>
          </a:xfrm>
        </p:spPr>
        <p:txBody>
          <a:bodyPr/>
          <a:lstStyle/>
          <a:p>
            <a:r>
              <a:rPr lang="en-GB" dirty="0" smtClean="0"/>
              <a:t>Safe</a:t>
            </a:r>
          </a:p>
          <a:p>
            <a:r>
              <a:rPr lang="en-GB" dirty="0" smtClean="0"/>
              <a:t>Effective</a:t>
            </a:r>
          </a:p>
          <a:p>
            <a:r>
              <a:rPr lang="en-GB" dirty="0" smtClean="0"/>
              <a:t>Easy to use</a:t>
            </a:r>
          </a:p>
          <a:p>
            <a:r>
              <a:rPr lang="en-GB" dirty="0" smtClean="0"/>
              <a:t>No medical examination required</a:t>
            </a:r>
          </a:p>
          <a:p>
            <a:r>
              <a:rPr lang="en-GB" dirty="0" smtClean="0"/>
              <a:t>Used at any time of the menstrual cycle</a:t>
            </a:r>
          </a:p>
          <a:p>
            <a:pPr>
              <a:buNone/>
            </a:pPr>
            <a:r>
              <a:rPr lang="en-GB" dirty="0" smtClean="0"/>
              <a:t>Examples are: </a:t>
            </a:r>
            <a:r>
              <a:rPr lang="en-GB" dirty="0" err="1" smtClean="0"/>
              <a:t>microgynon</a:t>
            </a:r>
            <a:r>
              <a:rPr lang="en-GB" dirty="0" smtClean="0"/>
              <a:t>, postinon-2, smart lady, </a:t>
            </a:r>
            <a:r>
              <a:rPr lang="en-GB" dirty="0" err="1" smtClean="0"/>
              <a:t>pregnon</a:t>
            </a:r>
            <a:r>
              <a:rPr lang="en-GB" dirty="0" smtClean="0"/>
              <a:t>.</a:t>
            </a:r>
            <a:endParaRPr lang="en-GB" dirty="0"/>
          </a:p>
        </p:txBody>
      </p:sp>
      <p:sp>
        <p:nvSpPr>
          <p:cNvPr id="4" name="Date Placeholder 3"/>
          <p:cNvSpPr>
            <a:spLocks noGrp="1"/>
          </p:cNvSpPr>
          <p:nvPr>
            <p:ph type="dt" sz="half" idx="10"/>
          </p:nvPr>
        </p:nvSpPr>
        <p:spPr>
          <a:xfrm>
            <a:off x="6096000" y="7086600"/>
            <a:ext cx="2667000" cy="365125"/>
          </a:xfrm>
        </p:spPr>
        <p:txBody>
          <a:bodyPr/>
          <a:lstStyle/>
          <a:p>
            <a:fld id="{F4794B60-468A-4BD2-B5D4-2953F24D516F}" type="datetime3">
              <a:rPr lang="en-GB" smtClean="0"/>
              <a:pPr/>
              <a:t>8 October, 2014</a:t>
            </a:fld>
            <a:endParaRPr lang="en-GB" dirty="0"/>
          </a:p>
        </p:txBody>
      </p:sp>
      <p:sp>
        <p:nvSpPr>
          <p:cNvPr id="5" name="Footer Placeholder 4"/>
          <p:cNvSpPr>
            <a:spLocks noGrp="1"/>
          </p:cNvSpPr>
          <p:nvPr>
            <p:ph type="ftr" sz="quarter" idx="11"/>
          </p:nvPr>
        </p:nvSpPr>
        <p:spPr>
          <a:xfrm>
            <a:off x="609600" y="7086600"/>
            <a:ext cx="5421083" cy="365125"/>
          </a:xfrm>
        </p:spPr>
        <p:txBody>
          <a:bodyPr/>
          <a:lstStyle/>
          <a:p>
            <a:r>
              <a:rPr lang="en-GB" dirty="0" smtClean="0"/>
              <a:t>sept 2013 class</a:t>
            </a:r>
            <a:endParaRPr lang="en-GB" dirty="0"/>
          </a:p>
        </p:txBody>
      </p:sp>
      <p:sp>
        <p:nvSpPr>
          <p:cNvPr id="6" name="Slide Number Placeholder 5"/>
          <p:cNvSpPr>
            <a:spLocks noGrp="1"/>
          </p:cNvSpPr>
          <p:nvPr>
            <p:ph type="sldNum" sz="quarter" idx="12"/>
          </p:nvPr>
        </p:nvSpPr>
        <p:spPr/>
        <p:txBody>
          <a:bodyPr>
            <a:normAutofit fontScale="85000" lnSpcReduction="20000"/>
          </a:bodyPr>
          <a:lstStyle/>
          <a:p>
            <a:fld id="{ECEDEDBB-7BB6-43E8-B6E2-BBC2D6D06CF8}" type="slidenum">
              <a:rPr lang="en-GB" smtClean="0"/>
              <a:pPr/>
              <a:t>46</a:t>
            </a:fld>
            <a:endParaRPr lang="en-GB"/>
          </a:p>
        </p:txBody>
      </p:sp>
    </p:spTree>
  </p:cSld>
  <p:clrMapOvr>
    <a:masterClrMapping/>
  </p:clrMapOv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Limitations </a:t>
            </a:r>
            <a:endParaRPr lang="en-GB" dirty="0"/>
          </a:p>
        </p:txBody>
      </p:sp>
      <p:sp>
        <p:nvSpPr>
          <p:cNvPr id="3" name="Content Placeholder 2"/>
          <p:cNvSpPr>
            <a:spLocks noGrp="1"/>
          </p:cNvSpPr>
          <p:nvPr>
            <p:ph idx="1"/>
          </p:nvPr>
        </p:nvSpPr>
        <p:spPr/>
        <p:txBody>
          <a:bodyPr/>
          <a:lstStyle/>
          <a:p>
            <a:r>
              <a:rPr lang="en-GB" dirty="0" smtClean="0"/>
              <a:t>Effective only within 120 hrs of unprotected sex</a:t>
            </a:r>
          </a:p>
          <a:p>
            <a:r>
              <a:rPr lang="en-GB" dirty="0" smtClean="0"/>
              <a:t>Not a regular contraceptive method</a:t>
            </a:r>
          </a:p>
          <a:p>
            <a:r>
              <a:rPr lang="en-GB" dirty="0" smtClean="0"/>
              <a:t>Do not protect against STI’s and HIV</a:t>
            </a:r>
          </a:p>
          <a:p>
            <a:r>
              <a:rPr lang="en-GB" dirty="0" smtClean="0"/>
              <a:t>Cause nausea – COC regimen </a:t>
            </a:r>
          </a:p>
          <a:p>
            <a:endParaRPr lang="en-GB" dirty="0"/>
          </a:p>
        </p:txBody>
      </p:sp>
      <p:sp>
        <p:nvSpPr>
          <p:cNvPr id="4" name="Date Placeholder 3"/>
          <p:cNvSpPr>
            <a:spLocks noGrp="1"/>
          </p:cNvSpPr>
          <p:nvPr>
            <p:ph type="dt" sz="half" idx="10"/>
          </p:nvPr>
        </p:nvSpPr>
        <p:spPr>
          <a:xfrm>
            <a:off x="5943600" y="7086600"/>
            <a:ext cx="2667000" cy="365125"/>
          </a:xfrm>
        </p:spPr>
        <p:txBody>
          <a:bodyPr/>
          <a:lstStyle/>
          <a:p>
            <a:fld id="{E37C3A1C-CB4E-461E-9CC5-7D5AD1AE2E57}" type="datetime3">
              <a:rPr lang="en-GB" smtClean="0"/>
              <a:pPr/>
              <a:t>8 October, 2014</a:t>
            </a:fld>
            <a:endParaRPr lang="en-GB" dirty="0"/>
          </a:p>
        </p:txBody>
      </p:sp>
      <p:sp>
        <p:nvSpPr>
          <p:cNvPr id="5" name="Footer Placeholder 4"/>
          <p:cNvSpPr>
            <a:spLocks noGrp="1"/>
          </p:cNvSpPr>
          <p:nvPr>
            <p:ph type="ftr" sz="quarter" idx="11"/>
          </p:nvPr>
        </p:nvSpPr>
        <p:spPr>
          <a:xfrm>
            <a:off x="457200" y="7010400"/>
            <a:ext cx="5421083" cy="365125"/>
          </a:xfrm>
        </p:spPr>
        <p:txBody>
          <a:bodyPr/>
          <a:lstStyle/>
          <a:p>
            <a:r>
              <a:rPr lang="en-GB" dirty="0" smtClean="0"/>
              <a:t>sept 2013 class</a:t>
            </a:r>
            <a:endParaRPr lang="en-GB" dirty="0"/>
          </a:p>
        </p:txBody>
      </p:sp>
      <p:sp>
        <p:nvSpPr>
          <p:cNvPr id="6" name="Slide Number Placeholder 5"/>
          <p:cNvSpPr>
            <a:spLocks noGrp="1"/>
          </p:cNvSpPr>
          <p:nvPr>
            <p:ph type="sldNum" sz="quarter" idx="12"/>
          </p:nvPr>
        </p:nvSpPr>
        <p:spPr/>
        <p:txBody>
          <a:bodyPr>
            <a:normAutofit fontScale="85000" lnSpcReduction="20000"/>
          </a:bodyPr>
          <a:lstStyle/>
          <a:p>
            <a:fld id="{ECEDEDBB-7BB6-43E8-B6E2-BBC2D6D06CF8}" type="slidenum">
              <a:rPr lang="en-GB" smtClean="0"/>
              <a:pPr/>
              <a:t>47</a:t>
            </a:fld>
            <a:endParaRPr lang="en-GB"/>
          </a:p>
        </p:txBody>
      </p:sp>
    </p:spTree>
  </p:cSld>
  <p:clrMapOvr>
    <a:masterClrMapping/>
  </p:clrMapOv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Eligibility/ indication </a:t>
            </a:r>
            <a:endParaRPr lang="en-GB" dirty="0"/>
          </a:p>
        </p:txBody>
      </p:sp>
      <p:sp>
        <p:nvSpPr>
          <p:cNvPr id="3" name="Content Placeholder 2"/>
          <p:cNvSpPr>
            <a:spLocks noGrp="1"/>
          </p:cNvSpPr>
          <p:nvPr>
            <p:ph idx="1"/>
          </p:nvPr>
        </p:nvSpPr>
        <p:spPr/>
        <p:txBody>
          <a:bodyPr/>
          <a:lstStyle/>
          <a:p>
            <a:r>
              <a:rPr lang="en-GB" dirty="0" smtClean="0"/>
              <a:t>Sex without contraception and pregnancy not wanted</a:t>
            </a:r>
          </a:p>
          <a:p>
            <a:r>
              <a:rPr lang="en-GB" dirty="0" smtClean="0"/>
              <a:t>Missed pills with unprotected sex</a:t>
            </a:r>
          </a:p>
          <a:p>
            <a:r>
              <a:rPr lang="en-GB" dirty="0" smtClean="0"/>
              <a:t>Rape / sexual assault</a:t>
            </a:r>
          </a:p>
          <a:p>
            <a:r>
              <a:rPr lang="en-GB" dirty="0" smtClean="0"/>
              <a:t>Broken condom</a:t>
            </a:r>
          </a:p>
          <a:p>
            <a:r>
              <a:rPr lang="en-GB" dirty="0" smtClean="0"/>
              <a:t>IUD out of place</a:t>
            </a:r>
            <a:endParaRPr lang="en-GB" dirty="0"/>
          </a:p>
        </p:txBody>
      </p:sp>
      <p:sp>
        <p:nvSpPr>
          <p:cNvPr id="4" name="Date Placeholder 3"/>
          <p:cNvSpPr>
            <a:spLocks noGrp="1"/>
          </p:cNvSpPr>
          <p:nvPr>
            <p:ph type="dt" sz="half" idx="10"/>
          </p:nvPr>
        </p:nvSpPr>
        <p:spPr>
          <a:xfrm>
            <a:off x="5943600" y="7162800"/>
            <a:ext cx="2667000" cy="365125"/>
          </a:xfrm>
        </p:spPr>
        <p:txBody>
          <a:bodyPr/>
          <a:lstStyle/>
          <a:p>
            <a:fld id="{2994D409-75A2-43F5-9AEB-D83CB2714295}" type="datetime3">
              <a:rPr lang="en-GB" smtClean="0"/>
              <a:pPr/>
              <a:t>8 October, 2014</a:t>
            </a:fld>
            <a:endParaRPr lang="en-GB" dirty="0"/>
          </a:p>
        </p:txBody>
      </p:sp>
      <p:sp>
        <p:nvSpPr>
          <p:cNvPr id="5" name="Footer Placeholder 4"/>
          <p:cNvSpPr>
            <a:spLocks noGrp="1"/>
          </p:cNvSpPr>
          <p:nvPr>
            <p:ph type="ftr" sz="quarter" idx="11"/>
          </p:nvPr>
        </p:nvSpPr>
        <p:spPr>
          <a:xfrm>
            <a:off x="457200" y="7086600"/>
            <a:ext cx="5421083" cy="365125"/>
          </a:xfrm>
        </p:spPr>
        <p:txBody>
          <a:bodyPr/>
          <a:lstStyle/>
          <a:p>
            <a:r>
              <a:rPr lang="en-GB" dirty="0" smtClean="0"/>
              <a:t>sept 2013 class</a:t>
            </a:r>
            <a:endParaRPr lang="en-GB" dirty="0"/>
          </a:p>
        </p:txBody>
      </p:sp>
      <p:sp>
        <p:nvSpPr>
          <p:cNvPr id="6" name="Slide Number Placeholder 5"/>
          <p:cNvSpPr>
            <a:spLocks noGrp="1"/>
          </p:cNvSpPr>
          <p:nvPr>
            <p:ph type="sldNum" sz="quarter" idx="12"/>
          </p:nvPr>
        </p:nvSpPr>
        <p:spPr/>
        <p:txBody>
          <a:bodyPr>
            <a:normAutofit fontScale="85000" lnSpcReduction="20000"/>
          </a:bodyPr>
          <a:lstStyle/>
          <a:p>
            <a:fld id="{ECEDEDBB-7BB6-43E8-B6E2-BBC2D6D06CF8}" type="slidenum">
              <a:rPr lang="en-GB" smtClean="0"/>
              <a:pPr/>
              <a:t>48</a:t>
            </a:fld>
            <a:endParaRPr lang="en-GB"/>
          </a:p>
        </p:txBody>
      </p:sp>
    </p:spTree>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Caution </a:t>
            </a:r>
            <a:endParaRPr lang="en-GB" dirty="0"/>
          </a:p>
        </p:txBody>
      </p:sp>
      <p:sp>
        <p:nvSpPr>
          <p:cNvPr id="3" name="Content Placeholder 2"/>
          <p:cNvSpPr>
            <a:spLocks noGrp="1"/>
          </p:cNvSpPr>
          <p:nvPr>
            <p:ph idx="1"/>
          </p:nvPr>
        </p:nvSpPr>
        <p:spPr/>
        <p:txBody>
          <a:bodyPr/>
          <a:lstStyle/>
          <a:p>
            <a:r>
              <a:rPr lang="en-GB" dirty="0" smtClean="0"/>
              <a:t>Hx of severe CVS complications</a:t>
            </a:r>
          </a:p>
          <a:p>
            <a:r>
              <a:rPr lang="en-GB" dirty="0" smtClean="0"/>
              <a:t>Angina pectoris</a:t>
            </a:r>
          </a:p>
          <a:p>
            <a:r>
              <a:rPr lang="en-GB" dirty="0" smtClean="0"/>
              <a:t>Migraines</a:t>
            </a:r>
          </a:p>
          <a:p>
            <a:r>
              <a:rPr lang="en-GB" dirty="0" smtClean="0"/>
              <a:t>Severe liver disease</a:t>
            </a:r>
          </a:p>
          <a:p>
            <a:pPr>
              <a:buNone/>
            </a:pPr>
            <a:r>
              <a:rPr lang="en-GB" dirty="0" smtClean="0"/>
              <a:t>N/B- a woman with regular demand of EC should be counselled on other contraceptive options</a:t>
            </a:r>
          </a:p>
          <a:p>
            <a:r>
              <a:rPr lang="en-GB" dirty="0" smtClean="0"/>
              <a:t>Avoid in pregnancy</a:t>
            </a:r>
          </a:p>
          <a:p>
            <a:endParaRPr lang="en-GB" dirty="0"/>
          </a:p>
        </p:txBody>
      </p:sp>
      <p:sp>
        <p:nvSpPr>
          <p:cNvPr id="4" name="Date Placeholder 3"/>
          <p:cNvSpPr>
            <a:spLocks noGrp="1"/>
          </p:cNvSpPr>
          <p:nvPr>
            <p:ph type="dt" sz="half" idx="10"/>
          </p:nvPr>
        </p:nvSpPr>
        <p:spPr>
          <a:xfrm>
            <a:off x="5943600" y="7086600"/>
            <a:ext cx="2667000" cy="365125"/>
          </a:xfrm>
        </p:spPr>
        <p:txBody>
          <a:bodyPr/>
          <a:lstStyle/>
          <a:p>
            <a:fld id="{E6080F7E-FCD8-4AFF-A479-2B4D1B7C61A1}" type="datetime3">
              <a:rPr lang="en-GB" smtClean="0"/>
              <a:pPr/>
              <a:t>8 October, 2014</a:t>
            </a:fld>
            <a:endParaRPr lang="en-GB" dirty="0"/>
          </a:p>
        </p:txBody>
      </p:sp>
      <p:sp>
        <p:nvSpPr>
          <p:cNvPr id="5" name="Footer Placeholder 4"/>
          <p:cNvSpPr>
            <a:spLocks noGrp="1"/>
          </p:cNvSpPr>
          <p:nvPr>
            <p:ph type="ftr" sz="quarter" idx="11"/>
          </p:nvPr>
        </p:nvSpPr>
        <p:spPr>
          <a:xfrm>
            <a:off x="457200" y="7086600"/>
            <a:ext cx="5421083" cy="365125"/>
          </a:xfrm>
        </p:spPr>
        <p:txBody>
          <a:bodyPr/>
          <a:lstStyle/>
          <a:p>
            <a:r>
              <a:rPr lang="en-GB" dirty="0" smtClean="0"/>
              <a:t>sept 2013 class</a:t>
            </a:r>
            <a:endParaRPr lang="en-GB" dirty="0"/>
          </a:p>
        </p:txBody>
      </p:sp>
      <p:sp>
        <p:nvSpPr>
          <p:cNvPr id="6" name="Slide Number Placeholder 5"/>
          <p:cNvSpPr>
            <a:spLocks noGrp="1"/>
          </p:cNvSpPr>
          <p:nvPr>
            <p:ph type="sldNum" sz="quarter" idx="12"/>
          </p:nvPr>
        </p:nvSpPr>
        <p:spPr/>
        <p:txBody>
          <a:bodyPr>
            <a:normAutofit fontScale="85000" lnSpcReduction="20000"/>
          </a:bodyPr>
          <a:lstStyle/>
          <a:p>
            <a:fld id="{ECEDEDBB-7BB6-43E8-B6E2-BBC2D6D06CF8}" type="slidenum">
              <a:rPr lang="en-GB" smtClean="0"/>
              <a:pPr/>
              <a:t>49</a:t>
            </a:fld>
            <a:endParaRPr lang="en-GB"/>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 CONT..</a:t>
            </a:r>
            <a:endParaRPr lang="en-US" dirty="0"/>
          </a:p>
        </p:txBody>
      </p:sp>
      <p:sp>
        <p:nvSpPr>
          <p:cNvPr id="3" name="Content Placeholder 2"/>
          <p:cNvSpPr>
            <a:spLocks noGrp="1"/>
          </p:cNvSpPr>
          <p:nvPr>
            <p:ph sz="quarter" idx="1"/>
          </p:nvPr>
        </p:nvSpPr>
        <p:spPr/>
        <p:txBody>
          <a:bodyPr/>
          <a:lstStyle/>
          <a:p>
            <a:pPr lvl="0"/>
            <a:r>
              <a:rPr lang="en-IE" b="1" dirty="0" smtClean="0"/>
              <a:t>Contraceptive prevalence</a:t>
            </a:r>
            <a:r>
              <a:rPr lang="en-IE" dirty="0" smtClean="0"/>
              <a:t> - percentage of women who are currently using, or whose sexual partner is currently using, at least one method of contraception. </a:t>
            </a:r>
          </a:p>
          <a:p>
            <a:pPr lvl="0"/>
            <a:r>
              <a:rPr lang="en-IE" dirty="0" smtClean="0"/>
              <a:t>It is usually reported for married or in union women aged 15 to 49 years (  A union involves a man and a woman regularly cohabiting in a marriage-like relationship) </a:t>
            </a:r>
          </a:p>
          <a:p>
            <a:pPr lvl="0"/>
            <a:endParaRPr lang="en-US" dirty="0" smtClean="0"/>
          </a:p>
          <a:p>
            <a:endParaRPr lang="en-US"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Injectables</a:t>
            </a:r>
            <a:endParaRPr lang="en-GB" dirty="0"/>
          </a:p>
        </p:txBody>
      </p:sp>
      <p:sp>
        <p:nvSpPr>
          <p:cNvPr id="3" name="Content Placeholder 2"/>
          <p:cNvSpPr>
            <a:spLocks noGrp="1"/>
          </p:cNvSpPr>
          <p:nvPr>
            <p:ph idx="1"/>
          </p:nvPr>
        </p:nvSpPr>
        <p:spPr/>
        <p:txBody>
          <a:bodyPr/>
          <a:lstStyle/>
          <a:p>
            <a:r>
              <a:rPr lang="en-GB" dirty="0" smtClean="0"/>
              <a:t>Contain 1-2 hormones</a:t>
            </a:r>
          </a:p>
          <a:p>
            <a:r>
              <a:rPr lang="en-GB" dirty="0" smtClean="0"/>
              <a:t>Give protection for 1- 3 months</a:t>
            </a:r>
          </a:p>
          <a:p>
            <a:pPr>
              <a:buNone/>
            </a:pPr>
            <a:r>
              <a:rPr lang="en-GB" dirty="0" err="1" smtClean="0"/>
              <a:t>Projestin</a:t>
            </a:r>
            <a:r>
              <a:rPr lang="en-GB" dirty="0" smtClean="0"/>
              <a:t> only injectables – POIC</a:t>
            </a:r>
          </a:p>
          <a:p>
            <a:pPr>
              <a:buFont typeface="Wingdings" pitchFamily="2" charset="2"/>
              <a:buChar char="v"/>
            </a:pPr>
            <a:r>
              <a:rPr lang="en-GB" dirty="0" smtClean="0"/>
              <a:t>Most widely used include </a:t>
            </a:r>
            <a:r>
              <a:rPr lang="en-GB" dirty="0" err="1" smtClean="0"/>
              <a:t>depo-provera</a:t>
            </a:r>
            <a:r>
              <a:rPr lang="en-GB" dirty="0" smtClean="0"/>
              <a:t> (3 months interval) and </a:t>
            </a:r>
            <a:r>
              <a:rPr lang="en-GB" dirty="0" err="1" smtClean="0"/>
              <a:t>noristerat</a:t>
            </a:r>
            <a:r>
              <a:rPr lang="en-GB" dirty="0" smtClean="0"/>
              <a:t> ( 2 months interval)</a:t>
            </a:r>
          </a:p>
          <a:p>
            <a:pPr>
              <a:buFont typeface="Wingdings" pitchFamily="2" charset="2"/>
              <a:buChar char="v"/>
            </a:pPr>
            <a:r>
              <a:rPr lang="en-GB" dirty="0" smtClean="0"/>
              <a:t>Given I.M. or sub-</a:t>
            </a:r>
            <a:r>
              <a:rPr lang="en-GB" dirty="0" err="1" smtClean="0"/>
              <a:t>cutaneous</a:t>
            </a:r>
            <a:r>
              <a:rPr lang="en-GB" dirty="0" smtClean="0"/>
              <a:t> (depot-</a:t>
            </a:r>
            <a:r>
              <a:rPr lang="en-GB" dirty="0" err="1" smtClean="0"/>
              <a:t>medroxyprogesterone</a:t>
            </a:r>
            <a:r>
              <a:rPr lang="en-GB" dirty="0" smtClean="0"/>
              <a:t> acetate - DMPA-SC)</a:t>
            </a:r>
          </a:p>
          <a:p>
            <a:pPr>
              <a:buNone/>
            </a:pPr>
            <a:endParaRPr lang="en-GB" dirty="0" smtClean="0"/>
          </a:p>
          <a:p>
            <a:pPr>
              <a:buNone/>
            </a:pPr>
            <a:endParaRPr lang="en-GB" dirty="0"/>
          </a:p>
        </p:txBody>
      </p:sp>
      <p:sp>
        <p:nvSpPr>
          <p:cNvPr id="4" name="Date Placeholder 3"/>
          <p:cNvSpPr>
            <a:spLocks noGrp="1"/>
          </p:cNvSpPr>
          <p:nvPr>
            <p:ph type="dt" sz="half" idx="10"/>
          </p:nvPr>
        </p:nvSpPr>
        <p:spPr>
          <a:xfrm>
            <a:off x="6096000" y="7239000"/>
            <a:ext cx="2667000" cy="365125"/>
          </a:xfrm>
        </p:spPr>
        <p:txBody>
          <a:bodyPr/>
          <a:lstStyle/>
          <a:p>
            <a:fld id="{FB8D8217-B78C-47E6-8600-6B9A004E5477}" type="datetime3">
              <a:rPr lang="en-GB" smtClean="0"/>
              <a:pPr/>
              <a:t>8 October, 2014</a:t>
            </a:fld>
            <a:endParaRPr lang="en-GB" dirty="0"/>
          </a:p>
        </p:txBody>
      </p:sp>
      <p:sp>
        <p:nvSpPr>
          <p:cNvPr id="5" name="Footer Placeholder 4"/>
          <p:cNvSpPr>
            <a:spLocks noGrp="1"/>
          </p:cNvSpPr>
          <p:nvPr>
            <p:ph type="ftr" sz="quarter" idx="11"/>
          </p:nvPr>
        </p:nvSpPr>
        <p:spPr>
          <a:xfrm>
            <a:off x="457200" y="7086600"/>
            <a:ext cx="5421083" cy="365125"/>
          </a:xfrm>
        </p:spPr>
        <p:txBody>
          <a:bodyPr/>
          <a:lstStyle/>
          <a:p>
            <a:r>
              <a:rPr lang="en-GB" dirty="0" smtClean="0"/>
              <a:t>sept 2013 class</a:t>
            </a:r>
            <a:endParaRPr lang="en-GB" dirty="0"/>
          </a:p>
        </p:txBody>
      </p:sp>
      <p:sp>
        <p:nvSpPr>
          <p:cNvPr id="6" name="Slide Number Placeholder 5"/>
          <p:cNvSpPr>
            <a:spLocks noGrp="1"/>
          </p:cNvSpPr>
          <p:nvPr>
            <p:ph type="sldNum" sz="quarter" idx="12"/>
          </p:nvPr>
        </p:nvSpPr>
        <p:spPr/>
        <p:txBody>
          <a:bodyPr>
            <a:normAutofit fontScale="85000" lnSpcReduction="20000"/>
          </a:bodyPr>
          <a:lstStyle/>
          <a:p>
            <a:fld id="{ECEDEDBB-7BB6-43E8-B6E2-BBC2D6D06CF8}" type="slidenum">
              <a:rPr lang="en-GB" smtClean="0"/>
              <a:pPr/>
              <a:t>50</a:t>
            </a:fld>
            <a:endParaRPr lang="en-GB"/>
          </a:p>
        </p:txBody>
      </p:sp>
    </p:spTree>
  </p:cSld>
  <p:clrMapOvr>
    <a:masterClrMapping/>
  </p:clrMapOv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Injectable cont..</a:t>
            </a:r>
            <a:endParaRPr lang="en-GB" dirty="0"/>
          </a:p>
        </p:txBody>
      </p:sp>
      <p:sp>
        <p:nvSpPr>
          <p:cNvPr id="3" name="Content Placeholder 2"/>
          <p:cNvSpPr>
            <a:spLocks noGrp="1"/>
          </p:cNvSpPr>
          <p:nvPr>
            <p:ph idx="1"/>
          </p:nvPr>
        </p:nvSpPr>
        <p:spPr/>
        <p:txBody>
          <a:bodyPr>
            <a:normAutofit/>
          </a:bodyPr>
          <a:lstStyle/>
          <a:p>
            <a:r>
              <a:rPr lang="en-GB" dirty="0" smtClean="0"/>
              <a:t>Do not have oestrogen associated S/E</a:t>
            </a:r>
          </a:p>
          <a:p>
            <a:r>
              <a:rPr lang="en-GB" dirty="0" smtClean="0"/>
              <a:t>Used by lactating mothers 4 weeks postpartum</a:t>
            </a:r>
          </a:p>
          <a:p>
            <a:r>
              <a:rPr lang="en-GB" dirty="0" smtClean="0"/>
              <a:t>They work by suppressing ovulation and thickening the cervical mucus</a:t>
            </a:r>
          </a:p>
          <a:p>
            <a:r>
              <a:rPr lang="en-GB" dirty="0" smtClean="0"/>
              <a:t>Dosages are:-</a:t>
            </a:r>
          </a:p>
          <a:p>
            <a:pPr>
              <a:buNone/>
            </a:pPr>
            <a:r>
              <a:rPr lang="en-GB" dirty="0" smtClean="0"/>
              <a:t>DMPA (Depo-Provera) 150 mg every 3/12</a:t>
            </a:r>
          </a:p>
          <a:p>
            <a:pPr>
              <a:buNone/>
            </a:pPr>
            <a:r>
              <a:rPr lang="en-GB" dirty="0" smtClean="0"/>
              <a:t>DMPA-SC-104 mg every 3/12</a:t>
            </a:r>
          </a:p>
          <a:p>
            <a:pPr>
              <a:buNone/>
            </a:pPr>
            <a:r>
              <a:rPr lang="en-GB" dirty="0" err="1" smtClean="0"/>
              <a:t>NoristeratR</a:t>
            </a:r>
            <a:r>
              <a:rPr lang="en-GB" dirty="0" smtClean="0"/>
              <a:t> </a:t>
            </a:r>
            <a:r>
              <a:rPr lang="en-GB" dirty="0" smtClean="0"/>
              <a:t>200mg every 2/12</a:t>
            </a:r>
            <a:endParaRPr lang="en-GB" dirty="0"/>
          </a:p>
        </p:txBody>
      </p:sp>
      <p:sp>
        <p:nvSpPr>
          <p:cNvPr id="4" name="Date Placeholder 3"/>
          <p:cNvSpPr>
            <a:spLocks noGrp="1"/>
          </p:cNvSpPr>
          <p:nvPr>
            <p:ph type="dt" sz="half" idx="10"/>
          </p:nvPr>
        </p:nvSpPr>
        <p:spPr>
          <a:xfrm>
            <a:off x="6096000" y="7010400"/>
            <a:ext cx="2667000" cy="365125"/>
          </a:xfrm>
        </p:spPr>
        <p:txBody>
          <a:bodyPr/>
          <a:lstStyle/>
          <a:p>
            <a:fld id="{87F36B0C-B94C-4DE4-A4BC-27AC03DDC09C}" type="datetime3">
              <a:rPr lang="en-GB" smtClean="0"/>
              <a:pPr/>
              <a:t>8 October, 2014</a:t>
            </a:fld>
            <a:endParaRPr lang="en-GB" dirty="0"/>
          </a:p>
        </p:txBody>
      </p:sp>
      <p:sp>
        <p:nvSpPr>
          <p:cNvPr id="5" name="Footer Placeholder 4"/>
          <p:cNvSpPr>
            <a:spLocks noGrp="1"/>
          </p:cNvSpPr>
          <p:nvPr>
            <p:ph type="ftr" sz="quarter" idx="11"/>
          </p:nvPr>
        </p:nvSpPr>
        <p:spPr>
          <a:xfrm>
            <a:off x="609600" y="6858000"/>
            <a:ext cx="5421083" cy="365125"/>
          </a:xfrm>
        </p:spPr>
        <p:txBody>
          <a:bodyPr/>
          <a:lstStyle/>
          <a:p>
            <a:r>
              <a:rPr lang="en-GB" dirty="0" smtClean="0"/>
              <a:t>sept 2013 class</a:t>
            </a:r>
            <a:endParaRPr lang="en-GB" dirty="0"/>
          </a:p>
        </p:txBody>
      </p:sp>
      <p:sp>
        <p:nvSpPr>
          <p:cNvPr id="6" name="Slide Number Placeholder 5"/>
          <p:cNvSpPr>
            <a:spLocks noGrp="1"/>
          </p:cNvSpPr>
          <p:nvPr>
            <p:ph type="sldNum" sz="quarter" idx="12"/>
          </p:nvPr>
        </p:nvSpPr>
        <p:spPr/>
        <p:txBody>
          <a:bodyPr>
            <a:normAutofit fontScale="85000" lnSpcReduction="20000"/>
          </a:bodyPr>
          <a:lstStyle/>
          <a:p>
            <a:fld id="{ECEDEDBB-7BB6-43E8-B6E2-BBC2D6D06CF8}" type="slidenum">
              <a:rPr lang="en-GB" smtClean="0"/>
              <a:pPr/>
              <a:t>51</a:t>
            </a:fld>
            <a:endParaRPr lang="en-GB"/>
          </a:p>
        </p:txBody>
      </p:sp>
    </p:spTree>
  </p:cSld>
  <p:clrMapOvr>
    <a:masterClrMapping/>
  </p:clrMapOv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77813"/>
            <a:ext cx="8219256" cy="1017587"/>
          </a:xfrm>
        </p:spPr>
        <p:txBody>
          <a:bodyPr>
            <a:normAutofit fontScale="90000"/>
          </a:bodyPr>
          <a:lstStyle/>
          <a:p>
            <a:r>
              <a:rPr lang="en-GB" dirty="0" smtClean="0"/>
              <a:t/>
            </a:r>
            <a:br>
              <a:rPr lang="en-GB" dirty="0" smtClean="0"/>
            </a:br>
            <a:r>
              <a:rPr lang="en-GB" dirty="0" smtClean="0"/>
              <a:t>Combined </a:t>
            </a:r>
            <a:r>
              <a:rPr lang="en-GB" dirty="0" smtClean="0"/>
              <a:t>injectable contraceptive (</a:t>
            </a:r>
            <a:r>
              <a:rPr lang="en-GB" dirty="0" err="1" smtClean="0"/>
              <a:t>CIC</a:t>
            </a:r>
            <a:r>
              <a:rPr lang="en-GB" dirty="0" smtClean="0"/>
              <a:t>)</a:t>
            </a:r>
            <a:br>
              <a:rPr lang="en-GB" dirty="0" smtClean="0"/>
            </a:br>
            <a:endParaRPr lang="en-GB" dirty="0"/>
          </a:p>
        </p:txBody>
      </p:sp>
      <p:sp>
        <p:nvSpPr>
          <p:cNvPr id="3" name="Content Placeholder 2"/>
          <p:cNvSpPr>
            <a:spLocks noGrp="1"/>
          </p:cNvSpPr>
          <p:nvPr>
            <p:ph idx="1"/>
          </p:nvPr>
        </p:nvSpPr>
        <p:spPr>
          <a:xfrm>
            <a:off x="381000" y="1447800"/>
            <a:ext cx="8534400" cy="5257800"/>
          </a:xfrm>
        </p:spPr>
        <p:txBody>
          <a:bodyPr/>
          <a:lstStyle/>
          <a:p>
            <a:pPr>
              <a:buNone/>
            </a:pPr>
            <a:endParaRPr lang="en-GB" dirty="0" smtClean="0"/>
          </a:p>
          <a:p>
            <a:r>
              <a:rPr lang="en-GB" dirty="0" smtClean="0"/>
              <a:t>Contain </a:t>
            </a:r>
            <a:r>
              <a:rPr lang="en-GB" dirty="0" smtClean="0"/>
              <a:t>both oestrogen and progesterone</a:t>
            </a:r>
          </a:p>
          <a:p>
            <a:r>
              <a:rPr lang="en-GB" dirty="0" smtClean="0"/>
              <a:t>Inhibit pregnancy by inhibiting ovulation</a:t>
            </a:r>
          </a:p>
          <a:p>
            <a:r>
              <a:rPr lang="en-GB" dirty="0" smtClean="0"/>
              <a:t>Not common in the market</a:t>
            </a:r>
          </a:p>
          <a:p>
            <a:pPr>
              <a:buNone/>
            </a:pPr>
            <a:r>
              <a:rPr lang="en-GB" dirty="0" smtClean="0"/>
              <a:t>Types and dosages</a:t>
            </a:r>
          </a:p>
          <a:p>
            <a:pPr>
              <a:buNone/>
            </a:pPr>
            <a:r>
              <a:rPr lang="en-GB" dirty="0" err="1" smtClean="0"/>
              <a:t>Cyclo-provera</a:t>
            </a:r>
            <a:r>
              <a:rPr lang="en-GB" dirty="0" smtClean="0"/>
              <a:t> -25mg (p):5mg (e) given every 4 wks</a:t>
            </a:r>
          </a:p>
          <a:p>
            <a:pPr>
              <a:buNone/>
            </a:pPr>
            <a:r>
              <a:rPr lang="en-GB" dirty="0" err="1" smtClean="0"/>
              <a:t>Norigynon</a:t>
            </a:r>
            <a:r>
              <a:rPr lang="en-GB" dirty="0" smtClean="0"/>
              <a:t> – 50mg(p): 5 mg (e)given every 4 wks</a:t>
            </a:r>
            <a:endParaRPr lang="en-GB" dirty="0"/>
          </a:p>
        </p:txBody>
      </p:sp>
      <p:sp>
        <p:nvSpPr>
          <p:cNvPr id="4" name="Date Placeholder 3"/>
          <p:cNvSpPr>
            <a:spLocks noGrp="1"/>
          </p:cNvSpPr>
          <p:nvPr>
            <p:ph type="dt" sz="half" idx="10"/>
          </p:nvPr>
        </p:nvSpPr>
        <p:spPr>
          <a:xfrm>
            <a:off x="5867400" y="7086600"/>
            <a:ext cx="2667000" cy="365125"/>
          </a:xfrm>
        </p:spPr>
        <p:txBody>
          <a:bodyPr/>
          <a:lstStyle/>
          <a:p>
            <a:fld id="{E47132D6-73B9-4661-B026-50FA0ED89446}" type="datetime3">
              <a:rPr lang="en-GB" smtClean="0"/>
              <a:pPr/>
              <a:t>8 October, 2014</a:t>
            </a:fld>
            <a:endParaRPr lang="en-GB" dirty="0"/>
          </a:p>
        </p:txBody>
      </p:sp>
      <p:sp>
        <p:nvSpPr>
          <p:cNvPr id="5" name="Footer Placeholder 4"/>
          <p:cNvSpPr>
            <a:spLocks noGrp="1"/>
          </p:cNvSpPr>
          <p:nvPr>
            <p:ph type="ftr" sz="quarter" idx="11"/>
          </p:nvPr>
        </p:nvSpPr>
        <p:spPr>
          <a:xfrm>
            <a:off x="0" y="7086600"/>
            <a:ext cx="5421083" cy="365125"/>
          </a:xfrm>
        </p:spPr>
        <p:txBody>
          <a:bodyPr/>
          <a:lstStyle/>
          <a:p>
            <a:endParaRPr lang="en-GB" dirty="0"/>
          </a:p>
        </p:txBody>
      </p:sp>
      <p:sp>
        <p:nvSpPr>
          <p:cNvPr id="6" name="Slide Number Placeholder 5"/>
          <p:cNvSpPr>
            <a:spLocks noGrp="1"/>
          </p:cNvSpPr>
          <p:nvPr>
            <p:ph type="sldNum" sz="quarter" idx="12"/>
          </p:nvPr>
        </p:nvSpPr>
        <p:spPr/>
        <p:txBody>
          <a:bodyPr>
            <a:normAutofit fontScale="85000" lnSpcReduction="20000"/>
          </a:bodyPr>
          <a:lstStyle/>
          <a:p>
            <a:fld id="{ECEDEDBB-7BB6-43E8-B6E2-BBC2D6D06CF8}" type="slidenum">
              <a:rPr lang="en-GB" smtClean="0"/>
              <a:pPr/>
              <a:t>52</a:t>
            </a:fld>
            <a:endParaRPr lang="en-GB"/>
          </a:p>
        </p:txBody>
      </p:sp>
    </p:spTree>
  </p:cSld>
  <p:clrMapOvr>
    <a:masterClrMapping/>
  </p:clrMapOv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77813"/>
            <a:ext cx="8219256" cy="774923"/>
          </a:xfrm>
        </p:spPr>
        <p:txBody>
          <a:bodyPr/>
          <a:lstStyle/>
          <a:p>
            <a:r>
              <a:rPr lang="en-GB" dirty="0" smtClean="0"/>
              <a:t>Benefits of POI contraceptives</a:t>
            </a:r>
            <a:endParaRPr lang="en-GB" dirty="0"/>
          </a:p>
        </p:txBody>
      </p:sp>
      <p:sp>
        <p:nvSpPr>
          <p:cNvPr id="3" name="Content Placeholder 2"/>
          <p:cNvSpPr>
            <a:spLocks noGrp="1"/>
          </p:cNvSpPr>
          <p:nvPr>
            <p:ph idx="1"/>
          </p:nvPr>
        </p:nvSpPr>
        <p:spPr>
          <a:xfrm>
            <a:off x="395536" y="1052736"/>
            <a:ext cx="8291264" cy="5448098"/>
          </a:xfrm>
        </p:spPr>
        <p:txBody>
          <a:bodyPr>
            <a:normAutofit fontScale="85000" lnSpcReduction="10000"/>
          </a:bodyPr>
          <a:lstStyle/>
          <a:p>
            <a:endParaRPr lang="en-GB" sz="3200" dirty="0" smtClean="0"/>
          </a:p>
          <a:p>
            <a:r>
              <a:rPr lang="en-GB" sz="3200" dirty="0" smtClean="0"/>
              <a:t>Highly </a:t>
            </a:r>
            <a:r>
              <a:rPr lang="en-GB" sz="3200" dirty="0" smtClean="0"/>
              <a:t>effective and safe</a:t>
            </a:r>
          </a:p>
          <a:p>
            <a:r>
              <a:rPr lang="en-GB" sz="3200" dirty="0" smtClean="0"/>
              <a:t>Pelvic examination is not required</a:t>
            </a:r>
          </a:p>
          <a:p>
            <a:r>
              <a:rPr lang="en-GB" sz="3200" dirty="0" smtClean="0"/>
              <a:t>Do not have S/E associated with oestrogen</a:t>
            </a:r>
          </a:p>
          <a:p>
            <a:r>
              <a:rPr lang="en-GB" sz="3200" dirty="0" smtClean="0"/>
              <a:t>Long acting methods</a:t>
            </a:r>
          </a:p>
          <a:p>
            <a:r>
              <a:rPr lang="en-GB" sz="3200" dirty="0" smtClean="0"/>
              <a:t>Confidentiality</a:t>
            </a:r>
          </a:p>
          <a:p>
            <a:pPr>
              <a:buNone/>
            </a:pPr>
            <a:r>
              <a:rPr lang="en-GB" sz="3200" b="1" u="sng" dirty="0" smtClean="0"/>
              <a:t>Non-contraceptive benefits</a:t>
            </a:r>
          </a:p>
          <a:p>
            <a:r>
              <a:rPr lang="en-GB" sz="3200" dirty="0" smtClean="0"/>
              <a:t>Amenorrhoea esp. for women with iron-deficiency anaemia</a:t>
            </a:r>
          </a:p>
          <a:p>
            <a:r>
              <a:rPr lang="en-GB" sz="3200" dirty="0" smtClean="0"/>
              <a:t>Reduced sickle cell crises and endometriosis s/s</a:t>
            </a:r>
          </a:p>
          <a:p>
            <a:r>
              <a:rPr lang="en-GB" sz="3200" dirty="0" smtClean="0"/>
              <a:t>Protection against endometrial cancer, uterine fibroids</a:t>
            </a:r>
          </a:p>
          <a:p>
            <a:r>
              <a:rPr lang="en-GB" sz="3200" dirty="0" smtClean="0"/>
              <a:t>Prevention of ectopic pregnancy</a:t>
            </a:r>
            <a:endParaRPr lang="en-GB" sz="2900" dirty="0" smtClean="0"/>
          </a:p>
          <a:p>
            <a:endParaRPr lang="en-GB" dirty="0" smtClean="0"/>
          </a:p>
          <a:p>
            <a:endParaRPr lang="en-GB" dirty="0"/>
          </a:p>
        </p:txBody>
      </p:sp>
      <p:sp>
        <p:nvSpPr>
          <p:cNvPr id="4" name="Date Placeholder 3"/>
          <p:cNvSpPr>
            <a:spLocks noGrp="1"/>
          </p:cNvSpPr>
          <p:nvPr>
            <p:ph type="dt" sz="half" idx="10"/>
          </p:nvPr>
        </p:nvSpPr>
        <p:spPr>
          <a:xfrm>
            <a:off x="6096000" y="7315200"/>
            <a:ext cx="2667000" cy="365125"/>
          </a:xfrm>
        </p:spPr>
        <p:txBody>
          <a:bodyPr/>
          <a:lstStyle/>
          <a:p>
            <a:fld id="{4E50C0B6-A170-4307-9843-FD812BB91E1E}" type="datetime3">
              <a:rPr lang="en-GB" smtClean="0"/>
              <a:pPr/>
              <a:t>8 October, 2014</a:t>
            </a:fld>
            <a:endParaRPr lang="en-GB" dirty="0"/>
          </a:p>
        </p:txBody>
      </p:sp>
      <p:sp>
        <p:nvSpPr>
          <p:cNvPr id="5" name="Footer Placeholder 4"/>
          <p:cNvSpPr>
            <a:spLocks noGrp="1"/>
          </p:cNvSpPr>
          <p:nvPr>
            <p:ph type="ftr" sz="quarter" idx="11"/>
          </p:nvPr>
        </p:nvSpPr>
        <p:spPr>
          <a:xfrm>
            <a:off x="381000" y="7391400"/>
            <a:ext cx="5421083" cy="365125"/>
          </a:xfrm>
        </p:spPr>
        <p:txBody>
          <a:bodyPr/>
          <a:lstStyle/>
          <a:p>
            <a:r>
              <a:rPr lang="en-GB" dirty="0" smtClean="0"/>
              <a:t>sept 2013 class</a:t>
            </a:r>
            <a:endParaRPr lang="en-GB" dirty="0"/>
          </a:p>
        </p:txBody>
      </p:sp>
      <p:sp>
        <p:nvSpPr>
          <p:cNvPr id="6" name="Slide Number Placeholder 5"/>
          <p:cNvSpPr>
            <a:spLocks noGrp="1"/>
          </p:cNvSpPr>
          <p:nvPr>
            <p:ph type="sldNum" sz="quarter" idx="12"/>
          </p:nvPr>
        </p:nvSpPr>
        <p:spPr/>
        <p:txBody>
          <a:bodyPr>
            <a:normAutofit fontScale="85000" lnSpcReduction="20000"/>
          </a:bodyPr>
          <a:lstStyle/>
          <a:p>
            <a:fld id="{ECEDEDBB-7BB6-43E8-B6E2-BBC2D6D06CF8}" type="slidenum">
              <a:rPr lang="en-GB" smtClean="0"/>
              <a:pPr/>
              <a:t>53</a:t>
            </a:fld>
            <a:endParaRPr lang="en-GB"/>
          </a:p>
        </p:txBody>
      </p:sp>
    </p:spTree>
  </p:cSld>
  <p:clrMapOvr>
    <a:masterClrMapping/>
  </p:clrMapOv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277813"/>
            <a:ext cx="8075240" cy="846931"/>
          </a:xfrm>
        </p:spPr>
        <p:txBody>
          <a:bodyPr/>
          <a:lstStyle/>
          <a:p>
            <a:r>
              <a:rPr lang="en-GB" dirty="0" smtClean="0"/>
              <a:t>Limitations </a:t>
            </a:r>
            <a:endParaRPr lang="en-GB" dirty="0"/>
          </a:p>
        </p:txBody>
      </p:sp>
      <p:sp>
        <p:nvSpPr>
          <p:cNvPr id="3" name="Content Placeholder 2"/>
          <p:cNvSpPr>
            <a:spLocks noGrp="1"/>
          </p:cNvSpPr>
          <p:nvPr>
            <p:ph idx="1"/>
          </p:nvPr>
        </p:nvSpPr>
        <p:spPr>
          <a:xfrm>
            <a:off x="395536" y="1124744"/>
            <a:ext cx="8291264" cy="5400600"/>
          </a:xfrm>
        </p:spPr>
        <p:txBody>
          <a:bodyPr/>
          <a:lstStyle/>
          <a:p>
            <a:endParaRPr lang="en-GB" sz="4000" dirty="0" smtClean="0"/>
          </a:p>
          <a:p>
            <a:r>
              <a:rPr lang="en-GB" sz="4000" dirty="0" smtClean="0"/>
              <a:t>Delayed </a:t>
            </a:r>
            <a:r>
              <a:rPr lang="en-GB" sz="4000" dirty="0" smtClean="0"/>
              <a:t>return to fertility after discontinuation</a:t>
            </a:r>
          </a:p>
          <a:p>
            <a:r>
              <a:rPr lang="en-GB" sz="4000" dirty="0" smtClean="0"/>
              <a:t>No protection against STI/HIV</a:t>
            </a:r>
          </a:p>
          <a:p>
            <a:r>
              <a:rPr lang="en-GB" sz="4000" dirty="0" smtClean="0"/>
              <a:t>Method is provider-based and the woman has to go to the facility to receive it</a:t>
            </a:r>
          </a:p>
          <a:p>
            <a:endParaRPr lang="en-GB" dirty="0"/>
          </a:p>
        </p:txBody>
      </p:sp>
      <p:sp>
        <p:nvSpPr>
          <p:cNvPr id="4" name="Date Placeholder 3"/>
          <p:cNvSpPr>
            <a:spLocks noGrp="1"/>
          </p:cNvSpPr>
          <p:nvPr>
            <p:ph type="dt" sz="half" idx="10"/>
          </p:nvPr>
        </p:nvSpPr>
        <p:spPr>
          <a:xfrm>
            <a:off x="6019800" y="7010400"/>
            <a:ext cx="2667000" cy="365125"/>
          </a:xfrm>
        </p:spPr>
        <p:txBody>
          <a:bodyPr/>
          <a:lstStyle/>
          <a:p>
            <a:fld id="{93C5F22E-D691-4E8B-88CA-F3F087E4C0ED}" type="datetime3">
              <a:rPr lang="en-GB" smtClean="0"/>
              <a:pPr/>
              <a:t>8 October, 2014</a:t>
            </a:fld>
            <a:endParaRPr lang="en-GB" dirty="0"/>
          </a:p>
        </p:txBody>
      </p:sp>
      <p:sp>
        <p:nvSpPr>
          <p:cNvPr id="5" name="Footer Placeholder 4"/>
          <p:cNvSpPr>
            <a:spLocks noGrp="1"/>
          </p:cNvSpPr>
          <p:nvPr>
            <p:ph type="ftr" sz="quarter" idx="11"/>
          </p:nvPr>
        </p:nvSpPr>
        <p:spPr>
          <a:xfrm>
            <a:off x="457200" y="6858000"/>
            <a:ext cx="5421083" cy="365125"/>
          </a:xfrm>
        </p:spPr>
        <p:txBody>
          <a:bodyPr/>
          <a:lstStyle/>
          <a:p>
            <a:r>
              <a:rPr lang="en-GB" dirty="0" smtClean="0"/>
              <a:t>sept 2013 class</a:t>
            </a:r>
            <a:endParaRPr lang="en-GB" dirty="0"/>
          </a:p>
        </p:txBody>
      </p:sp>
      <p:sp>
        <p:nvSpPr>
          <p:cNvPr id="6" name="Slide Number Placeholder 5"/>
          <p:cNvSpPr>
            <a:spLocks noGrp="1"/>
          </p:cNvSpPr>
          <p:nvPr>
            <p:ph type="sldNum" sz="quarter" idx="12"/>
          </p:nvPr>
        </p:nvSpPr>
        <p:spPr/>
        <p:txBody>
          <a:bodyPr>
            <a:normAutofit fontScale="85000" lnSpcReduction="20000"/>
          </a:bodyPr>
          <a:lstStyle/>
          <a:p>
            <a:fld id="{ECEDEDBB-7BB6-43E8-B6E2-BBC2D6D06CF8}" type="slidenum">
              <a:rPr lang="en-GB" smtClean="0"/>
              <a:pPr/>
              <a:t>54</a:t>
            </a:fld>
            <a:endParaRPr lang="en-GB"/>
          </a:p>
        </p:txBody>
      </p:sp>
    </p:spTree>
  </p:cSld>
  <p:clrMapOvr>
    <a:masterClrMapping/>
  </p:clrMapOv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S/E</a:t>
            </a:r>
            <a:endParaRPr lang="en-GB" dirty="0"/>
          </a:p>
        </p:txBody>
      </p:sp>
      <p:sp>
        <p:nvSpPr>
          <p:cNvPr id="3" name="Content Placeholder 2"/>
          <p:cNvSpPr>
            <a:spLocks noGrp="1"/>
          </p:cNvSpPr>
          <p:nvPr>
            <p:ph idx="1"/>
          </p:nvPr>
        </p:nvSpPr>
        <p:spPr>
          <a:xfrm>
            <a:off x="395536" y="1124744"/>
            <a:ext cx="8291264" cy="5006181"/>
          </a:xfrm>
        </p:spPr>
        <p:txBody>
          <a:bodyPr>
            <a:normAutofit lnSpcReduction="10000"/>
          </a:bodyPr>
          <a:lstStyle/>
          <a:p>
            <a:endParaRPr lang="en-GB" dirty="0" smtClean="0"/>
          </a:p>
          <a:p>
            <a:r>
              <a:rPr lang="en-GB" dirty="0" smtClean="0"/>
              <a:t>Irregular </a:t>
            </a:r>
            <a:r>
              <a:rPr lang="en-GB" dirty="0" smtClean="0"/>
              <a:t>bleeding</a:t>
            </a:r>
          </a:p>
          <a:p>
            <a:r>
              <a:rPr lang="en-GB" dirty="0" smtClean="0"/>
              <a:t>Heavy and prolonged bleeding</a:t>
            </a:r>
          </a:p>
          <a:p>
            <a:r>
              <a:rPr lang="en-GB" dirty="0" smtClean="0"/>
              <a:t>Amenorrhoea after 1 yr of use</a:t>
            </a:r>
          </a:p>
          <a:p>
            <a:r>
              <a:rPr lang="en-GB" dirty="0" smtClean="0"/>
              <a:t>Wt gain</a:t>
            </a:r>
          </a:p>
          <a:p>
            <a:r>
              <a:rPr lang="en-GB" dirty="0" smtClean="0"/>
              <a:t>Headache</a:t>
            </a:r>
          </a:p>
          <a:p>
            <a:r>
              <a:rPr lang="en-GB" dirty="0" smtClean="0"/>
              <a:t>Dizziness</a:t>
            </a:r>
          </a:p>
          <a:p>
            <a:r>
              <a:rPr lang="en-GB" dirty="0" smtClean="0"/>
              <a:t>Abdominal bloating</a:t>
            </a:r>
          </a:p>
          <a:p>
            <a:r>
              <a:rPr lang="en-GB" dirty="0" smtClean="0"/>
              <a:t>Reduced sex drive- libido</a:t>
            </a:r>
          </a:p>
          <a:p>
            <a:r>
              <a:rPr lang="en-GB" dirty="0" smtClean="0"/>
              <a:t>Mood swings</a:t>
            </a:r>
            <a:endParaRPr lang="en-GB" dirty="0"/>
          </a:p>
        </p:txBody>
      </p:sp>
      <p:sp>
        <p:nvSpPr>
          <p:cNvPr id="4" name="Date Placeholder 3"/>
          <p:cNvSpPr>
            <a:spLocks noGrp="1"/>
          </p:cNvSpPr>
          <p:nvPr>
            <p:ph type="dt" sz="half" idx="10"/>
          </p:nvPr>
        </p:nvSpPr>
        <p:spPr>
          <a:xfrm>
            <a:off x="6019800" y="7086600"/>
            <a:ext cx="2667000" cy="365125"/>
          </a:xfrm>
        </p:spPr>
        <p:txBody>
          <a:bodyPr/>
          <a:lstStyle/>
          <a:p>
            <a:fld id="{756A8588-76D4-48C8-965E-4B633E94AC41}" type="datetime3">
              <a:rPr lang="en-GB" smtClean="0"/>
              <a:pPr/>
              <a:t>8 October, 2014</a:t>
            </a:fld>
            <a:endParaRPr lang="en-GB" dirty="0"/>
          </a:p>
        </p:txBody>
      </p:sp>
      <p:sp>
        <p:nvSpPr>
          <p:cNvPr id="5" name="Footer Placeholder 4"/>
          <p:cNvSpPr>
            <a:spLocks noGrp="1"/>
          </p:cNvSpPr>
          <p:nvPr>
            <p:ph type="ftr" sz="quarter" idx="11"/>
          </p:nvPr>
        </p:nvSpPr>
        <p:spPr>
          <a:xfrm>
            <a:off x="609600" y="7086600"/>
            <a:ext cx="5421083" cy="365125"/>
          </a:xfrm>
        </p:spPr>
        <p:txBody>
          <a:bodyPr/>
          <a:lstStyle/>
          <a:p>
            <a:r>
              <a:rPr lang="en-GB" dirty="0" smtClean="0"/>
              <a:t>sept 2013 class</a:t>
            </a:r>
            <a:endParaRPr lang="en-GB" dirty="0"/>
          </a:p>
        </p:txBody>
      </p:sp>
      <p:sp>
        <p:nvSpPr>
          <p:cNvPr id="6" name="Slide Number Placeholder 5"/>
          <p:cNvSpPr>
            <a:spLocks noGrp="1"/>
          </p:cNvSpPr>
          <p:nvPr>
            <p:ph type="sldNum" sz="quarter" idx="12"/>
          </p:nvPr>
        </p:nvSpPr>
        <p:spPr/>
        <p:txBody>
          <a:bodyPr>
            <a:normAutofit fontScale="85000" lnSpcReduction="20000"/>
          </a:bodyPr>
          <a:lstStyle/>
          <a:p>
            <a:fld id="{ECEDEDBB-7BB6-43E8-B6E2-BBC2D6D06CF8}" type="slidenum">
              <a:rPr lang="en-GB" smtClean="0"/>
              <a:pPr/>
              <a:t>55</a:t>
            </a:fld>
            <a:endParaRPr lang="en-GB"/>
          </a:p>
        </p:txBody>
      </p:sp>
    </p:spTree>
  </p:cSld>
  <p:clrMapOvr>
    <a:masterClrMapping/>
  </p:clrMapOvr>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77813"/>
            <a:ext cx="8219256" cy="558899"/>
          </a:xfrm>
        </p:spPr>
        <p:txBody>
          <a:bodyPr>
            <a:normAutofit fontScale="90000"/>
          </a:bodyPr>
          <a:lstStyle/>
          <a:p>
            <a:r>
              <a:rPr lang="en-GB" dirty="0" smtClean="0"/>
              <a:t>Eligibility criteria</a:t>
            </a:r>
            <a:endParaRPr lang="en-GB" dirty="0"/>
          </a:p>
        </p:txBody>
      </p:sp>
      <p:sp>
        <p:nvSpPr>
          <p:cNvPr id="3" name="Content Placeholder 2"/>
          <p:cNvSpPr>
            <a:spLocks noGrp="1"/>
          </p:cNvSpPr>
          <p:nvPr>
            <p:ph idx="1"/>
          </p:nvPr>
        </p:nvSpPr>
        <p:spPr>
          <a:xfrm>
            <a:off x="642910" y="1000108"/>
            <a:ext cx="8043890" cy="5525236"/>
          </a:xfrm>
        </p:spPr>
        <p:txBody>
          <a:bodyPr/>
          <a:lstStyle/>
          <a:p>
            <a:endParaRPr lang="en-GB" dirty="0" smtClean="0"/>
          </a:p>
          <a:p>
            <a:r>
              <a:rPr lang="en-GB" dirty="0" smtClean="0"/>
              <a:t>Any </a:t>
            </a:r>
            <a:r>
              <a:rPr lang="en-GB" dirty="0" smtClean="0"/>
              <a:t>parity</a:t>
            </a:r>
          </a:p>
          <a:p>
            <a:r>
              <a:rPr lang="en-GB" dirty="0" smtClean="0"/>
              <a:t>Want for highly effective method against pregnancy</a:t>
            </a:r>
          </a:p>
          <a:p>
            <a:r>
              <a:rPr lang="en-GB" dirty="0" smtClean="0"/>
              <a:t>Breastfeeding mothers</a:t>
            </a:r>
          </a:p>
          <a:p>
            <a:r>
              <a:rPr lang="en-GB" dirty="0" smtClean="0"/>
              <a:t>Post-abortion clients</a:t>
            </a:r>
          </a:p>
          <a:p>
            <a:r>
              <a:rPr lang="en-GB" dirty="0" smtClean="0"/>
              <a:t>Fibroids, endometrial cancer and benign breast tumours</a:t>
            </a:r>
          </a:p>
          <a:p>
            <a:r>
              <a:rPr lang="en-GB" dirty="0" smtClean="0"/>
              <a:t>Incompliance to pills</a:t>
            </a:r>
          </a:p>
          <a:p>
            <a:endParaRPr lang="en-GB" sz="3000" dirty="0"/>
          </a:p>
        </p:txBody>
      </p:sp>
      <p:sp>
        <p:nvSpPr>
          <p:cNvPr id="4" name="Date Placeholder 3"/>
          <p:cNvSpPr>
            <a:spLocks noGrp="1"/>
          </p:cNvSpPr>
          <p:nvPr>
            <p:ph type="dt" sz="half" idx="10"/>
          </p:nvPr>
        </p:nvSpPr>
        <p:spPr>
          <a:xfrm>
            <a:off x="6019800" y="7086600"/>
            <a:ext cx="2667000" cy="365125"/>
          </a:xfrm>
        </p:spPr>
        <p:txBody>
          <a:bodyPr/>
          <a:lstStyle/>
          <a:p>
            <a:fld id="{0583BF0F-BBB1-4DAB-96D2-2565933B68EF}" type="datetime3">
              <a:rPr lang="en-GB" smtClean="0"/>
              <a:pPr/>
              <a:t>8 October, 2014</a:t>
            </a:fld>
            <a:endParaRPr lang="en-GB" dirty="0"/>
          </a:p>
        </p:txBody>
      </p:sp>
      <p:sp>
        <p:nvSpPr>
          <p:cNvPr id="5" name="Footer Placeholder 4"/>
          <p:cNvSpPr>
            <a:spLocks noGrp="1"/>
          </p:cNvSpPr>
          <p:nvPr>
            <p:ph type="ftr" sz="quarter" idx="11"/>
          </p:nvPr>
        </p:nvSpPr>
        <p:spPr>
          <a:xfrm>
            <a:off x="533400" y="7010400"/>
            <a:ext cx="5421083" cy="365125"/>
          </a:xfrm>
        </p:spPr>
        <p:txBody>
          <a:bodyPr/>
          <a:lstStyle/>
          <a:p>
            <a:r>
              <a:rPr lang="en-GB" dirty="0" smtClean="0"/>
              <a:t>sept 2013 class</a:t>
            </a:r>
            <a:endParaRPr lang="en-GB" dirty="0"/>
          </a:p>
        </p:txBody>
      </p:sp>
      <p:sp>
        <p:nvSpPr>
          <p:cNvPr id="6" name="Slide Number Placeholder 5"/>
          <p:cNvSpPr>
            <a:spLocks noGrp="1"/>
          </p:cNvSpPr>
          <p:nvPr>
            <p:ph type="sldNum" sz="quarter" idx="12"/>
          </p:nvPr>
        </p:nvSpPr>
        <p:spPr/>
        <p:txBody>
          <a:bodyPr>
            <a:normAutofit fontScale="85000" lnSpcReduction="20000"/>
          </a:bodyPr>
          <a:lstStyle/>
          <a:p>
            <a:fld id="{ECEDEDBB-7BB6-43E8-B6E2-BBC2D6D06CF8}" type="slidenum">
              <a:rPr lang="en-GB" smtClean="0"/>
              <a:pPr/>
              <a:t>56</a:t>
            </a:fld>
            <a:endParaRPr lang="en-GB"/>
          </a:p>
        </p:txBody>
      </p:sp>
    </p:spTree>
  </p:cSld>
  <p:clrMapOvr>
    <a:masterClrMapping/>
  </p:clrMapOvr>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Eligibility cont’d </a:t>
            </a:r>
            <a:endParaRPr lang="en-GB" dirty="0"/>
          </a:p>
        </p:txBody>
      </p:sp>
      <p:sp>
        <p:nvSpPr>
          <p:cNvPr id="3" name="Content Placeholder 2"/>
          <p:cNvSpPr>
            <a:spLocks noGrp="1"/>
          </p:cNvSpPr>
          <p:nvPr>
            <p:ph idx="1"/>
          </p:nvPr>
        </p:nvSpPr>
        <p:spPr/>
        <p:txBody>
          <a:bodyPr/>
          <a:lstStyle/>
          <a:p>
            <a:r>
              <a:rPr lang="en-GB" dirty="0" smtClean="0"/>
              <a:t>Medications like anticonvulsants, anti-TB and ARV’s- (Depo-Provera)</a:t>
            </a:r>
          </a:p>
          <a:p>
            <a:r>
              <a:rPr lang="en-GB" dirty="0" smtClean="0"/>
              <a:t>Anaemia, sickle cell, thyroid disease</a:t>
            </a:r>
          </a:p>
          <a:p>
            <a:r>
              <a:rPr lang="en-GB" dirty="0" smtClean="0"/>
              <a:t>Family Hx of DVT</a:t>
            </a:r>
          </a:p>
          <a:p>
            <a:r>
              <a:rPr lang="en-GB" dirty="0" smtClean="0"/>
              <a:t>Viral hepatitis and cirrhosis</a:t>
            </a:r>
            <a:endParaRPr lang="en-GB" dirty="0"/>
          </a:p>
        </p:txBody>
      </p:sp>
      <p:sp>
        <p:nvSpPr>
          <p:cNvPr id="4" name="Date Placeholder 3"/>
          <p:cNvSpPr>
            <a:spLocks noGrp="1"/>
          </p:cNvSpPr>
          <p:nvPr>
            <p:ph type="dt" sz="half" idx="10"/>
          </p:nvPr>
        </p:nvSpPr>
        <p:spPr>
          <a:xfrm>
            <a:off x="6019800" y="7010400"/>
            <a:ext cx="2667000" cy="365125"/>
          </a:xfrm>
        </p:spPr>
        <p:txBody>
          <a:bodyPr/>
          <a:lstStyle/>
          <a:p>
            <a:fld id="{CADDA048-9FCF-46CB-9511-EF697B9D6F85}" type="datetime3">
              <a:rPr lang="en-GB" smtClean="0"/>
              <a:pPr/>
              <a:t>8 October, 2014</a:t>
            </a:fld>
            <a:endParaRPr lang="en-GB" dirty="0"/>
          </a:p>
        </p:txBody>
      </p:sp>
      <p:sp>
        <p:nvSpPr>
          <p:cNvPr id="5" name="Footer Placeholder 4"/>
          <p:cNvSpPr>
            <a:spLocks noGrp="1"/>
          </p:cNvSpPr>
          <p:nvPr>
            <p:ph type="ftr" sz="quarter" idx="11"/>
          </p:nvPr>
        </p:nvSpPr>
        <p:spPr>
          <a:xfrm>
            <a:off x="457200" y="6858000"/>
            <a:ext cx="5421083" cy="365125"/>
          </a:xfrm>
        </p:spPr>
        <p:txBody>
          <a:bodyPr/>
          <a:lstStyle/>
          <a:p>
            <a:r>
              <a:rPr lang="en-GB" dirty="0" smtClean="0"/>
              <a:t>sept 2013 class</a:t>
            </a:r>
            <a:endParaRPr lang="en-GB" dirty="0"/>
          </a:p>
        </p:txBody>
      </p:sp>
      <p:sp>
        <p:nvSpPr>
          <p:cNvPr id="6" name="Slide Number Placeholder 5"/>
          <p:cNvSpPr>
            <a:spLocks noGrp="1"/>
          </p:cNvSpPr>
          <p:nvPr>
            <p:ph type="sldNum" sz="quarter" idx="12"/>
          </p:nvPr>
        </p:nvSpPr>
        <p:spPr/>
        <p:txBody>
          <a:bodyPr>
            <a:normAutofit fontScale="85000" lnSpcReduction="20000"/>
          </a:bodyPr>
          <a:lstStyle/>
          <a:p>
            <a:fld id="{ECEDEDBB-7BB6-43E8-B6E2-BBC2D6D06CF8}" type="slidenum">
              <a:rPr lang="en-GB" smtClean="0"/>
              <a:pPr/>
              <a:t>57</a:t>
            </a:fld>
            <a:endParaRPr lang="en-GB"/>
          </a:p>
        </p:txBody>
      </p:sp>
    </p:spTree>
  </p:cSld>
  <p:clrMapOvr>
    <a:masterClrMapping/>
  </p:clrMapOvr>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Caution!!!</a:t>
            </a:r>
            <a:endParaRPr lang="en-GB" dirty="0"/>
          </a:p>
        </p:txBody>
      </p:sp>
      <p:sp>
        <p:nvSpPr>
          <p:cNvPr id="3" name="Content Placeholder 2"/>
          <p:cNvSpPr>
            <a:spLocks noGrp="1"/>
          </p:cNvSpPr>
          <p:nvPr>
            <p:ph idx="1"/>
          </p:nvPr>
        </p:nvSpPr>
        <p:spPr/>
        <p:txBody>
          <a:bodyPr>
            <a:normAutofit/>
          </a:bodyPr>
          <a:lstStyle/>
          <a:p>
            <a:r>
              <a:rPr lang="en-GB" dirty="0" smtClean="0"/>
              <a:t>Age below 18 and above 45 yrs</a:t>
            </a:r>
          </a:p>
          <a:p>
            <a:r>
              <a:rPr lang="en-GB" dirty="0" smtClean="0"/>
              <a:t>Decreased bone density</a:t>
            </a:r>
          </a:p>
          <a:p>
            <a:r>
              <a:rPr lang="en-GB" dirty="0" smtClean="0"/>
              <a:t>Heavy irregular vaginal bleeding</a:t>
            </a:r>
          </a:p>
          <a:p>
            <a:r>
              <a:rPr lang="en-GB" dirty="0" smtClean="0"/>
              <a:t>Cervical cancer</a:t>
            </a:r>
          </a:p>
          <a:p>
            <a:r>
              <a:rPr lang="en-GB" dirty="0" smtClean="0"/>
              <a:t>Migraines</a:t>
            </a:r>
          </a:p>
          <a:p>
            <a:r>
              <a:rPr lang="en-GB" dirty="0" smtClean="0"/>
              <a:t>Hx of controlled HTN btwn 140/90 and 150/99</a:t>
            </a:r>
          </a:p>
          <a:p>
            <a:r>
              <a:rPr lang="en-GB" dirty="0" smtClean="0"/>
              <a:t>Uncomplicated diabetes</a:t>
            </a:r>
          </a:p>
          <a:p>
            <a:endParaRPr lang="en-GB" dirty="0"/>
          </a:p>
        </p:txBody>
      </p:sp>
      <p:sp>
        <p:nvSpPr>
          <p:cNvPr id="4" name="Date Placeholder 3"/>
          <p:cNvSpPr>
            <a:spLocks noGrp="1"/>
          </p:cNvSpPr>
          <p:nvPr>
            <p:ph type="dt" sz="half" idx="10"/>
          </p:nvPr>
        </p:nvSpPr>
        <p:spPr>
          <a:xfrm>
            <a:off x="6096000" y="6858000"/>
            <a:ext cx="2667000" cy="365125"/>
          </a:xfrm>
        </p:spPr>
        <p:txBody>
          <a:bodyPr/>
          <a:lstStyle/>
          <a:p>
            <a:fld id="{20BB3A40-2118-451F-AC47-1330051D8F24}" type="datetime3">
              <a:rPr lang="en-GB" smtClean="0"/>
              <a:pPr/>
              <a:t>8 October, 2014</a:t>
            </a:fld>
            <a:endParaRPr lang="en-GB" dirty="0"/>
          </a:p>
        </p:txBody>
      </p:sp>
      <p:sp>
        <p:nvSpPr>
          <p:cNvPr id="5" name="Footer Placeholder 4"/>
          <p:cNvSpPr>
            <a:spLocks noGrp="1"/>
          </p:cNvSpPr>
          <p:nvPr>
            <p:ph type="ftr" sz="quarter" idx="11"/>
          </p:nvPr>
        </p:nvSpPr>
        <p:spPr>
          <a:xfrm>
            <a:off x="609600" y="6858000"/>
            <a:ext cx="5421083" cy="365125"/>
          </a:xfrm>
        </p:spPr>
        <p:txBody>
          <a:bodyPr/>
          <a:lstStyle/>
          <a:p>
            <a:r>
              <a:rPr lang="en-GB" dirty="0" smtClean="0"/>
              <a:t>sept 2013 class</a:t>
            </a:r>
            <a:endParaRPr lang="en-GB" dirty="0"/>
          </a:p>
        </p:txBody>
      </p:sp>
      <p:sp>
        <p:nvSpPr>
          <p:cNvPr id="6" name="Slide Number Placeholder 5"/>
          <p:cNvSpPr>
            <a:spLocks noGrp="1"/>
          </p:cNvSpPr>
          <p:nvPr>
            <p:ph type="sldNum" sz="quarter" idx="12"/>
          </p:nvPr>
        </p:nvSpPr>
        <p:spPr/>
        <p:txBody>
          <a:bodyPr>
            <a:normAutofit fontScale="85000" lnSpcReduction="20000"/>
          </a:bodyPr>
          <a:lstStyle/>
          <a:p>
            <a:fld id="{ECEDEDBB-7BB6-43E8-B6E2-BBC2D6D06CF8}" type="slidenum">
              <a:rPr lang="en-GB" smtClean="0"/>
              <a:pPr/>
              <a:t>58</a:t>
            </a:fld>
            <a:endParaRPr lang="en-GB"/>
          </a:p>
        </p:txBody>
      </p:sp>
    </p:spTree>
  </p:cSld>
  <p:clrMapOvr>
    <a:masterClrMapping/>
  </p:clrMapOvr>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Avoid!!!</a:t>
            </a:r>
            <a:endParaRPr lang="en-GB" dirty="0"/>
          </a:p>
        </p:txBody>
      </p:sp>
      <p:sp>
        <p:nvSpPr>
          <p:cNvPr id="3" name="Content Placeholder 2"/>
          <p:cNvSpPr>
            <a:spLocks noGrp="1"/>
          </p:cNvSpPr>
          <p:nvPr>
            <p:ph idx="1"/>
          </p:nvPr>
        </p:nvSpPr>
        <p:spPr/>
        <p:txBody>
          <a:bodyPr/>
          <a:lstStyle/>
          <a:p>
            <a:r>
              <a:rPr lang="en-GB" dirty="0" smtClean="0"/>
              <a:t>Breastfeeding below 4 weeks postpartum</a:t>
            </a:r>
          </a:p>
          <a:p>
            <a:r>
              <a:rPr lang="en-GB" dirty="0" smtClean="0"/>
              <a:t>Severe liver cirrhosis</a:t>
            </a:r>
          </a:p>
          <a:p>
            <a:r>
              <a:rPr lang="en-GB" dirty="0" smtClean="0"/>
              <a:t>Current Hx of ischemic heart disease</a:t>
            </a:r>
          </a:p>
          <a:p>
            <a:r>
              <a:rPr lang="en-GB" dirty="0" smtClean="0"/>
              <a:t>Hx of CVA</a:t>
            </a:r>
          </a:p>
          <a:p>
            <a:r>
              <a:rPr lang="en-GB" dirty="0" smtClean="0"/>
              <a:t>HTN  higher than 160/100</a:t>
            </a:r>
          </a:p>
          <a:p>
            <a:r>
              <a:rPr lang="en-GB" dirty="0" smtClean="0"/>
              <a:t>Risk of arterial cardiovascular disease</a:t>
            </a:r>
          </a:p>
          <a:p>
            <a:r>
              <a:rPr lang="en-GB" dirty="0" smtClean="0"/>
              <a:t>Acute/ current DVT</a:t>
            </a:r>
            <a:endParaRPr lang="en-GB" dirty="0"/>
          </a:p>
        </p:txBody>
      </p:sp>
      <p:sp>
        <p:nvSpPr>
          <p:cNvPr id="4" name="Date Placeholder 3"/>
          <p:cNvSpPr>
            <a:spLocks noGrp="1"/>
          </p:cNvSpPr>
          <p:nvPr>
            <p:ph type="dt" sz="half" idx="10"/>
          </p:nvPr>
        </p:nvSpPr>
        <p:spPr>
          <a:xfrm>
            <a:off x="6019800" y="7026275"/>
            <a:ext cx="2667000" cy="365125"/>
          </a:xfrm>
        </p:spPr>
        <p:txBody>
          <a:bodyPr/>
          <a:lstStyle/>
          <a:p>
            <a:fld id="{E9C6DB3B-CB71-4C78-8B07-99527816736E}" type="datetime3">
              <a:rPr lang="en-GB" smtClean="0"/>
              <a:pPr/>
              <a:t>8 October, 2014</a:t>
            </a:fld>
            <a:endParaRPr lang="en-GB" dirty="0"/>
          </a:p>
        </p:txBody>
      </p:sp>
      <p:sp>
        <p:nvSpPr>
          <p:cNvPr id="5" name="Footer Placeholder 4"/>
          <p:cNvSpPr>
            <a:spLocks noGrp="1"/>
          </p:cNvSpPr>
          <p:nvPr>
            <p:ph type="ftr" sz="quarter" idx="11"/>
          </p:nvPr>
        </p:nvSpPr>
        <p:spPr>
          <a:xfrm>
            <a:off x="533400" y="6858000"/>
            <a:ext cx="5421083" cy="365125"/>
          </a:xfrm>
        </p:spPr>
        <p:txBody>
          <a:bodyPr/>
          <a:lstStyle/>
          <a:p>
            <a:r>
              <a:rPr lang="en-GB" dirty="0" smtClean="0"/>
              <a:t>sept 2013 class</a:t>
            </a:r>
            <a:endParaRPr lang="en-GB" dirty="0"/>
          </a:p>
        </p:txBody>
      </p:sp>
      <p:sp>
        <p:nvSpPr>
          <p:cNvPr id="6" name="Slide Number Placeholder 5"/>
          <p:cNvSpPr>
            <a:spLocks noGrp="1"/>
          </p:cNvSpPr>
          <p:nvPr>
            <p:ph type="sldNum" sz="quarter" idx="12"/>
          </p:nvPr>
        </p:nvSpPr>
        <p:spPr/>
        <p:txBody>
          <a:bodyPr>
            <a:normAutofit fontScale="85000" lnSpcReduction="20000"/>
          </a:bodyPr>
          <a:lstStyle/>
          <a:p>
            <a:fld id="{ECEDEDBB-7BB6-43E8-B6E2-BBC2D6D06CF8}" type="slidenum">
              <a:rPr lang="en-GB" smtClean="0"/>
              <a:pPr/>
              <a:t>59</a:t>
            </a:fld>
            <a:endParaRPr lang="en-GB"/>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 CONT..</a:t>
            </a:r>
            <a:endParaRPr lang="en-US" dirty="0"/>
          </a:p>
        </p:txBody>
      </p:sp>
      <p:sp>
        <p:nvSpPr>
          <p:cNvPr id="3" name="Content Placeholder 2"/>
          <p:cNvSpPr>
            <a:spLocks noGrp="1"/>
          </p:cNvSpPr>
          <p:nvPr>
            <p:ph sz="quarter" idx="1"/>
          </p:nvPr>
        </p:nvSpPr>
        <p:spPr/>
        <p:txBody>
          <a:bodyPr>
            <a:normAutofit/>
          </a:bodyPr>
          <a:lstStyle/>
          <a:p>
            <a:pPr lvl="0"/>
            <a:r>
              <a:rPr lang="en-IE" b="1" dirty="0" smtClean="0"/>
              <a:t>Contraceptive prevalence rate</a:t>
            </a:r>
            <a:r>
              <a:rPr lang="en-IE" dirty="0" smtClean="0"/>
              <a:t> - proportion of population of childbearing age (15-49) that is currently using either a modern or a traditional contraceptive method. </a:t>
            </a:r>
          </a:p>
          <a:p>
            <a:r>
              <a:rPr lang="en-IE" b="1" dirty="0" smtClean="0"/>
              <a:t>Unintended pregnancies</a:t>
            </a:r>
            <a:r>
              <a:rPr lang="en-IE" dirty="0" smtClean="0"/>
              <a:t> is defined as a pregnancy that the woman would have preferred to have at another time (mistimed) or would not have wanted at any time (unwanted) </a:t>
            </a:r>
            <a:endParaRPr lang="en-US" dirty="0" smtClean="0"/>
          </a:p>
          <a:p>
            <a:pPr lvl="0">
              <a:buNone/>
            </a:pPr>
            <a:endParaRPr lang="en-US" dirty="0" smtClean="0"/>
          </a:p>
          <a:p>
            <a:endParaRPr lang="en-US"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277813"/>
            <a:ext cx="8075240" cy="918939"/>
          </a:xfrm>
        </p:spPr>
        <p:txBody>
          <a:bodyPr/>
          <a:lstStyle/>
          <a:p>
            <a:r>
              <a:rPr lang="en-GB" dirty="0" smtClean="0"/>
              <a:t>Mgt of S/E</a:t>
            </a:r>
            <a:endParaRPr lang="en-GB" dirty="0"/>
          </a:p>
        </p:txBody>
      </p:sp>
      <p:sp>
        <p:nvSpPr>
          <p:cNvPr id="3" name="Content Placeholder 2"/>
          <p:cNvSpPr>
            <a:spLocks noGrp="1"/>
          </p:cNvSpPr>
          <p:nvPr>
            <p:ph idx="1"/>
          </p:nvPr>
        </p:nvSpPr>
        <p:spPr>
          <a:xfrm>
            <a:off x="1000100" y="1124744"/>
            <a:ext cx="7686700" cy="5006181"/>
          </a:xfrm>
        </p:spPr>
        <p:txBody>
          <a:bodyPr>
            <a:normAutofit lnSpcReduction="10000"/>
          </a:bodyPr>
          <a:lstStyle/>
          <a:p>
            <a:endParaRPr lang="en-GB" dirty="0" smtClean="0"/>
          </a:p>
          <a:p>
            <a:r>
              <a:rPr lang="en-GB" dirty="0" smtClean="0"/>
              <a:t>Light </a:t>
            </a:r>
            <a:r>
              <a:rPr lang="en-GB" dirty="0" smtClean="0"/>
              <a:t>bleeding</a:t>
            </a:r>
          </a:p>
          <a:p>
            <a:pPr>
              <a:buFont typeface="Wingdings" pitchFamily="2" charset="2"/>
              <a:buChar char="ü"/>
            </a:pPr>
            <a:r>
              <a:rPr lang="en-GB" dirty="0" smtClean="0"/>
              <a:t>Assess for pregnancy</a:t>
            </a:r>
          </a:p>
          <a:p>
            <a:pPr>
              <a:buFont typeface="Wingdings" pitchFamily="2" charset="2"/>
              <a:buChar char="ü"/>
            </a:pPr>
            <a:r>
              <a:rPr lang="en-GB" dirty="0" smtClean="0"/>
              <a:t>Exclude gynaecological problems</a:t>
            </a:r>
          </a:p>
          <a:p>
            <a:pPr>
              <a:buFont typeface="Wingdings" pitchFamily="2" charset="2"/>
              <a:buChar char="ü"/>
            </a:pPr>
            <a:r>
              <a:rPr lang="en-GB" dirty="0" smtClean="0"/>
              <a:t>Give NSAID and reassure</a:t>
            </a:r>
          </a:p>
          <a:p>
            <a:r>
              <a:rPr lang="en-GB" dirty="0" smtClean="0"/>
              <a:t>Heavy prolonged bleeding</a:t>
            </a:r>
          </a:p>
          <a:p>
            <a:pPr>
              <a:buFont typeface="Wingdings" pitchFamily="2" charset="2"/>
              <a:buChar char="Ø"/>
            </a:pPr>
            <a:r>
              <a:rPr lang="en-GB" dirty="0" smtClean="0"/>
              <a:t>Reassure</a:t>
            </a:r>
          </a:p>
          <a:p>
            <a:pPr>
              <a:buFont typeface="Wingdings" pitchFamily="2" charset="2"/>
              <a:buChar char="Ø"/>
            </a:pPr>
            <a:r>
              <a:rPr lang="en-GB" dirty="0" smtClean="0"/>
              <a:t>NSAIDS and </a:t>
            </a:r>
            <a:r>
              <a:rPr lang="en-GB" dirty="0" err="1" smtClean="0"/>
              <a:t>Mefenamic</a:t>
            </a:r>
            <a:r>
              <a:rPr lang="en-GB" dirty="0" smtClean="0"/>
              <a:t> acid</a:t>
            </a:r>
          </a:p>
          <a:p>
            <a:pPr>
              <a:buFont typeface="Wingdings" pitchFamily="2" charset="2"/>
              <a:buChar char="Ø"/>
            </a:pPr>
            <a:r>
              <a:rPr lang="en-GB" dirty="0" smtClean="0"/>
              <a:t>COC</a:t>
            </a:r>
          </a:p>
          <a:p>
            <a:pPr>
              <a:buFont typeface="Wingdings" pitchFamily="2" charset="2"/>
              <a:buChar char="ü"/>
            </a:pPr>
            <a:r>
              <a:rPr lang="en-GB" dirty="0" smtClean="0"/>
              <a:t>Counsel on changing to a new method</a:t>
            </a:r>
            <a:endParaRPr lang="en-GB" dirty="0"/>
          </a:p>
        </p:txBody>
      </p:sp>
      <p:sp>
        <p:nvSpPr>
          <p:cNvPr id="4" name="Date Placeholder 3"/>
          <p:cNvSpPr>
            <a:spLocks noGrp="1"/>
          </p:cNvSpPr>
          <p:nvPr>
            <p:ph type="dt" sz="half" idx="10"/>
          </p:nvPr>
        </p:nvSpPr>
        <p:spPr>
          <a:xfrm>
            <a:off x="6019800" y="6858000"/>
            <a:ext cx="2667000" cy="365125"/>
          </a:xfrm>
        </p:spPr>
        <p:txBody>
          <a:bodyPr/>
          <a:lstStyle/>
          <a:p>
            <a:fld id="{92153266-684D-4075-9E83-18863BF43954}" type="datetime3">
              <a:rPr lang="en-GB" smtClean="0"/>
              <a:pPr/>
              <a:t>8 October, 2014</a:t>
            </a:fld>
            <a:endParaRPr lang="en-GB" dirty="0"/>
          </a:p>
        </p:txBody>
      </p:sp>
      <p:sp>
        <p:nvSpPr>
          <p:cNvPr id="5" name="Footer Placeholder 4"/>
          <p:cNvSpPr>
            <a:spLocks noGrp="1"/>
          </p:cNvSpPr>
          <p:nvPr>
            <p:ph type="ftr" sz="quarter" idx="11"/>
          </p:nvPr>
        </p:nvSpPr>
        <p:spPr>
          <a:xfrm>
            <a:off x="609600" y="6858000"/>
            <a:ext cx="5421083" cy="365125"/>
          </a:xfrm>
        </p:spPr>
        <p:txBody>
          <a:bodyPr/>
          <a:lstStyle/>
          <a:p>
            <a:r>
              <a:rPr lang="en-GB" dirty="0" smtClean="0"/>
              <a:t>sept 2013 class</a:t>
            </a:r>
            <a:endParaRPr lang="en-GB" dirty="0"/>
          </a:p>
        </p:txBody>
      </p:sp>
      <p:sp>
        <p:nvSpPr>
          <p:cNvPr id="6" name="Slide Number Placeholder 5"/>
          <p:cNvSpPr>
            <a:spLocks noGrp="1"/>
          </p:cNvSpPr>
          <p:nvPr>
            <p:ph type="sldNum" sz="quarter" idx="12"/>
          </p:nvPr>
        </p:nvSpPr>
        <p:spPr/>
        <p:txBody>
          <a:bodyPr>
            <a:normAutofit fontScale="85000" lnSpcReduction="20000"/>
          </a:bodyPr>
          <a:lstStyle/>
          <a:p>
            <a:fld id="{ECEDEDBB-7BB6-43E8-B6E2-BBC2D6D06CF8}" type="slidenum">
              <a:rPr lang="en-GB" smtClean="0"/>
              <a:pPr/>
              <a:t>60</a:t>
            </a:fld>
            <a:endParaRPr lang="en-GB"/>
          </a:p>
        </p:txBody>
      </p:sp>
    </p:spTree>
  </p:cSld>
  <p:clrMapOvr>
    <a:masterClrMapping/>
  </p:clrMapOvr>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Management of S/E</a:t>
            </a:r>
            <a:endParaRPr lang="en-GB" dirty="0"/>
          </a:p>
        </p:txBody>
      </p:sp>
      <p:sp>
        <p:nvSpPr>
          <p:cNvPr id="3" name="Content Placeholder 2"/>
          <p:cNvSpPr>
            <a:spLocks noGrp="1"/>
          </p:cNvSpPr>
          <p:nvPr>
            <p:ph idx="1"/>
          </p:nvPr>
        </p:nvSpPr>
        <p:spPr/>
        <p:txBody>
          <a:bodyPr/>
          <a:lstStyle/>
          <a:p>
            <a:r>
              <a:rPr lang="en-GB" dirty="0" smtClean="0"/>
              <a:t>Amenorrhoea </a:t>
            </a:r>
          </a:p>
          <a:p>
            <a:pPr>
              <a:buFont typeface="Wingdings" pitchFamily="2" charset="2"/>
              <a:buChar char="Ø"/>
            </a:pPr>
            <a:r>
              <a:rPr lang="en-GB" dirty="0" smtClean="0"/>
              <a:t>Counsel and reassure</a:t>
            </a:r>
          </a:p>
          <a:p>
            <a:pPr>
              <a:buFont typeface="Wingdings" pitchFamily="2" charset="2"/>
              <a:buChar char="Ø"/>
            </a:pPr>
            <a:r>
              <a:rPr lang="en-GB" dirty="0" smtClean="0"/>
              <a:t>Reassess for pregnancy</a:t>
            </a:r>
          </a:p>
          <a:p>
            <a:r>
              <a:rPr lang="en-GB" dirty="0" smtClean="0"/>
              <a:t> Headache and dizziness</a:t>
            </a:r>
          </a:p>
          <a:p>
            <a:pPr>
              <a:buFont typeface="Wingdings" pitchFamily="2" charset="2"/>
              <a:buChar char="Ø"/>
            </a:pPr>
            <a:r>
              <a:rPr lang="en-GB" dirty="0" smtClean="0"/>
              <a:t>Give analgesic</a:t>
            </a:r>
          </a:p>
          <a:p>
            <a:pPr>
              <a:buFont typeface="Wingdings" pitchFamily="2" charset="2"/>
              <a:buChar char="Ø"/>
            </a:pPr>
            <a:r>
              <a:rPr lang="en-GB" dirty="0" smtClean="0"/>
              <a:t>Check the B.P.</a:t>
            </a:r>
            <a:endParaRPr lang="en-GB" dirty="0"/>
          </a:p>
        </p:txBody>
      </p:sp>
      <p:sp>
        <p:nvSpPr>
          <p:cNvPr id="4" name="Date Placeholder 3"/>
          <p:cNvSpPr>
            <a:spLocks noGrp="1"/>
          </p:cNvSpPr>
          <p:nvPr>
            <p:ph type="dt" sz="half" idx="10"/>
          </p:nvPr>
        </p:nvSpPr>
        <p:spPr>
          <a:xfrm>
            <a:off x="6019800" y="7086600"/>
            <a:ext cx="2667000" cy="365125"/>
          </a:xfrm>
        </p:spPr>
        <p:txBody>
          <a:bodyPr/>
          <a:lstStyle/>
          <a:p>
            <a:fld id="{DD8510B6-3E0F-4C1E-A2B0-61CF8FF9B686}" type="datetime3">
              <a:rPr lang="en-GB" smtClean="0"/>
              <a:pPr/>
              <a:t>8 October, 2014</a:t>
            </a:fld>
            <a:endParaRPr lang="en-GB" dirty="0"/>
          </a:p>
        </p:txBody>
      </p:sp>
      <p:sp>
        <p:nvSpPr>
          <p:cNvPr id="5" name="Footer Placeholder 4"/>
          <p:cNvSpPr>
            <a:spLocks noGrp="1"/>
          </p:cNvSpPr>
          <p:nvPr>
            <p:ph type="ftr" sz="quarter" idx="11"/>
          </p:nvPr>
        </p:nvSpPr>
        <p:spPr>
          <a:xfrm>
            <a:off x="609600" y="7010400"/>
            <a:ext cx="5421083" cy="365125"/>
          </a:xfrm>
        </p:spPr>
        <p:txBody>
          <a:bodyPr/>
          <a:lstStyle/>
          <a:p>
            <a:r>
              <a:rPr lang="en-GB" dirty="0" smtClean="0"/>
              <a:t>sept 2013 class</a:t>
            </a:r>
            <a:endParaRPr lang="en-GB" dirty="0"/>
          </a:p>
        </p:txBody>
      </p:sp>
      <p:sp>
        <p:nvSpPr>
          <p:cNvPr id="6" name="Slide Number Placeholder 5"/>
          <p:cNvSpPr>
            <a:spLocks noGrp="1"/>
          </p:cNvSpPr>
          <p:nvPr>
            <p:ph type="sldNum" sz="quarter" idx="12"/>
          </p:nvPr>
        </p:nvSpPr>
        <p:spPr/>
        <p:txBody>
          <a:bodyPr>
            <a:normAutofit fontScale="85000" lnSpcReduction="20000"/>
          </a:bodyPr>
          <a:lstStyle/>
          <a:p>
            <a:fld id="{ECEDEDBB-7BB6-43E8-B6E2-BBC2D6D06CF8}" type="slidenum">
              <a:rPr lang="en-GB" smtClean="0"/>
              <a:pPr/>
              <a:t>61</a:t>
            </a:fld>
            <a:endParaRPr lang="en-GB"/>
          </a:p>
        </p:txBody>
      </p:sp>
    </p:spTree>
  </p:cSld>
  <p:clrMapOvr>
    <a:masterClrMapping/>
  </p:clrMapOvr>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277813"/>
            <a:ext cx="8147248" cy="846931"/>
          </a:xfrm>
        </p:spPr>
        <p:txBody>
          <a:bodyPr/>
          <a:lstStyle/>
          <a:p>
            <a:r>
              <a:rPr lang="en-GB" dirty="0" smtClean="0"/>
              <a:t>When to start</a:t>
            </a:r>
            <a:endParaRPr lang="en-GB" dirty="0"/>
          </a:p>
        </p:txBody>
      </p:sp>
      <p:sp>
        <p:nvSpPr>
          <p:cNvPr id="3" name="Content Placeholder 2"/>
          <p:cNvSpPr>
            <a:spLocks noGrp="1"/>
          </p:cNvSpPr>
          <p:nvPr>
            <p:ph idx="1"/>
          </p:nvPr>
        </p:nvSpPr>
        <p:spPr>
          <a:xfrm>
            <a:off x="857224" y="1357298"/>
            <a:ext cx="7829576" cy="4773627"/>
          </a:xfrm>
        </p:spPr>
        <p:txBody>
          <a:bodyPr>
            <a:normAutofit fontScale="92500" lnSpcReduction="10000"/>
          </a:bodyPr>
          <a:lstStyle/>
          <a:p>
            <a:endParaRPr lang="en-GB" dirty="0" smtClean="0"/>
          </a:p>
          <a:p>
            <a:r>
              <a:rPr lang="en-GB" dirty="0" smtClean="0"/>
              <a:t>When </a:t>
            </a:r>
            <a:r>
              <a:rPr lang="en-GB" dirty="0" smtClean="0"/>
              <a:t>she is sure she is not pregnant</a:t>
            </a:r>
          </a:p>
          <a:p>
            <a:r>
              <a:rPr lang="en-GB" dirty="0" smtClean="0"/>
              <a:t>Within 7 days from start of her menses</a:t>
            </a:r>
          </a:p>
          <a:p>
            <a:pPr>
              <a:buNone/>
            </a:pPr>
            <a:r>
              <a:rPr lang="en-GB" dirty="0" smtClean="0"/>
              <a:t>If she misses an appointment</a:t>
            </a:r>
          </a:p>
          <a:p>
            <a:pPr>
              <a:buFont typeface="Wingdings" pitchFamily="2" charset="2"/>
              <a:buChar char="Ø"/>
            </a:pPr>
            <a:r>
              <a:rPr lang="en-GB" dirty="0" smtClean="0"/>
              <a:t>Up-to 4 wks- can be given injection without need for back-up method</a:t>
            </a:r>
          </a:p>
          <a:p>
            <a:pPr>
              <a:buFont typeface="Wingdings" pitchFamily="2" charset="2"/>
              <a:buChar char="Ø"/>
            </a:pPr>
            <a:r>
              <a:rPr lang="en-GB" dirty="0" smtClean="0"/>
              <a:t>More than 4 wks –give injection if sure she is not pregnant, use additional method for 7 days after injection. Can use EC if sex is within the 7 days post injection</a:t>
            </a:r>
          </a:p>
          <a:p>
            <a:pPr>
              <a:buFont typeface="Wingdings" pitchFamily="2" charset="2"/>
              <a:buChar char="Ø"/>
            </a:pPr>
            <a:r>
              <a:rPr lang="en-GB" dirty="0" smtClean="0"/>
              <a:t>Can be given 2 weeks  earlier than due</a:t>
            </a:r>
            <a:endParaRPr lang="en-GB" dirty="0"/>
          </a:p>
        </p:txBody>
      </p:sp>
      <p:sp>
        <p:nvSpPr>
          <p:cNvPr id="4" name="Date Placeholder 3"/>
          <p:cNvSpPr>
            <a:spLocks noGrp="1"/>
          </p:cNvSpPr>
          <p:nvPr>
            <p:ph type="dt" sz="half" idx="10"/>
          </p:nvPr>
        </p:nvSpPr>
        <p:spPr>
          <a:xfrm>
            <a:off x="6019800" y="6858000"/>
            <a:ext cx="2667000" cy="365125"/>
          </a:xfrm>
        </p:spPr>
        <p:txBody>
          <a:bodyPr/>
          <a:lstStyle/>
          <a:p>
            <a:fld id="{2E6DC411-5EB8-4CF8-85D9-6AFA1A2CC3F2}" type="datetime3">
              <a:rPr lang="en-GB" smtClean="0"/>
              <a:pPr/>
              <a:t>8 October, 2014</a:t>
            </a:fld>
            <a:endParaRPr lang="en-GB" dirty="0"/>
          </a:p>
        </p:txBody>
      </p:sp>
      <p:sp>
        <p:nvSpPr>
          <p:cNvPr id="5" name="Footer Placeholder 4"/>
          <p:cNvSpPr>
            <a:spLocks noGrp="1"/>
          </p:cNvSpPr>
          <p:nvPr>
            <p:ph type="ftr" sz="quarter" idx="11"/>
          </p:nvPr>
        </p:nvSpPr>
        <p:spPr>
          <a:xfrm>
            <a:off x="609600" y="6858000"/>
            <a:ext cx="5421083" cy="365125"/>
          </a:xfrm>
        </p:spPr>
        <p:txBody>
          <a:bodyPr/>
          <a:lstStyle/>
          <a:p>
            <a:r>
              <a:rPr lang="en-GB" dirty="0" smtClean="0"/>
              <a:t>sept 2013 class</a:t>
            </a:r>
            <a:endParaRPr lang="en-GB" dirty="0"/>
          </a:p>
        </p:txBody>
      </p:sp>
      <p:sp>
        <p:nvSpPr>
          <p:cNvPr id="6" name="Slide Number Placeholder 5"/>
          <p:cNvSpPr>
            <a:spLocks noGrp="1"/>
          </p:cNvSpPr>
          <p:nvPr>
            <p:ph type="sldNum" sz="quarter" idx="12"/>
          </p:nvPr>
        </p:nvSpPr>
        <p:spPr/>
        <p:txBody>
          <a:bodyPr>
            <a:normAutofit fontScale="85000" lnSpcReduction="20000"/>
          </a:bodyPr>
          <a:lstStyle/>
          <a:p>
            <a:fld id="{ECEDEDBB-7BB6-43E8-B6E2-BBC2D6D06CF8}" type="slidenum">
              <a:rPr lang="en-GB" smtClean="0"/>
              <a:pPr/>
              <a:t>62</a:t>
            </a:fld>
            <a:endParaRPr lang="en-GB"/>
          </a:p>
        </p:txBody>
      </p:sp>
    </p:spTree>
  </p:cSld>
  <p:clrMapOvr>
    <a:masterClrMapping/>
  </p:clrMapOvr>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Implants </a:t>
            </a:r>
            <a:endParaRPr lang="en-GB" dirty="0"/>
          </a:p>
        </p:txBody>
      </p:sp>
      <p:sp>
        <p:nvSpPr>
          <p:cNvPr id="3" name="Content Placeholder 2"/>
          <p:cNvSpPr>
            <a:spLocks noGrp="1"/>
          </p:cNvSpPr>
          <p:nvPr>
            <p:ph idx="1"/>
          </p:nvPr>
        </p:nvSpPr>
        <p:spPr/>
        <p:txBody>
          <a:bodyPr/>
          <a:lstStyle/>
          <a:p>
            <a:r>
              <a:rPr lang="en-GB" dirty="0" smtClean="0"/>
              <a:t>Small rods that are inserted under the skin of a woman’s upper arm.</a:t>
            </a:r>
          </a:p>
          <a:p>
            <a:r>
              <a:rPr lang="en-GB" dirty="0" smtClean="0"/>
              <a:t>Release hormone progestin slowly and Px pregnancy</a:t>
            </a:r>
          </a:p>
          <a:p>
            <a:r>
              <a:rPr lang="en-GB" dirty="0" smtClean="0"/>
              <a:t>Do not contain oestrogen</a:t>
            </a:r>
          </a:p>
          <a:p>
            <a:r>
              <a:rPr lang="en-GB" dirty="0" smtClean="0"/>
              <a:t>Work by thickening the cervical mucus</a:t>
            </a:r>
            <a:endParaRPr lang="en-GB" dirty="0"/>
          </a:p>
        </p:txBody>
      </p:sp>
      <p:sp>
        <p:nvSpPr>
          <p:cNvPr id="4" name="Date Placeholder 3"/>
          <p:cNvSpPr>
            <a:spLocks noGrp="1"/>
          </p:cNvSpPr>
          <p:nvPr>
            <p:ph type="dt" sz="half" idx="10"/>
          </p:nvPr>
        </p:nvSpPr>
        <p:spPr>
          <a:xfrm>
            <a:off x="6096000" y="7086600"/>
            <a:ext cx="2667000" cy="365125"/>
          </a:xfrm>
        </p:spPr>
        <p:txBody>
          <a:bodyPr/>
          <a:lstStyle/>
          <a:p>
            <a:fld id="{796B6785-FBC8-424A-BA26-FDD50147908B}" type="datetime3">
              <a:rPr lang="en-GB" smtClean="0"/>
              <a:pPr/>
              <a:t>8 October, 2014</a:t>
            </a:fld>
            <a:endParaRPr lang="en-GB" dirty="0"/>
          </a:p>
        </p:txBody>
      </p:sp>
      <p:sp>
        <p:nvSpPr>
          <p:cNvPr id="5" name="Footer Placeholder 4"/>
          <p:cNvSpPr>
            <a:spLocks noGrp="1"/>
          </p:cNvSpPr>
          <p:nvPr>
            <p:ph type="ftr" sz="quarter" idx="11"/>
          </p:nvPr>
        </p:nvSpPr>
        <p:spPr>
          <a:xfrm>
            <a:off x="609600" y="7010400"/>
            <a:ext cx="5421083" cy="365125"/>
          </a:xfrm>
        </p:spPr>
        <p:txBody>
          <a:bodyPr/>
          <a:lstStyle/>
          <a:p>
            <a:r>
              <a:rPr lang="en-GB" dirty="0" smtClean="0"/>
              <a:t>sept 2013 class</a:t>
            </a:r>
            <a:endParaRPr lang="en-GB" dirty="0"/>
          </a:p>
        </p:txBody>
      </p:sp>
      <p:sp>
        <p:nvSpPr>
          <p:cNvPr id="6" name="Slide Number Placeholder 5"/>
          <p:cNvSpPr>
            <a:spLocks noGrp="1"/>
          </p:cNvSpPr>
          <p:nvPr>
            <p:ph type="sldNum" sz="quarter" idx="12"/>
          </p:nvPr>
        </p:nvSpPr>
        <p:spPr/>
        <p:txBody>
          <a:bodyPr>
            <a:normAutofit fontScale="85000" lnSpcReduction="20000"/>
          </a:bodyPr>
          <a:lstStyle/>
          <a:p>
            <a:fld id="{ECEDEDBB-7BB6-43E8-B6E2-BBC2D6D06CF8}" type="slidenum">
              <a:rPr lang="en-GB" smtClean="0"/>
              <a:pPr/>
              <a:t>63</a:t>
            </a:fld>
            <a:endParaRPr lang="en-GB"/>
          </a:p>
        </p:txBody>
      </p:sp>
    </p:spTree>
  </p:cSld>
  <p:clrMapOvr>
    <a:masterClrMapping/>
  </p:clrMapOvr>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Implants available in Kenya </a:t>
            </a:r>
            <a:endParaRPr lang="en-GB" dirty="0"/>
          </a:p>
        </p:txBody>
      </p:sp>
      <p:sp>
        <p:nvSpPr>
          <p:cNvPr id="3" name="Content Placeholder 2"/>
          <p:cNvSpPr>
            <a:spLocks noGrp="1"/>
          </p:cNvSpPr>
          <p:nvPr>
            <p:ph idx="1"/>
          </p:nvPr>
        </p:nvSpPr>
        <p:spPr>
          <a:xfrm>
            <a:off x="914400" y="1500174"/>
            <a:ext cx="7772400" cy="4855386"/>
          </a:xfrm>
        </p:spPr>
        <p:txBody>
          <a:bodyPr/>
          <a:lstStyle/>
          <a:p>
            <a:r>
              <a:rPr lang="en-GB" dirty="0" err="1" smtClean="0"/>
              <a:t>Jadelle</a:t>
            </a:r>
            <a:r>
              <a:rPr lang="en-GB" dirty="0" smtClean="0"/>
              <a:t>- 2 rods, 75mg per rod with 5 years effectiveness</a:t>
            </a:r>
          </a:p>
          <a:p>
            <a:r>
              <a:rPr lang="en-GB" dirty="0" smtClean="0"/>
              <a:t>Implanon-1 rod, 60mg per rod with 3 years effectiveness</a:t>
            </a:r>
          </a:p>
          <a:p>
            <a:r>
              <a:rPr lang="en-GB" dirty="0" smtClean="0"/>
              <a:t>Sino-implant (</a:t>
            </a:r>
            <a:r>
              <a:rPr lang="en-GB" dirty="0" err="1" smtClean="0"/>
              <a:t>Zarin</a:t>
            </a:r>
            <a:r>
              <a:rPr lang="en-GB" dirty="0" smtClean="0"/>
              <a:t>)- 2 rods, 75 mg per rod, 4 years effectiveness</a:t>
            </a:r>
            <a:endParaRPr lang="en-GB" dirty="0"/>
          </a:p>
        </p:txBody>
      </p:sp>
      <p:sp>
        <p:nvSpPr>
          <p:cNvPr id="4" name="Date Placeholder 3"/>
          <p:cNvSpPr>
            <a:spLocks noGrp="1"/>
          </p:cNvSpPr>
          <p:nvPr>
            <p:ph type="dt" sz="half" idx="10"/>
          </p:nvPr>
        </p:nvSpPr>
        <p:spPr>
          <a:xfrm>
            <a:off x="6019800" y="7086600"/>
            <a:ext cx="2667000" cy="365125"/>
          </a:xfrm>
        </p:spPr>
        <p:txBody>
          <a:bodyPr/>
          <a:lstStyle/>
          <a:p>
            <a:fld id="{213D9DAD-4FC7-42E9-9ACF-48138C2394D2}" type="datetime3">
              <a:rPr lang="en-GB" smtClean="0"/>
              <a:pPr/>
              <a:t>8 October, 2014</a:t>
            </a:fld>
            <a:endParaRPr lang="en-GB" dirty="0"/>
          </a:p>
        </p:txBody>
      </p:sp>
      <p:sp>
        <p:nvSpPr>
          <p:cNvPr id="5" name="Footer Placeholder 4"/>
          <p:cNvSpPr>
            <a:spLocks noGrp="1"/>
          </p:cNvSpPr>
          <p:nvPr>
            <p:ph type="ftr" sz="quarter" idx="11"/>
          </p:nvPr>
        </p:nvSpPr>
        <p:spPr>
          <a:xfrm>
            <a:off x="457200" y="7010400"/>
            <a:ext cx="5421083" cy="365125"/>
          </a:xfrm>
        </p:spPr>
        <p:txBody>
          <a:bodyPr/>
          <a:lstStyle/>
          <a:p>
            <a:r>
              <a:rPr lang="en-GB" dirty="0" smtClean="0"/>
              <a:t>sept 2013 class</a:t>
            </a:r>
            <a:endParaRPr lang="en-GB" dirty="0"/>
          </a:p>
        </p:txBody>
      </p:sp>
      <p:sp>
        <p:nvSpPr>
          <p:cNvPr id="6" name="Slide Number Placeholder 5"/>
          <p:cNvSpPr>
            <a:spLocks noGrp="1"/>
          </p:cNvSpPr>
          <p:nvPr>
            <p:ph type="sldNum" sz="quarter" idx="12"/>
          </p:nvPr>
        </p:nvSpPr>
        <p:spPr/>
        <p:txBody>
          <a:bodyPr>
            <a:normAutofit fontScale="85000" lnSpcReduction="20000"/>
          </a:bodyPr>
          <a:lstStyle/>
          <a:p>
            <a:fld id="{ECEDEDBB-7BB6-43E8-B6E2-BBC2D6D06CF8}" type="slidenum">
              <a:rPr lang="en-GB" smtClean="0"/>
              <a:pPr/>
              <a:t>64</a:t>
            </a:fld>
            <a:endParaRPr lang="en-GB"/>
          </a:p>
        </p:txBody>
      </p:sp>
    </p:spTree>
  </p:cSld>
  <p:clrMapOvr>
    <a:masterClrMapping/>
  </p:clrMapOvr>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77813"/>
            <a:ext cx="8219256" cy="774923"/>
          </a:xfrm>
        </p:spPr>
        <p:txBody>
          <a:bodyPr/>
          <a:lstStyle/>
          <a:p>
            <a:r>
              <a:rPr lang="en-GB" dirty="0" smtClean="0"/>
              <a:t>Benefits </a:t>
            </a:r>
            <a:endParaRPr lang="en-GB" dirty="0"/>
          </a:p>
        </p:txBody>
      </p:sp>
      <p:sp>
        <p:nvSpPr>
          <p:cNvPr id="3" name="Content Placeholder 2"/>
          <p:cNvSpPr>
            <a:spLocks noGrp="1"/>
          </p:cNvSpPr>
          <p:nvPr>
            <p:ph idx="1"/>
          </p:nvPr>
        </p:nvSpPr>
        <p:spPr>
          <a:xfrm>
            <a:off x="539552" y="908720"/>
            <a:ext cx="8147248" cy="5949280"/>
          </a:xfrm>
        </p:spPr>
        <p:txBody>
          <a:bodyPr>
            <a:normAutofit/>
          </a:bodyPr>
          <a:lstStyle/>
          <a:p>
            <a:endParaRPr lang="en-GB" dirty="0" smtClean="0"/>
          </a:p>
          <a:p>
            <a:r>
              <a:rPr lang="en-GB" dirty="0" smtClean="0"/>
              <a:t>Contraception </a:t>
            </a:r>
            <a:r>
              <a:rPr lang="en-GB" dirty="0" smtClean="0"/>
              <a:t>is immediate if inserted within 7 days of menses</a:t>
            </a:r>
          </a:p>
          <a:p>
            <a:r>
              <a:rPr lang="en-GB" dirty="0" smtClean="0"/>
              <a:t>No delay in return of fertility</a:t>
            </a:r>
          </a:p>
          <a:p>
            <a:r>
              <a:rPr lang="en-GB" dirty="0" smtClean="0"/>
              <a:t>Offer continuous long-term protection</a:t>
            </a:r>
          </a:p>
          <a:p>
            <a:pPr algn="ctr">
              <a:buNone/>
            </a:pPr>
            <a:r>
              <a:rPr lang="en-GB" b="1" u="sng" dirty="0" smtClean="0"/>
              <a:t>Non-contraceptive benefits</a:t>
            </a:r>
          </a:p>
          <a:p>
            <a:r>
              <a:rPr lang="en-GB" dirty="0" smtClean="0"/>
              <a:t>Do not affect breastfeeding</a:t>
            </a:r>
          </a:p>
          <a:p>
            <a:r>
              <a:rPr lang="en-GB" dirty="0" smtClean="0"/>
              <a:t>Reduce flow</a:t>
            </a:r>
          </a:p>
          <a:p>
            <a:r>
              <a:rPr lang="en-GB" dirty="0" smtClean="0"/>
              <a:t>Help Px ectopic pregnancy but don’t eliminate risk</a:t>
            </a:r>
          </a:p>
          <a:p>
            <a:r>
              <a:rPr lang="en-GB" dirty="0" smtClean="0"/>
              <a:t>Protect against anaemia</a:t>
            </a:r>
          </a:p>
          <a:p>
            <a:r>
              <a:rPr lang="en-GB" dirty="0" smtClean="0"/>
              <a:t>Protect from symptomatic PID</a:t>
            </a:r>
            <a:endParaRPr lang="en-GB" dirty="0"/>
          </a:p>
        </p:txBody>
      </p:sp>
      <p:sp>
        <p:nvSpPr>
          <p:cNvPr id="4" name="Date Placeholder 3"/>
          <p:cNvSpPr>
            <a:spLocks noGrp="1"/>
          </p:cNvSpPr>
          <p:nvPr>
            <p:ph type="dt" sz="half" idx="10"/>
          </p:nvPr>
        </p:nvSpPr>
        <p:spPr>
          <a:xfrm>
            <a:off x="6096000" y="7086600"/>
            <a:ext cx="2667000" cy="365125"/>
          </a:xfrm>
        </p:spPr>
        <p:txBody>
          <a:bodyPr/>
          <a:lstStyle/>
          <a:p>
            <a:fld id="{1176521A-5DBA-4663-88A4-F7B945C87ECF}" type="datetime3">
              <a:rPr lang="en-GB" smtClean="0"/>
              <a:pPr/>
              <a:t>8 October, 2014</a:t>
            </a:fld>
            <a:endParaRPr lang="en-GB" dirty="0"/>
          </a:p>
        </p:txBody>
      </p:sp>
      <p:sp>
        <p:nvSpPr>
          <p:cNvPr id="5" name="Footer Placeholder 4"/>
          <p:cNvSpPr>
            <a:spLocks noGrp="1"/>
          </p:cNvSpPr>
          <p:nvPr>
            <p:ph type="ftr" sz="quarter" idx="11"/>
          </p:nvPr>
        </p:nvSpPr>
        <p:spPr>
          <a:xfrm>
            <a:off x="609600" y="7010400"/>
            <a:ext cx="5421083" cy="365125"/>
          </a:xfrm>
        </p:spPr>
        <p:txBody>
          <a:bodyPr/>
          <a:lstStyle/>
          <a:p>
            <a:r>
              <a:rPr lang="en-GB" dirty="0" smtClean="0"/>
              <a:t>sept 2013 class</a:t>
            </a:r>
            <a:endParaRPr lang="en-GB" dirty="0"/>
          </a:p>
        </p:txBody>
      </p:sp>
      <p:sp>
        <p:nvSpPr>
          <p:cNvPr id="6" name="Slide Number Placeholder 5"/>
          <p:cNvSpPr>
            <a:spLocks noGrp="1"/>
          </p:cNvSpPr>
          <p:nvPr>
            <p:ph type="sldNum" sz="quarter" idx="12"/>
          </p:nvPr>
        </p:nvSpPr>
        <p:spPr/>
        <p:txBody>
          <a:bodyPr>
            <a:normAutofit fontScale="85000" lnSpcReduction="20000"/>
          </a:bodyPr>
          <a:lstStyle/>
          <a:p>
            <a:fld id="{ECEDEDBB-7BB6-43E8-B6E2-BBC2D6D06CF8}" type="slidenum">
              <a:rPr lang="en-GB" smtClean="0"/>
              <a:pPr/>
              <a:t>65</a:t>
            </a:fld>
            <a:endParaRPr lang="en-GB"/>
          </a:p>
        </p:txBody>
      </p:sp>
    </p:spTree>
  </p:cSld>
  <p:clrMapOvr>
    <a:masterClrMapping/>
  </p:clrMapOvr>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277813"/>
            <a:ext cx="8075240" cy="774923"/>
          </a:xfrm>
        </p:spPr>
        <p:txBody>
          <a:bodyPr/>
          <a:lstStyle/>
          <a:p>
            <a:r>
              <a:rPr lang="en-GB" dirty="0" smtClean="0"/>
              <a:t>Limitations </a:t>
            </a:r>
            <a:endParaRPr lang="en-GB" dirty="0"/>
          </a:p>
        </p:txBody>
      </p:sp>
      <p:sp>
        <p:nvSpPr>
          <p:cNvPr id="3" name="Content Placeholder 2"/>
          <p:cNvSpPr>
            <a:spLocks noGrp="1"/>
          </p:cNvSpPr>
          <p:nvPr>
            <p:ph idx="1"/>
          </p:nvPr>
        </p:nvSpPr>
        <p:spPr>
          <a:xfrm>
            <a:off x="1142976" y="1052736"/>
            <a:ext cx="7543824" cy="5544616"/>
          </a:xfrm>
        </p:spPr>
        <p:txBody>
          <a:bodyPr>
            <a:normAutofit lnSpcReduction="10000"/>
          </a:bodyPr>
          <a:lstStyle/>
          <a:p>
            <a:endParaRPr lang="en-GB" dirty="0" smtClean="0"/>
          </a:p>
          <a:p>
            <a:r>
              <a:rPr lang="en-GB" dirty="0" smtClean="0"/>
              <a:t>Must be inserted  and removed by a trained provider</a:t>
            </a:r>
          </a:p>
          <a:p>
            <a:r>
              <a:rPr lang="en-GB" dirty="0" smtClean="0"/>
              <a:t>Do not protect against STI’s and HIV</a:t>
            </a:r>
          </a:p>
          <a:p>
            <a:pPr>
              <a:buNone/>
            </a:pPr>
            <a:endParaRPr lang="en-GB" dirty="0" smtClean="0"/>
          </a:p>
          <a:p>
            <a:pPr>
              <a:buNone/>
            </a:pPr>
            <a:r>
              <a:rPr lang="en-GB" dirty="0" smtClean="0"/>
              <a:t>S/E</a:t>
            </a:r>
          </a:p>
          <a:p>
            <a:r>
              <a:rPr lang="en-GB" dirty="0" smtClean="0"/>
              <a:t>Menstrual changes</a:t>
            </a:r>
          </a:p>
          <a:p>
            <a:r>
              <a:rPr lang="en-GB" dirty="0" smtClean="0"/>
              <a:t>Headaches</a:t>
            </a:r>
          </a:p>
          <a:p>
            <a:r>
              <a:rPr lang="en-GB" dirty="0" smtClean="0"/>
              <a:t>Breast tenderness</a:t>
            </a:r>
          </a:p>
          <a:p>
            <a:r>
              <a:rPr lang="en-GB" dirty="0" smtClean="0"/>
              <a:t>Wt changes</a:t>
            </a:r>
          </a:p>
          <a:p>
            <a:r>
              <a:rPr lang="en-GB" dirty="0" smtClean="0"/>
              <a:t>Mild abdominal pain</a:t>
            </a:r>
            <a:endParaRPr lang="en-GB" dirty="0"/>
          </a:p>
        </p:txBody>
      </p:sp>
      <p:sp>
        <p:nvSpPr>
          <p:cNvPr id="4" name="Date Placeholder 3"/>
          <p:cNvSpPr>
            <a:spLocks noGrp="1"/>
          </p:cNvSpPr>
          <p:nvPr>
            <p:ph type="dt" sz="half" idx="10"/>
          </p:nvPr>
        </p:nvSpPr>
        <p:spPr>
          <a:xfrm>
            <a:off x="6172200" y="7086600"/>
            <a:ext cx="2667000" cy="365125"/>
          </a:xfrm>
        </p:spPr>
        <p:txBody>
          <a:bodyPr/>
          <a:lstStyle/>
          <a:p>
            <a:fld id="{D2CDCB9A-4013-4D73-9314-424B3E0C8611}" type="datetime3">
              <a:rPr lang="en-GB" smtClean="0"/>
              <a:pPr/>
              <a:t>8 October, 2014</a:t>
            </a:fld>
            <a:endParaRPr lang="en-GB" dirty="0"/>
          </a:p>
        </p:txBody>
      </p:sp>
      <p:sp>
        <p:nvSpPr>
          <p:cNvPr id="5" name="Footer Placeholder 4"/>
          <p:cNvSpPr>
            <a:spLocks noGrp="1"/>
          </p:cNvSpPr>
          <p:nvPr>
            <p:ph type="ftr" sz="quarter" idx="11"/>
          </p:nvPr>
        </p:nvSpPr>
        <p:spPr>
          <a:xfrm>
            <a:off x="609600" y="7010400"/>
            <a:ext cx="5421083" cy="365125"/>
          </a:xfrm>
        </p:spPr>
        <p:txBody>
          <a:bodyPr/>
          <a:lstStyle/>
          <a:p>
            <a:r>
              <a:rPr lang="en-GB" dirty="0" smtClean="0"/>
              <a:t>sept 2013 class</a:t>
            </a:r>
            <a:endParaRPr lang="en-GB" dirty="0"/>
          </a:p>
        </p:txBody>
      </p:sp>
      <p:sp>
        <p:nvSpPr>
          <p:cNvPr id="6" name="Slide Number Placeholder 5"/>
          <p:cNvSpPr>
            <a:spLocks noGrp="1"/>
          </p:cNvSpPr>
          <p:nvPr>
            <p:ph type="sldNum" sz="quarter" idx="12"/>
          </p:nvPr>
        </p:nvSpPr>
        <p:spPr/>
        <p:txBody>
          <a:bodyPr>
            <a:normAutofit fontScale="85000" lnSpcReduction="20000"/>
          </a:bodyPr>
          <a:lstStyle/>
          <a:p>
            <a:fld id="{ECEDEDBB-7BB6-43E8-B6E2-BBC2D6D06CF8}" type="slidenum">
              <a:rPr lang="en-GB" smtClean="0"/>
              <a:pPr/>
              <a:t>66</a:t>
            </a:fld>
            <a:endParaRPr lang="en-GB"/>
          </a:p>
        </p:txBody>
      </p:sp>
    </p:spTree>
  </p:cSld>
  <p:clrMapOvr>
    <a:masterClrMapping/>
  </p:clrMapOvr>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Eligibility criteria</a:t>
            </a:r>
            <a:endParaRPr lang="en-GB" dirty="0"/>
          </a:p>
        </p:txBody>
      </p:sp>
      <p:sp>
        <p:nvSpPr>
          <p:cNvPr id="3" name="Content Placeholder 2"/>
          <p:cNvSpPr>
            <a:spLocks noGrp="1"/>
          </p:cNvSpPr>
          <p:nvPr>
            <p:ph idx="1"/>
          </p:nvPr>
        </p:nvSpPr>
        <p:spPr/>
        <p:txBody>
          <a:bodyPr>
            <a:normAutofit/>
          </a:bodyPr>
          <a:lstStyle/>
          <a:p>
            <a:r>
              <a:rPr lang="en-GB" dirty="0" smtClean="0"/>
              <a:t>Any parity</a:t>
            </a:r>
          </a:p>
          <a:p>
            <a:r>
              <a:rPr lang="en-GB" dirty="0" smtClean="0"/>
              <a:t>Breastfeeding mothers 4 wks postpartum</a:t>
            </a:r>
          </a:p>
          <a:p>
            <a:r>
              <a:rPr lang="en-GB" dirty="0" smtClean="0"/>
              <a:t>STI’s and PID’s</a:t>
            </a:r>
          </a:p>
          <a:p>
            <a:r>
              <a:rPr lang="en-GB" dirty="0" smtClean="0"/>
              <a:t>HIV/AIDS</a:t>
            </a:r>
          </a:p>
          <a:p>
            <a:r>
              <a:rPr lang="en-GB" dirty="0" smtClean="0"/>
              <a:t>Valvular disease</a:t>
            </a:r>
          </a:p>
          <a:p>
            <a:r>
              <a:rPr lang="en-GB" dirty="0" smtClean="0"/>
              <a:t>Sickle cell disease</a:t>
            </a:r>
          </a:p>
          <a:p>
            <a:r>
              <a:rPr lang="en-GB" dirty="0" smtClean="0"/>
              <a:t>Benign breast tumours</a:t>
            </a:r>
          </a:p>
          <a:p>
            <a:r>
              <a:rPr lang="en-GB" dirty="0" smtClean="0"/>
              <a:t>Viral hepatitis and mild cirrhosis</a:t>
            </a:r>
            <a:endParaRPr lang="en-GB" dirty="0"/>
          </a:p>
        </p:txBody>
      </p:sp>
      <p:sp>
        <p:nvSpPr>
          <p:cNvPr id="4" name="Date Placeholder 3"/>
          <p:cNvSpPr>
            <a:spLocks noGrp="1"/>
          </p:cNvSpPr>
          <p:nvPr>
            <p:ph type="dt" sz="half" idx="10"/>
          </p:nvPr>
        </p:nvSpPr>
        <p:spPr>
          <a:xfrm>
            <a:off x="6096000" y="7086600"/>
            <a:ext cx="2667000" cy="365125"/>
          </a:xfrm>
        </p:spPr>
        <p:txBody>
          <a:bodyPr/>
          <a:lstStyle/>
          <a:p>
            <a:fld id="{3B76902D-4638-436C-B165-7DEA70840CF5}" type="datetime3">
              <a:rPr lang="en-GB" smtClean="0"/>
              <a:pPr/>
              <a:t>8 October, 2014</a:t>
            </a:fld>
            <a:endParaRPr lang="en-GB" dirty="0"/>
          </a:p>
        </p:txBody>
      </p:sp>
      <p:sp>
        <p:nvSpPr>
          <p:cNvPr id="5" name="Footer Placeholder 4"/>
          <p:cNvSpPr>
            <a:spLocks noGrp="1"/>
          </p:cNvSpPr>
          <p:nvPr>
            <p:ph type="ftr" sz="quarter" idx="11"/>
          </p:nvPr>
        </p:nvSpPr>
        <p:spPr>
          <a:xfrm>
            <a:off x="457200" y="7086600"/>
            <a:ext cx="5421083" cy="365125"/>
          </a:xfrm>
        </p:spPr>
        <p:txBody>
          <a:bodyPr/>
          <a:lstStyle/>
          <a:p>
            <a:r>
              <a:rPr lang="en-GB" dirty="0" smtClean="0"/>
              <a:t>sept 2013 class</a:t>
            </a:r>
            <a:endParaRPr lang="en-GB" dirty="0"/>
          </a:p>
        </p:txBody>
      </p:sp>
      <p:sp>
        <p:nvSpPr>
          <p:cNvPr id="6" name="Slide Number Placeholder 5"/>
          <p:cNvSpPr>
            <a:spLocks noGrp="1"/>
          </p:cNvSpPr>
          <p:nvPr>
            <p:ph type="sldNum" sz="quarter" idx="12"/>
          </p:nvPr>
        </p:nvSpPr>
        <p:spPr/>
        <p:txBody>
          <a:bodyPr>
            <a:normAutofit fontScale="85000" lnSpcReduction="20000"/>
          </a:bodyPr>
          <a:lstStyle/>
          <a:p>
            <a:fld id="{ECEDEDBB-7BB6-43E8-B6E2-BBC2D6D06CF8}" type="slidenum">
              <a:rPr lang="en-GB" smtClean="0"/>
              <a:pPr/>
              <a:t>67</a:t>
            </a:fld>
            <a:endParaRPr lang="en-GB"/>
          </a:p>
        </p:txBody>
      </p:sp>
    </p:spTree>
  </p:cSld>
  <p:clrMapOvr>
    <a:masterClrMapping/>
  </p:clrMapOvr>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71604" y="277813"/>
            <a:ext cx="7115196" cy="774923"/>
          </a:xfrm>
        </p:spPr>
        <p:txBody>
          <a:bodyPr/>
          <a:lstStyle/>
          <a:p>
            <a:r>
              <a:rPr lang="en-GB" dirty="0" smtClean="0"/>
              <a:t>Caution!!!</a:t>
            </a:r>
            <a:endParaRPr lang="en-GB" dirty="0"/>
          </a:p>
        </p:txBody>
      </p:sp>
      <p:sp>
        <p:nvSpPr>
          <p:cNvPr id="3" name="Content Placeholder 2"/>
          <p:cNvSpPr>
            <a:spLocks noGrp="1"/>
          </p:cNvSpPr>
          <p:nvPr>
            <p:ph idx="1"/>
          </p:nvPr>
        </p:nvSpPr>
        <p:spPr>
          <a:xfrm>
            <a:off x="1142976" y="1124744"/>
            <a:ext cx="7543824" cy="5400600"/>
          </a:xfrm>
        </p:spPr>
        <p:txBody>
          <a:bodyPr/>
          <a:lstStyle/>
          <a:p>
            <a:endParaRPr lang="en-GB" dirty="0" smtClean="0"/>
          </a:p>
          <a:p>
            <a:r>
              <a:rPr lang="en-GB" dirty="0" smtClean="0"/>
              <a:t>Irregular </a:t>
            </a:r>
            <a:r>
              <a:rPr lang="en-GB" dirty="0" smtClean="0"/>
              <a:t>prolonged bleeding</a:t>
            </a:r>
          </a:p>
          <a:p>
            <a:r>
              <a:rPr lang="en-GB" dirty="0" smtClean="0"/>
              <a:t>Diabetes</a:t>
            </a:r>
          </a:p>
          <a:p>
            <a:r>
              <a:rPr lang="en-GB" dirty="0" smtClean="0"/>
              <a:t>Multiple risk factors for valvular heart diseases</a:t>
            </a:r>
          </a:p>
          <a:p>
            <a:r>
              <a:rPr lang="en-GB" dirty="0" smtClean="0"/>
              <a:t>Severe HTN</a:t>
            </a:r>
          </a:p>
          <a:p>
            <a:r>
              <a:rPr lang="en-GB" dirty="0" smtClean="0"/>
              <a:t>Diagnosed cervical cancer</a:t>
            </a:r>
          </a:p>
          <a:p>
            <a:r>
              <a:rPr lang="en-GB" dirty="0" smtClean="0"/>
              <a:t>Undiagnosed breast mass</a:t>
            </a:r>
          </a:p>
          <a:p>
            <a:r>
              <a:rPr lang="en-GB" dirty="0" smtClean="0"/>
              <a:t>RX with anticonvulsants, anti-TB and ARVs</a:t>
            </a:r>
          </a:p>
          <a:p>
            <a:r>
              <a:rPr lang="en-GB" dirty="0" smtClean="0"/>
              <a:t>Hx of DVT</a:t>
            </a:r>
            <a:endParaRPr lang="en-GB" dirty="0"/>
          </a:p>
        </p:txBody>
      </p:sp>
      <p:sp>
        <p:nvSpPr>
          <p:cNvPr id="4" name="Date Placeholder 3"/>
          <p:cNvSpPr>
            <a:spLocks noGrp="1"/>
          </p:cNvSpPr>
          <p:nvPr>
            <p:ph type="dt" sz="half" idx="10"/>
          </p:nvPr>
        </p:nvSpPr>
        <p:spPr>
          <a:xfrm>
            <a:off x="6096000" y="7162800"/>
            <a:ext cx="2667000" cy="365125"/>
          </a:xfrm>
        </p:spPr>
        <p:txBody>
          <a:bodyPr/>
          <a:lstStyle/>
          <a:p>
            <a:fld id="{21832541-938C-497D-ADAB-762E26E07519}" type="datetime3">
              <a:rPr lang="en-GB" smtClean="0"/>
              <a:pPr/>
              <a:t>8 October, 2014</a:t>
            </a:fld>
            <a:endParaRPr lang="en-GB" dirty="0"/>
          </a:p>
        </p:txBody>
      </p:sp>
      <p:sp>
        <p:nvSpPr>
          <p:cNvPr id="5" name="Footer Placeholder 4"/>
          <p:cNvSpPr>
            <a:spLocks noGrp="1"/>
          </p:cNvSpPr>
          <p:nvPr>
            <p:ph type="ftr" sz="quarter" idx="11"/>
          </p:nvPr>
        </p:nvSpPr>
        <p:spPr>
          <a:xfrm>
            <a:off x="609600" y="7086600"/>
            <a:ext cx="5421083" cy="365125"/>
          </a:xfrm>
        </p:spPr>
        <p:txBody>
          <a:bodyPr/>
          <a:lstStyle/>
          <a:p>
            <a:r>
              <a:rPr lang="en-GB" dirty="0" smtClean="0"/>
              <a:t>sept 2013 class</a:t>
            </a:r>
            <a:endParaRPr lang="en-GB" dirty="0"/>
          </a:p>
        </p:txBody>
      </p:sp>
      <p:sp>
        <p:nvSpPr>
          <p:cNvPr id="6" name="Slide Number Placeholder 5"/>
          <p:cNvSpPr>
            <a:spLocks noGrp="1"/>
          </p:cNvSpPr>
          <p:nvPr>
            <p:ph type="sldNum" sz="quarter" idx="12"/>
          </p:nvPr>
        </p:nvSpPr>
        <p:spPr/>
        <p:txBody>
          <a:bodyPr>
            <a:normAutofit fontScale="85000" lnSpcReduction="20000"/>
          </a:bodyPr>
          <a:lstStyle/>
          <a:p>
            <a:fld id="{ECEDEDBB-7BB6-43E8-B6E2-BBC2D6D06CF8}" type="slidenum">
              <a:rPr lang="en-GB" smtClean="0"/>
              <a:pPr/>
              <a:t>68</a:t>
            </a:fld>
            <a:endParaRPr lang="en-GB"/>
          </a:p>
        </p:txBody>
      </p:sp>
    </p:spTree>
  </p:cSld>
  <p:clrMapOvr>
    <a:masterClrMapping/>
  </p:clrMapOvr>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Avoid!!!</a:t>
            </a:r>
            <a:endParaRPr lang="en-GB" dirty="0"/>
          </a:p>
        </p:txBody>
      </p:sp>
      <p:sp>
        <p:nvSpPr>
          <p:cNvPr id="3" name="Content Placeholder 2"/>
          <p:cNvSpPr>
            <a:spLocks noGrp="1"/>
          </p:cNvSpPr>
          <p:nvPr>
            <p:ph idx="1"/>
          </p:nvPr>
        </p:nvSpPr>
        <p:spPr/>
        <p:txBody>
          <a:bodyPr/>
          <a:lstStyle/>
          <a:p>
            <a:r>
              <a:rPr lang="en-GB" dirty="0" smtClean="0"/>
              <a:t>Breastfeeding less than 4 weeks</a:t>
            </a:r>
          </a:p>
          <a:p>
            <a:r>
              <a:rPr lang="en-GB" dirty="0" smtClean="0"/>
              <a:t>Severe liver cirrhosis</a:t>
            </a:r>
          </a:p>
          <a:p>
            <a:r>
              <a:rPr lang="en-GB" dirty="0" smtClean="0"/>
              <a:t>Unexplained vaginal bleeding</a:t>
            </a:r>
          </a:p>
          <a:p>
            <a:r>
              <a:rPr lang="en-GB" dirty="0" smtClean="0"/>
              <a:t>Breast cancer</a:t>
            </a:r>
            <a:endParaRPr lang="en-GB" dirty="0"/>
          </a:p>
        </p:txBody>
      </p:sp>
      <p:sp>
        <p:nvSpPr>
          <p:cNvPr id="4" name="Date Placeholder 3"/>
          <p:cNvSpPr>
            <a:spLocks noGrp="1"/>
          </p:cNvSpPr>
          <p:nvPr>
            <p:ph type="dt" sz="half" idx="10"/>
          </p:nvPr>
        </p:nvSpPr>
        <p:spPr>
          <a:xfrm>
            <a:off x="6096000" y="7010400"/>
            <a:ext cx="2667000" cy="365125"/>
          </a:xfrm>
        </p:spPr>
        <p:txBody>
          <a:bodyPr/>
          <a:lstStyle/>
          <a:p>
            <a:fld id="{33669B6A-E7A3-4566-BF9B-FA9883BAB035}" type="datetime3">
              <a:rPr lang="en-GB" smtClean="0"/>
              <a:pPr/>
              <a:t>8 October, 2014</a:t>
            </a:fld>
            <a:endParaRPr lang="en-GB" dirty="0"/>
          </a:p>
        </p:txBody>
      </p:sp>
      <p:sp>
        <p:nvSpPr>
          <p:cNvPr id="5" name="Footer Placeholder 4"/>
          <p:cNvSpPr>
            <a:spLocks noGrp="1"/>
          </p:cNvSpPr>
          <p:nvPr>
            <p:ph type="ftr" sz="quarter" idx="11"/>
          </p:nvPr>
        </p:nvSpPr>
        <p:spPr>
          <a:xfrm>
            <a:off x="457200" y="7086600"/>
            <a:ext cx="5421083" cy="365125"/>
          </a:xfrm>
        </p:spPr>
        <p:txBody>
          <a:bodyPr/>
          <a:lstStyle/>
          <a:p>
            <a:r>
              <a:rPr lang="en-GB" dirty="0" smtClean="0"/>
              <a:t>sept 2013 class</a:t>
            </a:r>
            <a:endParaRPr lang="en-GB" dirty="0"/>
          </a:p>
        </p:txBody>
      </p:sp>
      <p:sp>
        <p:nvSpPr>
          <p:cNvPr id="6" name="Slide Number Placeholder 5"/>
          <p:cNvSpPr>
            <a:spLocks noGrp="1"/>
          </p:cNvSpPr>
          <p:nvPr>
            <p:ph type="sldNum" sz="quarter" idx="12"/>
          </p:nvPr>
        </p:nvSpPr>
        <p:spPr/>
        <p:txBody>
          <a:bodyPr>
            <a:normAutofit fontScale="85000" lnSpcReduction="20000"/>
          </a:bodyPr>
          <a:lstStyle/>
          <a:p>
            <a:fld id="{ECEDEDBB-7BB6-43E8-B6E2-BBC2D6D06CF8}" type="slidenum">
              <a:rPr lang="en-GB" smtClean="0"/>
              <a:pPr/>
              <a:t>69</a:t>
            </a:fld>
            <a:endParaRPr lang="en-GB"/>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 CONT…</a:t>
            </a:r>
            <a:endParaRPr lang="en-US" dirty="0"/>
          </a:p>
        </p:txBody>
      </p:sp>
      <p:sp>
        <p:nvSpPr>
          <p:cNvPr id="3" name="Content Placeholder 2"/>
          <p:cNvSpPr>
            <a:spLocks noGrp="1"/>
          </p:cNvSpPr>
          <p:nvPr>
            <p:ph sz="quarter" idx="1"/>
          </p:nvPr>
        </p:nvSpPr>
        <p:spPr/>
        <p:txBody>
          <a:bodyPr>
            <a:normAutofit/>
          </a:bodyPr>
          <a:lstStyle/>
          <a:p>
            <a:r>
              <a:rPr lang="en-IE" b="1" dirty="0" smtClean="0"/>
              <a:t>Unmet need </a:t>
            </a:r>
            <a:r>
              <a:rPr lang="en-IE" dirty="0" smtClean="0"/>
              <a:t>for family planning -the percentage of women aged 15 to 49, married or in a union, who report the desire to delay or avoid pregnancy, but are not using any form of contraception</a:t>
            </a:r>
          </a:p>
          <a:p>
            <a:r>
              <a:rPr lang="en-GB" dirty="0" smtClean="0"/>
              <a:t>A </a:t>
            </a:r>
            <a:r>
              <a:rPr lang="en-GB" b="1" dirty="0" smtClean="0"/>
              <a:t>contraceptive</a:t>
            </a:r>
            <a:r>
              <a:rPr lang="en-GB" dirty="0" smtClean="0"/>
              <a:t> is a drug, device, or a method used to prevent pregnancy or reduce the chances of getting pregnant without avoiding sexual intercourse</a:t>
            </a:r>
            <a:endParaRPr lang="en-US"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277813"/>
            <a:ext cx="8147248" cy="846931"/>
          </a:xfrm>
        </p:spPr>
        <p:txBody>
          <a:bodyPr/>
          <a:lstStyle/>
          <a:p>
            <a:r>
              <a:rPr lang="en-GB" dirty="0" smtClean="0"/>
              <a:t>Timing for insertion</a:t>
            </a:r>
            <a:endParaRPr lang="en-GB" dirty="0"/>
          </a:p>
        </p:txBody>
      </p:sp>
      <p:sp>
        <p:nvSpPr>
          <p:cNvPr id="3" name="Content Placeholder 2"/>
          <p:cNvSpPr>
            <a:spLocks noGrp="1"/>
          </p:cNvSpPr>
          <p:nvPr>
            <p:ph idx="1"/>
          </p:nvPr>
        </p:nvSpPr>
        <p:spPr>
          <a:xfrm>
            <a:off x="642910" y="1785926"/>
            <a:ext cx="8043890" cy="4344999"/>
          </a:xfrm>
        </p:spPr>
        <p:txBody>
          <a:bodyPr/>
          <a:lstStyle/>
          <a:p>
            <a:r>
              <a:rPr lang="en-GB" dirty="0" smtClean="0"/>
              <a:t>Within 7 days of menses</a:t>
            </a:r>
          </a:p>
          <a:p>
            <a:r>
              <a:rPr lang="en-GB" dirty="0" smtClean="0"/>
              <a:t>When certain there is no pregnancy</a:t>
            </a:r>
          </a:p>
          <a:p>
            <a:r>
              <a:rPr lang="en-GB" dirty="0" smtClean="0"/>
              <a:t>Between 4wks and 6 months postpartum if exclusively breastfeeding</a:t>
            </a:r>
          </a:p>
          <a:p>
            <a:r>
              <a:rPr lang="en-GB" dirty="0" smtClean="0"/>
              <a:t>Immediately if had been using another hormonal method and wishes to switch</a:t>
            </a:r>
          </a:p>
          <a:p>
            <a:endParaRPr lang="en-GB" dirty="0"/>
          </a:p>
        </p:txBody>
      </p:sp>
      <p:sp>
        <p:nvSpPr>
          <p:cNvPr id="4" name="Date Placeholder 3"/>
          <p:cNvSpPr>
            <a:spLocks noGrp="1"/>
          </p:cNvSpPr>
          <p:nvPr>
            <p:ph type="dt" sz="half" idx="10"/>
          </p:nvPr>
        </p:nvSpPr>
        <p:spPr>
          <a:xfrm>
            <a:off x="6096000" y="7086600"/>
            <a:ext cx="2667000" cy="365125"/>
          </a:xfrm>
        </p:spPr>
        <p:txBody>
          <a:bodyPr/>
          <a:lstStyle/>
          <a:p>
            <a:fld id="{43FC86F3-32FB-4724-BB7B-6966EA6570A0}" type="datetime3">
              <a:rPr lang="en-GB" smtClean="0"/>
              <a:pPr/>
              <a:t>8 October, 2014</a:t>
            </a:fld>
            <a:endParaRPr lang="en-GB" dirty="0"/>
          </a:p>
        </p:txBody>
      </p:sp>
      <p:sp>
        <p:nvSpPr>
          <p:cNvPr id="5" name="Footer Placeholder 4"/>
          <p:cNvSpPr>
            <a:spLocks noGrp="1"/>
          </p:cNvSpPr>
          <p:nvPr>
            <p:ph type="ftr" sz="quarter" idx="11"/>
          </p:nvPr>
        </p:nvSpPr>
        <p:spPr>
          <a:xfrm>
            <a:off x="609600" y="7010400"/>
            <a:ext cx="5421083" cy="365125"/>
          </a:xfrm>
        </p:spPr>
        <p:txBody>
          <a:bodyPr/>
          <a:lstStyle/>
          <a:p>
            <a:r>
              <a:rPr lang="en-GB" dirty="0" smtClean="0"/>
              <a:t>sept 2013 class</a:t>
            </a:r>
            <a:endParaRPr lang="en-GB" dirty="0"/>
          </a:p>
        </p:txBody>
      </p:sp>
      <p:sp>
        <p:nvSpPr>
          <p:cNvPr id="6" name="Slide Number Placeholder 5"/>
          <p:cNvSpPr>
            <a:spLocks noGrp="1"/>
          </p:cNvSpPr>
          <p:nvPr>
            <p:ph type="sldNum" sz="quarter" idx="12"/>
          </p:nvPr>
        </p:nvSpPr>
        <p:spPr/>
        <p:txBody>
          <a:bodyPr>
            <a:normAutofit fontScale="85000" lnSpcReduction="20000"/>
          </a:bodyPr>
          <a:lstStyle/>
          <a:p>
            <a:fld id="{ECEDEDBB-7BB6-43E8-B6E2-BBC2D6D06CF8}" type="slidenum">
              <a:rPr lang="en-GB" smtClean="0"/>
              <a:pPr/>
              <a:t>70</a:t>
            </a:fld>
            <a:endParaRPr lang="en-GB"/>
          </a:p>
        </p:txBody>
      </p:sp>
    </p:spTree>
  </p:cSld>
  <p:clrMapOvr>
    <a:masterClrMapping/>
  </p:clrMapOvr>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512064"/>
            <a:ext cx="7931224" cy="900712"/>
          </a:xfrm>
        </p:spPr>
        <p:txBody>
          <a:bodyPr/>
          <a:lstStyle/>
          <a:p>
            <a:r>
              <a:rPr lang="en-US" dirty="0" smtClean="0"/>
              <a:t>Instructions after insertion</a:t>
            </a:r>
            <a:endParaRPr lang="en-US" dirty="0"/>
          </a:p>
        </p:txBody>
      </p:sp>
      <p:sp>
        <p:nvSpPr>
          <p:cNvPr id="3" name="Content Placeholder 2"/>
          <p:cNvSpPr>
            <a:spLocks noGrp="1"/>
          </p:cNvSpPr>
          <p:nvPr>
            <p:ph idx="1"/>
          </p:nvPr>
        </p:nvSpPr>
        <p:spPr>
          <a:xfrm>
            <a:off x="611560" y="1412776"/>
            <a:ext cx="8075240" cy="4942784"/>
          </a:xfrm>
        </p:spPr>
        <p:txBody>
          <a:bodyPr>
            <a:normAutofit/>
          </a:bodyPr>
          <a:lstStyle/>
          <a:p>
            <a:r>
              <a:rPr lang="en-US" sz="3200" dirty="0" smtClean="0"/>
              <a:t>Keep area dry for  4- 5 days</a:t>
            </a:r>
          </a:p>
          <a:p>
            <a:r>
              <a:rPr lang="en-US" sz="3200" dirty="0" smtClean="0"/>
              <a:t>Remove gauze bandage after 1-2 days but leave adhesive plaster for 5 more days</a:t>
            </a:r>
          </a:p>
          <a:p>
            <a:r>
              <a:rPr lang="en-US" sz="3200" dirty="0" smtClean="0"/>
              <a:t>Return to clinic if:-</a:t>
            </a:r>
          </a:p>
          <a:p>
            <a:pPr lvl="1"/>
            <a:r>
              <a:rPr lang="en-US" sz="3200" dirty="0" smtClean="0"/>
              <a:t>Rods come out</a:t>
            </a:r>
          </a:p>
          <a:p>
            <a:pPr lvl="1"/>
            <a:r>
              <a:rPr lang="en-US" sz="3200" dirty="0" smtClean="0"/>
              <a:t>Soreness develops</a:t>
            </a:r>
          </a:p>
          <a:p>
            <a:pPr lvl="1"/>
            <a:r>
              <a:rPr lang="en-US" sz="3200" dirty="0" smtClean="0"/>
              <a:t>There is pain, heat, pus or redness at insertion site </a:t>
            </a:r>
            <a:endParaRPr lang="en-US" sz="3200" dirty="0"/>
          </a:p>
        </p:txBody>
      </p:sp>
      <p:sp>
        <p:nvSpPr>
          <p:cNvPr id="4" name="Date Placeholder 3"/>
          <p:cNvSpPr>
            <a:spLocks noGrp="1"/>
          </p:cNvSpPr>
          <p:nvPr>
            <p:ph type="dt" sz="half" idx="10"/>
          </p:nvPr>
        </p:nvSpPr>
        <p:spPr>
          <a:xfrm>
            <a:off x="6096000" y="7010400"/>
            <a:ext cx="2667000" cy="365125"/>
          </a:xfrm>
        </p:spPr>
        <p:txBody>
          <a:bodyPr/>
          <a:lstStyle/>
          <a:p>
            <a:fld id="{DE95230D-131F-4E05-A09F-DC4653C0E6FD}" type="datetime3">
              <a:rPr lang="en-GB" smtClean="0"/>
              <a:pPr/>
              <a:t>8 October, 2014</a:t>
            </a:fld>
            <a:endParaRPr lang="en-GB" dirty="0"/>
          </a:p>
        </p:txBody>
      </p:sp>
      <p:sp>
        <p:nvSpPr>
          <p:cNvPr id="5" name="Footer Placeholder 4"/>
          <p:cNvSpPr>
            <a:spLocks noGrp="1"/>
          </p:cNvSpPr>
          <p:nvPr>
            <p:ph type="ftr" sz="quarter" idx="11"/>
          </p:nvPr>
        </p:nvSpPr>
        <p:spPr>
          <a:xfrm>
            <a:off x="381000" y="7010400"/>
            <a:ext cx="5421083" cy="365125"/>
          </a:xfrm>
        </p:spPr>
        <p:txBody>
          <a:bodyPr/>
          <a:lstStyle/>
          <a:p>
            <a:r>
              <a:rPr lang="en-GB" dirty="0" smtClean="0"/>
              <a:t>sept 2013 class</a:t>
            </a:r>
            <a:endParaRPr lang="en-GB" dirty="0"/>
          </a:p>
        </p:txBody>
      </p:sp>
      <p:sp>
        <p:nvSpPr>
          <p:cNvPr id="6" name="Slide Number Placeholder 5"/>
          <p:cNvSpPr>
            <a:spLocks noGrp="1"/>
          </p:cNvSpPr>
          <p:nvPr>
            <p:ph type="sldNum" sz="quarter" idx="12"/>
          </p:nvPr>
        </p:nvSpPr>
        <p:spPr/>
        <p:txBody>
          <a:bodyPr>
            <a:normAutofit fontScale="85000" lnSpcReduction="20000"/>
          </a:bodyPr>
          <a:lstStyle/>
          <a:p>
            <a:fld id="{ECEDEDBB-7BB6-43E8-B6E2-BBC2D6D06CF8}" type="slidenum">
              <a:rPr lang="en-GB" smtClean="0"/>
              <a:pPr/>
              <a:t>71</a:t>
            </a:fld>
            <a:endParaRPr lang="en-GB"/>
          </a:p>
        </p:txBody>
      </p:sp>
    </p:spTree>
  </p:cSld>
  <p:clrMapOvr>
    <a:masterClrMapping/>
  </p:clrMapOvr>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4000" dirty="0" smtClean="0"/>
              <a:t>Intra-uterine contraceptive devices </a:t>
            </a:r>
            <a:r>
              <a:rPr lang="en-GB" sz="4000" smtClean="0"/>
              <a:t>(IUCDs)</a:t>
            </a:r>
            <a:endParaRPr lang="en-GB" sz="4000" dirty="0"/>
          </a:p>
        </p:txBody>
      </p:sp>
      <p:sp>
        <p:nvSpPr>
          <p:cNvPr id="3" name="Content Placeholder 2"/>
          <p:cNvSpPr>
            <a:spLocks noGrp="1"/>
          </p:cNvSpPr>
          <p:nvPr>
            <p:ph idx="1"/>
          </p:nvPr>
        </p:nvSpPr>
        <p:spPr>
          <a:xfrm>
            <a:off x="1071538" y="1857364"/>
            <a:ext cx="7615262" cy="4595972"/>
          </a:xfrm>
        </p:spPr>
        <p:txBody>
          <a:bodyPr/>
          <a:lstStyle/>
          <a:p>
            <a:r>
              <a:rPr lang="en-GB" dirty="0" smtClean="0"/>
              <a:t>This is a flexible device inserted into the uterine cavity by a trained service provider</a:t>
            </a:r>
          </a:p>
          <a:p>
            <a:r>
              <a:rPr lang="en-GB" dirty="0" smtClean="0"/>
              <a:t>Safe and highly effective</a:t>
            </a:r>
          </a:p>
          <a:p>
            <a:r>
              <a:rPr lang="en-GB" dirty="0" smtClean="0"/>
              <a:t>Long acting method</a:t>
            </a:r>
          </a:p>
          <a:p>
            <a:r>
              <a:rPr lang="en-GB" dirty="0" smtClean="0"/>
              <a:t>There are 2 major types:</a:t>
            </a:r>
          </a:p>
          <a:p>
            <a:pPr marL="514350" indent="-514350">
              <a:buFont typeface="+mj-lt"/>
              <a:buAutoNum type="alphaLcPeriod"/>
            </a:pPr>
            <a:r>
              <a:rPr lang="en-GB" dirty="0" smtClean="0"/>
              <a:t>Copper-based devices</a:t>
            </a:r>
          </a:p>
          <a:p>
            <a:pPr marL="514350" indent="-514350">
              <a:buFont typeface="+mj-lt"/>
              <a:buAutoNum type="alphaLcPeriod"/>
            </a:pPr>
            <a:r>
              <a:rPr lang="en-GB" dirty="0" smtClean="0"/>
              <a:t>Hormone releasing devices</a:t>
            </a:r>
            <a:endParaRPr lang="en-GB" dirty="0"/>
          </a:p>
        </p:txBody>
      </p:sp>
      <p:sp>
        <p:nvSpPr>
          <p:cNvPr id="4" name="Date Placeholder 3"/>
          <p:cNvSpPr>
            <a:spLocks noGrp="1"/>
          </p:cNvSpPr>
          <p:nvPr>
            <p:ph type="dt" sz="half" idx="10"/>
          </p:nvPr>
        </p:nvSpPr>
        <p:spPr>
          <a:xfrm>
            <a:off x="6096000" y="7162800"/>
            <a:ext cx="2667000" cy="365125"/>
          </a:xfrm>
        </p:spPr>
        <p:txBody>
          <a:bodyPr/>
          <a:lstStyle/>
          <a:p>
            <a:fld id="{37814A95-7611-4A90-B4F7-DD392AFF86EA}" type="datetime3">
              <a:rPr lang="en-GB" smtClean="0"/>
              <a:pPr/>
              <a:t>8 October, 2014</a:t>
            </a:fld>
            <a:endParaRPr lang="en-GB" dirty="0"/>
          </a:p>
        </p:txBody>
      </p:sp>
      <p:sp>
        <p:nvSpPr>
          <p:cNvPr id="5" name="Footer Placeholder 4"/>
          <p:cNvSpPr>
            <a:spLocks noGrp="1"/>
          </p:cNvSpPr>
          <p:nvPr>
            <p:ph type="ftr" sz="quarter" idx="11"/>
          </p:nvPr>
        </p:nvSpPr>
        <p:spPr>
          <a:xfrm>
            <a:off x="533400" y="7010400"/>
            <a:ext cx="5421083" cy="365125"/>
          </a:xfrm>
        </p:spPr>
        <p:txBody>
          <a:bodyPr/>
          <a:lstStyle/>
          <a:p>
            <a:r>
              <a:rPr lang="en-GB" dirty="0" smtClean="0"/>
              <a:t>sept 2013 class</a:t>
            </a:r>
            <a:endParaRPr lang="en-GB" dirty="0"/>
          </a:p>
        </p:txBody>
      </p:sp>
      <p:sp>
        <p:nvSpPr>
          <p:cNvPr id="6" name="Slide Number Placeholder 5"/>
          <p:cNvSpPr>
            <a:spLocks noGrp="1"/>
          </p:cNvSpPr>
          <p:nvPr>
            <p:ph type="sldNum" sz="quarter" idx="12"/>
          </p:nvPr>
        </p:nvSpPr>
        <p:spPr/>
        <p:txBody>
          <a:bodyPr>
            <a:normAutofit fontScale="85000" lnSpcReduction="20000"/>
          </a:bodyPr>
          <a:lstStyle/>
          <a:p>
            <a:fld id="{ECEDEDBB-7BB6-43E8-B6E2-BBC2D6D06CF8}" type="slidenum">
              <a:rPr lang="en-GB" smtClean="0"/>
              <a:pPr/>
              <a:t>72</a:t>
            </a:fld>
            <a:endParaRPr lang="en-GB"/>
          </a:p>
        </p:txBody>
      </p:sp>
    </p:spTree>
  </p:cSld>
  <p:clrMapOvr>
    <a:masterClrMapping/>
  </p:clrMapOvr>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Copper based devices</a:t>
            </a:r>
            <a:endParaRPr lang="en-GB" dirty="0"/>
          </a:p>
        </p:txBody>
      </p:sp>
      <p:sp>
        <p:nvSpPr>
          <p:cNvPr id="3" name="Content Placeholder 2"/>
          <p:cNvSpPr>
            <a:spLocks noGrp="1"/>
          </p:cNvSpPr>
          <p:nvPr>
            <p:ph idx="1"/>
          </p:nvPr>
        </p:nvSpPr>
        <p:spPr/>
        <p:txBody>
          <a:bodyPr/>
          <a:lstStyle/>
          <a:p>
            <a:r>
              <a:rPr lang="en-GB" dirty="0" smtClean="0"/>
              <a:t>Release copper</a:t>
            </a:r>
          </a:p>
          <a:p>
            <a:r>
              <a:rPr lang="en-GB" dirty="0" smtClean="0"/>
              <a:t>Prevent fertilization</a:t>
            </a:r>
          </a:p>
          <a:p>
            <a:r>
              <a:rPr lang="en-GB" dirty="0" smtClean="0"/>
              <a:t>Reduce no. of viable sperms that reach fallopian tube</a:t>
            </a:r>
          </a:p>
          <a:p>
            <a:r>
              <a:rPr lang="en-GB" dirty="0" smtClean="0"/>
              <a:t>Widely used in Kenya is copper T380A made from plastic with copper sleeves on arm and stem</a:t>
            </a:r>
          </a:p>
          <a:p>
            <a:r>
              <a:rPr lang="en-GB" dirty="0" smtClean="0"/>
              <a:t>Provides protection for 12 years</a:t>
            </a:r>
            <a:endParaRPr lang="en-GB" dirty="0"/>
          </a:p>
        </p:txBody>
      </p:sp>
      <p:sp>
        <p:nvSpPr>
          <p:cNvPr id="4" name="Date Placeholder 3"/>
          <p:cNvSpPr>
            <a:spLocks noGrp="1"/>
          </p:cNvSpPr>
          <p:nvPr>
            <p:ph type="dt" sz="half" idx="10"/>
          </p:nvPr>
        </p:nvSpPr>
        <p:spPr>
          <a:xfrm>
            <a:off x="6019800" y="7086600"/>
            <a:ext cx="2667000" cy="365125"/>
          </a:xfrm>
        </p:spPr>
        <p:txBody>
          <a:bodyPr/>
          <a:lstStyle/>
          <a:p>
            <a:fld id="{8BB98BC8-905E-4C01-AE34-E326396C8B4E}" type="datetime3">
              <a:rPr lang="en-GB" smtClean="0"/>
              <a:pPr/>
              <a:t>8 October, 2014</a:t>
            </a:fld>
            <a:endParaRPr lang="en-GB" dirty="0"/>
          </a:p>
        </p:txBody>
      </p:sp>
      <p:sp>
        <p:nvSpPr>
          <p:cNvPr id="5" name="Footer Placeholder 4"/>
          <p:cNvSpPr>
            <a:spLocks noGrp="1"/>
          </p:cNvSpPr>
          <p:nvPr>
            <p:ph type="ftr" sz="quarter" idx="11"/>
          </p:nvPr>
        </p:nvSpPr>
        <p:spPr>
          <a:xfrm>
            <a:off x="609600" y="7010400"/>
            <a:ext cx="5421083" cy="365125"/>
          </a:xfrm>
        </p:spPr>
        <p:txBody>
          <a:bodyPr/>
          <a:lstStyle/>
          <a:p>
            <a:r>
              <a:rPr lang="en-GB" dirty="0" smtClean="0"/>
              <a:t>sept 2013 class</a:t>
            </a:r>
            <a:endParaRPr lang="en-GB" dirty="0"/>
          </a:p>
        </p:txBody>
      </p:sp>
      <p:sp>
        <p:nvSpPr>
          <p:cNvPr id="6" name="Slide Number Placeholder 5"/>
          <p:cNvSpPr>
            <a:spLocks noGrp="1"/>
          </p:cNvSpPr>
          <p:nvPr>
            <p:ph type="sldNum" sz="quarter" idx="12"/>
          </p:nvPr>
        </p:nvSpPr>
        <p:spPr/>
        <p:txBody>
          <a:bodyPr>
            <a:normAutofit fontScale="85000" lnSpcReduction="20000"/>
          </a:bodyPr>
          <a:lstStyle/>
          <a:p>
            <a:fld id="{ECEDEDBB-7BB6-43E8-B6E2-BBC2D6D06CF8}" type="slidenum">
              <a:rPr lang="en-GB" smtClean="0"/>
              <a:pPr/>
              <a:t>73</a:t>
            </a:fld>
            <a:endParaRPr lang="en-GB"/>
          </a:p>
        </p:txBody>
      </p:sp>
    </p:spTree>
  </p:cSld>
  <p:clrMapOvr>
    <a:masterClrMapping/>
  </p:clrMapOvr>
  <p:transition/>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Hormone releasing devices</a:t>
            </a:r>
            <a:endParaRPr lang="en-GB" dirty="0"/>
          </a:p>
        </p:txBody>
      </p:sp>
      <p:sp>
        <p:nvSpPr>
          <p:cNvPr id="3" name="Content Placeholder 2"/>
          <p:cNvSpPr>
            <a:spLocks noGrp="1"/>
          </p:cNvSpPr>
          <p:nvPr>
            <p:ph idx="1"/>
          </p:nvPr>
        </p:nvSpPr>
        <p:spPr/>
        <p:txBody>
          <a:bodyPr/>
          <a:lstStyle/>
          <a:p>
            <a:r>
              <a:rPr lang="en-GB" dirty="0" smtClean="0"/>
              <a:t>Less common in Kenya</a:t>
            </a:r>
          </a:p>
          <a:p>
            <a:r>
              <a:rPr lang="en-GB" dirty="0" smtClean="0"/>
              <a:t>Made from plastic</a:t>
            </a:r>
          </a:p>
          <a:p>
            <a:r>
              <a:rPr lang="en-GB" dirty="0" smtClean="0"/>
              <a:t>Release progestin and work by suppressing ovulation and thickening the cervical mucus</a:t>
            </a:r>
          </a:p>
          <a:p>
            <a:r>
              <a:rPr lang="en-GB" dirty="0" smtClean="0"/>
              <a:t>Effective for 5 years</a:t>
            </a:r>
          </a:p>
          <a:p>
            <a:r>
              <a:rPr lang="en-GB" dirty="0" smtClean="0"/>
              <a:t>Examples are </a:t>
            </a:r>
            <a:r>
              <a:rPr lang="en-GB" dirty="0" err="1" smtClean="0"/>
              <a:t>Mirena</a:t>
            </a:r>
            <a:r>
              <a:rPr lang="en-GB" dirty="0" smtClean="0"/>
              <a:t> (LNG-20IUS) and </a:t>
            </a:r>
            <a:r>
              <a:rPr lang="en-GB" dirty="0" err="1" smtClean="0"/>
              <a:t>Lingus</a:t>
            </a:r>
            <a:r>
              <a:rPr lang="en-GB" dirty="0" smtClean="0"/>
              <a:t> ( LNG-IUS)</a:t>
            </a:r>
          </a:p>
          <a:p>
            <a:endParaRPr lang="en-GB" dirty="0"/>
          </a:p>
        </p:txBody>
      </p:sp>
      <p:sp>
        <p:nvSpPr>
          <p:cNvPr id="4" name="Date Placeholder 3"/>
          <p:cNvSpPr>
            <a:spLocks noGrp="1"/>
          </p:cNvSpPr>
          <p:nvPr>
            <p:ph type="dt" sz="half" idx="10"/>
          </p:nvPr>
        </p:nvSpPr>
        <p:spPr>
          <a:xfrm>
            <a:off x="6096000" y="7086600"/>
            <a:ext cx="2667000" cy="365125"/>
          </a:xfrm>
        </p:spPr>
        <p:txBody>
          <a:bodyPr/>
          <a:lstStyle/>
          <a:p>
            <a:fld id="{AD6F52D7-7833-49EE-89B3-36F0B93046B4}" type="datetime3">
              <a:rPr lang="en-GB" smtClean="0"/>
              <a:pPr/>
              <a:t>8 October, 2014</a:t>
            </a:fld>
            <a:endParaRPr lang="en-GB" dirty="0"/>
          </a:p>
        </p:txBody>
      </p:sp>
      <p:sp>
        <p:nvSpPr>
          <p:cNvPr id="5" name="Footer Placeholder 4"/>
          <p:cNvSpPr>
            <a:spLocks noGrp="1"/>
          </p:cNvSpPr>
          <p:nvPr>
            <p:ph type="ftr" sz="quarter" idx="11"/>
          </p:nvPr>
        </p:nvSpPr>
        <p:spPr>
          <a:xfrm>
            <a:off x="457200" y="7010400"/>
            <a:ext cx="5421083" cy="365125"/>
          </a:xfrm>
        </p:spPr>
        <p:txBody>
          <a:bodyPr/>
          <a:lstStyle/>
          <a:p>
            <a:r>
              <a:rPr lang="en-GB" dirty="0" smtClean="0"/>
              <a:t>sept 2013 class</a:t>
            </a:r>
            <a:endParaRPr lang="en-GB" dirty="0"/>
          </a:p>
        </p:txBody>
      </p:sp>
      <p:sp>
        <p:nvSpPr>
          <p:cNvPr id="6" name="Slide Number Placeholder 5"/>
          <p:cNvSpPr>
            <a:spLocks noGrp="1"/>
          </p:cNvSpPr>
          <p:nvPr>
            <p:ph type="sldNum" sz="quarter" idx="12"/>
          </p:nvPr>
        </p:nvSpPr>
        <p:spPr/>
        <p:txBody>
          <a:bodyPr>
            <a:normAutofit fontScale="85000" lnSpcReduction="20000"/>
          </a:bodyPr>
          <a:lstStyle/>
          <a:p>
            <a:fld id="{ECEDEDBB-7BB6-43E8-B6E2-BBC2D6D06CF8}" type="slidenum">
              <a:rPr lang="en-GB" smtClean="0"/>
              <a:pPr/>
              <a:t>74</a:t>
            </a:fld>
            <a:endParaRPr lang="en-GB"/>
          </a:p>
        </p:txBody>
      </p:sp>
    </p:spTree>
  </p:cSld>
  <p:clrMapOvr>
    <a:masterClrMapping/>
  </p:clrMapOvr>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77813"/>
            <a:ext cx="8219256" cy="1079485"/>
          </a:xfrm>
        </p:spPr>
        <p:txBody>
          <a:bodyPr/>
          <a:lstStyle/>
          <a:p>
            <a:r>
              <a:rPr lang="en-GB" dirty="0" smtClean="0"/>
              <a:t>Misconceptions about IUD’s</a:t>
            </a:r>
            <a:endParaRPr lang="en-GB" dirty="0"/>
          </a:p>
        </p:txBody>
      </p:sp>
      <p:sp>
        <p:nvSpPr>
          <p:cNvPr id="3" name="Content Placeholder 2"/>
          <p:cNvSpPr>
            <a:spLocks noGrp="1"/>
          </p:cNvSpPr>
          <p:nvPr>
            <p:ph idx="1"/>
          </p:nvPr>
        </p:nvSpPr>
        <p:spPr>
          <a:xfrm>
            <a:off x="928662" y="1643050"/>
            <a:ext cx="7758138" cy="4954302"/>
          </a:xfrm>
        </p:spPr>
        <p:txBody>
          <a:bodyPr/>
          <a:lstStyle/>
          <a:p>
            <a:r>
              <a:rPr lang="en-GB" dirty="0" smtClean="0"/>
              <a:t>They do not Px pregnancy by causing abortion</a:t>
            </a:r>
          </a:p>
          <a:p>
            <a:r>
              <a:rPr lang="en-GB" dirty="0" smtClean="0"/>
              <a:t>May cause miscarriage if inserted in a pregnant  woman</a:t>
            </a:r>
          </a:p>
          <a:p>
            <a:r>
              <a:rPr lang="en-GB" dirty="0" smtClean="0"/>
              <a:t>They do not cause PID if no cervical infection exists- (non-touch method) and aseptic technique use</a:t>
            </a:r>
          </a:p>
          <a:p>
            <a:r>
              <a:rPr lang="en-GB" dirty="0" smtClean="0"/>
              <a:t>They have 1-2 strings tied to the lower end</a:t>
            </a:r>
          </a:p>
          <a:p>
            <a:endParaRPr lang="en-GB" dirty="0"/>
          </a:p>
        </p:txBody>
      </p:sp>
      <p:sp>
        <p:nvSpPr>
          <p:cNvPr id="4" name="Date Placeholder 3"/>
          <p:cNvSpPr>
            <a:spLocks noGrp="1"/>
          </p:cNvSpPr>
          <p:nvPr>
            <p:ph type="dt" sz="half" idx="10"/>
          </p:nvPr>
        </p:nvSpPr>
        <p:spPr>
          <a:xfrm>
            <a:off x="6096000" y="7086600"/>
            <a:ext cx="2667000" cy="365125"/>
          </a:xfrm>
        </p:spPr>
        <p:txBody>
          <a:bodyPr/>
          <a:lstStyle/>
          <a:p>
            <a:fld id="{BB426BC4-206D-446D-BBBC-EA8FDAB12294}" type="datetime3">
              <a:rPr lang="en-GB" smtClean="0"/>
              <a:pPr/>
              <a:t>8 October, 2014</a:t>
            </a:fld>
            <a:endParaRPr lang="en-GB" dirty="0"/>
          </a:p>
        </p:txBody>
      </p:sp>
      <p:sp>
        <p:nvSpPr>
          <p:cNvPr id="5" name="Footer Placeholder 4"/>
          <p:cNvSpPr>
            <a:spLocks noGrp="1"/>
          </p:cNvSpPr>
          <p:nvPr>
            <p:ph type="ftr" sz="quarter" idx="11"/>
          </p:nvPr>
        </p:nvSpPr>
        <p:spPr>
          <a:xfrm>
            <a:off x="457200" y="7086600"/>
            <a:ext cx="5421083" cy="365125"/>
          </a:xfrm>
        </p:spPr>
        <p:txBody>
          <a:bodyPr/>
          <a:lstStyle/>
          <a:p>
            <a:r>
              <a:rPr lang="en-GB" dirty="0" smtClean="0"/>
              <a:t>sept 2013 class</a:t>
            </a:r>
            <a:endParaRPr lang="en-GB" dirty="0"/>
          </a:p>
        </p:txBody>
      </p:sp>
      <p:sp>
        <p:nvSpPr>
          <p:cNvPr id="6" name="Slide Number Placeholder 5"/>
          <p:cNvSpPr>
            <a:spLocks noGrp="1"/>
          </p:cNvSpPr>
          <p:nvPr>
            <p:ph type="sldNum" sz="quarter" idx="12"/>
          </p:nvPr>
        </p:nvSpPr>
        <p:spPr/>
        <p:txBody>
          <a:bodyPr>
            <a:normAutofit fontScale="85000" lnSpcReduction="20000"/>
          </a:bodyPr>
          <a:lstStyle/>
          <a:p>
            <a:fld id="{ECEDEDBB-7BB6-43E8-B6E2-BBC2D6D06CF8}" type="slidenum">
              <a:rPr lang="en-GB" smtClean="0"/>
              <a:pPr/>
              <a:t>75</a:t>
            </a:fld>
            <a:endParaRPr lang="en-GB"/>
          </a:p>
        </p:txBody>
      </p:sp>
    </p:spTree>
  </p:cSld>
  <p:clrMapOvr>
    <a:masterClrMapping/>
  </p:clrMapOvr>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277813"/>
            <a:ext cx="8075240" cy="774923"/>
          </a:xfrm>
        </p:spPr>
        <p:txBody>
          <a:bodyPr/>
          <a:lstStyle/>
          <a:p>
            <a:r>
              <a:rPr lang="en-GB" dirty="0" smtClean="0"/>
              <a:t>Advantages </a:t>
            </a:r>
            <a:endParaRPr lang="en-GB" dirty="0"/>
          </a:p>
        </p:txBody>
      </p:sp>
      <p:sp>
        <p:nvSpPr>
          <p:cNvPr id="3" name="Content Placeholder 2"/>
          <p:cNvSpPr>
            <a:spLocks noGrp="1"/>
          </p:cNvSpPr>
          <p:nvPr>
            <p:ph idx="1"/>
          </p:nvPr>
        </p:nvSpPr>
        <p:spPr>
          <a:xfrm>
            <a:off x="323528" y="1268760"/>
            <a:ext cx="8363272" cy="5184576"/>
          </a:xfrm>
        </p:spPr>
        <p:txBody>
          <a:bodyPr>
            <a:normAutofit fontScale="92500" lnSpcReduction="20000"/>
          </a:bodyPr>
          <a:lstStyle/>
          <a:p>
            <a:endParaRPr lang="en-GB" dirty="0" smtClean="0"/>
          </a:p>
          <a:p>
            <a:r>
              <a:rPr lang="en-GB" dirty="0" smtClean="0"/>
              <a:t>High </a:t>
            </a:r>
            <a:r>
              <a:rPr lang="en-GB" dirty="0" smtClean="0"/>
              <a:t>effectiveness and safety</a:t>
            </a:r>
          </a:p>
          <a:p>
            <a:r>
              <a:rPr lang="en-GB" dirty="0" smtClean="0"/>
              <a:t>Immediate effectiveness</a:t>
            </a:r>
          </a:p>
          <a:p>
            <a:r>
              <a:rPr lang="en-GB" dirty="0" smtClean="0"/>
              <a:t>Long acting protection</a:t>
            </a:r>
          </a:p>
          <a:p>
            <a:r>
              <a:rPr lang="en-GB" dirty="0" smtClean="0"/>
              <a:t>Immediate return to fertility after removal</a:t>
            </a:r>
          </a:p>
          <a:p>
            <a:r>
              <a:rPr lang="en-GB" dirty="0" smtClean="0"/>
              <a:t>Do not interfere with sexual intercourse</a:t>
            </a:r>
          </a:p>
          <a:p>
            <a:r>
              <a:rPr lang="en-GB" dirty="0" smtClean="0"/>
              <a:t>Can be used during breastfeeding</a:t>
            </a:r>
          </a:p>
          <a:p>
            <a:r>
              <a:rPr lang="en-GB" dirty="0" smtClean="0"/>
              <a:t>Prevents ectopic pregnancy</a:t>
            </a:r>
          </a:p>
          <a:p>
            <a:r>
              <a:rPr lang="en-GB" dirty="0" smtClean="0"/>
              <a:t>Can be used immediately after delivery except hormone releasing IUD’s</a:t>
            </a:r>
          </a:p>
          <a:p>
            <a:r>
              <a:rPr lang="en-GB" dirty="0" smtClean="0"/>
              <a:t>May protect against endometrial cancer</a:t>
            </a:r>
          </a:p>
          <a:p>
            <a:r>
              <a:rPr lang="en-GB" dirty="0" smtClean="0"/>
              <a:t>Reduce bleeding / cause amenorrhoea</a:t>
            </a:r>
          </a:p>
          <a:p>
            <a:pPr>
              <a:buNone/>
            </a:pPr>
            <a:endParaRPr lang="en-GB" dirty="0"/>
          </a:p>
        </p:txBody>
      </p:sp>
      <p:sp>
        <p:nvSpPr>
          <p:cNvPr id="4" name="Date Placeholder 3"/>
          <p:cNvSpPr>
            <a:spLocks noGrp="1"/>
          </p:cNvSpPr>
          <p:nvPr>
            <p:ph type="dt" sz="half" idx="10"/>
          </p:nvPr>
        </p:nvSpPr>
        <p:spPr>
          <a:xfrm>
            <a:off x="6096000" y="7086600"/>
            <a:ext cx="2667000" cy="365125"/>
          </a:xfrm>
        </p:spPr>
        <p:txBody>
          <a:bodyPr/>
          <a:lstStyle/>
          <a:p>
            <a:fld id="{4F4FE8BA-814E-4B4F-8096-7D20F4771E2A}" type="datetime3">
              <a:rPr lang="en-GB" smtClean="0"/>
              <a:pPr/>
              <a:t>8 October, 2014</a:t>
            </a:fld>
            <a:endParaRPr lang="en-GB" dirty="0"/>
          </a:p>
        </p:txBody>
      </p:sp>
      <p:sp>
        <p:nvSpPr>
          <p:cNvPr id="5" name="Footer Placeholder 4"/>
          <p:cNvSpPr>
            <a:spLocks noGrp="1"/>
          </p:cNvSpPr>
          <p:nvPr>
            <p:ph type="ftr" sz="quarter" idx="11"/>
          </p:nvPr>
        </p:nvSpPr>
        <p:spPr>
          <a:xfrm>
            <a:off x="685800" y="7010400"/>
            <a:ext cx="5421083" cy="365125"/>
          </a:xfrm>
        </p:spPr>
        <p:txBody>
          <a:bodyPr/>
          <a:lstStyle/>
          <a:p>
            <a:r>
              <a:rPr lang="en-GB" dirty="0" smtClean="0"/>
              <a:t>sept 2013 class</a:t>
            </a:r>
            <a:endParaRPr lang="en-GB" dirty="0"/>
          </a:p>
        </p:txBody>
      </p:sp>
      <p:sp>
        <p:nvSpPr>
          <p:cNvPr id="6" name="Slide Number Placeholder 5"/>
          <p:cNvSpPr>
            <a:spLocks noGrp="1"/>
          </p:cNvSpPr>
          <p:nvPr>
            <p:ph type="sldNum" sz="quarter" idx="12"/>
          </p:nvPr>
        </p:nvSpPr>
        <p:spPr/>
        <p:txBody>
          <a:bodyPr>
            <a:normAutofit fontScale="85000" lnSpcReduction="20000"/>
          </a:bodyPr>
          <a:lstStyle/>
          <a:p>
            <a:fld id="{ECEDEDBB-7BB6-43E8-B6E2-BBC2D6D06CF8}" type="slidenum">
              <a:rPr lang="en-GB" smtClean="0"/>
              <a:pPr/>
              <a:t>76</a:t>
            </a:fld>
            <a:endParaRPr lang="en-GB"/>
          </a:p>
        </p:txBody>
      </p:sp>
    </p:spTree>
  </p:cSld>
  <p:clrMapOvr>
    <a:masterClrMapping/>
  </p:clrMapOvr>
  <p:transition/>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846931"/>
          </a:xfrm>
        </p:spPr>
        <p:txBody>
          <a:bodyPr/>
          <a:lstStyle/>
          <a:p>
            <a:r>
              <a:rPr lang="en-GB" dirty="0" smtClean="0"/>
              <a:t>Eligibility criteria</a:t>
            </a:r>
            <a:endParaRPr lang="en-GB" dirty="0"/>
          </a:p>
        </p:txBody>
      </p:sp>
      <p:sp>
        <p:nvSpPr>
          <p:cNvPr id="3" name="Content Placeholder 2"/>
          <p:cNvSpPr>
            <a:spLocks noGrp="1"/>
          </p:cNvSpPr>
          <p:nvPr>
            <p:ph idx="1"/>
          </p:nvPr>
        </p:nvSpPr>
        <p:spPr>
          <a:xfrm>
            <a:off x="467544" y="1052736"/>
            <a:ext cx="8219256" cy="5400600"/>
          </a:xfrm>
        </p:spPr>
        <p:txBody>
          <a:bodyPr>
            <a:normAutofit/>
          </a:bodyPr>
          <a:lstStyle/>
          <a:p>
            <a:endParaRPr lang="en-GB" dirty="0" smtClean="0"/>
          </a:p>
          <a:p>
            <a:r>
              <a:rPr lang="en-GB" dirty="0" smtClean="0"/>
              <a:t>Age </a:t>
            </a:r>
            <a:r>
              <a:rPr lang="en-GB" dirty="0" smtClean="0"/>
              <a:t>20 years and above</a:t>
            </a:r>
          </a:p>
          <a:p>
            <a:r>
              <a:rPr lang="en-GB" dirty="0" smtClean="0"/>
              <a:t>Parous women at any parity</a:t>
            </a:r>
          </a:p>
          <a:p>
            <a:r>
              <a:rPr lang="en-GB" dirty="0" smtClean="0"/>
              <a:t>Breastfeeding *(Cu IUD’s)</a:t>
            </a:r>
          </a:p>
          <a:p>
            <a:r>
              <a:rPr lang="en-GB" dirty="0" smtClean="0"/>
              <a:t>After abortion</a:t>
            </a:r>
          </a:p>
          <a:p>
            <a:r>
              <a:rPr lang="en-GB" dirty="0" smtClean="0"/>
              <a:t>Smoking at any age</a:t>
            </a:r>
          </a:p>
          <a:p>
            <a:r>
              <a:rPr lang="en-GB" dirty="0" smtClean="0"/>
              <a:t>Family Hx of DVT</a:t>
            </a:r>
          </a:p>
          <a:p>
            <a:r>
              <a:rPr lang="en-GB" dirty="0" smtClean="0"/>
              <a:t>Uncomplicated valvular heart diseases</a:t>
            </a:r>
          </a:p>
          <a:p>
            <a:r>
              <a:rPr lang="en-GB" dirty="0" smtClean="0"/>
              <a:t>Irregular menstrual patterns without heavy bleeding</a:t>
            </a:r>
          </a:p>
          <a:p>
            <a:r>
              <a:rPr lang="en-GB" dirty="0" smtClean="0"/>
              <a:t>B.P. </a:t>
            </a:r>
            <a:r>
              <a:rPr lang="en-GB" dirty="0" err="1" smtClean="0"/>
              <a:t>btwn</a:t>
            </a:r>
            <a:r>
              <a:rPr lang="en-GB" dirty="0" smtClean="0"/>
              <a:t> 140/90 and 159/100</a:t>
            </a:r>
          </a:p>
        </p:txBody>
      </p:sp>
      <p:sp>
        <p:nvSpPr>
          <p:cNvPr id="4" name="Date Placeholder 3"/>
          <p:cNvSpPr>
            <a:spLocks noGrp="1"/>
          </p:cNvSpPr>
          <p:nvPr>
            <p:ph type="dt" sz="half" idx="10"/>
          </p:nvPr>
        </p:nvSpPr>
        <p:spPr>
          <a:xfrm>
            <a:off x="6096000" y="7086600"/>
            <a:ext cx="2667000" cy="365125"/>
          </a:xfrm>
        </p:spPr>
        <p:txBody>
          <a:bodyPr/>
          <a:lstStyle/>
          <a:p>
            <a:fld id="{6C956A3D-41B3-4282-99CB-776AAE3DAD3D}" type="datetime3">
              <a:rPr lang="en-GB" smtClean="0"/>
              <a:pPr/>
              <a:t>8 October, 2014</a:t>
            </a:fld>
            <a:endParaRPr lang="en-GB" dirty="0"/>
          </a:p>
        </p:txBody>
      </p:sp>
      <p:sp>
        <p:nvSpPr>
          <p:cNvPr id="5" name="Footer Placeholder 4"/>
          <p:cNvSpPr>
            <a:spLocks noGrp="1"/>
          </p:cNvSpPr>
          <p:nvPr>
            <p:ph type="ftr" sz="quarter" idx="11"/>
          </p:nvPr>
        </p:nvSpPr>
        <p:spPr>
          <a:xfrm>
            <a:off x="533400" y="7010400"/>
            <a:ext cx="5421083" cy="365125"/>
          </a:xfrm>
        </p:spPr>
        <p:txBody>
          <a:bodyPr/>
          <a:lstStyle/>
          <a:p>
            <a:r>
              <a:rPr lang="en-GB" dirty="0" smtClean="0"/>
              <a:t>sept 2013 class</a:t>
            </a:r>
            <a:endParaRPr lang="en-GB" dirty="0"/>
          </a:p>
        </p:txBody>
      </p:sp>
      <p:sp>
        <p:nvSpPr>
          <p:cNvPr id="6" name="Slide Number Placeholder 5"/>
          <p:cNvSpPr>
            <a:spLocks noGrp="1"/>
          </p:cNvSpPr>
          <p:nvPr>
            <p:ph type="sldNum" sz="quarter" idx="12"/>
          </p:nvPr>
        </p:nvSpPr>
        <p:spPr/>
        <p:txBody>
          <a:bodyPr>
            <a:normAutofit fontScale="85000" lnSpcReduction="20000"/>
          </a:bodyPr>
          <a:lstStyle/>
          <a:p>
            <a:fld id="{ECEDEDBB-7BB6-43E8-B6E2-BBC2D6D06CF8}" type="slidenum">
              <a:rPr lang="en-GB" smtClean="0"/>
              <a:pPr/>
              <a:t>77</a:t>
            </a:fld>
            <a:endParaRPr lang="en-GB"/>
          </a:p>
        </p:txBody>
      </p:sp>
    </p:spTree>
  </p:cSld>
  <p:clrMapOvr>
    <a:masterClrMapping/>
  </p:clrMapOvr>
  <p:transition/>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Eligibility criteria cont’d</a:t>
            </a:r>
            <a:endParaRPr lang="en-GB" dirty="0"/>
          </a:p>
        </p:txBody>
      </p:sp>
      <p:sp>
        <p:nvSpPr>
          <p:cNvPr id="3" name="Content Placeholder 2"/>
          <p:cNvSpPr>
            <a:spLocks noGrp="1"/>
          </p:cNvSpPr>
          <p:nvPr>
            <p:ph idx="1"/>
          </p:nvPr>
        </p:nvSpPr>
        <p:spPr/>
        <p:txBody>
          <a:bodyPr>
            <a:normAutofit/>
          </a:bodyPr>
          <a:lstStyle/>
          <a:p>
            <a:r>
              <a:rPr lang="en-GB" dirty="0" smtClean="0"/>
              <a:t>Family Hx of breast cancer</a:t>
            </a:r>
          </a:p>
          <a:p>
            <a:r>
              <a:rPr lang="en-GB" dirty="0" smtClean="0"/>
              <a:t>Non-pelvic T.B.</a:t>
            </a:r>
          </a:p>
          <a:p>
            <a:r>
              <a:rPr lang="en-GB" dirty="0" smtClean="0"/>
              <a:t>Obesity</a:t>
            </a:r>
          </a:p>
          <a:p>
            <a:r>
              <a:rPr lang="en-GB" dirty="0" smtClean="0"/>
              <a:t>Major surgery without prolonged immobilization</a:t>
            </a:r>
          </a:p>
          <a:p>
            <a:r>
              <a:rPr lang="en-GB" dirty="0" smtClean="0"/>
              <a:t>Non-</a:t>
            </a:r>
            <a:r>
              <a:rPr lang="en-GB" dirty="0" err="1" smtClean="0"/>
              <a:t>migrainous</a:t>
            </a:r>
            <a:r>
              <a:rPr lang="en-GB" dirty="0" smtClean="0"/>
              <a:t> headache</a:t>
            </a:r>
          </a:p>
          <a:p>
            <a:r>
              <a:rPr lang="en-GB" dirty="0" smtClean="0"/>
              <a:t>Heavy prolonged vaginal bleeding</a:t>
            </a:r>
          </a:p>
          <a:p>
            <a:r>
              <a:rPr lang="en-GB" dirty="0" smtClean="0"/>
              <a:t>Endometriosis and dysmenorrhoea</a:t>
            </a:r>
          </a:p>
          <a:p>
            <a:r>
              <a:rPr lang="en-GB" dirty="0" smtClean="0"/>
              <a:t>Increased risk of STI and HIV</a:t>
            </a:r>
            <a:endParaRPr lang="en-GB" dirty="0"/>
          </a:p>
        </p:txBody>
      </p:sp>
      <p:sp>
        <p:nvSpPr>
          <p:cNvPr id="4" name="Date Placeholder 3"/>
          <p:cNvSpPr>
            <a:spLocks noGrp="1"/>
          </p:cNvSpPr>
          <p:nvPr>
            <p:ph type="dt" sz="half" idx="10"/>
          </p:nvPr>
        </p:nvSpPr>
        <p:spPr>
          <a:xfrm>
            <a:off x="6096000" y="7086600"/>
            <a:ext cx="2667000" cy="365125"/>
          </a:xfrm>
        </p:spPr>
        <p:txBody>
          <a:bodyPr/>
          <a:lstStyle/>
          <a:p>
            <a:fld id="{2C71CA1A-F8DD-445F-8ABE-EA3E738824E1}" type="datetime3">
              <a:rPr lang="en-GB" smtClean="0"/>
              <a:pPr/>
              <a:t>8 October, 2014</a:t>
            </a:fld>
            <a:endParaRPr lang="en-GB"/>
          </a:p>
        </p:txBody>
      </p:sp>
      <p:sp>
        <p:nvSpPr>
          <p:cNvPr id="5" name="Footer Placeholder 4"/>
          <p:cNvSpPr>
            <a:spLocks noGrp="1"/>
          </p:cNvSpPr>
          <p:nvPr>
            <p:ph type="ftr" sz="quarter" idx="11"/>
          </p:nvPr>
        </p:nvSpPr>
        <p:spPr>
          <a:xfrm>
            <a:off x="381000" y="7010400"/>
            <a:ext cx="5421083" cy="365125"/>
          </a:xfrm>
        </p:spPr>
        <p:txBody>
          <a:bodyPr/>
          <a:lstStyle/>
          <a:p>
            <a:r>
              <a:rPr lang="en-GB" dirty="0" smtClean="0"/>
              <a:t>sept 2013 class</a:t>
            </a:r>
            <a:endParaRPr lang="en-GB" dirty="0"/>
          </a:p>
        </p:txBody>
      </p:sp>
      <p:sp>
        <p:nvSpPr>
          <p:cNvPr id="6" name="Slide Number Placeholder 5"/>
          <p:cNvSpPr>
            <a:spLocks noGrp="1"/>
          </p:cNvSpPr>
          <p:nvPr>
            <p:ph type="sldNum" sz="quarter" idx="12"/>
          </p:nvPr>
        </p:nvSpPr>
        <p:spPr/>
        <p:txBody>
          <a:bodyPr>
            <a:normAutofit fontScale="85000" lnSpcReduction="20000"/>
          </a:bodyPr>
          <a:lstStyle/>
          <a:p>
            <a:fld id="{ECEDEDBB-7BB6-43E8-B6E2-BBC2D6D06CF8}" type="slidenum">
              <a:rPr lang="en-GB" smtClean="0"/>
              <a:pPr/>
              <a:t>78</a:t>
            </a:fld>
            <a:endParaRPr lang="en-GB"/>
          </a:p>
        </p:txBody>
      </p:sp>
    </p:spTree>
  </p:cSld>
  <p:clrMapOvr>
    <a:masterClrMapping/>
  </p:clrMapOvr>
  <p:transition/>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Caution!!!</a:t>
            </a:r>
            <a:endParaRPr lang="en-GB" dirty="0"/>
          </a:p>
        </p:txBody>
      </p:sp>
      <p:sp>
        <p:nvSpPr>
          <p:cNvPr id="3" name="Content Placeholder 2"/>
          <p:cNvSpPr>
            <a:spLocks noGrp="1"/>
          </p:cNvSpPr>
          <p:nvPr>
            <p:ph idx="1"/>
          </p:nvPr>
        </p:nvSpPr>
        <p:spPr>
          <a:xfrm>
            <a:off x="914400" y="1571612"/>
            <a:ext cx="7772400" cy="4783948"/>
          </a:xfrm>
        </p:spPr>
        <p:txBody>
          <a:bodyPr/>
          <a:lstStyle/>
          <a:p>
            <a:r>
              <a:rPr lang="en-GB" dirty="0" smtClean="0"/>
              <a:t>Menarche</a:t>
            </a:r>
          </a:p>
          <a:p>
            <a:r>
              <a:rPr lang="en-GB" dirty="0" smtClean="0"/>
              <a:t>Below 20 years</a:t>
            </a:r>
          </a:p>
          <a:p>
            <a:r>
              <a:rPr lang="en-GB" dirty="0" err="1" smtClean="0"/>
              <a:t>Nulli</a:t>
            </a:r>
            <a:r>
              <a:rPr lang="en-GB" dirty="0" smtClean="0"/>
              <a:t>-parity</a:t>
            </a:r>
          </a:p>
          <a:p>
            <a:r>
              <a:rPr lang="en-GB" dirty="0" smtClean="0"/>
              <a:t>Less than 48 hrs postpartum</a:t>
            </a:r>
          </a:p>
          <a:p>
            <a:r>
              <a:rPr lang="en-GB" dirty="0" smtClean="0"/>
              <a:t>Post </a:t>
            </a:r>
            <a:r>
              <a:rPr lang="en-GB" dirty="0" smtClean="0"/>
              <a:t>PID without subsequent pregnancy</a:t>
            </a:r>
          </a:p>
          <a:p>
            <a:r>
              <a:rPr lang="en-GB" dirty="0" smtClean="0"/>
              <a:t>Second trimester abortion (chances of expulsion are high)</a:t>
            </a:r>
          </a:p>
          <a:p>
            <a:r>
              <a:rPr lang="en-GB" dirty="0" smtClean="0"/>
              <a:t>Prolonged  heavy vaginal bleeding</a:t>
            </a:r>
          </a:p>
          <a:p>
            <a:endParaRPr lang="en-GB" dirty="0"/>
          </a:p>
        </p:txBody>
      </p:sp>
      <p:sp>
        <p:nvSpPr>
          <p:cNvPr id="4" name="Date Placeholder 3"/>
          <p:cNvSpPr>
            <a:spLocks noGrp="1"/>
          </p:cNvSpPr>
          <p:nvPr>
            <p:ph type="dt" sz="half" idx="10"/>
          </p:nvPr>
        </p:nvSpPr>
        <p:spPr>
          <a:xfrm>
            <a:off x="6096000" y="7086600"/>
            <a:ext cx="2667000" cy="365125"/>
          </a:xfrm>
        </p:spPr>
        <p:txBody>
          <a:bodyPr/>
          <a:lstStyle/>
          <a:p>
            <a:fld id="{1D05C60C-1044-4AF9-AFBD-83380B17BC0D}" type="datetime3">
              <a:rPr lang="en-GB" smtClean="0"/>
              <a:pPr/>
              <a:t>8 October, 2014</a:t>
            </a:fld>
            <a:endParaRPr lang="en-GB" dirty="0"/>
          </a:p>
        </p:txBody>
      </p:sp>
      <p:sp>
        <p:nvSpPr>
          <p:cNvPr id="5" name="Footer Placeholder 4"/>
          <p:cNvSpPr>
            <a:spLocks noGrp="1"/>
          </p:cNvSpPr>
          <p:nvPr>
            <p:ph type="ftr" sz="quarter" idx="11"/>
          </p:nvPr>
        </p:nvSpPr>
        <p:spPr>
          <a:xfrm>
            <a:off x="609600" y="7086600"/>
            <a:ext cx="5421083" cy="365125"/>
          </a:xfrm>
        </p:spPr>
        <p:txBody>
          <a:bodyPr/>
          <a:lstStyle/>
          <a:p>
            <a:r>
              <a:rPr lang="en-GB" dirty="0" smtClean="0"/>
              <a:t>sept 2013 class</a:t>
            </a:r>
            <a:endParaRPr lang="en-GB" dirty="0"/>
          </a:p>
        </p:txBody>
      </p:sp>
      <p:sp>
        <p:nvSpPr>
          <p:cNvPr id="6" name="Slide Number Placeholder 5"/>
          <p:cNvSpPr>
            <a:spLocks noGrp="1"/>
          </p:cNvSpPr>
          <p:nvPr>
            <p:ph type="sldNum" sz="quarter" idx="12"/>
          </p:nvPr>
        </p:nvSpPr>
        <p:spPr/>
        <p:txBody>
          <a:bodyPr>
            <a:normAutofit fontScale="85000" lnSpcReduction="20000"/>
          </a:bodyPr>
          <a:lstStyle/>
          <a:p>
            <a:fld id="{ECEDEDBB-7BB6-43E8-B6E2-BBC2D6D06CF8}" type="slidenum">
              <a:rPr lang="en-GB" smtClean="0"/>
              <a:pPr/>
              <a:t>79</a:t>
            </a:fld>
            <a:endParaRPr lang="en-GB"/>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472" y="512064"/>
            <a:ext cx="8115328" cy="914400"/>
          </a:xfrm>
        </p:spPr>
        <p:txBody>
          <a:bodyPr/>
          <a:lstStyle/>
          <a:p>
            <a:r>
              <a:rPr lang="en-US" dirty="0" smtClean="0"/>
              <a:t>Principles of family planning</a:t>
            </a:r>
            <a:endParaRPr lang="en-US" dirty="0"/>
          </a:p>
        </p:txBody>
      </p:sp>
      <p:sp>
        <p:nvSpPr>
          <p:cNvPr id="3" name="Content Placeholder 2"/>
          <p:cNvSpPr>
            <a:spLocks noGrp="1"/>
          </p:cNvSpPr>
          <p:nvPr>
            <p:ph idx="1"/>
          </p:nvPr>
        </p:nvSpPr>
        <p:spPr>
          <a:xfrm>
            <a:off x="827584" y="1412776"/>
            <a:ext cx="7859216" cy="4942784"/>
          </a:xfrm>
        </p:spPr>
        <p:txBody>
          <a:bodyPr/>
          <a:lstStyle/>
          <a:p>
            <a:pPr marL="640080" indent="-571500">
              <a:buFont typeface="+mj-lt"/>
              <a:buAutoNum type="romanLcPeriod"/>
            </a:pPr>
            <a:r>
              <a:rPr lang="en-US" sz="3200" dirty="0" smtClean="0"/>
              <a:t>Right to decide the number of children one wishes to have</a:t>
            </a:r>
          </a:p>
          <a:p>
            <a:pPr marL="640080" indent="-571500">
              <a:buFont typeface="+mj-lt"/>
              <a:buAutoNum type="romanLcPeriod"/>
            </a:pPr>
            <a:r>
              <a:rPr lang="en-US" sz="3200" dirty="0" smtClean="0"/>
              <a:t>Partnership- male involvement</a:t>
            </a:r>
          </a:p>
          <a:p>
            <a:pPr marL="640080" indent="-571500">
              <a:buFont typeface="+mj-lt"/>
              <a:buAutoNum type="romanLcPeriod"/>
            </a:pPr>
            <a:r>
              <a:rPr lang="en-US" sz="3200" dirty="0" smtClean="0"/>
              <a:t>A social service- the right to scientifically sound services</a:t>
            </a:r>
          </a:p>
          <a:p>
            <a:pPr marL="640080" indent="-571500">
              <a:buFont typeface="+mj-lt"/>
              <a:buAutoNum type="romanLcPeriod"/>
            </a:pPr>
            <a:r>
              <a:rPr lang="en-US" sz="3200" dirty="0" smtClean="0"/>
              <a:t>Skilled attendant &amp; an enabling environment</a:t>
            </a:r>
          </a:p>
          <a:p>
            <a:pPr marL="640080" indent="-571500">
              <a:buFont typeface="+mj-lt"/>
              <a:buAutoNum type="romanLcPeriod"/>
            </a:pPr>
            <a:r>
              <a:rPr lang="en-US" sz="3200" dirty="0" smtClean="0"/>
              <a:t>Supportive healthcare system</a:t>
            </a:r>
          </a:p>
          <a:p>
            <a:pPr marL="640080" indent="-571500">
              <a:buFont typeface="+mj-lt"/>
              <a:buAutoNum type="romanLcPeriod"/>
            </a:pPr>
            <a:r>
              <a:rPr lang="en-US" sz="3200" dirty="0" smtClean="0"/>
              <a:t>Equity for all- reproductive rights</a:t>
            </a:r>
          </a:p>
          <a:p>
            <a:endParaRPr lang="en-US" dirty="0" smtClean="0"/>
          </a:p>
          <a:p>
            <a:endParaRPr lang="en-US" dirty="0" smtClean="0"/>
          </a:p>
          <a:p>
            <a:endParaRPr lang="en-US" dirty="0"/>
          </a:p>
        </p:txBody>
      </p:sp>
      <p:sp>
        <p:nvSpPr>
          <p:cNvPr id="4" name="Date Placeholder 3"/>
          <p:cNvSpPr>
            <a:spLocks noGrp="1"/>
          </p:cNvSpPr>
          <p:nvPr>
            <p:ph type="dt" sz="half" idx="10"/>
          </p:nvPr>
        </p:nvSpPr>
        <p:spPr>
          <a:xfrm>
            <a:off x="6096000" y="6858000"/>
            <a:ext cx="2667000" cy="365125"/>
          </a:xfrm>
        </p:spPr>
        <p:txBody>
          <a:bodyPr/>
          <a:lstStyle/>
          <a:p>
            <a:endParaRPr lang="en-GB" dirty="0"/>
          </a:p>
        </p:txBody>
      </p:sp>
      <p:sp>
        <p:nvSpPr>
          <p:cNvPr id="5" name="Footer Placeholder 4"/>
          <p:cNvSpPr>
            <a:spLocks noGrp="1"/>
          </p:cNvSpPr>
          <p:nvPr>
            <p:ph type="ftr" sz="quarter" idx="11"/>
          </p:nvPr>
        </p:nvSpPr>
        <p:spPr>
          <a:xfrm>
            <a:off x="609600" y="6858000"/>
            <a:ext cx="5421083" cy="365125"/>
          </a:xfrm>
        </p:spPr>
        <p:txBody>
          <a:bodyPr/>
          <a:lstStyle/>
          <a:p>
            <a:endParaRPr lang="en-GB" dirty="0"/>
          </a:p>
        </p:txBody>
      </p:sp>
      <p:sp>
        <p:nvSpPr>
          <p:cNvPr id="6" name="Slide Number Placeholder 5"/>
          <p:cNvSpPr>
            <a:spLocks noGrp="1"/>
          </p:cNvSpPr>
          <p:nvPr>
            <p:ph type="sldNum" sz="quarter" idx="12"/>
          </p:nvPr>
        </p:nvSpPr>
        <p:spPr/>
        <p:txBody>
          <a:bodyPr>
            <a:normAutofit fontScale="85000" lnSpcReduction="20000"/>
          </a:bodyPr>
          <a:lstStyle/>
          <a:p>
            <a:endParaRPr lang="en-GB" dirty="0"/>
          </a:p>
        </p:txBody>
      </p:sp>
    </p:spTree>
  </p:cSld>
  <p:clrMapOvr>
    <a:masterClrMapping/>
  </p:clrMapOvr>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277813"/>
            <a:ext cx="7859216" cy="702915"/>
          </a:xfrm>
        </p:spPr>
        <p:txBody>
          <a:bodyPr>
            <a:normAutofit fontScale="90000"/>
          </a:bodyPr>
          <a:lstStyle/>
          <a:p>
            <a:r>
              <a:rPr lang="en-GB" dirty="0" smtClean="0"/>
              <a:t>Avoid!!!</a:t>
            </a:r>
            <a:endParaRPr lang="en-GB" dirty="0"/>
          </a:p>
        </p:txBody>
      </p:sp>
      <p:sp>
        <p:nvSpPr>
          <p:cNvPr id="3" name="Content Placeholder 2"/>
          <p:cNvSpPr>
            <a:spLocks noGrp="1"/>
          </p:cNvSpPr>
          <p:nvPr>
            <p:ph idx="1"/>
          </p:nvPr>
        </p:nvSpPr>
        <p:spPr>
          <a:xfrm>
            <a:off x="714348" y="1357298"/>
            <a:ext cx="7972452" cy="5240054"/>
          </a:xfrm>
        </p:spPr>
        <p:txBody>
          <a:bodyPr/>
          <a:lstStyle/>
          <a:p>
            <a:r>
              <a:rPr lang="en-GB" dirty="0" smtClean="0"/>
              <a:t>Pregnancy</a:t>
            </a:r>
          </a:p>
          <a:p>
            <a:r>
              <a:rPr lang="en-GB" dirty="0" smtClean="0"/>
              <a:t>Puerperal sepsis</a:t>
            </a:r>
          </a:p>
          <a:p>
            <a:r>
              <a:rPr lang="en-GB" dirty="0" smtClean="0"/>
              <a:t>Post septic abortion</a:t>
            </a:r>
          </a:p>
          <a:p>
            <a:r>
              <a:rPr lang="en-GB" dirty="0" smtClean="0"/>
              <a:t>Unexplained vaginal bleeding</a:t>
            </a:r>
          </a:p>
          <a:p>
            <a:r>
              <a:rPr lang="en-GB" dirty="0" smtClean="0"/>
              <a:t>Pelvic cancer</a:t>
            </a:r>
          </a:p>
          <a:p>
            <a:r>
              <a:rPr lang="en-GB" dirty="0" smtClean="0"/>
              <a:t>Fibroids that distort uterine cavity</a:t>
            </a:r>
          </a:p>
          <a:p>
            <a:r>
              <a:rPr lang="en-GB" dirty="0" smtClean="0"/>
              <a:t>Anatomical abnormalities that interfere with IUD insertion</a:t>
            </a:r>
          </a:p>
          <a:p>
            <a:pPr>
              <a:buNone/>
            </a:pPr>
            <a:endParaRPr lang="en-GB" dirty="0"/>
          </a:p>
        </p:txBody>
      </p:sp>
      <p:sp>
        <p:nvSpPr>
          <p:cNvPr id="4" name="Date Placeholder 3"/>
          <p:cNvSpPr>
            <a:spLocks noGrp="1"/>
          </p:cNvSpPr>
          <p:nvPr>
            <p:ph type="dt" sz="half" idx="10"/>
          </p:nvPr>
        </p:nvSpPr>
        <p:spPr>
          <a:xfrm>
            <a:off x="6019800" y="7010400"/>
            <a:ext cx="2667000" cy="365125"/>
          </a:xfrm>
        </p:spPr>
        <p:txBody>
          <a:bodyPr/>
          <a:lstStyle/>
          <a:p>
            <a:fld id="{C18118A4-4952-4A68-B986-D0A2BA25D605}" type="datetime3">
              <a:rPr lang="en-GB" smtClean="0"/>
              <a:pPr/>
              <a:t>8 October, 2014</a:t>
            </a:fld>
            <a:endParaRPr lang="en-GB" dirty="0"/>
          </a:p>
        </p:txBody>
      </p:sp>
      <p:sp>
        <p:nvSpPr>
          <p:cNvPr id="5" name="Footer Placeholder 4"/>
          <p:cNvSpPr>
            <a:spLocks noGrp="1"/>
          </p:cNvSpPr>
          <p:nvPr>
            <p:ph type="ftr" sz="quarter" idx="11"/>
          </p:nvPr>
        </p:nvSpPr>
        <p:spPr>
          <a:xfrm>
            <a:off x="457200" y="7010400"/>
            <a:ext cx="5421083" cy="365125"/>
          </a:xfrm>
        </p:spPr>
        <p:txBody>
          <a:bodyPr/>
          <a:lstStyle/>
          <a:p>
            <a:r>
              <a:rPr lang="en-GB" dirty="0" smtClean="0"/>
              <a:t>sept 2013 class</a:t>
            </a:r>
            <a:endParaRPr lang="en-GB" dirty="0"/>
          </a:p>
        </p:txBody>
      </p:sp>
      <p:sp>
        <p:nvSpPr>
          <p:cNvPr id="6" name="Slide Number Placeholder 5"/>
          <p:cNvSpPr>
            <a:spLocks noGrp="1"/>
          </p:cNvSpPr>
          <p:nvPr>
            <p:ph type="sldNum" sz="quarter" idx="12"/>
          </p:nvPr>
        </p:nvSpPr>
        <p:spPr/>
        <p:txBody>
          <a:bodyPr>
            <a:normAutofit fontScale="85000" lnSpcReduction="20000"/>
          </a:bodyPr>
          <a:lstStyle/>
          <a:p>
            <a:fld id="{ECEDEDBB-7BB6-43E8-B6E2-BBC2D6D06CF8}" type="slidenum">
              <a:rPr lang="en-GB" smtClean="0"/>
              <a:pPr/>
              <a:t>80</a:t>
            </a:fld>
            <a:endParaRPr lang="en-GB"/>
          </a:p>
        </p:txBody>
      </p:sp>
    </p:spTree>
  </p:cSld>
  <p:clrMapOvr>
    <a:masterClrMapping/>
  </p:clrMapOvr>
  <p:transition/>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Avoid</a:t>
            </a:r>
            <a:endParaRPr lang="en-GB" dirty="0"/>
          </a:p>
        </p:txBody>
      </p:sp>
      <p:sp>
        <p:nvSpPr>
          <p:cNvPr id="3" name="Content Placeholder 2"/>
          <p:cNvSpPr>
            <a:spLocks noGrp="1"/>
          </p:cNvSpPr>
          <p:nvPr>
            <p:ph idx="1"/>
          </p:nvPr>
        </p:nvSpPr>
        <p:spPr/>
        <p:txBody>
          <a:bodyPr/>
          <a:lstStyle/>
          <a:p>
            <a:r>
              <a:rPr lang="en-GB" dirty="0" smtClean="0"/>
              <a:t>Current PID</a:t>
            </a:r>
          </a:p>
          <a:p>
            <a:r>
              <a:rPr lang="en-GB" dirty="0" smtClean="0"/>
              <a:t>Patient </a:t>
            </a:r>
            <a:r>
              <a:rPr lang="en-GB" dirty="0" smtClean="0"/>
              <a:t>with high risk to gonorrhoea and Chlamydia</a:t>
            </a:r>
          </a:p>
          <a:p>
            <a:r>
              <a:rPr lang="en-GB" dirty="0" smtClean="0"/>
              <a:t>Pelvic TB</a:t>
            </a:r>
          </a:p>
          <a:p>
            <a:r>
              <a:rPr lang="en-GB" dirty="0" smtClean="0"/>
              <a:t>HIV </a:t>
            </a:r>
            <a:r>
              <a:rPr lang="en-GB" dirty="0" smtClean="0"/>
              <a:t>AIDS</a:t>
            </a:r>
            <a:endParaRPr lang="en-GB" dirty="0"/>
          </a:p>
        </p:txBody>
      </p:sp>
      <p:sp>
        <p:nvSpPr>
          <p:cNvPr id="4" name="Date Placeholder 3"/>
          <p:cNvSpPr>
            <a:spLocks noGrp="1"/>
          </p:cNvSpPr>
          <p:nvPr>
            <p:ph type="dt" sz="half" idx="10"/>
          </p:nvPr>
        </p:nvSpPr>
        <p:spPr>
          <a:xfrm>
            <a:off x="6019800" y="6858000"/>
            <a:ext cx="2667000" cy="365125"/>
          </a:xfrm>
        </p:spPr>
        <p:txBody>
          <a:bodyPr/>
          <a:lstStyle/>
          <a:p>
            <a:fld id="{35B1BAFF-7EA3-4144-9485-762C0D56209B}" type="datetime3">
              <a:rPr lang="en-GB" smtClean="0"/>
              <a:pPr/>
              <a:t>8 October, 2014</a:t>
            </a:fld>
            <a:endParaRPr lang="en-GB" dirty="0"/>
          </a:p>
        </p:txBody>
      </p:sp>
      <p:sp>
        <p:nvSpPr>
          <p:cNvPr id="5" name="Footer Placeholder 4"/>
          <p:cNvSpPr>
            <a:spLocks noGrp="1"/>
          </p:cNvSpPr>
          <p:nvPr>
            <p:ph type="ftr" sz="quarter" idx="11"/>
          </p:nvPr>
        </p:nvSpPr>
        <p:spPr>
          <a:xfrm>
            <a:off x="533400" y="6858000"/>
            <a:ext cx="5421083" cy="365125"/>
          </a:xfrm>
        </p:spPr>
        <p:txBody>
          <a:bodyPr/>
          <a:lstStyle/>
          <a:p>
            <a:r>
              <a:rPr lang="en-GB" dirty="0" smtClean="0"/>
              <a:t>sept 2013 class</a:t>
            </a:r>
            <a:endParaRPr lang="en-GB" dirty="0"/>
          </a:p>
        </p:txBody>
      </p:sp>
      <p:sp>
        <p:nvSpPr>
          <p:cNvPr id="6" name="Slide Number Placeholder 5"/>
          <p:cNvSpPr>
            <a:spLocks noGrp="1"/>
          </p:cNvSpPr>
          <p:nvPr>
            <p:ph type="sldNum" sz="quarter" idx="12"/>
          </p:nvPr>
        </p:nvSpPr>
        <p:spPr/>
        <p:txBody>
          <a:bodyPr>
            <a:normAutofit fontScale="85000" lnSpcReduction="20000"/>
          </a:bodyPr>
          <a:lstStyle/>
          <a:p>
            <a:fld id="{ECEDEDBB-7BB6-43E8-B6E2-BBC2D6D06CF8}" type="slidenum">
              <a:rPr lang="en-GB" smtClean="0"/>
              <a:pPr/>
              <a:t>81</a:t>
            </a:fld>
            <a:endParaRPr lang="en-GB"/>
          </a:p>
        </p:txBody>
      </p:sp>
    </p:spTree>
  </p:cSld>
  <p:clrMapOvr>
    <a:masterClrMapping/>
  </p:clrMapOvr>
  <p:transition/>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When to insert</a:t>
            </a:r>
            <a:endParaRPr lang="en-GB" dirty="0"/>
          </a:p>
        </p:txBody>
      </p:sp>
      <p:sp>
        <p:nvSpPr>
          <p:cNvPr id="3" name="Content Placeholder 2"/>
          <p:cNvSpPr>
            <a:spLocks noGrp="1"/>
          </p:cNvSpPr>
          <p:nvPr>
            <p:ph idx="1"/>
          </p:nvPr>
        </p:nvSpPr>
        <p:spPr/>
        <p:txBody>
          <a:bodyPr/>
          <a:lstStyle/>
          <a:p>
            <a:r>
              <a:rPr lang="en-GB" dirty="0" smtClean="0"/>
              <a:t>Post partum</a:t>
            </a:r>
          </a:p>
          <a:p>
            <a:pPr>
              <a:buFont typeface="Wingdings" pitchFamily="2" charset="2"/>
              <a:buChar char="Ø"/>
            </a:pPr>
            <a:r>
              <a:rPr lang="en-GB" dirty="0" smtClean="0"/>
              <a:t>Trans-caesarean before the uterus is sutured</a:t>
            </a:r>
          </a:p>
          <a:p>
            <a:pPr>
              <a:buFont typeface="Wingdings" pitchFamily="2" charset="2"/>
              <a:buChar char="Ø"/>
            </a:pPr>
            <a:r>
              <a:rPr lang="en-GB" dirty="0" smtClean="0"/>
              <a:t>Post-placental removal after vaginal delivery</a:t>
            </a:r>
          </a:p>
          <a:p>
            <a:pPr>
              <a:buFont typeface="Wingdings" pitchFamily="2" charset="2"/>
              <a:buChar char="Ø"/>
            </a:pPr>
            <a:r>
              <a:rPr lang="en-GB" dirty="0" smtClean="0"/>
              <a:t>Immediate postpartum after post-placental window but within 48 hrs of delivery</a:t>
            </a:r>
            <a:endParaRPr lang="en-GB" dirty="0"/>
          </a:p>
        </p:txBody>
      </p:sp>
      <p:sp>
        <p:nvSpPr>
          <p:cNvPr id="4" name="Date Placeholder 3"/>
          <p:cNvSpPr>
            <a:spLocks noGrp="1"/>
          </p:cNvSpPr>
          <p:nvPr>
            <p:ph type="dt" sz="half" idx="10"/>
          </p:nvPr>
        </p:nvSpPr>
        <p:spPr>
          <a:xfrm>
            <a:off x="6019800" y="6858000"/>
            <a:ext cx="2667000" cy="365125"/>
          </a:xfrm>
        </p:spPr>
        <p:txBody>
          <a:bodyPr/>
          <a:lstStyle/>
          <a:p>
            <a:fld id="{6AF0C118-8825-47AA-8841-66AF27C8D689}" type="datetime3">
              <a:rPr lang="en-GB" smtClean="0"/>
              <a:pPr/>
              <a:t>8 October, 2014</a:t>
            </a:fld>
            <a:endParaRPr lang="en-GB" dirty="0"/>
          </a:p>
        </p:txBody>
      </p:sp>
      <p:sp>
        <p:nvSpPr>
          <p:cNvPr id="5" name="Footer Placeholder 4"/>
          <p:cNvSpPr>
            <a:spLocks noGrp="1"/>
          </p:cNvSpPr>
          <p:nvPr>
            <p:ph type="ftr" sz="quarter" idx="11"/>
          </p:nvPr>
        </p:nvSpPr>
        <p:spPr>
          <a:xfrm>
            <a:off x="533400" y="7010400"/>
            <a:ext cx="5421083" cy="365125"/>
          </a:xfrm>
        </p:spPr>
        <p:txBody>
          <a:bodyPr/>
          <a:lstStyle/>
          <a:p>
            <a:r>
              <a:rPr lang="en-GB" dirty="0" smtClean="0"/>
              <a:t>sept 2013 class</a:t>
            </a:r>
            <a:endParaRPr lang="en-GB" dirty="0"/>
          </a:p>
        </p:txBody>
      </p:sp>
      <p:sp>
        <p:nvSpPr>
          <p:cNvPr id="6" name="Slide Number Placeholder 5"/>
          <p:cNvSpPr>
            <a:spLocks noGrp="1"/>
          </p:cNvSpPr>
          <p:nvPr>
            <p:ph type="sldNum" sz="quarter" idx="12"/>
          </p:nvPr>
        </p:nvSpPr>
        <p:spPr/>
        <p:txBody>
          <a:bodyPr>
            <a:normAutofit fontScale="85000" lnSpcReduction="20000"/>
          </a:bodyPr>
          <a:lstStyle/>
          <a:p>
            <a:fld id="{ECEDEDBB-7BB6-43E8-B6E2-BBC2D6D06CF8}" type="slidenum">
              <a:rPr lang="en-GB" smtClean="0"/>
              <a:pPr/>
              <a:t>82</a:t>
            </a:fld>
            <a:endParaRPr lang="en-GB"/>
          </a:p>
        </p:txBody>
      </p:sp>
    </p:spTree>
  </p:cSld>
  <p:clrMapOvr>
    <a:masterClrMapping/>
  </p:clrMapOvr>
  <p:transition/>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277813"/>
            <a:ext cx="7931224" cy="941387"/>
          </a:xfrm>
        </p:spPr>
        <p:txBody>
          <a:bodyPr>
            <a:normAutofit/>
          </a:bodyPr>
          <a:lstStyle/>
          <a:p>
            <a:r>
              <a:rPr lang="en-GB" dirty="0" smtClean="0"/>
              <a:t>When to insert</a:t>
            </a:r>
            <a:endParaRPr lang="en-GB" dirty="0"/>
          </a:p>
        </p:txBody>
      </p:sp>
      <p:sp>
        <p:nvSpPr>
          <p:cNvPr id="3" name="Content Placeholder 2"/>
          <p:cNvSpPr>
            <a:spLocks noGrp="1"/>
          </p:cNvSpPr>
          <p:nvPr>
            <p:ph idx="1"/>
          </p:nvPr>
        </p:nvSpPr>
        <p:spPr>
          <a:xfrm>
            <a:off x="395536" y="980728"/>
            <a:ext cx="8291264" cy="5150197"/>
          </a:xfrm>
        </p:spPr>
        <p:txBody>
          <a:bodyPr/>
          <a:lstStyle/>
          <a:p>
            <a:endParaRPr lang="en-GB" dirty="0" smtClean="0"/>
          </a:p>
          <a:p>
            <a:r>
              <a:rPr lang="en-GB" dirty="0" smtClean="0"/>
              <a:t>Post abortion</a:t>
            </a:r>
          </a:p>
          <a:p>
            <a:pPr>
              <a:buFont typeface="Wingdings" pitchFamily="2" charset="2"/>
              <a:buChar char="Ø"/>
            </a:pPr>
            <a:r>
              <a:rPr lang="en-GB" dirty="0" smtClean="0"/>
              <a:t>If no complications</a:t>
            </a:r>
          </a:p>
          <a:p>
            <a:pPr>
              <a:buFont typeface="Wingdings" pitchFamily="2" charset="2"/>
              <a:buChar char="Ø"/>
            </a:pPr>
            <a:r>
              <a:rPr lang="en-GB" dirty="0" smtClean="0"/>
              <a:t>Insert immediately within 12 days</a:t>
            </a:r>
          </a:p>
          <a:p>
            <a:pPr>
              <a:buFont typeface="Wingdings" pitchFamily="2" charset="2"/>
              <a:buChar char="Ø"/>
            </a:pPr>
            <a:r>
              <a:rPr lang="en-GB" dirty="0" smtClean="0"/>
              <a:t>Insert within 12 days after start of menses or when pregnancy is ruled out</a:t>
            </a:r>
          </a:p>
          <a:p>
            <a:pPr>
              <a:buNone/>
            </a:pPr>
            <a:r>
              <a:rPr lang="en-GB" dirty="0" smtClean="0"/>
              <a:t>N/B:- post partum IUD is contra-indicated in increased risk of infection e.g. Prolonged </a:t>
            </a:r>
            <a:r>
              <a:rPr lang="en-GB" dirty="0" err="1" smtClean="0"/>
              <a:t>labor</a:t>
            </a:r>
            <a:r>
              <a:rPr lang="en-GB" dirty="0" smtClean="0"/>
              <a:t>, </a:t>
            </a:r>
            <a:r>
              <a:rPr lang="en-GB" dirty="0" err="1" smtClean="0"/>
              <a:t>peuperal</a:t>
            </a:r>
            <a:r>
              <a:rPr lang="en-GB" dirty="0" smtClean="0"/>
              <a:t> sepsis, PROM</a:t>
            </a:r>
          </a:p>
          <a:p>
            <a:pPr>
              <a:buFont typeface="Wingdings" pitchFamily="2" charset="2"/>
              <a:buChar char="Ø"/>
            </a:pPr>
            <a:endParaRPr lang="en-GB" dirty="0"/>
          </a:p>
        </p:txBody>
      </p:sp>
      <p:sp>
        <p:nvSpPr>
          <p:cNvPr id="4" name="Date Placeholder 3"/>
          <p:cNvSpPr>
            <a:spLocks noGrp="1"/>
          </p:cNvSpPr>
          <p:nvPr>
            <p:ph type="dt" sz="half" idx="10"/>
          </p:nvPr>
        </p:nvSpPr>
        <p:spPr>
          <a:xfrm>
            <a:off x="6172200" y="7010400"/>
            <a:ext cx="2667000" cy="365125"/>
          </a:xfrm>
        </p:spPr>
        <p:txBody>
          <a:bodyPr/>
          <a:lstStyle/>
          <a:p>
            <a:fld id="{FC362021-56CB-4498-8DC1-BD250C776C24}" type="datetime3">
              <a:rPr lang="en-GB" smtClean="0"/>
              <a:pPr/>
              <a:t>8 October, 2014</a:t>
            </a:fld>
            <a:endParaRPr lang="en-GB" dirty="0"/>
          </a:p>
        </p:txBody>
      </p:sp>
      <p:sp>
        <p:nvSpPr>
          <p:cNvPr id="5" name="Footer Placeholder 4"/>
          <p:cNvSpPr>
            <a:spLocks noGrp="1"/>
          </p:cNvSpPr>
          <p:nvPr>
            <p:ph type="ftr" sz="quarter" idx="11"/>
          </p:nvPr>
        </p:nvSpPr>
        <p:spPr>
          <a:xfrm>
            <a:off x="609600" y="7010400"/>
            <a:ext cx="5421083" cy="365125"/>
          </a:xfrm>
        </p:spPr>
        <p:txBody>
          <a:bodyPr/>
          <a:lstStyle/>
          <a:p>
            <a:r>
              <a:rPr lang="en-GB" dirty="0" smtClean="0"/>
              <a:t>sept 2013 class</a:t>
            </a:r>
            <a:endParaRPr lang="en-GB" dirty="0"/>
          </a:p>
        </p:txBody>
      </p:sp>
      <p:sp>
        <p:nvSpPr>
          <p:cNvPr id="6" name="Slide Number Placeholder 5"/>
          <p:cNvSpPr>
            <a:spLocks noGrp="1"/>
          </p:cNvSpPr>
          <p:nvPr>
            <p:ph type="sldNum" sz="quarter" idx="12"/>
          </p:nvPr>
        </p:nvSpPr>
        <p:spPr/>
        <p:txBody>
          <a:bodyPr>
            <a:normAutofit fontScale="85000" lnSpcReduction="20000"/>
          </a:bodyPr>
          <a:lstStyle/>
          <a:p>
            <a:fld id="{ECEDEDBB-7BB6-43E8-B6E2-BBC2D6D06CF8}" type="slidenum">
              <a:rPr lang="en-GB" smtClean="0"/>
              <a:pPr/>
              <a:t>83</a:t>
            </a:fld>
            <a:endParaRPr lang="en-GB"/>
          </a:p>
        </p:txBody>
      </p:sp>
    </p:spTree>
  </p:cSld>
  <p:clrMapOvr>
    <a:masterClrMapping/>
  </p:clrMapOvr>
  <p:transition/>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
            </a:r>
            <a:br>
              <a:rPr lang="en-GB" dirty="0" smtClean="0"/>
            </a:br>
            <a:r>
              <a:rPr lang="en-GB" dirty="0" smtClean="0"/>
              <a:t>Limitations</a:t>
            </a:r>
            <a:r>
              <a:rPr lang="en-GB" dirty="0" smtClean="0"/>
              <a:t/>
            </a:r>
            <a:br>
              <a:rPr lang="en-GB" dirty="0" smtClean="0"/>
            </a:br>
            <a:r>
              <a:rPr lang="en-GB" dirty="0" smtClean="0"/>
              <a:t> </a:t>
            </a:r>
            <a:endParaRPr lang="en-GB" dirty="0"/>
          </a:p>
        </p:txBody>
      </p:sp>
      <p:sp>
        <p:nvSpPr>
          <p:cNvPr id="3" name="Content Placeholder 2"/>
          <p:cNvSpPr>
            <a:spLocks noGrp="1"/>
          </p:cNvSpPr>
          <p:nvPr>
            <p:ph idx="1"/>
          </p:nvPr>
        </p:nvSpPr>
        <p:spPr>
          <a:xfrm>
            <a:off x="642910" y="1124744"/>
            <a:ext cx="8043890" cy="5376090"/>
          </a:xfrm>
        </p:spPr>
        <p:txBody>
          <a:bodyPr/>
          <a:lstStyle/>
          <a:p>
            <a:endParaRPr lang="en-GB" dirty="0" smtClean="0"/>
          </a:p>
          <a:p>
            <a:r>
              <a:rPr lang="en-GB" dirty="0" smtClean="0"/>
              <a:t>Requires trained personnel for insertion and removal</a:t>
            </a:r>
          </a:p>
          <a:p>
            <a:r>
              <a:rPr lang="en-GB" dirty="0" smtClean="0"/>
              <a:t>Aseptic technique required</a:t>
            </a:r>
          </a:p>
          <a:p>
            <a:r>
              <a:rPr lang="en-GB" dirty="0" smtClean="0"/>
              <a:t>Copper IUD may increase menstrual bleeding</a:t>
            </a:r>
          </a:p>
          <a:p>
            <a:r>
              <a:rPr lang="en-GB" dirty="0" smtClean="0"/>
              <a:t>Do not protect against STI / HIV</a:t>
            </a:r>
          </a:p>
          <a:p>
            <a:r>
              <a:rPr lang="en-GB" dirty="0" smtClean="0"/>
              <a:t>IUD can be expelled or trans-located</a:t>
            </a:r>
          </a:p>
          <a:p>
            <a:r>
              <a:rPr lang="en-GB" dirty="0" smtClean="0"/>
              <a:t>Uterus perforation may occur though it is rare</a:t>
            </a:r>
            <a:endParaRPr lang="en-GB" dirty="0"/>
          </a:p>
        </p:txBody>
      </p:sp>
      <p:sp>
        <p:nvSpPr>
          <p:cNvPr id="4" name="Date Placeholder 3"/>
          <p:cNvSpPr>
            <a:spLocks noGrp="1"/>
          </p:cNvSpPr>
          <p:nvPr>
            <p:ph type="dt" sz="half" idx="10"/>
          </p:nvPr>
        </p:nvSpPr>
        <p:spPr>
          <a:xfrm>
            <a:off x="6096000" y="6858000"/>
            <a:ext cx="2667000" cy="365125"/>
          </a:xfrm>
        </p:spPr>
        <p:txBody>
          <a:bodyPr/>
          <a:lstStyle/>
          <a:p>
            <a:fld id="{1F490C30-EF6F-4EC9-8CD2-0C4E7846F373}" type="datetime3">
              <a:rPr lang="en-GB" smtClean="0"/>
              <a:pPr/>
              <a:t>8 October, 2014</a:t>
            </a:fld>
            <a:endParaRPr lang="en-GB" dirty="0"/>
          </a:p>
        </p:txBody>
      </p:sp>
      <p:sp>
        <p:nvSpPr>
          <p:cNvPr id="5" name="Footer Placeholder 4"/>
          <p:cNvSpPr>
            <a:spLocks noGrp="1"/>
          </p:cNvSpPr>
          <p:nvPr>
            <p:ph type="ftr" sz="quarter" idx="11"/>
          </p:nvPr>
        </p:nvSpPr>
        <p:spPr>
          <a:xfrm>
            <a:off x="609600" y="6858000"/>
            <a:ext cx="5421083" cy="365125"/>
          </a:xfrm>
        </p:spPr>
        <p:txBody>
          <a:bodyPr/>
          <a:lstStyle/>
          <a:p>
            <a:r>
              <a:rPr lang="en-GB" dirty="0" smtClean="0"/>
              <a:t>sept 2013 class</a:t>
            </a:r>
            <a:endParaRPr lang="en-GB" dirty="0"/>
          </a:p>
        </p:txBody>
      </p:sp>
      <p:sp>
        <p:nvSpPr>
          <p:cNvPr id="6" name="Slide Number Placeholder 5"/>
          <p:cNvSpPr>
            <a:spLocks noGrp="1"/>
          </p:cNvSpPr>
          <p:nvPr>
            <p:ph type="sldNum" sz="quarter" idx="12"/>
          </p:nvPr>
        </p:nvSpPr>
        <p:spPr/>
        <p:txBody>
          <a:bodyPr>
            <a:normAutofit fontScale="85000" lnSpcReduction="20000"/>
          </a:bodyPr>
          <a:lstStyle/>
          <a:p>
            <a:fld id="{ECEDEDBB-7BB6-43E8-B6E2-BBC2D6D06CF8}" type="slidenum">
              <a:rPr lang="en-GB" smtClean="0"/>
              <a:pPr/>
              <a:t>84</a:t>
            </a:fld>
            <a:endParaRPr lang="en-GB"/>
          </a:p>
        </p:txBody>
      </p:sp>
    </p:spTree>
  </p:cSld>
  <p:clrMapOvr>
    <a:masterClrMapping/>
  </p:clrMapOvr>
  <p:transition/>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277813"/>
            <a:ext cx="8075240" cy="846931"/>
          </a:xfrm>
        </p:spPr>
        <p:txBody>
          <a:bodyPr/>
          <a:lstStyle/>
          <a:p>
            <a:r>
              <a:rPr lang="en-GB" dirty="0" smtClean="0"/>
              <a:t>Surgical contraception</a:t>
            </a:r>
            <a:endParaRPr lang="en-GB" dirty="0"/>
          </a:p>
        </p:txBody>
      </p:sp>
      <p:sp>
        <p:nvSpPr>
          <p:cNvPr id="3" name="Content Placeholder 2"/>
          <p:cNvSpPr>
            <a:spLocks noGrp="1"/>
          </p:cNvSpPr>
          <p:nvPr>
            <p:ph idx="1"/>
          </p:nvPr>
        </p:nvSpPr>
        <p:spPr>
          <a:xfrm>
            <a:off x="395536" y="1124744"/>
            <a:ext cx="8291264" cy="5472608"/>
          </a:xfrm>
        </p:spPr>
        <p:txBody>
          <a:bodyPr/>
          <a:lstStyle/>
          <a:p>
            <a:endParaRPr lang="en-GB" dirty="0" smtClean="0"/>
          </a:p>
          <a:p>
            <a:r>
              <a:rPr lang="en-GB" dirty="0" smtClean="0"/>
              <a:t>Includes </a:t>
            </a:r>
            <a:r>
              <a:rPr lang="en-GB" dirty="0" smtClean="0"/>
              <a:t>female and male sterilization procedure</a:t>
            </a:r>
          </a:p>
          <a:p>
            <a:r>
              <a:rPr lang="en-GB" dirty="0" smtClean="0"/>
              <a:t>Provide permanent  contraception</a:t>
            </a:r>
          </a:p>
          <a:p>
            <a:r>
              <a:rPr lang="en-GB" dirty="0" smtClean="0"/>
              <a:t>Counselling should be done before to ensure it is done voluntarily</a:t>
            </a:r>
          </a:p>
          <a:p>
            <a:r>
              <a:rPr lang="en-GB" dirty="0" smtClean="0"/>
              <a:t>It does not protect against STI/HIV</a:t>
            </a:r>
          </a:p>
          <a:p>
            <a:pPr>
              <a:buNone/>
            </a:pPr>
            <a:endParaRPr lang="en-GB" dirty="0" smtClean="0"/>
          </a:p>
          <a:p>
            <a:pPr>
              <a:buNone/>
            </a:pPr>
            <a:endParaRPr lang="en-GB" dirty="0"/>
          </a:p>
        </p:txBody>
      </p:sp>
      <p:sp>
        <p:nvSpPr>
          <p:cNvPr id="4" name="Date Placeholder 3"/>
          <p:cNvSpPr>
            <a:spLocks noGrp="1"/>
          </p:cNvSpPr>
          <p:nvPr>
            <p:ph type="dt" sz="half" idx="10"/>
          </p:nvPr>
        </p:nvSpPr>
        <p:spPr>
          <a:xfrm>
            <a:off x="6096000" y="7010400"/>
            <a:ext cx="2667000" cy="365125"/>
          </a:xfrm>
        </p:spPr>
        <p:txBody>
          <a:bodyPr/>
          <a:lstStyle/>
          <a:p>
            <a:fld id="{18CF35E8-41E5-4553-8B87-D6DFEA1D6F5F}" type="datetime3">
              <a:rPr lang="en-GB" smtClean="0"/>
              <a:pPr/>
              <a:t>8 October, 2014</a:t>
            </a:fld>
            <a:endParaRPr lang="en-GB" dirty="0"/>
          </a:p>
        </p:txBody>
      </p:sp>
      <p:sp>
        <p:nvSpPr>
          <p:cNvPr id="5" name="Footer Placeholder 4"/>
          <p:cNvSpPr>
            <a:spLocks noGrp="1"/>
          </p:cNvSpPr>
          <p:nvPr>
            <p:ph type="ftr" sz="quarter" idx="11"/>
          </p:nvPr>
        </p:nvSpPr>
        <p:spPr>
          <a:xfrm>
            <a:off x="533400" y="6858000"/>
            <a:ext cx="5421083" cy="365125"/>
          </a:xfrm>
        </p:spPr>
        <p:txBody>
          <a:bodyPr/>
          <a:lstStyle/>
          <a:p>
            <a:r>
              <a:rPr lang="en-GB" dirty="0" smtClean="0"/>
              <a:t>sept 2013 class</a:t>
            </a:r>
            <a:endParaRPr lang="en-GB" dirty="0"/>
          </a:p>
        </p:txBody>
      </p:sp>
      <p:sp>
        <p:nvSpPr>
          <p:cNvPr id="6" name="Slide Number Placeholder 5"/>
          <p:cNvSpPr>
            <a:spLocks noGrp="1"/>
          </p:cNvSpPr>
          <p:nvPr>
            <p:ph type="sldNum" sz="quarter" idx="12"/>
          </p:nvPr>
        </p:nvSpPr>
        <p:spPr/>
        <p:txBody>
          <a:bodyPr>
            <a:normAutofit fontScale="85000" lnSpcReduction="20000"/>
          </a:bodyPr>
          <a:lstStyle/>
          <a:p>
            <a:fld id="{ECEDEDBB-7BB6-43E8-B6E2-BBC2D6D06CF8}" type="slidenum">
              <a:rPr lang="en-GB" smtClean="0"/>
              <a:pPr/>
              <a:t>85</a:t>
            </a:fld>
            <a:endParaRPr lang="en-GB"/>
          </a:p>
        </p:txBody>
      </p:sp>
    </p:spTree>
  </p:cSld>
  <p:clrMapOvr>
    <a:masterClrMapping/>
  </p:clrMapOvr>
  <p:transition/>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
            </a:r>
            <a:br>
              <a:rPr lang="en-GB" dirty="0" smtClean="0"/>
            </a:br>
            <a:r>
              <a:rPr lang="en-GB" dirty="0" smtClean="0"/>
              <a:t>Caution </a:t>
            </a:r>
            <a:r>
              <a:rPr lang="en-GB" dirty="0" smtClean="0"/>
              <a:t>should be taken for:-</a:t>
            </a:r>
            <a:br>
              <a:rPr lang="en-GB" dirty="0" smtClean="0"/>
            </a:br>
            <a:endParaRPr lang="en-GB" dirty="0"/>
          </a:p>
        </p:txBody>
      </p:sp>
      <p:sp>
        <p:nvSpPr>
          <p:cNvPr id="3" name="Content Placeholder 2"/>
          <p:cNvSpPr>
            <a:spLocks noGrp="1"/>
          </p:cNvSpPr>
          <p:nvPr>
            <p:ph idx="1"/>
          </p:nvPr>
        </p:nvSpPr>
        <p:spPr/>
        <p:txBody>
          <a:bodyPr/>
          <a:lstStyle/>
          <a:p>
            <a:pPr>
              <a:buFont typeface="Wingdings" pitchFamily="2" charset="2"/>
              <a:buChar char="Ø"/>
            </a:pPr>
            <a:r>
              <a:rPr lang="en-GB" dirty="0" smtClean="0"/>
              <a:t>Nulliparous </a:t>
            </a:r>
            <a:r>
              <a:rPr lang="en-GB" dirty="0" smtClean="0"/>
              <a:t>women</a:t>
            </a:r>
          </a:p>
          <a:p>
            <a:pPr>
              <a:buFont typeface="Wingdings" pitchFamily="2" charset="2"/>
              <a:buChar char="Ø"/>
            </a:pPr>
            <a:r>
              <a:rPr lang="en-GB" dirty="0" smtClean="0"/>
              <a:t>Men who have not fathered a child</a:t>
            </a:r>
          </a:p>
          <a:p>
            <a:pPr>
              <a:buFont typeface="Wingdings" pitchFamily="2" charset="2"/>
              <a:buChar char="Ø"/>
            </a:pPr>
            <a:r>
              <a:rPr lang="en-GB" dirty="0" smtClean="0"/>
              <a:t>Mental health problems</a:t>
            </a:r>
          </a:p>
          <a:p>
            <a:pPr>
              <a:buFont typeface="Wingdings" pitchFamily="2" charset="2"/>
              <a:buChar char="Ø"/>
            </a:pPr>
            <a:r>
              <a:rPr lang="en-GB" dirty="0" smtClean="0"/>
              <a:t>Youth</a:t>
            </a:r>
          </a:p>
          <a:p>
            <a:endParaRPr lang="en-GB" dirty="0"/>
          </a:p>
        </p:txBody>
      </p:sp>
      <p:sp>
        <p:nvSpPr>
          <p:cNvPr id="4" name="Date Placeholder 3"/>
          <p:cNvSpPr>
            <a:spLocks noGrp="1"/>
          </p:cNvSpPr>
          <p:nvPr>
            <p:ph type="dt" sz="half" idx="10"/>
          </p:nvPr>
        </p:nvSpPr>
        <p:spPr>
          <a:xfrm>
            <a:off x="6019800" y="7162800"/>
            <a:ext cx="2667000" cy="365125"/>
          </a:xfrm>
        </p:spPr>
        <p:txBody>
          <a:bodyPr/>
          <a:lstStyle/>
          <a:p>
            <a:fld id="{04AD1BCE-D246-45FF-9112-F0A118D8E956}" type="datetime3">
              <a:rPr lang="en-GB" smtClean="0"/>
              <a:pPr/>
              <a:t>8 October, 2014</a:t>
            </a:fld>
            <a:endParaRPr lang="en-GB" dirty="0"/>
          </a:p>
        </p:txBody>
      </p:sp>
      <p:sp>
        <p:nvSpPr>
          <p:cNvPr id="5" name="Footer Placeholder 4"/>
          <p:cNvSpPr>
            <a:spLocks noGrp="1"/>
          </p:cNvSpPr>
          <p:nvPr>
            <p:ph type="ftr" sz="quarter" idx="11"/>
          </p:nvPr>
        </p:nvSpPr>
        <p:spPr>
          <a:xfrm>
            <a:off x="609600" y="7010400"/>
            <a:ext cx="5421083" cy="365125"/>
          </a:xfrm>
        </p:spPr>
        <p:txBody>
          <a:bodyPr/>
          <a:lstStyle/>
          <a:p>
            <a:r>
              <a:rPr lang="en-GB" dirty="0" smtClean="0"/>
              <a:t>sept 2013 class</a:t>
            </a:r>
            <a:endParaRPr lang="en-GB" dirty="0"/>
          </a:p>
        </p:txBody>
      </p:sp>
      <p:sp>
        <p:nvSpPr>
          <p:cNvPr id="6" name="Slide Number Placeholder 5"/>
          <p:cNvSpPr>
            <a:spLocks noGrp="1"/>
          </p:cNvSpPr>
          <p:nvPr>
            <p:ph type="sldNum" sz="quarter" idx="12"/>
          </p:nvPr>
        </p:nvSpPr>
        <p:spPr/>
        <p:txBody>
          <a:bodyPr>
            <a:normAutofit fontScale="85000" lnSpcReduction="20000"/>
          </a:bodyPr>
          <a:lstStyle/>
          <a:p>
            <a:fld id="{ECEDEDBB-7BB6-43E8-B6E2-BBC2D6D06CF8}" type="slidenum">
              <a:rPr lang="en-GB" smtClean="0"/>
              <a:pPr/>
              <a:t>86</a:t>
            </a:fld>
            <a:endParaRPr lang="en-GB"/>
          </a:p>
        </p:txBody>
      </p:sp>
    </p:spTree>
  </p:cSld>
  <p:clrMapOvr>
    <a:masterClrMapping/>
  </p:clrMapOvr>
  <p:transition/>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928662" y="277813"/>
            <a:ext cx="7758138" cy="774923"/>
          </a:xfrm>
        </p:spPr>
        <p:txBody>
          <a:bodyPr>
            <a:normAutofit/>
          </a:bodyPr>
          <a:lstStyle/>
          <a:p>
            <a:r>
              <a:rPr lang="en-GB" dirty="0" smtClean="0"/>
              <a:t>Bilateral tubal ligation</a:t>
            </a:r>
            <a:endParaRPr lang="en-GB" dirty="0"/>
          </a:p>
        </p:txBody>
      </p:sp>
      <p:sp>
        <p:nvSpPr>
          <p:cNvPr id="5" name="Content Placeholder 4"/>
          <p:cNvSpPr>
            <a:spLocks noGrp="1"/>
          </p:cNvSpPr>
          <p:nvPr>
            <p:ph idx="1"/>
          </p:nvPr>
        </p:nvSpPr>
        <p:spPr>
          <a:xfrm>
            <a:off x="1071538" y="1571612"/>
            <a:ext cx="7615262" cy="5025740"/>
          </a:xfrm>
        </p:spPr>
        <p:txBody>
          <a:bodyPr/>
          <a:lstStyle/>
          <a:p>
            <a:r>
              <a:rPr lang="en-GB" dirty="0" smtClean="0"/>
              <a:t>Involves cutting and tying the fallopian tubes </a:t>
            </a:r>
          </a:p>
          <a:p>
            <a:r>
              <a:rPr lang="en-GB" dirty="0" smtClean="0"/>
              <a:t>This Px the sperm from fertilizing the ovum</a:t>
            </a:r>
          </a:p>
          <a:p>
            <a:r>
              <a:rPr lang="en-GB" dirty="0" smtClean="0"/>
              <a:t>Used by ~ 14% women on contraception in Kenya</a:t>
            </a:r>
          </a:p>
          <a:p>
            <a:r>
              <a:rPr lang="en-GB" dirty="0" smtClean="0"/>
              <a:t>Has a pregnancy rate of less than 1 %</a:t>
            </a:r>
          </a:p>
          <a:p>
            <a:r>
              <a:rPr lang="en-GB" dirty="0" smtClean="0"/>
              <a:t>Can be performed under LA</a:t>
            </a:r>
          </a:p>
          <a:p>
            <a:r>
              <a:rPr lang="en-GB" dirty="0" smtClean="0"/>
              <a:t>Method is irreversible</a:t>
            </a:r>
          </a:p>
          <a:p>
            <a:pPr>
              <a:buNone/>
            </a:pPr>
            <a:endParaRPr lang="en-GB" dirty="0"/>
          </a:p>
        </p:txBody>
      </p:sp>
      <p:sp>
        <p:nvSpPr>
          <p:cNvPr id="6" name="Date Placeholder 5"/>
          <p:cNvSpPr>
            <a:spLocks noGrp="1"/>
          </p:cNvSpPr>
          <p:nvPr>
            <p:ph type="dt" sz="half" idx="10"/>
          </p:nvPr>
        </p:nvSpPr>
        <p:spPr>
          <a:xfrm>
            <a:off x="6096000" y="7086600"/>
            <a:ext cx="2667000" cy="365125"/>
          </a:xfrm>
        </p:spPr>
        <p:txBody>
          <a:bodyPr/>
          <a:lstStyle/>
          <a:p>
            <a:fld id="{E0A75107-C231-44AC-BAC7-909DD81BD601}" type="datetime3">
              <a:rPr lang="en-GB" smtClean="0"/>
              <a:pPr/>
              <a:t>8 October, 2014</a:t>
            </a:fld>
            <a:endParaRPr lang="en-GB" dirty="0"/>
          </a:p>
        </p:txBody>
      </p:sp>
      <p:sp>
        <p:nvSpPr>
          <p:cNvPr id="7" name="Footer Placeholder 6"/>
          <p:cNvSpPr>
            <a:spLocks noGrp="1"/>
          </p:cNvSpPr>
          <p:nvPr>
            <p:ph type="ftr" sz="quarter" idx="11"/>
          </p:nvPr>
        </p:nvSpPr>
        <p:spPr>
          <a:xfrm>
            <a:off x="533400" y="7010400"/>
            <a:ext cx="5421083" cy="365125"/>
          </a:xfrm>
        </p:spPr>
        <p:txBody>
          <a:bodyPr/>
          <a:lstStyle/>
          <a:p>
            <a:r>
              <a:rPr lang="en-GB" dirty="0" smtClean="0"/>
              <a:t>sept 2013 class</a:t>
            </a:r>
            <a:endParaRPr lang="en-GB" dirty="0"/>
          </a:p>
        </p:txBody>
      </p:sp>
      <p:sp>
        <p:nvSpPr>
          <p:cNvPr id="8" name="Slide Number Placeholder 7"/>
          <p:cNvSpPr>
            <a:spLocks noGrp="1"/>
          </p:cNvSpPr>
          <p:nvPr>
            <p:ph type="sldNum" sz="quarter" idx="12"/>
          </p:nvPr>
        </p:nvSpPr>
        <p:spPr/>
        <p:txBody>
          <a:bodyPr>
            <a:normAutofit fontScale="85000" lnSpcReduction="20000"/>
          </a:bodyPr>
          <a:lstStyle/>
          <a:p>
            <a:fld id="{ECEDEDBB-7BB6-43E8-B6E2-BBC2D6D06CF8}" type="slidenum">
              <a:rPr lang="en-GB" smtClean="0"/>
              <a:pPr/>
              <a:t>87</a:t>
            </a:fld>
            <a:endParaRPr lang="en-GB"/>
          </a:p>
        </p:txBody>
      </p:sp>
    </p:spTree>
  </p:cSld>
  <p:clrMapOvr>
    <a:masterClrMapping/>
  </p:clrMapOvr>
  <p:transition/>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77813"/>
            <a:ext cx="8219256" cy="1017587"/>
          </a:xfrm>
        </p:spPr>
        <p:txBody>
          <a:bodyPr>
            <a:normAutofit fontScale="90000"/>
          </a:bodyPr>
          <a:lstStyle/>
          <a:p>
            <a:r>
              <a:rPr lang="en-GB" dirty="0" smtClean="0"/>
              <a:t/>
            </a:r>
            <a:br>
              <a:rPr lang="en-GB" dirty="0" smtClean="0"/>
            </a:br>
            <a:r>
              <a:rPr lang="en-GB" dirty="0" smtClean="0"/>
              <a:t>Types</a:t>
            </a:r>
            <a:r>
              <a:rPr lang="en-GB" dirty="0" smtClean="0"/>
              <a:t/>
            </a:r>
            <a:br>
              <a:rPr lang="en-GB" dirty="0" smtClean="0"/>
            </a:br>
            <a:endParaRPr lang="en-GB" dirty="0"/>
          </a:p>
        </p:txBody>
      </p:sp>
      <p:sp>
        <p:nvSpPr>
          <p:cNvPr id="3" name="Content Placeholder 2"/>
          <p:cNvSpPr>
            <a:spLocks noGrp="1"/>
          </p:cNvSpPr>
          <p:nvPr>
            <p:ph idx="1"/>
          </p:nvPr>
        </p:nvSpPr>
        <p:spPr>
          <a:xfrm>
            <a:off x="857224" y="1219200"/>
            <a:ext cx="7829576" cy="5306144"/>
          </a:xfrm>
        </p:spPr>
        <p:txBody>
          <a:bodyPr>
            <a:normAutofit lnSpcReduction="10000"/>
          </a:bodyPr>
          <a:lstStyle/>
          <a:p>
            <a:pPr marL="514350" indent="-514350">
              <a:buFont typeface="+mj-lt"/>
              <a:buAutoNum type="alphaLcPeriod"/>
            </a:pPr>
            <a:endParaRPr lang="en-GB" sz="2800" dirty="0" smtClean="0"/>
          </a:p>
          <a:p>
            <a:pPr marL="514350" indent="-514350">
              <a:buFont typeface="+mj-lt"/>
              <a:buAutoNum type="alphaLcPeriod"/>
            </a:pPr>
            <a:r>
              <a:rPr lang="en-GB" sz="2800" dirty="0" err="1" smtClean="0"/>
              <a:t>Minilaparatomy</a:t>
            </a:r>
            <a:r>
              <a:rPr lang="en-GB" sz="2800" dirty="0" smtClean="0"/>
              <a:t>- </a:t>
            </a:r>
            <a:r>
              <a:rPr lang="en-GB" sz="2800" dirty="0" smtClean="0"/>
              <a:t>postpartum, </a:t>
            </a:r>
            <a:r>
              <a:rPr lang="en-GB" sz="2800" dirty="0" err="1" smtClean="0"/>
              <a:t>postabortion</a:t>
            </a:r>
            <a:r>
              <a:rPr lang="en-GB" sz="2800" dirty="0" smtClean="0"/>
              <a:t> or interval</a:t>
            </a:r>
          </a:p>
          <a:p>
            <a:pPr marL="514350" indent="-514350">
              <a:buFont typeface="+mj-lt"/>
              <a:buAutoNum type="alphaLcPeriod"/>
            </a:pPr>
            <a:r>
              <a:rPr lang="en-GB" sz="2800" dirty="0" err="1" smtClean="0"/>
              <a:t>Laparascopic</a:t>
            </a:r>
            <a:r>
              <a:rPr lang="en-GB" sz="2800" dirty="0" smtClean="0"/>
              <a:t> TL- interval</a:t>
            </a:r>
          </a:p>
          <a:p>
            <a:pPr marL="514350" indent="-514350">
              <a:buFont typeface="+mj-lt"/>
              <a:buAutoNum type="alphaLcPeriod"/>
            </a:pPr>
            <a:r>
              <a:rPr lang="en-GB" sz="2800" dirty="0" smtClean="0"/>
              <a:t>Together with CS or abdominal surgery</a:t>
            </a:r>
          </a:p>
          <a:p>
            <a:pPr marL="514350" indent="-514350"/>
            <a:r>
              <a:rPr lang="en-GB" sz="2800" u="sng" dirty="0" smtClean="0"/>
              <a:t>Advantages of TL</a:t>
            </a:r>
          </a:p>
          <a:p>
            <a:pPr marL="514350" indent="-514350">
              <a:buFont typeface="+mj-lt"/>
              <a:buAutoNum type="arabicPeriod"/>
            </a:pPr>
            <a:r>
              <a:rPr lang="en-GB" sz="2800" dirty="0" smtClean="0"/>
              <a:t>Does not change sexual function</a:t>
            </a:r>
          </a:p>
          <a:p>
            <a:pPr marL="514350" indent="-514350">
              <a:buFont typeface="+mj-lt"/>
              <a:buAutoNum type="arabicPeriod"/>
            </a:pPr>
            <a:r>
              <a:rPr lang="en-GB" sz="2800" dirty="0" smtClean="0"/>
              <a:t>It is permanent</a:t>
            </a:r>
          </a:p>
          <a:p>
            <a:pPr marL="514350" indent="-514350">
              <a:buFont typeface="+mj-lt"/>
              <a:buAutoNum type="arabicPeriod"/>
            </a:pPr>
            <a:r>
              <a:rPr lang="en-GB" sz="2800" dirty="0" smtClean="0"/>
              <a:t>Has few known S/E</a:t>
            </a:r>
          </a:p>
          <a:p>
            <a:pPr marL="514350" indent="-514350">
              <a:buFont typeface="+mj-lt"/>
              <a:buAutoNum type="arabicPeriod"/>
            </a:pPr>
            <a:r>
              <a:rPr lang="en-GB" sz="2800" dirty="0" smtClean="0"/>
              <a:t>Does not affect breastfeeding</a:t>
            </a:r>
          </a:p>
          <a:p>
            <a:pPr marL="514350" indent="-514350">
              <a:buFont typeface="+mj-lt"/>
              <a:buAutoNum type="arabicPeriod"/>
            </a:pPr>
            <a:r>
              <a:rPr lang="en-GB" sz="2800" dirty="0" smtClean="0"/>
              <a:t>Reduced risk of ovarian cancer and PID</a:t>
            </a:r>
            <a:endParaRPr lang="en-GB" sz="2800" dirty="0"/>
          </a:p>
        </p:txBody>
      </p:sp>
      <p:sp>
        <p:nvSpPr>
          <p:cNvPr id="4" name="Date Placeholder 3"/>
          <p:cNvSpPr>
            <a:spLocks noGrp="1"/>
          </p:cNvSpPr>
          <p:nvPr>
            <p:ph type="dt" sz="half" idx="10"/>
          </p:nvPr>
        </p:nvSpPr>
        <p:spPr>
          <a:xfrm>
            <a:off x="6172200" y="7086600"/>
            <a:ext cx="2667000" cy="365125"/>
          </a:xfrm>
        </p:spPr>
        <p:txBody>
          <a:bodyPr/>
          <a:lstStyle/>
          <a:p>
            <a:fld id="{B592A481-78DB-42CE-8179-CB49B1CB291C}" type="datetime3">
              <a:rPr lang="en-GB" smtClean="0"/>
              <a:pPr/>
              <a:t>8 October, 2014</a:t>
            </a:fld>
            <a:endParaRPr lang="en-GB" dirty="0"/>
          </a:p>
        </p:txBody>
      </p:sp>
      <p:sp>
        <p:nvSpPr>
          <p:cNvPr id="5" name="Footer Placeholder 4"/>
          <p:cNvSpPr>
            <a:spLocks noGrp="1"/>
          </p:cNvSpPr>
          <p:nvPr>
            <p:ph type="ftr" sz="quarter" idx="11"/>
          </p:nvPr>
        </p:nvSpPr>
        <p:spPr>
          <a:xfrm>
            <a:off x="609600" y="7010400"/>
            <a:ext cx="5421083" cy="365125"/>
          </a:xfrm>
        </p:spPr>
        <p:txBody>
          <a:bodyPr/>
          <a:lstStyle/>
          <a:p>
            <a:r>
              <a:rPr lang="en-GB" dirty="0" smtClean="0"/>
              <a:t>sept 2013 class</a:t>
            </a:r>
            <a:endParaRPr lang="en-GB" dirty="0"/>
          </a:p>
        </p:txBody>
      </p:sp>
      <p:sp>
        <p:nvSpPr>
          <p:cNvPr id="6" name="Slide Number Placeholder 5"/>
          <p:cNvSpPr>
            <a:spLocks noGrp="1"/>
          </p:cNvSpPr>
          <p:nvPr>
            <p:ph type="sldNum" sz="quarter" idx="12"/>
          </p:nvPr>
        </p:nvSpPr>
        <p:spPr/>
        <p:txBody>
          <a:bodyPr>
            <a:normAutofit fontScale="85000" lnSpcReduction="20000"/>
          </a:bodyPr>
          <a:lstStyle/>
          <a:p>
            <a:fld id="{ECEDEDBB-7BB6-43E8-B6E2-BBC2D6D06CF8}" type="slidenum">
              <a:rPr lang="en-GB" smtClean="0"/>
              <a:pPr/>
              <a:t>88</a:t>
            </a:fld>
            <a:endParaRPr lang="en-GB"/>
          </a:p>
        </p:txBody>
      </p:sp>
    </p:spTree>
  </p:cSld>
  <p:clrMapOvr>
    <a:masterClrMapping/>
  </p:clrMapOvr>
  <p:transition/>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77813"/>
            <a:ext cx="8291264" cy="941387"/>
          </a:xfrm>
        </p:spPr>
        <p:txBody>
          <a:bodyPr>
            <a:normAutofit fontScale="90000"/>
          </a:bodyPr>
          <a:lstStyle/>
          <a:p>
            <a:r>
              <a:rPr lang="en-GB" dirty="0" smtClean="0"/>
              <a:t/>
            </a:r>
            <a:br>
              <a:rPr lang="en-GB" dirty="0" smtClean="0"/>
            </a:br>
            <a:r>
              <a:rPr lang="en-GB" dirty="0" smtClean="0"/>
              <a:t>Limitations </a:t>
            </a:r>
            <a:r>
              <a:rPr lang="en-GB" dirty="0" smtClean="0"/>
              <a:t/>
            </a:r>
            <a:br>
              <a:rPr lang="en-GB" dirty="0" smtClean="0"/>
            </a:br>
            <a:endParaRPr lang="en-GB" dirty="0"/>
          </a:p>
        </p:txBody>
      </p:sp>
      <p:sp>
        <p:nvSpPr>
          <p:cNvPr id="3" name="Content Placeholder 2"/>
          <p:cNvSpPr>
            <a:spLocks noGrp="1"/>
          </p:cNvSpPr>
          <p:nvPr>
            <p:ph idx="1"/>
          </p:nvPr>
        </p:nvSpPr>
        <p:spPr>
          <a:xfrm>
            <a:off x="857224" y="1071546"/>
            <a:ext cx="7829576" cy="5059379"/>
          </a:xfrm>
        </p:spPr>
        <p:txBody>
          <a:bodyPr/>
          <a:lstStyle/>
          <a:p>
            <a:pPr marL="514350" indent="-514350">
              <a:buFont typeface="+mj-lt"/>
              <a:buAutoNum type="arabicPeriod"/>
            </a:pPr>
            <a:endParaRPr lang="en-GB" dirty="0" smtClean="0"/>
          </a:p>
          <a:p>
            <a:pPr marL="514350" indent="-514350">
              <a:buFont typeface="+mj-lt"/>
              <a:buAutoNum type="arabicPeriod"/>
            </a:pPr>
            <a:r>
              <a:rPr lang="en-GB" dirty="0" smtClean="0"/>
              <a:t>Generally </a:t>
            </a:r>
            <a:r>
              <a:rPr lang="en-GB" dirty="0" smtClean="0"/>
              <a:t>irreversible</a:t>
            </a:r>
          </a:p>
          <a:p>
            <a:pPr marL="514350" indent="-514350">
              <a:buFont typeface="+mj-lt"/>
              <a:buAutoNum type="arabicPeriod"/>
            </a:pPr>
            <a:r>
              <a:rPr lang="en-GB" dirty="0" smtClean="0"/>
              <a:t>S/E of </a:t>
            </a:r>
            <a:r>
              <a:rPr lang="en-GB" dirty="0" smtClean="0"/>
              <a:t>anaesthesia </a:t>
            </a:r>
            <a:r>
              <a:rPr lang="en-GB" dirty="0" smtClean="0"/>
              <a:t>and surgery e.g. Pain</a:t>
            </a:r>
          </a:p>
          <a:p>
            <a:pPr marL="514350" indent="-514350">
              <a:buFont typeface="+mj-lt"/>
              <a:buAutoNum type="arabicPeriod"/>
            </a:pPr>
            <a:r>
              <a:rPr lang="en-GB" dirty="0" smtClean="0"/>
              <a:t>Risk of ectopic pregnancy if conception takes place</a:t>
            </a:r>
          </a:p>
          <a:p>
            <a:pPr marL="514350" indent="-514350">
              <a:buFont typeface="+mj-lt"/>
              <a:buAutoNum type="arabicPeriod"/>
            </a:pPr>
            <a:r>
              <a:rPr lang="en-GB" dirty="0" smtClean="0"/>
              <a:t>Not provided in all heath facilities</a:t>
            </a:r>
          </a:p>
          <a:p>
            <a:pPr marL="514350" indent="-514350">
              <a:buFont typeface="+mj-lt"/>
              <a:buAutoNum type="arabicPeriod"/>
            </a:pPr>
            <a:r>
              <a:rPr lang="en-GB" dirty="0" smtClean="0"/>
              <a:t>Provided by trained heath personnel</a:t>
            </a:r>
          </a:p>
          <a:p>
            <a:pPr marL="514350" indent="-514350">
              <a:buFont typeface="+mj-lt"/>
              <a:buAutoNum type="arabicPeriod"/>
            </a:pPr>
            <a:r>
              <a:rPr lang="en-GB" dirty="0" smtClean="0"/>
              <a:t>Does not protect against STI/HIV </a:t>
            </a:r>
            <a:endParaRPr lang="en-GB" dirty="0"/>
          </a:p>
        </p:txBody>
      </p:sp>
      <p:sp>
        <p:nvSpPr>
          <p:cNvPr id="4" name="Date Placeholder 3"/>
          <p:cNvSpPr>
            <a:spLocks noGrp="1"/>
          </p:cNvSpPr>
          <p:nvPr>
            <p:ph type="dt" sz="half" idx="10"/>
          </p:nvPr>
        </p:nvSpPr>
        <p:spPr>
          <a:xfrm>
            <a:off x="6019800" y="7010400"/>
            <a:ext cx="2667000" cy="365125"/>
          </a:xfrm>
        </p:spPr>
        <p:txBody>
          <a:bodyPr/>
          <a:lstStyle/>
          <a:p>
            <a:fld id="{32E475F4-9868-4730-84AC-E3C64656D28D}" type="datetime3">
              <a:rPr lang="en-GB" smtClean="0"/>
              <a:pPr/>
              <a:t>8 October, 2014</a:t>
            </a:fld>
            <a:endParaRPr lang="en-GB" dirty="0"/>
          </a:p>
        </p:txBody>
      </p:sp>
      <p:sp>
        <p:nvSpPr>
          <p:cNvPr id="5" name="Footer Placeholder 4"/>
          <p:cNvSpPr>
            <a:spLocks noGrp="1"/>
          </p:cNvSpPr>
          <p:nvPr>
            <p:ph type="ftr" sz="quarter" idx="11"/>
          </p:nvPr>
        </p:nvSpPr>
        <p:spPr>
          <a:xfrm>
            <a:off x="457200" y="6858000"/>
            <a:ext cx="5421083" cy="365125"/>
          </a:xfrm>
        </p:spPr>
        <p:txBody>
          <a:bodyPr/>
          <a:lstStyle/>
          <a:p>
            <a:r>
              <a:rPr lang="en-GB" dirty="0" smtClean="0"/>
              <a:t>sept 2013 class</a:t>
            </a:r>
            <a:endParaRPr lang="en-GB" dirty="0"/>
          </a:p>
        </p:txBody>
      </p:sp>
      <p:sp>
        <p:nvSpPr>
          <p:cNvPr id="6" name="Slide Number Placeholder 5"/>
          <p:cNvSpPr>
            <a:spLocks noGrp="1"/>
          </p:cNvSpPr>
          <p:nvPr>
            <p:ph type="sldNum" sz="quarter" idx="12"/>
          </p:nvPr>
        </p:nvSpPr>
        <p:spPr/>
        <p:txBody>
          <a:bodyPr>
            <a:normAutofit fontScale="85000" lnSpcReduction="20000"/>
          </a:bodyPr>
          <a:lstStyle/>
          <a:p>
            <a:fld id="{ECEDEDBB-7BB6-43E8-B6E2-BBC2D6D06CF8}" type="slidenum">
              <a:rPr lang="en-GB" smtClean="0"/>
              <a:pPr/>
              <a:t>89</a:t>
            </a:fld>
            <a:endParaRPr lang="en-GB"/>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260648"/>
            <a:ext cx="7772400" cy="914400"/>
          </a:xfrm>
        </p:spPr>
        <p:txBody>
          <a:bodyPr/>
          <a:lstStyle/>
          <a:p>
            <a:r>
              <a:rPr lang="en-US" dirty="0" smtClean="0"/>
              <a:t>Benefits of family planning</a:t>
            </a:r>
            <a:endParaRPr lang="en-US" dirty="0"/>
          </a:p>
        </p:txBody>
      </p:sp>
      <p:sp>
        <p:nvSpPr>
          <p:cNvPr id="3" name="Content Placeholder 2"/>
          <p:cNvSpPr>
            <a:spLocks noGrp="1"/>
          </p:cNvSpPr>
          <p:nvPr>
            <p:ph idx="1"/>
          </p:nvPr>
        </p:nvSpPr>
        <p:spPr>
          <a:xfrm>
            <a:off x="304800" y="908720"/>
            <a:ext cx="8610600" cy="5688632"/>
          </a:xfrm>
        </p:spPr>
        <p:txBody>
          <a:bodyPr>
            <a:noAutofit/>
          </a:bodyPr>
          <a:lstStyle/>
          <a:p>
            <a:endParaRPr lang="en-US" sz="2800" dirty="0" smtClean="0"/>
          </a:p>
          <a:p>
            <a:r>
              <a:rPr lang="en-US" sz="4000" dirty="0" smtClean="0"/>
              <a:t>Helps </a:t>
            </a:r>
            <a:r>
              <a:rPr lang="en-US" sz="4000" dirty="0" smtClean="0"/>
              <a:t>to improve the health of mother , child and entire family</a:t>
            </a:r>
          </a:p>
          <a:p>
            <a:r>
              <a:rPr lang="en-US" sz="4000" dirty="0" smtClean="0"/>
              <a:t>Helps mothers and infants to bond without interruptions  of other siblings</a:t>
            </a:r>
          </a:p>
          <a:p>
            <a:r>
              <a:rPr lang="en-US" sz="4000" dirty="0" smtClean="0"/>
              <a:t>Enhances family relationships- physical, social, emotional</a:t>
            </a:r>
          </a:p>
          <a:p>
            <a:r>
              <a:rPr lang="en-US" sz="4000" dirty="0" smtClean="0"/>
              <a:t>Enables couples to enjoy sex without fear of unplanned </a:t>
            </a:r>
            <a:r>
              <a:rPr lang="en-US" sz="4000" dirty="0" smtClean="0"/>
              <a:t>pregnancy</a:t>
            </a:r>
            <a:endParaRPr lang="en-US" sz="4000" dirty="0" smtClean="0"/>
          </a:p>
        </p:txBody>
      </p:sp>
      <p:sp>
        <p:nvSpPr>
          <p:cNvPr id="4" name="Date Placeholder 3"/>
          <p:cNvSpPr>
            <a:spLocks noGrp="1"/>
          </p:cNvSpPr>
          <p:nvPr>
            <p:ph type="dt" sz="half" idx="10"/>
          </p:nvPr>
        </p:nvSpPr>
        <p:spPr>
          <a:xfrm>
            <a:off x="6096000" y="7239000"/>
            <a:ext cx="2667000" cy="365125"/>
          </a:xfrm>
        </p:spPr>
        <p:txBody>
          <a:bodyPr/>
          <a:lstStyle/>
          <a:p>
            <a:endParaRPr lang="en-GB" dirty="0"/>
          </a:p>
        </p:txBody>
      </p:sp>
      <p:sp>
        <p:nvSpPr>
          <p:cNvPr id="5" name="Footer Placeholder 4"/>
          <p:cNvSpPr>
            <a:spLocks noGrp="1"/>
          </p:cNvSpPr>
          <p:nvPr>
            <p:ph type="ftr" sz="quarter" idx="11"/>
          </p:nvPr>
        </p:nvSpPr>
        <p:spPr>
          <a:xfrm>
            <a:off x="609600" y="7086600"/>
            <a:ext cx="5421083" cy="365125"/>
          </a:xfrm>
        </p:spPr>
        <p:txBody>
          <a:bodyPr/>
          <a:lstStyle/>
          <a:p>
            <a:endParaRPr lang="en-GB" dirty="0"/>
          </a:p>
        </p:txBody>
      </p:sp>
      <p:sp>
        <p:nvSpPr>
          <p:cNvPr id="6" name="Slide Number Placeholder 5"/>
          <p:cNvSpPr>
            <a:spLocks noGrp="1"/>
          </p:cNvSpPr>
          <p:nvPr>
            <p:ph type="sldNum" sz="quarter" idx="12"/>
          </p:nvPr>
        </p:nvSpPr>
        <p:spPr/>
        <p:txBody>
          <a:bodyPr>
            <a:normAutofit fontScale="85000" lnSpcReduction="20000"/>
          </a:bodyPr>
          <a:lstStyle/>
          <a:p>
            <a:endParaRPr lang="en-GB" dirty="0"/>
          </a:p>
        </p:txBody>
      </p:sp>
    </p:spTree>
  </p:cSld>
  <p:clrMapOvr>
    <a:masterClrMapping/>
  </p:clrMapOvr>
  <p:transition/>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77813"/>
            <a:ext cx="8291264" cy="630907"/>
          </a:xfrm>
        </p:spPr>
        <p:txBody>
          <a:bodyPr>
            <a:normAutofit fontScale="90000"/>
          </a:bodyPr>
          <a:lstStyle/>
          <a:p>
            <a:r>
              <a:rPr lang="en-GB" dirty="0" smtClean="0"/>
              <a:t>Caution!!! </a:t>
            </a:r>
            <a:endParaRPr lang="en-GB" dirty="0"/>
          </a:p>
        </p:txBody>
      </p:sp>
      <p:sp>
        <p:nvSpPr>
          <p:cNvPr id="3" name="Content Placeholder 2"/>
          <p:cNvSpPr>
            <a:spLocks noGrp="1"/>
          </p:cNvSpPr>
          <p:nvPr>
            <p:ph idx="1"/>
          </p:nvPr>
        </p:nvSpPr>
        <p:spPr>
          <a:xfrm>
            <a:off x="642910" y="980728"/>
            <a:ext cx="8043890" cy="5616624"/>
          </a:xfrm>
        </p:spPr>
        <p:txBody>
          <a:bodyPr>
            <a:normAutofit fontScale="92500" lnSpcReduction="10000"/>
          </a:bodyPr>
          <a:lstStyle/>
          <a:p>
            <a:endParaRPr lang="en-GB" sz="2800" dirty="0" smtClean="0"/>
          </a:p>
          <a:p>
            <a:r>
              <a:rPr lang="en-GB" sz="2800" dirty="0" smtClean="0"/>
              <a:t>Obesity</a:t>
            </a:r>
            <a:endParaRPr lang="en-GB" sz="2800" dirty="0" smtClean="0"/>
          </a:p>
          <a:p>
            <a:r>
              <a:rPr lang="en-GB" sz="2800" dirty="0" smtClean="0"/>
              <a:t>Controlled hypertension B.P. &lt; 160/100</a:t>
            </a:r>
          </a:p>
          <a:p>
            <a:r>
              <a:rPr lang="en-GB" sz="2800" dirty="0" smtClean="0"/>
              <a:t>History of stroke</a:t>
            </a:r>
          </a:p>
          <a:p>
            <a:r>
              <a:rPr lang="en-GB" sz="2800" dirty="0" smtClean="0"/>
              <a:t>Uncomplicated valvular heart disease</a:t>
            </a:r>
          </a:p>
          <a:p>
            <a:r>
              <a:rPr lang="en-GB" sz="2800" dirty="0" smtClean="0"/>
              <a:t>Current breast cancer</a:t>
            </a:r>
          </a:p>
          <a:p>
            <a:r>
              <a:rPr lang="en-GB" sz="2800" dirty="0" smtClean="0"/>
              <a:t>Epilepsy / depression</a:t>
            </a:r>
          </a:p>
          <a:p>
            <a:r>
              <a:rPr lang="en-GB" sz="2800" dirty="0" smtClean="0"/>
              <a:t>Uterine fibroids</a:t>
            </a:r>
          </a:p>
          <a:p>
            <a:r>
              <a:rPr lang="en-GB" sz="2800" dirty="0" smtClean="0"/>
              <a:t>Uncomplicated diabetes</a:t>
            </a:r>
          </a:p>
          <a:p>
            <a:r>
              <a:rPr lang="en-GB" sz="2800" dirty="0" smtClean="0"/>
              <a:t>Mild cirrhosis</a:t>
            </a:r>
          </a:p>
          <a:p>
            <a:r>
              <a:rPr lang="en-GB" sz="2800" dirty="0" err="1" smtClean="0"/>
              <a:t>Anemia</a:t>
            </a:r>
            <a:endParaRPr lang="en-GB" sz="2800" dirty="0" smtClean="0"/>
          </a:p>
          <a:p>
            <a:r>
              <a:rPr lang="en-GB" sz="2800" dirty="0" smtClean="0"/>
              <a:t>Liver </a:t>
            </a:r>
            <a:r>
              <a:rPr lang="en-GB" sz="2800" dirty="0" err="1" smtClean="0"/>
              <a:t>tumors</a:t>
            </a:r>
            <a:endParaRPr lang="en-GB" sz="2800" dirty="0" smtClean="0"/>
          </a:p>
          <a:p>
            <a:endParaRPr lang="en-GB" dirty="0"/>
          </a:p>
        </p:txBody>
      </p:sp>
      <p:sp>
        <p:nvSpPr>
          <p:cNvPr id="4" name="Date Placeholder 3"/>
          <p:cNvSpPr>
            <a:spLocks noGrp="1"/>
          </p:cNvSpPr>
          <p:nvPr>
            <p:ph type="dt" sz="half" idx="10"/>
          </p:nvPr>
        </p:nvSpPr>
        <p:spPr>
          <a:xfrm>
            <a:off x="6096000" y="6858000"/>
            <a:ext cx="2667000" cy="365125"/>
          </a:xfrm>
        </p:spPr>
        <p:txBody>
          <a:bodyPr/>
          <a:lstStyle/>
          <a:p>
            <a:fld id="{C62E77BF-0B23-4142-8F2F-7C983B3F54A3}" type="datetime3">
              <a:rPr lang="en-GB" smtClean="0"/>
              <a:pPr/>
              <a:t>8 October, 2014</a:t>
            </a:fld>
            <a:endParaRPr lang="en-GB" dirty="0"/>
          </a:p>
        </p:txBody>
      </p:sp>
      <p:sp>
        <p:nvSpPr>
          <p:cNvPr id="5" name="Footer Placeholder 4"/>
          <p:cNvSpPr>
            <a:spLocks noGrp="1"/>
          </p:cNvSpPr>
          <p:nvPr>
            <p:ph type="ftr" sz="quarter" idx="11"/>
          </p:nvPr>
        </p:nvSpPr>
        <p:spPr>
          <a:xfrm>
            <a:off x="457200" y="6858000"/>
            <a:ext cx="5421083" cy="365125"/>
          </a:xfrm>
        </p:spPr>
        <p:txBody>
          <a:bodyPr/>
          <a:lstStyle/>
          <a:p>
            <a:r>
              <a:rPr lang="en-GB" dirty="0" smtClean="0"/>
              <a:t>sept 2013 class</a:t>
            </a:r>
            <a:endParaRPr lang="en-GB" dirty="0"/>
          </a:p>
        </p:txBody>
      </p:sp>
      <p:sp>
        <p:nvSpPr>
          <p:cNvPr id="6" name="Slide Number Placeholder 5"/>
          <p:cNvSpPr>
            <a:spLocks noGrp="1"/>
          </p:cNvSpPr>
          <p:nvPr>
            <p:ph type="sldNum" sz="quarter" idx="12"/>
          </p:nvPr>
        </p:nvSpPr>
        <p:spPr/>
        <p:txBody>
          <a:bodyPr>
            <a:normAutofit fontScale="85000" lnSpcReduction="20000"/>
          </a:bodyPr>
          <a:lstStyle/>
          <a:p>
            <a:fld id="{ECEDEDBB-7BB6-43E8-B6E2-BBC2D6D06CF8}" type="slidenum">
              <a:rPr lang="en-GB" smtClean="0"/>
              <a:pPr/>
              <a:t>90</a:t>
            </a:fld>
            <a:endParaRPr lang="en-GB"/>
          </a:p>
        </p:txBody>
      </p:sp>
    </p:spTree>
  </p:cSld>
  <p:clrMapOvr>
    <a:masterClrMapping/>
  </p:clrMapOvr>
  <p:transition/>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5786" y="277813"/>
            <a:ext cx="7901014" cy="941387"/>
          </a:xfrm>
        </p:spPr>
        <p:txBody>
          <a:bodyPr>
            <a:normAutofit/>
          </a:bodyPr>
          <a:lstStyle/>
          <a:p>
            <a:r>
              <a:rPr lang="en-GB" dirty="0" smtClean="0"/>
              <a:t>Eligibility criteria</a:t>
            </a:r>
            <a:endParaRPr lang="en-GB" dirty="0"/>
          </a:p>
        </p:txBody>
      </p:sp>
      <p:sp>
        <p:nvSpPr>
          <p:cNvPr id="3" name="Content Placeholder 2"/>
          <p:cNvSpPr>
            <a:spLocks noGrp="1"/>
          </p:cNvSpPr>
          <p:nvPr>
            <p:ph idx="1"/>
          </p:nvPr>
        </p:nvSpPr>
        <p:spPr>
          <a:xfrm>
            <a:off x="1071538" y="980728"/>
            <a:ext cx="7615262" cy="5544616"/>
          </a:xfrm>
        </p:spPr>
        <p:txBody>
          <a:bodyPr/>
          <a:lstStyle/>
          <a:p>
            <a:endParaRPr lang="en-GB" sz="2800" dirty="0" smtClean="0"/>
          </a:p>
          <a:p>
            <a:r>
              <a:rPr lang="en-GB" sz="2800" dirty="0" smtClean="0"/>
              <a:t>Women </a:t>
            </a:r>
            <a:r>
              <a:rPr lang="en-GB" sz="2800" dirty="0" smtClean="0"/>
              <a:t>certain of the desired family size</a:t>
            </a:r>
          </a:p>
          <a:p>
            <a:r>
              <a:rPr lang="en-GB" sz="2800" dirty="0" smtClean="0"/>
              <a:t>Those to whom pregnancy poses a serious risk</a:t>
            </a:r>
          </a:p>
          <a:p>
            <a:r>
              <a:rPr lang="en-GB" sz="2800" dirty="0" smtClean="0"/>
              <a:t>Those who understand and give voluntary consent</a:t>
            </a:r>
          </a:p>
          <a:p>
            <a:r>
              <a:rPr lang="en-GB" sz="2800" dirty="0" smtClean="0"/>
              <a:t>Less than 7 days or more than 42 days postpartum</a:t>
            </a:r>
          </a:p>
          <a:p>
            <a:r>
              <a:rPr lang="en-GB" sz="2800" dirty="0" smtClean="0"/>
              <a:t>Those in need of permanent method</a:t>
            </a:r>
          </a:p>
          <a:p>
            <a:r>
              <a:rPr lang="en-GB" sz="2800" dirty="0" smtClean="0"/>
              <a:t>Smokers at any age</a:t>
            </a:r>
          </a:p>
          <a:p>
            <a:r>
              <a:rPr lang="en-GB" sz="2800" dirty="0" smtClean="0"/>
              <a:t>Hx of DVT</a:t>
            </a:r>
          </a:p>
          <a:p>
            <a:r>
              <a:rPr lang="en-GB" sz="2800" dirty="0" smtClean="0"/>
              <a:t>Uncomplicated abortions</a:t>
            </a:r>
          </a:p>
          <a:p>
            <a:pPr>
              <a:buNone/>
            </a:pPr>
            <a:endParaRPr lang="en-GB" sz="2800" dirty="0" smtClean="0"/>
          </a:p>
          <a:p>
            <a:endParaRPr lang="en-GB" dirty="0" smtClean="0"/>
          </a:p>
          <a:p>
            <a:endParaRPr lang="en-GB" dirty="0"/>
          </a:p>
        </p:txBody>
      </p:sp>
      <p:sp>
        <p:nvSpPr>
          <p:cNvPr id="4" name="Date Placeholder 3"/>
          <p:cNvSpPr>
            <a:spLocks noGrp="1"/>
          </p:cNvSpPr>
          <p:nvPr>
            <p:ph type="dt" sz="half" idx="10"/>
          </p:nvPr>
        </p:nvSpPr>
        <p:spPr>
          <a:xfrm>
            <a:off x="6096000" y="7086600"/>
            <a:ext cx="2667000" cy="365125"/>
          </a:xfrm>
        </p:spPr>
        <p:txBody>
          <a:bodyPr/>
          <a:lstStyle/>
          <a:p>
            <a:fld id="{F8A6E806-CE3C-450E-8082-47A6FB92D58E}" type="datetime3">
              <a:rPr lang="en-GB" smtClean="0"/>
              <a:pPr/>
              <a:t>8 October, 2014</a:t>
            </a:fld>
            <a:endParaRPr lang="en-GB" dirty="0"/>
          </a:p>
        </p:txBody>
      </p:sp>
      <p:sp>
        <p:nvSpPr>
          <p:cNvPr id="5" name="Footer Placeholder 4"/>
          <p:cNvSpPr>
            <a:spLocks noGrp="1"/>
          </p:cNvSpPr>
          <p:nvPr>
            <p:ph type="ftr" sz="quarter" idx="11"/>
          </p:nvPr>
        </p:nvSpPr>
        <p:spPr>
          <a:xfrm>
            <a:off x="533400" y="6858000"/>
            <a:ext cx="5421083" cy="365125"/>
          </a:xfrm>
        </p:spPr>
        <p:txBody>
          <a:bodyPr/>
          <a:lstStyle/>
          <a:p>
            <a:r>
              <a:rPr lang="en-GB" dirty="0" smtClean="0"/>
              <a:t>sept 2013 class</a:t>
            </a:r>
            <a:endParaRPr lang="en-GB" dirty="0"/>
          </a:p>
        </p:txBody>
      </p:sp>
      <p:sp>
        <p:nvSpPr>
          <p:cNvPr id="6" name="Slide Number Placeholder 5"/>
          <p:cNvSpPr>
            <a:spLocks noGrp="1"/>
          </p:cNvSpPr>
          <p:nvPr>
            <p:ph type="sldNum" sz="quarter" idx="12"/>
          </p:nvPr>
        </p:nvSpPr>
        <p:spPr/>
        <p:txBody>
          <a:bodyPr>
            <a:normAutofit fontScale="85000" lnSpcReduction="20000"/>
          </a:bodyPr>
          <a:lstStyle/>
          <a:p>
            <a:fld id="{ECEDEDBB-7BB6-43E8-B6E2-BBC2D6D06CF8}" type="slidenum">
              <a:rPr lang="en-GB" smtClean="0"/>
              <a:pPr/>
              <a:t>91</a:t>
            </a:fld>
            <a:endParaRPr lang="en-GB"/>
          </a:p>
        </p:txBody>
      </p:sp>
    </p:spTree>
  </p:cSld>
  <p:clrMapOvr>
    <a:masterClrMapping/>
  </p:clrMapOvr>
  <p:transition/>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Eligibility cont..</a:t>
            </a:r>
            <a:endParaRPr lang="en-GB" dirty="0"/>
          </a:p>
        </p:txBody>
      </p:sp>
      <p:sp>
        <p:nvSpPr>
          <p:cNvPr id="3" name="Content Placeholder 2"/>
          <p:cNvSpPr>
            <a:spLocks noGrp="1"/>
          </p:cNvSpPr>
          <p:nvPr>
            <p:ph idx="1"/>
          </p:nvPr>
        </p:nvSpPr>
        <p:spPr/>
        <p:txBody>
          <a:bodyPr/>
          <a:lstStyle/>
          <a:p>
            <a:r>
              <a:rPr lang="en-GB" dirty="0" smtClean="0"/>
              <a:t>Heavy prolonged bleeding patterns</a:t>
            </a:r>
          </a:p>
          <a:p>
            <a:r>
              <a:rPr lang="en-GB" dirty="0" smtClean="0"/>
              <a:t>Benign ovarian </a:t>
            </a:r>
            <a:r>
              <a:rPr lang="en-GB" dirty="0" err="1" smtClean="0"/>
              <a:t>tumors</a:t>
            </a:r>
            <a:r>
              <a:rPr lang="en-GB" dirty="0" smtClean="0"/>
              <a:t>, cervical </a:t>
            </a:r>
            <a:r>
              <a:rPr lang="en-GB" dirty="0" err="1" smtClean="0"/>
              <a:t>neoplasia</a:t>
            </a:r>
            <a:endParaRPr lang="en-GB" dirty="0" smtClean="0"/>
          </a:p>
          <a:p>
            <a:r>
              <a:rPr lang="en-GB" dirty="0" smtClean="0"/>
              <a:t>Undiagnosed breast lump</a:t>
            </a:r>
          </a:p>
          <a:p>
            <a:r>
              <a:rPr lang="en-GB" dirty="0" smtClean="0"/>
              <a:t>High risk of HIV</a:t>
            </a:r>
          </a:p>
          <a:p>
            <a:r>
              <a:rPr lang="en-GB" dirty="0" smtClean="0"/>
              <a:t>Gall bladder disease/ acute hepatitis</a:t>
            </a:r>
          </a:p>
          <a:p>
            <a:r>
              <a:rPr lang="en-GB" dirty="0" smtClean="0"/>
              <a:t>Headaches/ migraines</a:t>
            </a:r>
          </a:p>
          <a:p>
            <a:pPr>
              <a:buNone/>
            </a:pPr>
            <a:endParaRPr lang="en-GB" dirty="0" smtClean="0"/>
          </a:p>
          <a:p>
            <a:pPr>
              <a:buNone/>
            </a:pPr>
            <a:endParaRPr lang="en-GB" dirty="0" smtClean="0"/>
          </a:p>
        </p:txBody>
      </p:sp>
      <p:sp>
        <p:nvSpPr>
          <p:cNvPr id="4" name="Date Placeholder 3"/>
          <p:cNvSpPr>
            <a:spLocks noGrp="1"/>
          </p:cNvSpPr>
          <p:nvPr>
            <p:ph type="dt" sz="half" idx="10"/>
          </p:nvPr>
        </p:nvSpPr>
        <p:spPr>
          <a:xfrm>
            <a:off x="6096000" y="7086600"/>
            <a:ext cx="2667000" cy="365125"/>
          </a:xfrm>
        </p:spPr>
        <p:txBody>
          <a:bodyPr/>
          <a:lstStyle/>
          <a:p>
            <a:fld id="{827F7E98-269C-4E89-B135-53E3C4F1B19D}" type="datetime3">
              <a:rPr lang="en-GB" smtClean="0"/>
              <a:pPr/>
              <a:t>8 October, 2014</a:t>
            </a:fld>
            <a:endParaRPr lang="en-GB" dirty="0"/>
          </a:p>
        </p:txBody>
      </p:sp>
      <p:sp>
        <p:nvSpPr>
          <p:cNvPr id="5" name="Footer Placeholder 4"/>
          <p:cNvSpPr>
            <a:spLocks noGrp="1"/>
          </p:cNvSpPr>
          <p:nvPr>
            <p:ph type="ftr" sz="quarter" idx="11"/>
          </p:nvPr>
        </p:nvSpPr>
        <p:spPr>
          <a:xfrm>
            <a:off x="609600" y="6858000"/>
            <a:ext cx="5421083" cy="365125"/>
          </a:xfrm>
        </p:spPr>
        <p:txBody>
          <a:bodyPr/>
          <a:lstStyle/>
          <a:p>
            <a:r>
              <a:rPr lang="en-GB" dirty="0" smtClean="0"/>
              <a:t>sept 2013 class</a:t>
            </a:r>
            <a:endParaRPr lang="en-GB" dirty="0"/>
          </a:p>
        </p:txBody>
      </p:sp>
      <p:sp>
        <p:nvSpPr>
          <p:cNvPr id="6" name="Slide Number Placeholder 5"/>
          <p:cNvSpPr>
            <a:spLocks noGrp="1"/>
          </p:cNvSpPr>
          <p:nvPr>
            <p:ph type="sldNum" sz="quarter" idx="12"/>
          </p:nvPr>
        </p:nvSpPr>
        <p:spPr/>
        <p:txBody>
          <a:bodyPr>
            <a:normAutofit fontScale="85000" lnSpcReduction="20000"/>
          </a:bodyPr>
          <a:lstStyle/>
          <a:p>
            <a:fld id="{ECEDEDBB-7BB6-43E8-B6E2-BBC2D6D06CF8}" type="slidenum">
              <a:rPr lang="en-GB" smtClean="0"/>
              <a:pPr/>
              <a:t>92</a:t>
            </a:fld>
            <a:endParaRPr lang="en-GB"/>
          </a:p>
        </p:txBody>
      </p:sp>
    </p:spTree>
  </p:cSld>
  <p:clrMapOvr>
    <a:masterClrMapping/>
  </p:clrMapOvr>
  <p:transition/>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941387"/>
          </a:xfrm>
        </p:spPr>
        <p:txBody>
          <a:bodyPr>
            <a:normAutofit/>
          </a:bodyPr>
          <a:lstStyle/>
          <a:p>
            <a:r>
              <a:rPr lang="en-GB" dirty="0" smtClean="0"/>
              <a:t>Delay in:</a:t>
            </a:r>
            <a:endParaRPr lang="en-GB" dirty="0"/>
          </a:p>
        </p:txBody>
      </p:sp>
      <p:sp>
        <p:nvSpPr>
          <p:cNvPr id="3" name="Content Placeholder 2"/>
          <p:cNvSpPr>
            <a:spLocks noGrp="1"/>
          </p:cNvSpPr>
          <p:nvPr>
            <p:ph idx="1"/>
          </p:nvPr>
        </p:nvSpPr>
        <p:spPr>
          <a:xfrm>
            <a:off x="928662" y="1447800"/>
            <a:ext cx="7963818" cy="5077544"/>
          </a:xfrm>
        </p:spPr>
        <p:txBody>
          <a:bodyPr/>
          <a:lstStyle/>
          <a:p>
            <a:endParaRPr lang="en-GB" dirty="0" smtClean="0"/>
          </a:p>
          <a:p>
            <a:r>
              <a:rPr lang="en-GB" dirty="0" smtClean="0"/>
              <a:t>Young </a:t>
            </a:r>
            <a:r>
              <a:rPr lang="en-GB" dirty="0" smtClean="0"/>
              <a:t>age</a:t>
            </a:r>
          </a:p>
          <a:p>
            <a:r>
              <a:rPr lang="en-GB" dirty="0" smtClean="0"/>
              <a:t>Women and men with no living children</a:t>
            </a:r>
          </a:p>
          <a:p>
            <a:r>
              <a:rPr lang="en-GB" dirty="0" smtClean="0"/>
              <a:t>Delay postpartum procedure in:</a:t>
            </a:r>
          </a:p>
          <a:p>
            <a:pPr>
              <a:buFont typeface="Wingdings" pitchFamily="2" charset="2"/>
              <a:buChar char="ü"/>
            </a:pPr>
            <a:r>
              <a:rPr lang="en-GB" dirty="0" smtClean="0"/>
              <a:t>PROM</a:t>
            </a:r>
          </a:p>
          <a:p>
            <a:pPr>
              <a:buFont typeface="Wingdings" pitchFamily="2" charset="2"/>
              <a:buChar char="ü"/>
            </a:pPr>
            <a:r>
              <a:rPr lang="en-GB" dirty="0" smtClean="0"/>
              <a:t>Puerperal sepsis</a:t>
            </a:r>
          </a:p>
          <a:p>
            <a:pPr>
              <a:buFont typeface="Wingdings" pitchFamily="2" charset="2"/>
              <a:buChar char="ü"/>
            </a:pPr>
            <a:r>
              <a:rPr lang="en-GB" dirty="0" smtClean="0"/>
              <a:t>Severe APH</a:t>
            </a:r>
          </a:p>
          <a:p>
            <a:pPr>
              <a:buFont typeface="Wingdings" pitchFamily="2" charset="2"/>
              <a:buChar char="ü"/>
            </a:pPr>
            <a:r>
              <a:rPr lang="en-GB" dirty="0" smtClean="0"/>
              <a:t>Trauma to genital tract</a:t>
            </a:r>
          </a:p>
          <a:p>
            <a:pPr>
              <a:buFont typeface="Wingdings" pitchFamily="2" charset="2"/>
              <a:buChar char="ü"/>
            </a:pPr>
            <a:r>
              <a:rPr lang="en-GB" dirty="0" smtClean="0"/>
              <a:t>peritonitis</a:t>
            </a:r>
          </a:p>
          <a:p>
            <a:endParaRPr lang="en-GB" dirty="0" smtClean="0"/>
          </a:p>
          <a:p>
            <a:endParaRPr lang="en-GB" dirty="0"/>
          </a:p>
        </p:txBody>
      </p:sp>
      <p:sp>
        <p:nvSpPr>
          <p:cNvPr id="4" name="Date Placeholder 3"/>
          <p:cNvSpPr>
            <a:spLocks noGrp="1"/>
          </p:cNvSpPr>
          <p:nvPr>
            <p:ph type="dt" sz="half" idx="10"/>
          </p:nvPr>
        </p:nvSpPr>
        <p:spPr>
          <a:xfrm>
            <a:off x="6096000" y="7315200"/>
            <a:ext cx="2667000" cy="365125"/>
          </a:xfrm>
        </p:spPr>
        <p:txBody>
          <a:bodyPr/>
          <a:lstStyle/>
          <a:p>
            <a:fld id="{738D050D-2280-4FF1-8746-F4CC73609D38}" type="datetime3">
              <a:rPr lang="en-GB" smtClean="0"/>
              <a:pPr/>
              <a:t>8 October, 2014</a:t>
            </a:fld>
            <a:endParaRPr lang="en-GB" dirty="0"/>
          </a:p>
        </p:txBody>
      </p:sp>
      <p:sp>
        <p:nvSpPr>
          <p:cNvPr id="5" name="Footer Placeholder 4"/>
          <p:cNvSpPr>
            <a:spLocks noGrp="1"/>
          </p:cNvSpPr>
          <p:nvPr>
            <p:ph type="ftr" sz="quarter" idx="11"/>
          </p:nvPr>
        </p:nvSpPr>
        <p:spPr>
          <a:xfrm>
            <a:off x="533400" y="7315200"/>
            <a:ext cx="5421083" cy="365125"/>
          </a:xfrm>
        </p:spPr>
        <p:txBody>
          <a:bodyPr/>
          <a:lstStyle/>
          <a:p>
            <a:r>
              <a:rPr lang="en-GB" dirty="0" smtClean="0"/>
              <a:t>sept 2013 class</a:t>
            </a:r>
            <a:endParaRPr lang="en-GB" dirty="0"/>
          </a:p>
        </p:txBody>
      </p:sp>
      <p:sp>
        <p:nvSpPr>
          <p:cNvPr id="6" name="Slide Number Placeholder 5"/>
          <p:cNvSpPr>
            <a:spLocks noGrp="1"/>
          </p:cNvSpPr>
          <p:nvPr>
            <p:ph type="sldNum" sz="quarter" idx="12"/>
          </p:nvPr>
        </p:nvSpPr>
        <p:spPr/>
        <p:txBody>
          <a:bodyPr>
            <a:normAutofit fontScale="85000" lnSpcReduction="20000"/>
          </a:bodyPr>
          <a:lstStyle/>
          <a:p>
            <a:fld id="{ECEDEDBB-7BB6-43E8-B6E2-BBC2D6D06CF8}" type="slidenum">
              <a:rPr lang="en-GB" smtClean="0"/>
              <a:pPr/>
              <a:t>93</a:t>
            </a:fld>
            <a:endParaRPr lang="en-GB"/>
          </a:p>
        </p:txBody>
      </p:sp>
    </p:spTree>
  </p:cSld>
  <p:clrMapOvr>
    <a:masterClrMapping/>
  </p:clrMapOvr>
  <p:transition/>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
            </a:r>
            <a:br>
              <a:rPr lang="en-GB" dirty="0" smtClean="0"/>
            </a:br>
            <a:r>
              <a:rPr lang="en-GB" dirty="0" smtClean="0"/>
              <a:t>Delay </a:t>
            </a:r>
            <a:r>
              <a:rPr lang="en-GB" dirty="0" smtClean="0"/>
              <a:t>also in :-</a:t>
            </a:r>
            <a:br>
              <a:rPr lang="en-GB" dirty="0" smtClean="0"/>
            </a:br>
            <a:endParaRPr lang="en-GB" dirty="0"/>
          </a:p>
        </p:txBody>
      </p:sp>
      <p:sp>
        <p:nvSpPr>
          <p:cNvPr id="3" name="Content Placeholder 2"/>
          <p:cNvSpPr>
            <a:spLocks noGrp="1"/>
          </p:cNvSpPr>
          <p:nvPr>
            <p:ph idx="1"/>
          </p:nvPr>
        </p:nvSpPr>
        <p:spPr/>
        <p:txBody>
          <a:bodyPr>
            <a:normAutofit/>
          </a:bodyPr>
          <a:lstStyle/>
          <a:p>
            <a:pPr>
              <a:buFont typeface="Wingdings" pitchFamily="2" charset="2"/>
              <a:buChar char="Ø"/>
            </a:pPr>
            <a:r>
              <a:rPr lang="en-GB" dirty="0" smtClean="0"/>
              <a:t>Current </a:t>
            </a:r>
            <a:r>
              <a:rPr lang="en-GB" dirty="0" smtClean="0"/>
              <a:t>DVT</a:t>
            </a:r>
          </a:p>
          <a:p>
            <a:pPr>
              <a:buFont typeface="Wingdings" pitchFamily="2" charset="2"/>
              <a:buChar char="Ø"/>
            </a:pPr>
            <a:r>
              <a:rPr lang="en-GB" dirty="0" smtClean="0"/>
              <a:t>Current </a:t>
            </a:r>
            <a:r>
              <a:rPr lang="en-GB" dirty="0" err="1" smtClean="0"/>
              <a:t>ischaemic</a:t>
            </a:r>
            <a:r>
              <a:rPr lang="en-GB" dirty="0" smtClean="0"/>
              <a:t> heat disease</a:t>
            </a:r>
          </a:p>
          <a:p>
            <a:pPr>
              <a:buFont typeface="Wingdings" pitchFamily="2" charset="2"/>
              <a:buChar char="Ø"/>
            </a:pPr>
            <a:r>
              <a:rPr lang="en-GB" dirty="0" smtClean="0"/>
              <a:t>Unexplained vaginal bleeding</a:t>
            </a:r>
          </a:p>
          <a:p>
            <a:pPr>
              <a:buFont typeface="Wingdings" pitchFamily="2" charset="2"/>
              <a:buChar char="Ø"/>
            </a:pPr>
            <a:r>
              <a:rPr lang="en-GB" dirty="0" smtClean="0"/>
              <a:t>Cervical, endometrial and ovarian cancer</a:t>
            </a:r>
          </a:p>
          <a:p>
            <a:pPr>
              <a:buFont typeface="Wingdings" pitchFamily="2" charset="2"/>
              <a:buChar char="Ø"/>
            </a:pPr>
            <a:r>
              <a:rPr lang="en-GB" dirty="0" smtClean="0"/>
              <a:t>Active viral hepatitis</a:t>
            </a:r>
          </a:p>
          <a:p>
            <a:pPr>
              <a:buFont typeface="Wingdings" pitchFamily="2" charset="2"/>
              <a:buChar char="Ø"/>
            </a:pPr>
            <a:r>
              <a:rPr lang="en-GB" dirty="0" smtClean="0"/>
              <a:t>Severe </a:t>
            </a:r>
            <a:r>
              <a:rPr lang="en-GB" dirty="0" err="1" smtClean="0"/>
              <a:t>anemia</a:t>
            </a:r>
            <a:endParaRPr lang="en-GB" dirty="0" smtClean="0"/>
          </a:p>
          <a:p>
            <a:pPr>
              <a:buFont typeface="Wingdings" pitchFamily="2" charset="2"/>
              <a:buChar char="Ø"/>
            </a:pPr>
            <a:r>
              <a:rPr lang="en-GB" dirty="0" smtClean="0"/>
              <a:t>Local infection</a:t>
            </a:r>
            <a:endParaRPr lang="en-GB" dirty="0"/>
          </a:p>
        </p:txBody>
      </p:sp>
      <p:sp>
        <p:nvSpPr>
          <p:cNvPr id="4" name="Date Placeholder 3"/>
          <p:cNvSpPr>
            <a:spLocks noGrp="1"/>
          </p:cNvSpPr>
          <p:nvPr>
            <p:ph type="dt" sz="half" idx="10"/>
          </p:nvPr>
        </p:nvSpPr>
        <p:spPr>
          <a:xfrm>
            <a:off x="6096000" y="7086600"/>
            <a:ext cx="2667000" cy="365125"/>
          </a:xfrm>
        </p:spPr>
        <p:txBody>
          <a:bodyPr/>
          <a:lstStyle/>
          <a:p>
            <a:fld id="{2D3EEA7D-68F7-4DB5-B869-549403025A26}" type="datetime3">
              <a:rPr lang="en-GB" smtClean="0"/>
              <a:pPr/>
              <a:t>8 October, 2014</a:t>
            </a:fld>
            <a:endParaRPr lang="en-GB"/>
          </a:p>
        </p:txBody>
      </p:sp>
      <p:sp>
        <p:nvSpPr>
          <p:cNvPr id="5" name="Footer Placeholder 4"/>
          <p:cNvSpPr>
            <a:spLocks noGrp="1"/>
          </p:cNvSpPr>
          <p:nvPr>
            <p:ph type="ftr" sz="quarter" idx="11"/>
          </p:nvPr>
        </p:nvSpPr>
        <p:spPr>
          <a:xfrm>
            <a:off x="457200" y="7010400"/>
            <a:ext cx="5421083" cy="365125"/>
          </a:xfrm>
        </p:spPr>
        <p:txBody>
          <a:bodyPr/>
          <a:lstStyle/>
          <a:p>
            <a:r>
              <a:rPr lang="en-GB" dirty="0" smtClean="0"/>
              <a:t>sept 2013 class</a:t>
            </a:r>
            <a:endParaRPr lang="en-GB" dirty="0"/>
          </a:p>
        </p:txBody>
      </p:sp>
      <p:sp>
        <p:nvSpPr>
          <p:cNvPr id="6" name="Slide Number Placeholder 5"/>
          <p:cNvSpPr>
            <a:spLocks noGrp="1"/>
          </p:cNvSpPr>
          <p:nvPr>
            <p:ph type="sldNum" sz="quarter" idx="12"/>
          </p:nvPr>
        </p:nvSpPr>
        <p:spPr/>
        <p:txBody>
          <a:bodyPr>
            <a:normAutofit fontScale="85000" lnSpcReduction="20000"/>
          </a:bodyPr>
          <a:lstStyle/>
          <a:p>
            <a:fld id="{ECEDEDBB-7BB6-43E8-B6E2-BBC2D6D06CF8}" type="slidenum">
              <a:rPr lang="en-GB" smtClean="0"/>
              <a:pPr/>
              <a:t>94</a:t>
            </a:fld>
            <a:endParaRPr lang="en-GB"/>
          </a:p>
        </p:txBody>
      </p:sp>
    </p:spTree>
  </p:cSld>
  <p:clrMapOvr>
    <a:masterClrMapping/>
  </p:clrMapOvr>
  <p:transition/>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Special considerations: </a:t>
            </a:r>
            <a:endParaRPr lang="en-GB" dirty="0"/>
          </a:p>
        </p:txBody>
      </p:sp>
      <p:sp>
        <p:nvSpPr>
          <p:cNvPr id="3" name="Content Placeholder 2"/>
          <p:cNvSpPr>
            <a:spLocks noGrp="1"/>
          </p:cNvSpPr>
          <p:nvPr>
            <p:ph idx="1"/>
          </p:nvPr>
        </p:nvSpPr>
        <p:spPr>
          <a:xfrm>
            <a:off x="928662" y="1196752"/>
            <a:ext cx="7758138" cy="4934173"/>
          </a:xfrm>
        </p:spPr>
        <p:txBody>
          <a:bodyPr/>
          <a:lstStyle/>
          <a:p>
            <a:endParaRPr lang="en-GB" dirty="0" smtClean="0"/>
          </a:p>
          <a:p>
            <a:r>
              <a:rPr lang="en-GB" dirty="0" smtClean="0"/>
              <a:t>Uterine </a:t>
            </a:r>
            <a:r>
              <a:rPr lang="en-GB" dirty="0" smtClean="0"/>
              <a:t>rupture or perforation</a:t>
            </a:r>
          </a:p>
          <a:p>
            <a:r>
              <a:rPr lang="en-GB" dirty="0" smtClean="0"/>
              <a:t>Fixed uterus due to previous surgery</a:t>
            </a:r>
          </a:p>
          <a:p>
            <a:r>
              <a:rPr lang="en-GB" dirty="0" smtClean="0"/>
              <a:t>Umbilical hernia</a:t>
            </a:r>
          </a:p>
          <a:p>
            <a:r>
              <a:rPr lang="en-GB" dirty="0" smtClean="0"/>
              <a:t>B.P. &gt; 160/100</a:t>
            </a:r>
          </a:p>
          <a:p>
            <a:r>
              <a:rPr lang="en-GB" dirty="0" smtClean="0"/>
              <a:t>Diabetes with vascular heart disease</a:t>
            </a:r>
          </a:p>
          <a:p>
            <a:r>
              <a:rPr lang="en-GB" dirty="0" smtClean="0"/>
              <a:t>Endometriosis</a:t>
            </a:r>
          </a:p>
          <a:p>
            <a:r>
              <a:rPr lang="en-GB" dirty="0" smtClean="0"/>
              <a:t>Coagulation disorders</a:t>
            </a:r>
          </a:p>
          <a:p>
            <a:r>
              <a:rPr lang="en-GB" dirty="0" smtClean="0"/>
              <a:t>Allergy to local </a:t>
            </a:r>
            <a:r>
              <a:rPr lang="en-GB" dirty="0" err="1" smtClean="0"/>
              <a:t>anesthesia</a:t>
            </a:r>
            <a:endParaRPr lang="en-GB" dirty="0"/>
          </a:p>
        </p:txBody>
      </p:sp>
      <p:sp>
        <p:nvSpPr>
          <p:cNvPr id="4" name="Date Placeholder 3"/>
          <p:cNvSpPr>
            <a:spLocks noGrp="1"/>
          </p:cNvSpPr>
          <p:nvPr>
            <p:ph type="dt" sz="half" idx="10"/>
          </p:nvPr>
        </p:nvSpPr>
        <p:spPr>
          <a:xfrm>
            <a:off x="6096000" y="7086600"/>
            <a:ext cx="2667000" cy="365125"/>
          </a:xfrm>
        </p:spPr>
        <p:txBody>
          <a:bodyPr/>
          <a:lstStyle/>
          <a:p>
            <a:fld id="{C59BF7D1-851E-4F15-9E0A-3E17D6E4BDF7}" type="datetime3">
              <a:rPr lang="en-GB" smtClean="0"/>
              <a:pPr/>
              <a:t>8 October, 2014</a:t>
            </a:fld>
            <a:endParaRPr lang="en-GB"/>
          </a:p>
        </p:txBody>
      </p:sp>
      <p:sp>
        <p:nvSpPr>
          <p:cNvPr id="5" name="Footer Placeholder 4"/>
          <p:cNvSpPr>
            <a:spLocks noGrp="1"/>
          </p:cNvSpPr>
          <p:nvPr>
            <p:ph type="ftr" sz="quarter" idx="11"/>
          </p:nvPr>
        </p:nvSpPr>
        <p:spPr>
          <a:xfrm>
            <a:off x="457200" y="7010400"/>
            <a:ext cx="5421083" cy="365125"/>
          </a:xfrm>
        </p:spPr>
        <p:txBody>
          <a:bodyPr/>
          <a:lstStyle/>
          <a:p>
            <a:r>
              <a:rPr lang="en-GB" dirty="0" smtClean="0"/>
              <a:t>sept 2013 class</a:t>
            </a:r>
            <a:endParaRPr lang="en-GB" dirty="0"/>
          </a:p>
        </p:txBody>
      </p:sp>
      <p:sp>
        <p:nvSpPr>
          <p:cNvPr id="6" name="Slide Number Placeholder 5"/>
          <p:cNvSpPr>
            <a:spLocks noGrp="1"/>
          </p:cNvSpPr>
          <p:nvPr>
            <p:ph type="sldNum" sz="quarter" idx="12"/>
          </p:nvPr>
        </p:nvSpPr>
        <p:spPr/>
        <p:txBody>
          <a:bodyPr>
            <a:normAutofit fontScale="85000" lnSpcReduction="20000"/>
          </a:bodyPr>
          <a:lstStyle/>
          <a:p>
            <a:fld id="{ECEDEDBB-7BB6-43E8-B6E2-BBC2D6D06CF8}" type="slidenum">
              <a:rPr lang="en-GB" smtClean="0"/>
              <a:pPr/>
              <a:t>95</a:t>
            </a:fld>
            <a:endParaRPr lang="en-GB"/>
          </a:p>
        </p:txBody>
      </p:sp>
    </p:spTree>
  </p:cSld>
  <p:clrMapOvr>
    <a:masterClrMapping/>
  </p:clrMapOvr>
  <p:transition/>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Contra-indication</a:t>
            </a:r>
            <a:endParaRPr lang="en-GB" dirty="0"/>
          </a:p>
        </p:txBody>
      </p:sp>
      <p:sp>
        <p:nvSpPr>
          <p:cNvPr id="3" name="Content Placeholder 2"/>
          <p:cNvSpPr>
            <a:spLocks noGrp="1"/>
          </p:cNvSpPr>
          <p:nvPr>
            <p:ph idx="1"/>
          </p:nvPr>
        </p:nvSpPr>
        <p:spPr/>
        <p:txBody>
          <a:bodyPr/>
          <a:lstStyle/>
          <a:p>
            <a:r>
              <a:rPr lang="en-GB" dirty="0" smtClean="0"/>
              <a:t>Uncertainty about desire for future fertility</a:t>
            </a:r>
          </a:p>
          <a:p>
            <a:r>
              <a:rPr lang="en-GB" dirty="0" smtClean="0"/>
              <a:t>Those who cannot withstand surgery</a:t>
            </a:r>
          </a:p>
          <a:p>
            <a:r>
              <a:rPr lang="en-GB" dirty="0" smtClean="0"/>
              <a:t>Those who have not given voluntary informed consent</a:t>
            </a:r>
          </a:p>
          <a:p>
            <a:endParaRPr lang="en-GB" dirty="0"/>
          </a:p>
        </p:txBody>
      </p:sp>
      <p:sp>
        <p:nvSpPr>
          <p:cNvPr id="4" name="Date Placeholder 3"/>
          <p:cNvSpPr>
            <a:spLocks noGrp="1"/>
          </p:cNvSpPr>
          <p:nvPr>
            <p:ph type="dt" sz="half" idx="10"/>
          </p:nvPr>
        </p:nvSpPr>
        <p:spPr>
          <a:xfrm>
            <a:off x="6019800" y="7086600"/>
            <a:ext cx="2667000" cy="365125"/>
          </a:xfrm>
        </p:spPr>
        <p:txBody>
          <a:bodyPr/>
          <a:lstStyle/>
          <a:p>
            <a:fld id="{8D899836-BFE1-41DE-B94A-FFCF1D543FF1}" type="datetime3">
              <a:rPr lang="en-GB" smtClean="0"/>
              <a:pPr/>
              <a:t>8 October, 2014</a:t>
            </a:fld>
            <a:endParaRPr lang="en-GB" dirty="0"/>
          </a:p>
        </p:txBody>
      </p:sp>
      <p:sp>
        <p:nvSpPr>
          <p:cNvPr id="5" name="Footer Placeholder 4"/>
          <p:cNvSpPr>
            <a:spLocks noGrp="1"/>
          </p:cNvSpPr>
          <p:nvPr>
            <p:ph type="ftr" sz="quarter" idx="11"/>
          </p:nvPr>
        </p:nvSpPr>
        <p:spPr>
          <a:xfrm>
            <a:off x="533400" y="6858000"/>
            <a:ext cx="5421083" cy="365125"/>
          </a:xfrm>
        </p:spPr>
        <p:txBody>
          <a:bodyPr/>
          <a:lstStyle/>
          <a:p>
            <a:r>
              <a:rPr lang="en-GB" dirty="0" smtClean="0"/>
              <a:t>sept 2013 class</a:t>
            </a:r>
            <a:endParaRPr lang="en-GB" dirty="0"/>
          </a:p>
        </p:txBody>
      </p:sp>
      <p:sp>
        <p:nvSpPr>
          <p:cNvPr id="6" name="Slide Number Placeholder 5"/>
          <p:cNvSpPr>
            <a:spLocks noGrp="1"/>
          </p:cNvSpPr>
          <p:nvPr>
            <p:ph type="sldNum" sz="quarter" idx="12"/>
          </p:nvPr>
        </p:nvSpPr>
        <p:spPr/>
        <p:txBody>
          <a:bodyPr>
            <a:normAutofit fontScale="85000" lnSpcReduction="20000"/>
          </a:bodyPr>
          <a:lstStyle/>
          <a:p>
            <a:fld id="{ECEDEDBB-7BB6-43E8-B6E2-BBC2D6D06CF8}" type="slidenum">
              <a:rPr lang="en-GB" smtClean="0"/>
              <a:pPr/>
              <a:t>96</a:t>
            </a:fld>
            <a:endParaRPr lang="en-GB"/>
          </a:p>
        </p:txBody>
      </p:sp>
    </p:spTree>
  </p:cSld>
  <p:clrMapOvr>
    <a:masterClrMapping/>
  </p:clrMapOvr>
  <p:transition/>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7224" y="277813"/>
            <a:ext cx="7829576" cy="774923"/>
          </a:xfrm>
        </p:spPr>
        <p:txBody>
          <a:bodyPr/>
          <a:lstStyle/>
          <a:p>
            <a:r>
              <a:rPr lang="en-GB" dirty="0" smtClean="0"/>
              <a:t>Note </a:t>
            </a:r>
            <a:endParaRPr lang="en-GB" dirty="0"/>
          </a:p>
        </p:txBody>
      </p:sp>
      <p:sp>
        <p:nvSpPr>
          <p:cNvPr id="3" name="Content Placeholder 2"/>
          <p:cNvSpPr>
            <a:spLocks noGrp="1"/>
          </p:cNvSpPr>
          <p:nvPr>
            <p:ph idx="1"/>
          </p:nvPr>
        </p:nvSpPr>
        <p:spPr>
          <a:xfrm>
            <a:off x="714348" y="1357298"/>
            <a:ext cx="7972452" cy="4773627"/>
          </a:xfrm>
        </p:spPr>
        <p:txBody>
          <a:bodyPr/>
          <a:lstStyle/>
          <a:p>
            <a:r>
              <a:rPr lang="en-GB" dirty="0" smtClean="0"/>
              <a:t>No incentives should be given for clients to accept the method</a:t>
            </a:r>
          </a:p>
          <a:p>
            <a:r>
              <a:rPr lang="en-GB" dirty="0" smtClean="0"/>
              <a:t>Client can change mind freely prior to procedure</a:t>
            </a:r>
          </a:p>
          <a:p>
            <a:r>
              <a:rPr lang="en-GB" dirty="0" smtClean="0"/>
              <a:t>Informed consent is mandatory</a:t>
            </a:r>
          </a:p>
          <a:p>
            <a:r>
              <a:rPr lang="en-GB" dirty="0" smtClean="0"/>
              <a:t>Multiple caesarean and grand multiparity should not be absolute indications</a:t>
            </a:r>
            <a:endParaRPr lang="en-GB" dirty="0"/>
          </a:p>
        </p:txBody>
      </p:sp>
      <p:sp>
        <p:nvSpPr>
          <p:cNvPr id="4" name="Date Placeholder 3"/>
          <p:cNvSpPr>
            <a:spLocks noGrp="1"/>
          </p:cNvSpPr>
          <p:nvPr>
            <p:ph type="dt" sz="half" idx="10"/>
          </p:nvPr>
        </p:nvSpPr>
        <p:spPr>
          <a:xfrm>
            <a:off x="6096000" y="7086600"/>
            <a:ext cx="2667000" cy="365125"/>
          </a:xfrm>
        </p:spPr>
        <p:txBody>
          <a:bodyPr/>
          <a:lstStyle/>
          <a:p>
            <a:fld id="{84F36A1D-E6AD-4C06-B803-6393AB5BD034}" type="datetime3">
              <a:rPr lang="en-GB" smtClean="0"/>
              <a:pPr/>
              <a:t>8 October, 2014</a:t>
            </a:fld>
            <a:endParaRPr lang="en-GB" dirty="0"/>
          </a:p>
        </p:txBody>
      </p:sp>
      <p:sp>
        <p:nvSpPr>
          <p:cNvPr id="5" name="Footer Placeholder 4"/>
          <p:cNvSpPr>
            <a:spLocks noGrp="1"/>
          </p:cNvSpPr>
          <p:nvPr>
            <p:ph type="ftr" sz="quarter" idx="11"/>
          </p:nvPr>
        </p:nvSpPr>
        <p:spPr>
          <a:xfrm>
            <a:off x="609600" y="7010400"/>
            <a:ext cx="5421083" cy="365125"/>
          </a:xfrm>
        </p:spPr>
        <p:txBody>
          <a:bodyPr/>
          <a:lstStyle/>
          <a:p>
            <a:r>
              <a:rPr lang="en-GB" dirty="0" smtClean="0"/>
              <a:t>sept 2013 class</a:t>
            </a:r>
            <a:endParaRPr lang="en-GB" dirty="0"/>
          </a:p>
        </p:txBody>
      </p:sp>
      <p:sp>
        <p:nvSpPr>
          <p:cNvPr id="6" name="Slide Number Placeholder 5"/>
          <p:cNvSpPr>
            <a:spLocks noGrp="1"/>
          </p:cNvSpPr>
          <p:nvPr>
            <p:ph type="sldNum" sz="quarter" idx="12"/>
          </p:nvPr>
        </p:nvSpPr>
        <p:spPr/>
        <p:txBody>
          <a:bodyPr>
            <a:normAutofit fontScale="85000" lnSpcReduction="20000"/>
          </a:bodyPr>
          <a:lstStyle/>
          <a:p>
            <a:fld id="{ECEDEDBB-7BB6-43E8-B6E2-BBC2D6D06CF8}" type="slidenum">
              <a:rPr lang="en-GB" smtClean="0"/>
              <a:pPr/>
              <a:t>97</a:t>
            </a:fld>
            <a:endParaRPr lang="en-GB"/>
          </a:p>
        </p:txBody>
      </p:sp>
    </p:spTree>
  </p:cSld>
  <p:clrMapOvr>
    <a:masterClrMapping/>
  </p:clrMapOvr>
  <p:transition/>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142976" y="277813"/>
            <a:ext cx="7543824" cy="774923"/>
          </a:xfrm>
        </p:spPr>
        <p:txBody>
          <a:bodyPr/>
          <a:lstStyle/>
          <a:p>
            <a:r>
              <a:rPr lang="en-GB" dirty="0" smtClean="0"/>
              <a:t>Vasectomy </a:t>
            </a:r>
            <a:endParaRPr lang="en-GB" dirty="0"/>
          </a:p>
        </p:txBody>
      </p:sp>
      <p:sp>
        <p:nvSpPr>
          <p:cNvPr id="5" name="Content Placeholder 4"/>
          <p:cNvSpPr>
            <a:spLocks noGrp="1"/>
          </p:cNvSpPr>
          <p:nvPr>
            <p:ph idx="1"/>
          </p:nvPr>
        </p:nvSpPr>
        <p:spPr>
          <a:xfrm>
            <a:off x="1071538" y="1428736"/>
            <a:ext cx="7615262" cy="5168616"/>
          </a:xfrm>
        </p:spPr>
        <p:txBody>
          <a:bodyPr/>
          <a:lstStyle/>
          <a:p>
            <a:r>
              <a:rPr lang="en-GB" dirty="0" smtClean="0"/>
              <a:t>This is a surgical procedure of cutting and tying the vas deference to </a:t>
            </a:r>
            <a:r>
              <a:rPr lang="en-GB" dirty="0" err="1" smtClean="0"/>
              <a:t>Px</a:t>
            </a:r>
            <a:r>
              <a:rPr lang="en-GB" dirty="0" smtClean="0"/>
              <a:t> spermatozoa from mixing with the semen</a:t>
            </a:r>
          </a:p>
          <a:p>
            <a:r>
              <a:rPr lang="en-GB" dirty="0" smtClean="0"/>
              <a:t>This ensures that the ejaculate is free of sperms</a:t>
            </a:r>
          </a:p>
          <a:p>
            <a:r>
              <a:rPr lang="en-GB" dirty="0" smtClean="0"/>
              <a:t>It is performed under L.A.</a:t>
            </a:r>
          </a:p>
          <a:p>
            <a:r>
              <a:rPr lang="en-GB" dirty="0" smtClean="0"/>
              <a:t>Has a failure rate of 0.1%</a:t>
            </a:r>
          </a:p>
          <a:p>
            <a:pPr>
              <a:buNone/>
            </a:pPr>
            <a:endParaRPr lang="en-GB" dirty="0" smtClean="0"/>
          </a:p>
          <a:p>
            <a:endParaRPr lang="en-GB" dirty="0" smtClean="0"/>
          </a:p>
        </p:txBody>
      </p:sp>
      <p:sp>
        <p:nvSpPr>
          <p:cNvPr id="6" name="Date Placeholder 5"/>
          <p:cNvSpPr>
            <a:spLocks noGrp="1"/>
          </p:cNvSpPr>
          <p:nvPr>
            <p:ph type="dt" sz="half" idx="10"/>
          </p:nvPr>
        </p:nvSpPr>
        <p:spPr>
          <a:xfrm>
            <a:off x="6019800" y="7010400"/>
            <a:ext cx="2667000" cy="365125"/>
          </a:xfrm>
        </p:spPr>
        <p:txBody>
          <a:bodyPr/>
          <a:lstStyle/>
          <a:p>
            <a:fld id="{DF14C040-9239-462D-B3A2-97E4457294E4}" type="datetime3">
              <a:rPr lang="en-GB" smtClean="0"/>
              <a:pPr/>
              <a:t>8 October, 2014</a:t>
            </a:fld>
            <a:endParaRPr lang="en-GB" dirty="0"/>
          </a:p>
        </p:txBody>
      </p:sp>
      <p:sp>
        <p:nvSpPr>
          <p:cNvPr id="7" name="Footer Placeholder 6"/>
          <p:cNvSpPr>
            <a:spLocks noGrp="1"/>
          </p:cNvSpPr>
          <p:nvPr>
            <p:ph type="ftr" sz="quarter" idx="11"/>
          </p:nvPr>
        </p:nvSpPr>
        <p:spPr>
          <a:xfrm>
            <a:off x="304800" y="7010400"/>
            <a:ext cx="5421083" cy="365125"/>
          </a:xfrm>
        </p:spPr>
        <p:txBody>
          <a:bodyPr/>
          <a:lstStyle/>
          <a:p>
            <a:r>
              <a:rPr lang="en-GB" dirty="0" smtClean="0"/>
              <a:t>sept 2013 class</a:t>
            </a:r>
            <a:endParaRPr lang="en-GB" dirty="0"/>
          </a:p>
        </p:txBody>
      </p:sp>
      <p:sp>
        <p:nvSpPr>
          <p:cNvPr id="8" name="Slide Number Placeholder 7"/>
          <p:cNvSpPr>
            <a:spLocks noGrp="1"/>
          </p:cNvSpPr>
          <p:nvPr>
            <p:ph type="sldNum" sz="quarter" idx="12"/>
          </p:nvPr>
        </p:nvSpPr>
        <p:spPr/>
        <p:txBody>
          <a:bodyPr>
            <a:normAutofit fontScale="85000" lnSpcReduction="20000"/>
          </a:bodyPr>
          <a:lstStyle/>
          <a:p>
            <a:fld id="{ECEDEDBB-7BB6-43E8-B6E2-BBC2D6D06CF8}" type="slidenum">
              <a:rPr lang="en-GB" smtClean="0"/>
              <a:pPr/>
              <a:t>98</a:t>
            </a:fld>
            <a:endParaRPr lang="en-GB"/>
          </a:p>
        </p:txBody>
      </p:sp>
    </p:spTree>
  </p:cSld>
  <p:clrMapOvr>
    <a:masterClrMapping/>
  </p:clrMapOvr>
  <p:transition/>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77813"/>
            <a:ext cx="8219256" cy="788987"/>
          </a:xfrm>
        </p:spPr>
        <p:txBody>
          <a:bodyPr>
            <a:normAutofit fontScale="90000"/>
          </a:bodyPr>
          <a:lstStyle/>
          <a:p>
            <a:r>
              <a:rPr lang="en-GB" dirty="0" smtClean="0"/>
              <a:t/>
            </a:r>
            <a:br>
              <a:rPr lang="en-GB" dirty="0" smtClean="0"/>
            </a:br>
            <a:r>
              <a:rPr lang="en-GB" dirty="0" smtClean="0"/>
              <a:t>Myths </a:t>
            </a:r>
            <a:r>
              <a:rPr lang="en-GB" dirty="0" smtClean="0"/>
              <a:t>about vasectomy</a:t>
            </a:r>
            <a:br>
              <a:rPr lang="en-GB" dirty="0" smtClean="0"/>
            </a:br>
            <a:endParaRPr lang="en-GB" dirty="0"/>
          </a:p>
        </p:txBody>
      </p:sp>
      <p:sp>
        <p:nvSpPr>
          <p:cNvPr id="3" name="Content Placeholder 2"/>
          <p:cNvSpPr>
            <a:spLocks noGrp="1"/>
          </p:cNvSpPr>
          <p:nvPr>
            <p:ph idx="1"/>
          </p:nvPr>
        </p:nvSpPr>
        <p:spPr>
          <a:xfrm>
            <a:off x="857224" y="1000108"/>
            <a:ext cx="7829576" cy="5130817"/>
          </a:xfrm>
        </p:spPr>
        <p:txBody>
          <a:bodyPr/>
          <a:lstStyle/>
          <a:p>
            <a:pPr marL="514350" indent="-514350">
              <a:buFont typeface="+mj-lt"/>
              <a:buAutoNum type="arabicPeriod"/>
            </a:pPr>
            <a:endParaRPr lang="en-GB" dirty="0" smtClean="0"/>
          </a:p>
          <a:p>
            <a:pPr marL="514350" indent="-514350">
              <a:buFont typeface="+mj-lt"/>
              <a:buAutoNum type="arabicPeriod"/>
            </a:pPr>
            <a:r>
              <a:rPr lang="en-GB" dirty="0" smtClean="0"/>
              <a:t>It </a:t>
            </a:r>
            <a:r>
              <a:rPr lang="en-GB" dirty="0" smtClean="0"/>
              <a:t>is not the same as castration</a:t>
            </a:r>
          </a:p>
          <a:p>
            <a:pPr marL="514350" indent="-514350">
              <a:buFont typeface="+mj-lt"/>
              <a:buAutoNum type="arabicPeriod"/>
            </a:pPr>
            <a:r>
              <a:rPr lang="en-GB" dirty="0" smtClean="0"/>
              <a:t>Does not affect a man’s sexual ability</a:t>
            </a:r>
          </a:p>
          <a:p>
            <a:pPr marL="514350" indent="-514350">
              <a:buFont typeface="+mj-lt"/>
              <a:buAutoNum type="arabicPeriod"/>
            </a:pPr>
            <a:r>
              <a:rPr lang="en-GB" dirty="0" smtClean="0"/>
              <a:t>It is not effective immediately</a:t>
            </a:r>
          </a:p>
          <a:p>
            <a:pPr marL="514350" indent="-514350">
              <a:buFont typeface="+mj-lt"/>
              <a:buAutoNum type="arabicPeriod"/>
            </a:pPr>
            <a:r>
              <a:rPr lang="en-GB" dirty="0" smtClean="0"/>
              <a:t>Reversal surgery is not assured</a:t>
            </a:r>
          </a:p>
          <a:p>
            <a:pPr marL="514350" indent="-514350">
              <a:buNone/>
            </a:pPr>
            <a:r>
              <a:rPr lang="en-GB" dirty="0" smtClean="0"/>
              <a:t>Types </a:t>
            </a:r>
          </a:p>
          <a:p>
            <a:pPr marL="514350" indent="-514350">
              <a:buFont typeface="+mj-lt"/>
              <a:buAutoNum type="alphaLcPeriod"/>
            </a:pPr>
            <a:r>
              <a:rPr lang="en-GB" dirty="0" err="1" smtClean="0"/>
              <a:t>Scapel</a:t>
            </a:r>
            <a:r>
              <a:rPr lang="en-GB" dirty="0" smtClean="0"/>
              <a:t> </a:t>
            </a:r>
          </a:p>
          <a:p>
            <a:pPr marL="514350" indent="-514350">
              <a:buFont typeface="+mj-lt"/>
              <a:buAutoNum type="alphaLcPeriod"/>
            </a:pPr>
            <a:r>
              <a:rPr lang="en-GB" dirty="0" smtClean="0"/>
              <a:t>Non-</a:t>
            </a:r>
            <a:r>
              <a:rPr lang="en-GB" dirty="0" err="1" smtClean="0"/>
              <a:t>scapel</a:t>
            </a:r>
            <a:endParaRPr lang="en-GB" dirty="0" smtClean="0"/>
          </a:p>
          <a:p>
            <a:pPr marL="514350" indent="-514350">
              <a:buFont typeface="+mj-lt"/>
              <a:buAutoNum type="arabicPeriod"/>
            </a:pPr>
            <a:endParaRPr lang="en-GB" dirty="0"/>
          </a:p>
        </p:txBody>
      </p:sp>
      <p:sp>
        <p:nvSpPr>
          <p:cNvPr id="4" name="Date Placeholder 3"/>
          <p:cNvSpPr>
            <a:spLocks noGrp="1"/>
          </p:cNvSpPr>
          <p:nvPr>
            <p:ph type="dt" sz="half" idx="10"/>
          </p:nvPr>
        </p:nvSpPr>
        <p:spPr>
          <a:xfrm>
            <a:off x="6096000" y="7010400"/>
            <a:ext cx="2667000" cy="365125"/>
          </a:xfrm>
        </p:spPr>
        <p:txBody>
          <a:bodyPr/>
          <a:lstStyle/>
          <a:p>
            <a:fld id="{A772D434-E940-415B-B9AE-FBEE5D7487B8}" type="datetime3">
              <a:rPr lang="en-GB" smtClean="0"/>
              <a:pPr/>
              <a:t>8 October, 2014</a:t>
            </a:fld>
            <a:endParaRPr lang="en-GB" dirty="0"/>
          </a:p>
        </p:txBody>
      </p:sp>
      <p:sp>
        <p:nvSpPr>
          <p:cNvPr id="5" name="Footer Placeholder 4"/>
          <p:cNvSpPr>
            <a:spLocks noGrp="1"/>
          </p:cNvSpPr>
          <p:nvPr>
            <p:ph type="ftr" sz="quarter" idx="11"/>
          </p:nvPr>
        </p:nvSpPr>
        <p:spPr>
          <a:xfrm>
            <a:off x="457200" y="6858000"/>
            <a:ext cx="5421083" cy="365125"/>
          </a:xfrm>
        </p:spPr>
        <p:txBody>
          <a:bodyPr/>
          <a:lstStyle/>
          <a:p>
            <a:r>
              <a:rPr lang="en-GB" dirty="0" smtClean="0"/>
              <a:t>sept 2013 class</a:t>
            </a:r>
            <a:endParaRPr lang="en-GB" dirty="0"/>
          </a:p>
        </p:txBody>
      </p:sp>
      <p:sp>
        <p:nvSpPr>
          <p:cNvPr id="6" name="Slide Number Placeholder 5"/>
          <p:cNvSpPr>
            <a:spLocks noGrp="1"/>
          </p:cNvSpPr>
          <p:nvPr>
            <p:ph type="sldNum" sz="quarter" idx="12"/>
          </p:nvPr>
        </p:nvSpPr>
        <p:spPr/>
        <p:txBody>
          <a:bodyPr>
            <a:normAutofit fontScale="85000" lnSpcReduction="20000"/>
          </a:bodyPr>
          <a:lstStyle/>
          <a:p>
            <a:fld id="{ECEDEDBB-7BB6-43E8-B6E2-BBC2D6D06CF8}" type="slidenum">
              <a:rPr lang="en-GB" smtClean="0"/>
              <a:pPr/>
              <a:t>99</a:t>
            </a:fld>
            <a:endParaRPr lang="en-GB"/>
          </a:p>
        </p:txBody>
      </p:sp>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523</TotalTime>
  <Words>6287</Words>
  <Application>Microsoft Office PowerPoint</Application>
  <PresentationFormat>On-screen Show (4:3)</PresentationFormat>
  <Paragraphs>1240</Paragraphs>
  <Slides>126</Slides>
  <Notes>79</Notes>
  <HiddenSlides>0</HiddenSlides>
  <MMClips>0</MMClips>
  <ScaleCrop>false</ScaleCrop>
  <HeadingPairs>
    <vt:vector size="4" baseType="variant">
      <vt:variant>
        <vt:lpstr>Theme</vt:lpstr>
      </vt:variant>
      <vt:variant>
        <vt:i4>1</vt:i4>
      </vt:variant>
      <vt:variant>
        <vt:lpstr>Slide Titles</vt:lpstr>
      </vt:variant>
      <vt:variant>
        <vt:i4>126</vt:i4>
      </vt:variant>
    </vt:vector>
  </HeadingPairs>
  <TitlesOfParts>
    <vt:vector size="127" baseType="lpstr">
      <vt:lpstr>Median</vt:lpstr>
      <vt:lpstr>FAMILY PLANNING</vt:lpstr>
      <vt:lpstr>Course objectives</vt:lpstr>
      <vt:lpstr>Outline</vt:lpstr>
      <vt:lpstr>DEFINITION OF TERMS</vt:lpstr>
      <vt:lpstr>DEFINITION CONT..</vt:lpstr>
      <vt:lpstr>DEFINITION CONT..</vt:lpstr>
      <vt:lpstr>DEFINITION CONT…</vt:lpstr>
      <vt:lpstr>Principles of family planning</vt:lpstr>
      <vt:lpstr>Benefits of family planning</vt:lpstr>
      <vt:lpstr>Benefits of FP</vt:lpstr>
      <vt:lpstr>Scope of FP</vt:lpstr>
      <vt:lpstr>Counselling</vt:lpstr>
      <vt:lpstr>Patient assessment</vt:lpstr>
      <vt:lpstr>Contraceptive Methods</vt:lpstr>
      <vt:lpstr>Slide 15</vt:lpstr>
      <vt:lpstr>How Effective are Contraceptive Methods?</vt:lpstr>
      <vt:lpstr>Medical Eligibility for Contraceptives</vt:lpstr>
      <vt:lpstr> WHO MEC Categories</vt:lpstr>
      <vt:lpstr>Slide 19</vt:lpstr>
      <vt:lpstr>Hormonal contraceptives</vt:lpstr>
      <vt:lpstr>Types of hormonal methods</vt:lpstr>
      <vt:lpstr>Others</vt:lpstr>
      <vt:lpstr> Combined Oral Contraceptives (COCs) </vt:lpstr>
      <vt:lpstr>Types of COC’s</vt:lpstr>
      <vt:lpstr>MOA</vt:lpstr>
      <vt:lpstr>Advantages and Benefits of COCs </vt:lpstr>
      <vt:lpstr>LIMITATIONS OF COCS</vt:lpstr>
      <vt:lpstr>S/E of COC’s</vt:lpstr>
      <vt:lpstr> Major  </vt:lpstr>
      <vt:lpstr>Eligibility criteria</vt:lpstr>
      <vt:lpstr>Extra caution!!!</vt:lpstr>
      <vt:lpstr>Avoid!!!</vt:lpstr>
      <vt:lpstr>WHEN TO START</vt:lpstr>
      <vt:lpstr>Missed pills</vt:lpstr>
      <vt:lpstr>Progestin only pills</vt:lpstr>
      <vt:lpstr>Advantages </vt:lpstr>
      <vt:lpstr>Limitations </vt:lpstr>
      <vt:lpstr>S/E</vt:lpstr>
      <vt:lpstr>Eligibility criteria</vt:lpstr>
      <vt:lpstr>Caution!!!</vt:lpstr>
      <vt:lpstr>Problems that may require switching methods</vt:lpstr>
      <vt:lpstr>Missed pill</vt:lpstr>
      <vt:lpstr>Emergency hormonal contraceptive  (E.C.) </vt:lpstr>
      <vt:lpstr>MOA cont....</vt:lpstr>
      <vt:lpstr>  POP’s </vt:lpstr>
      <vt:lpstr>Benefits </vt:lpstr>
      <vt:lpstr>Limitations </vt:lpstr>
      <vt:lpstr>Eligibility/ indication </vt:lpstr>
      <vt:lpstr>Caution </vt:lpstr>
      <vt:lpstr>Injectables</vt:lpstr>
      <vt:lpstr>Injectable cont..</vt:lpstr>
      <vt:lpstr> Combined injectable contraceptive (CIC) </vt:lpstr>
      <vt:lpstr>Benefits of POI contraceptives</vt:lpstr>
      <vt:lpstr>Limitations </vt:lpstr>
      <vt:lpstr>S/E</vt:lpstr>
      <vt:lpstr>Eligibility criteria</vt:lpstr>
      <vt:lpstr>Eligibility cont’d </vt:lpstr>
      <vt:lpstr>Caution!!!</vt:lpstr>
      <vt:lpstr>Avoid!!!</vt:lpstr>
      <vt:lpstr>Mgt of S/E</vt:lpstr>
      <vt:lpstr>Management of S/E</vt:lpstr>
      <vt:lpstr>When to start</vt:lpstr>
      <vt:lpstr>Implants </vt:lpstr>
      <vt:lpstr>Implants available in Kenya </vt:lpstr>
      <vt:lpstr>Benefits </vt:lpstr>
      <vt:lpstr>Limitations </vt:lpstr>
      <vt:lpstr>Eligibility criteria</vt:lpstr>
      <vt:lpstr>Caution!!!</vt:lpstr>
      <vt:lpstr>Avoid!!!</vt:lpstr>
      <vt:lpstr>Timing for insertion</vt:lpstr>
      <vt:lpstr>Instructions after insertion</vt:lpstr>
      <vt:lpstr>Intra-uterine contraceptive devices (IUCDs)</vt:lpstr>
      <vt:lpstr>Copper based devices</vt:lpstr>
      <vt:lpstr>Hormone releasing devices</vt:lpstr>
      <vt:lpstr>Misconceptions about IUD’s</vt:lpstr>
      <vt:lpstr>Advantages </vt:lpstr>
      <vt:lpstr>Eligibility criteria</vt:lpstr>
      <vt:lpstr>Eligibility criteria cont’d</vt:lpstr>
      <vt:lpstr>Caution!!!</vt:lpstr>
      <vt:lpstr>Avoid!!!</vt:lpstr>
      <vt:lpstr>Avoid</vt:lpstr>
      <vt:lpstr>When to insert</vt:lpstr>
      <vt:lpstr>When to insert</vt:lpstr>
      <vt:lpstr> Limitations  </vt:lpstr>
      <vt:lpstr>Surgical contraception</vt:lpstr>
      <vt:lpstr> Caution should be taken for:- </vt:lpstr>
      <vt:lpstr>Bilateral tubal ligation</vt:lpstr>
      <vt:lpstr> Types </vt:lpstr>
      <vt:lpstr> Limitations  </vt:lpstr>
      <vt:lpstr>Caution!!! </vt:lpstr>
      <vt:lpstr>Eligibility criteria</vt:lpstr>
      <vt:lpstr>Eligibility cont..</vt:lpstr>
      <vt:lpstr>Delay in:</vt:lpstr>
      <vt:lpstr> Delay also in :- </vt:lpstr>
      <vt:lpstr>Special considerations: </vt:lpstr>
      <vt:lpstr>Contra-indication</vt:lpstr>
      <vt:lpstr>Note </vt:lpstr>
      <vt:lpstr>Vasectomy </vt:lpstr>
      <vt:lpstr> Myths about vasectomy </vt:lpstr>
      <vt:lpstr>Advantages </vt:lpstr>
      <vt:lpstr>Eligibility </vt:lpstr>
      <vt:lpstr> Delay </vt:lpstr>
      <vt:lpstr> Avoid </vt:lpstr>
      <vt:lpstr>Barrier methods</vt:lpstr>
      <vt:lpstr>Benefits of condoms</vt:lpstr>
      <vt:lpstr> Limitations of Condoms </vt:lpstr>
      <vt:lpstr>Female Condom</vt:lpstr>
      <vt:lpstr>Other benefits</vt:lpstr>
      <vt:lpstr>Limitations</vt:lpstr>
      <vt:lpstr>Dual protection and dual method use</vt:lpstr>
      <vt:lpstr>Lactational Amenorrhoea Method (LAM)</vt:lpstr>
      <vt:lpstr>Advantages and Benefi ts of LAM </vt:lpstr>
      <vt:lpstr>LIMITATIONS</vt:lpstr>
      <vt:lpstr>Fertility awareness-based methods (FAMs),</vt:lpstr>
      <vt:lpstr>Calendar-Based Methods </vt:lpstr>
      <vt:lpstr>Symptoms-Based Methods </vt:lpstr>
      <vt:lpstr>TwoDay Method® (TDM) </vt:lpstr>
      <vt:lpstr> Basal Body Temperature (BBT) Method </vt:lpstr>
      <vt:lpstr>Sympto-thermal Method (Cervical Mucus + BBT)</vt:lpstr>
      <vt:lpstr>New Approaches</vt:lpstr>
      <vt:lpstr>Advantages</vt:lpstr>
      <vt:lpstr>Advantages cont…</vt:lpstr>
      <vt:lpstr>Limitations of These Methods </vt:lpstr>
      <vt:lpstr>Limitations cont…</vt:lpstr>
      <vt:lpstr>Questions</vt:lpstr>
      <vt:lpstr>Assignment</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cp:lastModifiedBy>HP 620</cp:lastModifiedBy>
  <cp:revision>40</cp:revision>
  <dcterms:created xsi:type="dcterms:W3CDTF">2006-08-16T00:00:00Z</dcterms:created>
  <dcterms:modified xsi:type="dcterms:W3CDTF">2014-10-08T09:57:04Z</dcterms:modified>
</cp:coreProperties>
</file>