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showOutlineIcons="0">
    <p:restoredLeft sz="15604"/>
    <p:restoredTop sz="94698"/>
  </p:normalViewPr>
  <p:slideViewPr>
    <p:cSldViewPr>
      <p:cViewPr varScale="1">
        <p:scale>
          <a:sx n="50" d="100"/>
          <a:sy n="50" d="100"/>
        </p:scale>
        <p:origin x="-47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tableStyles" Target="tableStyles.xml"/><Relationship Id="rId89" Type="http://schemas.openxmlformats.org/officeDocument/2006/relationships/presProps" Target="presProps.xml"/><Relationship Id="rId90" Type="http://schemas.openxmlformats.org/officeDocument/2006/relationships/viewProps" Target="viewProps.xml"/><Relationship Id="rId9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95" name=""/>
        <p:cNvGrpSpPr/>
        <p:nvPr/>
      </p:nvGrpSpPr>
      <p:grpSpPr>
        <a:xfrm>
          <a:off x="0" y="0"/>
          <a:ext cx="0" cy="0"/>
          <a:chOff x="0" y="0"/>
          <a:chExt cx="0" cy="0"/>
        </a:xfrm>
      </p:grpSpPr>
      <p:sp>
        <p:nvSpPr>
          <p:cNvPr id="104872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2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2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2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2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3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p>
            <a:fld id="{AEF4E457-D29B-46CA-8D55-CDEE4FCDA069}" type="datetimeFigureOut">
              <a:rPr lang="en-US" smtClean="0"/>
              <a:t>2/25/2021</a:t>
            </a:fld>
            <a:endParaRPr dirty="0" lang="en-US"/>
          </a:p>
        </p:txBody>
      </p:sp>
      <p:sp>
        <p:nvSpPr>
          <p:cNvPr id="1048584" name="Footer Placeholder 4"/>
          <p:cNvSpPr>
            <a:spLocks noGrp="1"/>
          </p:cNvSpPr>
          <p:nvPr>
            <p:ph type="ftr" sz="quarter" idx="11"/>
          </p:nvPr>
        </p:nvSpPr>
        <p:spPr/>
        <p:txBody>
          <a:bodyPr/>
          <a:p>
            <a:endParaRPr dirty="0" lang="en-US"/>
          </a:p>
        </p:txBody>
      </p:sp>
      <p:sp>
        <p:nvSpPr>
          <p:cNvPr id="1048585" name="Slide Number Placeholder 5"/>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88" name=""/>
        <p:cNvGrpSpPr/>
        <p:nvPr/>
      </p:nvGrpSpPr>
      <p:grpSpPr>
        <a:xfrm>
          <a:off x="0" y="0"/>
          <a:ext cx="0" cy="0"/>
          <a:chOff x="0" y="0"/>
          <a:chExt cx="0" cy="0"/>
        </a:xfrm>
      </p:grpSpPr>
      <p:sp>
        <p:nvSpPr>
          <p:cNvPr id="1048692" name="Title 1"/>
          <p:cNvSpPr>
            <a:spLocks noGrp="1"/>
          </p:cNvSpPr>
          <p:nvPr>
            <p:ph type="title"/>
          </p:nvPr>
        </p:nvSpPr>
        <p:spPr/>
        <p:txBody>
          <a:bodyPr/>
          <a:p>
            <a:r>
              <a:rPr lang="en-US" smtClean="0"/>
              <a:t>Click to edit Master title style</a:t>
            </a:r>
            <a:endParaRPr lang="en-US"/>
          </a:p>
        </p:txBody>
      </p:sp>
      <p:sp>
        <p:nvSpPr>
          <p:cNvPr id="1048693"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4" name="Date Placeholder 3"/>
          <p:cNvSpPr>
            <a:spLocks noGrp="1"/>
          </p:cNvSpPr>
          <p:nvPr>
            <p:ph type="dt" sz="half" idx="10"/>
          </p:nvPr>
        </p:nvSpPr>
        <p:spPr/>
        <p:txBody>
          <a:bodyPr/>
          <a:p>
            <a:fld id="{AEF4E457-D29B-46CA-8D55-CDEE4FCDA069}" type="datetimeFigureOut">
              <a:rPr lang="en-US" smtClean="0"/>
              <a:t>2/25/2021</a:t>
            </a:fld>
            <a:endParaRPr dirty="0" lang="en-US"/>
          </a:p>
        </p:txBody>
      </p:sp>
      <p:sp>
        <p:nvSpPr>
          <p:cNvPr id="1048695" name="Footer Placeholder 4"/>
          <p:cNvSpPr>
            <a:spLocks noGrp="1"/>
          </p:cNvSpPr>
          <p:nvPr>
            <p:ph type="ftr" sz="quarter" idx="11"/>
          </p:nvPr>
        </p:nvSpPr>
        <p:spPr/>
        <p:txBody>
          <a:bodyPr/>
          <a:p>
            <a:endParaRPr dirty="0" lang="en-US"/>
          </a:p>
        </p:txBody>
      </p:sp>
      <p:sp>
        <p:nvSpPr>
          <p:cNvPr id="1048696" name="Slide Number Placeholder 5"/>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86" name=""/>
        <p:cNvGrpSpPr/>
        <p:nvPr/>
      </p:nvGrpSpPr>
      <p:grpSpPr>
        <a:xfrm>
          <a:off x="0" y="0"/>
          <a:ext cx="0" cy="0"/>
          <a:chOff x="0" y="0"/>
          <a:chExt cx="0" cy="0"/>
        </a:xfrm>
      </p:grpSpPr>
      <p:sp>
        <p:nvSpPr>
          <p:cNvPr id="1048681"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682"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83" name="Date Placeholder 3"/>
          <p:cNvSpPr>
            <a:spLocks noGrp="1"/>
          </p:cNvSpPr>
          <p:nvPr>
            <p:ph type="dt" sz="half" idx="10"/>
          </p:nvPr>
        </p:nvSpPr>
        <p:spPr/>
        <p:txBody>
          <a:bodyPr/>
          <a:p>
            <a:fld id="{AEF4E457-D29B-46CA-8D55-CDEE4FCDA069}" type="datetimeFigureOut">
              <a:rPr lang="en-US" smtClean="0"/>
              <a:t>2/25/2021</a:t>
            </a:fld>
            <a:endParaRPr dirty="0" lang="en-US"/>
          </a:p>
        </p:txBody>
      </p:sp>
      <p:sp>
        <p:nvSpPr>
          <p:cNvPr id="1048684" name="Footer Placeholder 4"/>
          <p:cNvSpPr>
            <a:spLocks noGrp="1"/>
          </p:cNvSpPr>
          <p:nvPr>
            <p:ph type="ftr" sz="quarter" idx="11"/>
          </p:nvPr>
        </p:nvSpPr>
        <p:spPr/>
        <p:txBody>
          <a:bodyPr/>
          <a:p>
            <a:endParaRPr dirty="0" lang="en-US"/>
          </a:p>
        </p:txBody>
      </p:sp>
      <p:sp>
        <p:nvSpPr>
          <p:cNvPr id="1048685" name="Slide Number Placeholder 5"/>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0"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US"/>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p>
            <a:fld id="{AEF4E457-D29B-46CA-8D55-CDEE4FCDA069}" type="datetimeFigureOut">
              <a:rPr lang="en-US" smtClean="0"/>
              <a:t>2/25/2021</a:t>
            </a:fld>
            <a:endParaRPr dirty="0" lang="en-US"/>
          </a:p>
        </p:txBody>
      </p:sp>
      <p:sp>
        <p:nvSpPr>
          <p:cNvPr id="1048591" name="Footer Placeholder 4"/>
          <p:cNvSpPr>
            <a:spLocks noGrp="1"/>
          </p:cNvSpPr>
          <p:nvPr>
            <p:ph type="ftr" sz="quarter" idx="11"/>
          </p:nvPr>
        </p:nvSpPr>
        <p:spPr/>
        <p:txBody>
          <a:bodyPr/>
          <a:p>
            <a:endParaRPr dirty="0" lang="en-US"/>
          </a:p>
        </p:txBody>
      </p:sp>
      <p:sp>
        <p:nvSpPr>
          <p:cNvPr id="1048592" name="Slide Number Placeholder 5"/>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89" name=""/>
        <p:cNvGrpSpPr/>
        <p:nvPr/>
      </p:nvGrpSpPr>
      <p:grpSpPr>
        <a:xfrm>
          <a:off x="0" y="0"/>
          <a:ext cx="0" cy="0"/>
          <a:chOff x="0" y="0"/>
          <a:chExt cx="0" cy="0"/>
        </a:xfrm>
      </p:grpSpPr>
      <p:sp>
        <p:nvSpPr>
          <p:cNvPr id="1048697"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698"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99" name="Date Placeholder 3"/>
          <p:cNvSpPr>
            <a:spLocks noGrp="1"/>
          </p:cNvSpPr>
          <p:nvPr>
            <p:ph type="dt" sz="half" idx="10"/>
          </p:nvPr>
        </p:nvSpPr>
        <p:spPr/>
        <p:txBody>
          <a:bodyPr/>
          <a:p>
            <a:fld id="{AEF4E457-D29B-46CA-8D55-CDEE4FCDA069}" type="datetimeFigureOut">
              <a:rPr lang="en-US" smtClean="0"/>
              <a:t>2/25/2021</a:t>
            </a:fld>
            <a:endParaRPr dirty="0" lang="en-US"/>
          </a:p>
        </p:txBody>
      </p:sp>
      <p:sp>
        <p:nvSpPr>
          <p:cNvPr id="1048700" name="Footer Placeholder 4"/>
          <p:cNvSpPr>
            <a:spLocks noGrp="1"/>
          </p:cNvSpPr>
          <p:nvPr>
            <p:ph type="ftr" sz="quarter" idx="11"/>
          </p:nvPr>
        </p:nvSpPr>
        <p:spPr/>
        <p:txBody>
          <a:bodyPr/>
          <a:p>
            <a:endParaRPr dirty="0" lang="en-US"/>
          </a:p>
        </p:txBody>
      </p:sp>
      <p:sp>
        <p:nvSpPr>
          <p:cNvPr id="1048701" name="Slide Number Placeholder 5"/>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90" name=""/>
        <p:cNvGrpSpPr/>
        <p:nvPr/>
      </p:nvGrpSpPr>
      <p:grpSpPr>
        <a:xfrm>
          <a:off x="0" y="0"/>
          <a:ext cx="0" cy="0"/>
          <a:chOff x="0" y="0"/>
          <a:chExt cx="0" cy="0"/>
        </a:xfrm>
      </p:grpSpPr>
      <p:sp>
        <p:nvSpPr>
          <p:cNvPr id="1048702" name="Title 1"/>
          <p:cNvSpPr>
            <a:spLocks noGrp="1"/>
          </p:cNvSpPr>
          <p:nvPr>
            <p:ph type="title"/>
          </p:nvPr>
        </p:nvSpPr>
        <p:spPr/>
        <p:txBody>
          <a:bodyPr/>
          <a:p>
            <a:r>
              <a:rPr lang="en-US" smtClean="0"/>
              <a:t>Click to edit Master title style</a:t>
            </a:r>
            <a:endParaRPr lang="en-US"/>
          </a:p>
        </p:txBody>
      </p:sp>
      <p:sp>
        <p:nvSpPr>
          <p:cNvPr id="104870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5" name="Date Placeholder 4"/>
          <p:cNvSpPr>
            <a:spLocks noGrp="1"/>
          </p:cNvSpPr>
          <p:nvPr>
            <p:ph type="dt" sz="half" idx="10"/>
          </p:nvPr>
        </p:nvSpPr>
        <p:spPr/>
        <p:txBody>
          <a:bodyPr/>
          <a:p>
            <a:fld id="{AEF4E457-D29B-46CA-8D55-CDEE4FCDA069}" type="datetimeFigureOut">
              <a:rPr lang="en-US" smtClean="0"/>
              <a:t>2/25/2021</a:t>
            </a:fld>
            <a:endParaRPr dirty="0" lang="en-US"/>
          </a:p>
        </p:txBody>
      </p:sp>
      <p:sp>
        <p:nvSpPr>
          <p:cNvPr id="1048706" name="Footer Placeholder 5"/>
          <p:cNvSpPr>
            <a:spLocks noGrp="1"/>
          </p:cNvSpPr>
          <p:nvPr>
            <p:ph type="ftr" sz="quarter" idx="11"/>
          </p:nvPr>
        </p:nvSpPr>
        <p:spPr/>
        <p:txBody>
          <a:bodyPr/>
          <a:p>
            <a:endParaRPr dirty="0" lang="en-US"/>
          </a:p>
        </p:txBody>
      </p:sp>
      <p:sp>
        <p:nvSpPr>
          <p:cNvPr id="1048707" name="Slide Number Placeholder 6"/>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91" name=""/>
        <p:cNvGrpSpPr/>
        <p:nvPr/>
      </p:nvGrpSpPr>
      <p:grpSpPr>
        <a:xfrm>
          <a:off x="0" y="0"/>
          <a:ext cx="0" cy="0"/>
          <a:chOff x="0" y="0"/>
          <a:chExt cx="0" cy="0"/>
        </a:xfrm>
      </p:grpSpPr>
      <p:sp>
        <p:nvSpPr>
          <p:cNvPr id="1048708" name="Title 1"/>
          <p:cNvSpPr>
            <a:spLocks noGrp="1"/>
          </p:cNvSpPr>
          <p:nvPr>
            <p:ph type="title"/>
          </p:nvPr>
        </p:nvSpPr>
        <p:spPr/>
        <p:txBody>
          <a:bodyPr/>
          <a:p>
            <a:r>
              <a:rPr lang="en-US" smtClean="0"/>
              <a:t>Click to edit Master title style</a:t>
            </a:r>
            <a:endParaRPr lang="en-US"/>
          </a:p>
        </p:txBody>
      </p:sp>
      <p:sp>
        <p:nvSpPr>
          <p:cNvPr id="1048709"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1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1"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1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3" name="Date Placeholder 6"/>
          <p:cNvSpPr>
            <a:spLocks noGrp="1"/>
          </p:cNvSpPr>
          <p:nvPr>
            <p:ph type="dt" sz="half" idx="10"/>
          </p:nvPr>
        </p:nvSpPr>
        <p:spPr/>
        <p:txBody>
          <a:bodyPr/>
          <a:p>
            <a:fld id="{AEF4E457-D29B-46CA-8D55-CDEE4FCDA069}" type="datetimeFigureOut">
              <a:rPr lang="en-US" smtClean="0"/>
              <a:t>2/25/2021</a:t>
            </a:fld>
            <a:endParaRPr dirty="0" lang="en-US"/>
          </a:p>
        </p:txBody>
      </p:sp>
      <p:sp>
        <p:nvSpPr>
          <p:cNvPr id="1048714" name="Footer Placeholder 7"/>
          <p:cNvSpPr>
            <a:spLocks noGrp="1"/>
          </p:cNvSpPr>
          <p:nvPr>
            <p:ph type="ftr" sz="quarter" idx="11"/>
          </p:nvPr>
        </p:nvSpPr>
        <p:spPr/>
        <p:txBody>
          <a:bodyPr/>
          <a:p>
            <a:endParaRPr dirty="0" lang="en-US"/>
          </a:p>
        </p:txBody>
      </p:sp>
      <p:sp>
        <p:nvSpPr>
          <p:cNvPr id="1048715" name="Slide Number Placeholder 8"/>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85" name=""/>
        <p:cNvGrpSpPr/>
        <p:nvPr/>
      </p:nvGrpSpPr>
      <p:grpSpPr>
        <a:xfrm>
          <a:off x="0" y="0"/>
          <a:ext cx="0" cy="0"/>
          <a:chOff x="0" y="0"/>
          <a:chExt cx="0" cy="0"/>
        </a:xfrm>
      </p:grpSpPr>
      <p:sp>
        <p:nvSpPr>
          <p:cNvPr id="1048677" name="Title 1"/>
          <p:cNvSpPr>
            <a:spLocks noGrp="1"/>
          </p:cNvSpPr>
          <p:nvPr>
            <p:ph type="title"/>
          </p:nvPr>
        </p:nvSpPr>
        <p:spPr/>
        <p:txBody>
          <a:bodyPr/>
          <a:p>
            <a:r>
              <a:rPr lang="en-US" smtClean="0"/>
              <a:t>Click to edit Master title style</a:t>
            </a:r>
            <a:endParaRPr lang="en-US"/>
          </a:p>
        </p:txBody>
      </p:sp>
      <p:sp>
        <p:nvSpPr>
          <p:cNvPr id="1048678" name="Date Placeholder 2"/>
          <p:cNvSpPr>
            <a:spLocks noGrp="1"/>
          </p:cNvSpPr>
          <p:nvPr>
            <p:ph type="dt" sz="half" idx="10"/>
          </p:nvPr>
        </p:nvSpPr>
        <p:spPr/>
        <p:txBody>
          <a:bodyPr/>
          <a:p>
            <a:fld id="{AEF4E457-D29B-46CA-8D55-CDEE4FCDA069}" type="datetimeFigureOut">
              <a:rPr lang="en-US" smtClean="0"/>
              <a:t>2/25/2021</a:t>
            </a:fld>
            <a:endParaRPr dirty="0" lang="en-US"/>
          </a:p>
        </p:txBody>
      </p:sp>
      <p:sp>
        <p:nvSpPr>
          <p:cNvPr id="1048679" name="Footer Placeholder 3"/>
          <p:cNvSpPr>
            <a:spLocks noGrp="1"/>
          </p:cNvSpPr>
          <p:nvPr>
            <p:ph type="ftr" sz="quarter" idx="11"/>
          </p:nvPr>
        </p:nvSpPr>
        <p:spPr/>
        <p:txBody>
          <a:bodyPr/>
          <a:p>
            <a:endParaRPr dirty="0" lang="en-US"/>
          </a:p>
        </p:txBody>
      </p:sp>
      <p:sp>
        <p:nvSpPr>
          <p:cNvPr id="1048680" name="Slide Number Placeholder 4"/>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92" name=""/>
        <p:cNvGrpSpPr/>
        <p:nvPr/>
      </p:nvGrpSpPr>
      <p:grpSpPr>
        <a:xfrm>
          <a:off x="0" y="0"/>
          <a:ext cx="0" cy="0"/>
          <a:chOff x="0" y="0"/>
          <a:chExt cx="0" cy="0"/>
        </a:xfrm>
      </p:grpSpPr>
      <p:sp>
        <p:nvSpPr>
          <p:cNvPr id="1048716" name="Date Placeholder 1"/>
          <p:cNvSpPr>
            <a:spLocks noGrp="1"/>
          </p:cNvSpPr>
          <p:nvPr>
            <p:ph type="dt" sz="half" idx="10"/>
          </p:nvPr>
        </p:nvSpPr>
        <p:spPr/>
        <p:txBody>
          <a:bodyPr/>
          <a:p>
            <a:fld id="{AEF4E457-D29B-46CA-8D55-CDEE4FCDA069}" type="datetimeFigureOut">
              <a:rPr lang="en-US" smtClean="0"/>
              <a:t>2/25/2021</a:t>
            </a:fld>
            <a:endParaRPr dirty="0" lang="en-US"/>
          </a:p>
        </p:txBody>
      </p:sp>
      <p:sp>
        <p:nvSpPr>
          <p:cNvPr id="1048717" name="Footer Placeholder 2"/>
          <p:cNvSpPr>
            <a:spLocks noGrp="1"/>
          </p:cNvSpPr>
          <p:nvPr>
            <p:ph type="ftr" sz="quarter" idx="11"/>
          </p:nvPr>
        </p:nvSpPr>
        <p:spPr/>
        <p:txBody>
          <a:bodyPr/>
          <a:p>
            <a:endParaRPr dirty="0" lang="en-US"/>
          </a:p>
        </p:txBody>
      </p:sp>
      <p:sp>
        <p:nvSpPr>
          <p:cNvPr id="1048718" name="Slide Number Placeholder 3"/>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93" name=""/>
        <p:cNvGrpSpPr/>
        <p:nvPr/>
      </p:nvGrpSpPr>
      <p:grpSpPr>
        <a:xfrm>
          <a:off x="0" y="0"/>
          <a:ext cx="0" cy="0"/>
          <a:chOff x="0" y="0"/>
          <a:chExt cx="0" cy="0"/>
        </a:xfrm>
      </p:grpSpPr>
      <p:sp>
        <p:nvSpPr>
          <p:cNvPr id="1048719"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72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1"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22" name="Date Placeholder 4"/>
          <p:cNvSpPr>
            <a:spLocks noGrp="1"/>
          </p:cNvSpPr>
          <p:nvPr>
            <p:ph type="dt" sz="half" idx="10"/>
          </p:nvPr>
        </p:nvSpPr>
        <p:spPr/>
        <p:txBody>
          <a:bodyPr/>
          <a:p>
            <a:fld id="{AEF4E457-D29B-46CA-8D55-CDEE4FCDA069}" type="datetimeFigureOut">
              <a:rPr lang="en-US" smtClean="0"/>
              <a:t>2/25/2021</a:t>
            </a:fld>
            <a:endParaRPr dirty="0" lang="en-US"/>
          </a:p>
        </p:txBody>
      </p:sp>
      <p:sp>
        <p:nvSpPr>
          <p:cNvPr id="1048723" name="Footer Placeholder 5"/>
          <p:cNvSpPr>
            <a:spLocks noGrp="1"/>
          </p:cNvSpPr>
          <p:nvPr>
            <p:ph type="ftr" sz="quarter" idx="11"/>
          </p:nvPr>
        </p:nvSpPr>
        <p:spPr/>
        <p:txBody>
          <a:bodyPr/>
          <a:p>
            <a:endParaRPr dirty="0" lang="en-US"/>
          </a:p>
        </p:txBody>
      </p:sp>
      <p:sp>
        <p:nvSpPr>
          <p:cNvPr id="1048724" name="Slide Number Placeholder 6"/>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87" name=""/>
        <p:cNvGrpSpPr/>
        <p:nvPr/>
      </p:nvGrpSpPr>
      <p:grpSpPr>
        <a:xfrm>
          <a:off x="0" y="0"/>
          <a:ext cx="0" cy="0"/>
          <a:chOff x="0" y="0"/>
          <a:chExt cx="0" cy="0"/>
        </a:xfrm>
      </p:grpSpPr>
      <p:sp>
        <p:nvSpPr>
          <p:cNvPr id="1048686"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87"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dirty="0" lang="en-US"/>
          </a:p>
        </p:txBody>
      </p:sp>
      <p:sp>
        <p:nvSpPr>
          <p:cNvPr id="1048688"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89" name="Date Placeholder 4"/>
          <p:cNvSpPr>
            <a:spLocks noGrp="1"/>
          </p:cNvSpPr>
          <p:nvPr>
            <p:ph type="dt" sz="half" idx="10"/>
          </p:nvPr>
        </p:nvSpPr>
        <p:spPr/>
        <p:txBody>
          <a:bodyPr/>
          <a:p>
            <a:fld id="{AEF4E457-D29B-46CA-8D55-CDEE4FCDA069}" type="datetimeFigureOut">
              <a:rPr lang="en-US" smtClean="0"/>
              <a:t>2/25/2021</a:t>
            </a:fld>
            <a:endParaRPr dirty="0" lang="en-US"/>
          </a:p>
        </p:txBody>
      </p:sp>
      <p:sp>
        <p:nvSpPr>
          <p:cNvPr id="1048690" name="Footer Placeholder 5"/>
          <p:cNvSpPr>
            <a:spLocks noGrp="1"/>
          </p:cNvSpPr>
          <p:nvPr>
            <p:ph type="ftr" sz="quarter" idx="11"/>
          </p:nvPr>
        </p:nvSpPr>
        <p:spPr/>
        <p:txBody>
          <a:bodyPr/>
          <a:p>
            <a:endParaRPr dirty="0" lang="en-US"/>
          </a:p>
        </p:txBody>
      </p:sp>
      <p:sp>
        <p:nvSpPr>
          <p:cNvPr id="1048691" name="Slide Number Placeholder 6"/>
          <p:cNvSpPr>
            <a:spLocks noGrp="1"/>
          </p:cNvSpPr>
          <p:nvPr>
            <p:ph type="sldNum" sz="quarter" idx="12"/>
          </p:nvPr>
        </p:nvSpPr>
        <p:spPr/>
        <p:txBody>
          <a:bodyPr/>
          <a:p>
            <a:fld id="{8ED62D2B-0D76-458A-81F8-D6BE5B330603}" type="slidenum">
              <a:rPr lang="en-US" smtClean="0"/>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AEF4E457-D29B-46CA-8D55-CDEE4FCDA069}" type="datetimeFigureOut">
              <a:rPr lang="en-US" smtClean="0"/>
              <a:t>2/25/2021</a:t>
            </a:fld>
            <a:endParaRPr dirty="0"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8ED62D2B-0D76-458A-81F8-D6BE5B330603}" type="slidenum">
              <a:rPr lang="en-US" smtClean="0"/>
              <a:t>‹#›</a:t>
            </a:fld>
            <a:endParaRPr dirty="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anose="020B0604020202020204"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anose="020B0604020202020204"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anose="020B0604020202020204"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anose="020B0604020202020204"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anose="020B0604020202020204"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anose="020B0604020202020204"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anose="020B0604020202020204"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anose="020B0604020202020204"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p:txBody>
          <a:bodyPr/>
          <a:p>
            <a:r>
              <a:rPr b="1" dirty="0" lang="en-US"/>
              <a:t>Focused Antenatal Care </a:t>
            </a:r>
            <a:endParaRPr dirty="0" lang="en-US"/>
          </a:p>
        </p:txBody>
      </p:sp>
      <p:sp>
        <p:nvSpPr>
          <p:cNvPr id="1048587" name="Subtitle 2"/>
          <p:cNvSpPr>
            <a:spLocks noGrp="1"/>
          </p:cNvSpPr>
          <p:nvPr>
            <p:ph type="subTitle" idx="1"/>
          </p:nvPr>
        </p:nvSpPr>
        <p:spPr/>
        <p:txBody>
          <a:bodyPr/>
          <a:p>
            <a:endParaRPr dirty="0"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01" name="Content Placeholder 2"/>
          <p:cNvSpPr>
            <a:spLocks noGrp="1"/>
          </p:cNvSpPr>
          <p:nvPr>
            <p:ph idx="1"/>
          </p:nvPr>
        </p:nvSpPr>
        <p:spPr>
          <a:xfrm>
            <a:off x="304800" y="381000"/>
            <a:ext cx="8229600" cy="6019800"/>
          </a:xfrm>
        </p:spPr>
        <p:txBody>
          <a:bodyPr>
            <a:normAutofit fontScale="87500" lnSpcReduction="10000"/>
          </a:bodyPr>
          <a:p>
            <a:pPr indent="0" marL="0">
              <a:buNone/>
            </a:pPr>
            <a:r>
              <a:rPr b="1" dirty="0" lang="en-US"/>
              <a:t>Schedule of Visits </a:t>
            </a:r>
            <a:endParaRPr dirty="0" lang="en-US"/>
          </a:p>
          <a:p>
            <a:r>
              <a:rPr dirty="0" lang="en-US"/>
              <a:t>It is recommended that the pregnant woman should attend a </a:t>
            </a:r>
            <a:r>
              <a:rPr b="1" dirty="0" lang="en-US"/>
              <a:t>minimum of four </a:t>
            </a:r>
            <a:r>
              <a:rPr dirty="0" lang="en-US"/>
              <a:t>comprehensive personalized antenatal visits spread out during the entire pregnancy during which specific focused activities are carried out to guide the woman along the path of survival, as </a:t>
            </a:r>
            <a:r>
              <a:rPr dirty="0" lang="en-US" smtClean="0"/>
              <a:t>follows; </a:t>
            </a:r>
          </a:p>
          <a:p>
            <a:r>
              <a:rPr b="1" dirty="0" lang="en-US"/>
              <a:t>First</a:t>
            </a:r>
            <a:r>
              <a:rPr dirty="0" lang="en-US"/>
              <a:t> visit less than 16 weeks </a:t>
            </a:r>
          </a:p>
          <a:p>
            <a:r>
              <a:rPr dirty="0" lang="en-US"/>
              <a:t> </a:t>
            </a:r>
            <a:r>
              <a:rPr b="1" dirty="0" lang="en-US"/>
              <a:t>Second</a:t>
            </a:r>
            <a:r>
              <a:rPr dirty="0" lang="en-US"/>
              <a:t> visit 16 - 28 weeks </a:t>
            </a:r>
          </a:p>
          <a:p>
            <a:r>
              <a:rPr b="1" dirty="0" lang="en-US"/>
              <a:t>Third</a:t>
            </a:r>
            <a:r>
              <a:rPr dirty="0" lang="en-US"/>
              <a:t> visit 28-32 weeks </a:t>
            </a:r>
          </a:p>
          <a:p>
            <a:r>
              <a:rPr b="1" dirty="0" lang="en-US"/>
              <a:t>Fourth</a:t>
            </a:r>
            <a:r>
              <a:rPr dirty="0" lang="en-US"/>
              <a:t> visit 32 – 40 weeks </a:t>
            </a:r>
          </a:p>
          <a:p>
            <a:pPr indent="0" marL="0">
              <a:buNone/>
            </a:pPr>
            <a:r>
              <a:rPr dirty="0" i="1" lang="en-US"/>
              <a:t>Depending on individual need, some women will require additional visits. </a:t>
            </a:r>
            <a:endParaRPr dirty="0" lang="en-US"/>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02" name="Content Placeholder 2"/>
          <p:cNvSpPr>
            <a:spLocks noGrp="1"/>
          </p:cNvSpPr>
          <p:nvPr>
            <p:ph idx="1"/>
          </p:nvPr>
        </p:nvSpPr>
        <p:spPr>
          <a:xfrm>
            <a:off x="457200" y="381000"/>
            <a:ext cx="8229600" cy="6629400"/>
          </a:xfrm>
        </p:spPr>
        <p:txBody>
          <a:bodyPr>
            <a:normAutofit/>
          </a:bodyPr>
          <a:p>
            <a:pPr algn="ctr" indent="0" marL="0">
              <a:buNone/>
            </a:pPr>
            <a:r>
              <a:rPr b="1" dirty="0" sz="4600" lang="en-US"/>
              <a:t>The first </a:t>
            </a:r>
            <a:r>
              <a:rPr b="1" dirty="0" sz="4600" lang="en-US" smtClean="0"/>
              <a:t>visit </a:t>
            </a:r>
            <a:endParaRPr dirty="0" sz="4600" lang="en-US"/>
          </a:p>
          <a:p>
            <a:pPr indent="0" marL="0">
              <a:buNone/>
            </a:pPr>
            <a:r>
              <a:rPr dirty="0" lang="en-US"/>
              <a:t>The first antenatal visit should take place as early as possible, preferably in the first trimester. It is an opportunity to collect baseline data about the mother, for example, weight, blood pressure and so on. </a:t>
            </a:r>
            <a:endParaRPr dirty="0" lang="en-US" smtClean="0"/>
          </a:p>
          <a:p>
            <a:pPr indent="0" marL="0">
              <a:buNone/>
            </a:pPr>
            <a:r>
              <a:rPr dirty="0" lang="en-US" smtClean="0"/>
              <a:t>This </a:t>
            </a:r>
            <a:r>
              <a:rPr dirty="0" lang="en-US"/>
              <a:t>baseline data is important because it forms a basis for comparison during later visits. </a:t>
            </a:r>
            <a:endParaRPr dirty="0" lang="en-US" smtClean="0"/>
          </a:p>
          <a:p>
            <a:pPr indent="0" marL="0">
              <a:buNone/>
            </a:pPr>
            <a:r>
              <a:rPr dirty="0" lang="en-US" smtClean="0"/>
              <a:t>Also</a:t>
            </a:r>
            <a:r>
              <a:rPr dirty="0" lang="en-US"/>
              <a:t>, during the first visit, any other abnormalities can be detected and treated before they have a detrimental effect</a:t>
            </a:r>
            <a:r>
              <a:rPr dirty="0" lang="en-US" smtClean="0"/>
              <a:t>.</a:t>
            </a: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03" name="Content Placeholder 2"/>
          <p:cNvSpPr>
            <a:spLocks noGrp="1"/>
          </p:cNvSpPr>
          <p:nvPr>
            <p:ph idx="1"/>
          </p:nvPr>
        </p:nvSpPr>
        <p:spPr>
          <a:xfrm>
            <a:off x="457200" y="381000"/>
            <a:ext cx="8229600" cy="5745163"/>
          </a:xfrm>
        </p:spPr>
        <p:txBody>
          <a:bodyPr>
            <a:normAutofit/>
          </a:bodyPr>
          <a:p>
            <a:pPr indent="0" marL="0">
              <a:buNone/>
            </a:pPr>
            <a:r>
              <a:rPr b="1" dirty="0" lang="en-US"/>
              <a:t>The activities of the first visit include</a:t>
            </a:r>
            <a:r>
              <a:rPr dirty="0" lang="en-US"/>
              <a:t>:</a:t>
            </a:r>
          </a:p>
          <a:p>
            <a:r>
              <a:rPr dirty="0" lang="en-US"/>
              <a:t>Registration</a:t>
            </a:r>
          </a:p>
          <a:p>
            <a:r>
              <a:rPr dirty="0" lang="en-US"/>
              <a:t>Height and weight measurement</a:t>
            </a:r>
          </a:p>
          <a:p>
            <a:r>
              <a:rPr dirty="0" lang="en-US"/>
              <a:t>History taking</a:t>
            </a:r>
          </a:p>
          <a:p>
            <a:r>
              <a:rPr dirty="0" lang="en-US"/>
              <a:t>Physical examination</a:t>
            </a:r>
          </a:p>
          <a:p>
            <a:r>
              <a:rPr dirty="0" lang="en-US"/>
              <a:t>Laboratory examination</a:t>
            </a:r>
          </a:p>
          <a:p>
            <a:r>
              <a:rPr dirty="0" lang="en-US"/>
              <a:t>Management of complaints</a:t>
            </a:r>
          </a:p>
          <a:p>
            <a:r>
              <a:rPr dirty="0" lang="en-US" smtClean="0"/>
              <a:t>Immunization</a:t>
            </a:r>
            <a:endParaRPr dirty="0" lang="en-US"/>
          </a:p>
          <a:p>
            <a:r>
              <a:rPr dirty="0" lang="en-US"/>
              <a:t>Health Education</a:t>
            </a:r>
          </a:p>
          <a:p>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04" name="Content Placeholder 2"/>
          <p:cNvSpPr>
            <a:spLocks noGrp="1"/>
          </p:cNvSpPr>
          <p:nvPr>
            <p:ph idx="1"/>
          </p:nvPr>
        </p:nvSpPr>
        <p:spPr>
          <a:xfrm>
            <a:off x="457200" y="457200"/>
            <a:ext cx="8229600" cy="5668963"/>
          </a:xfrm>
        </p:spPr>
        <p:txBody>
          <a:bodyPr>
            <a:normAutofit fontScale="90625" lnSpcReduction="10000"/>
          </a:bodyPr>
          <a:p>
            <a:pPr indent="0" marL="0">
              <a:buNone/>
            </a:pPr>
            <a:r>
              <a:rPr b="1" dirty="0" i="1" lang="en-US"/>
              <a:t>a) Obtain information on: </a:t>
            </a:r>
            <a:endParaRPr dirty="0" lang="en-US"/>
          </a:p>
          <a:p>
            <a:pPr indent="0" marL="0">
              <a:buNone/>
            </a:pPr>
            <a:r>
              <a:rPr b="1" dirty="0" lang="en-US"/>
              <a:t>Personal history </a:t>
            </a:r>
            <a:endParaRPr dirty="0" lang="en-US"/>
          </a:p>
          <a:p>
            <a:r>
              <a:rPr dirty="0" lang="en-US"/>
              <a:t>Name </a:t>
            </a:r>
          </a:p>
          <a:p>
            <a:r>
              <a:rPr dirty="0" lang="en-US"/>
              <a:t>Age (date of birth) </a:t>
            </a:r>
          </a:p>
          <a:p>
            <a:r>
              <a:rPr dirty="0" lang="en-US"/>
              <a:t>Physical address and telephone number </a:t>
            </a:r>
          </a:p>
          <a:p>
            <a:r>
              <a:rPr dirty="0" lang="en-US"/>
              <a:t>Marital status </a:t>
            </a:r>
          </a:p>
          <a:p>
            <a:r>
              <a:rPr dirty="0" lang="en-US"/>
              <a:t>Educational level: primary, secondary, university </a:t>
            </a:r>
          </a:p>
          <a:p>
            <a:r>
              <a:rPr dirty="0" lang="en-US"/>
              <a:t>Economic resources: employed? Type of work, position of patient and husband/guardian </a:t>
            </a:r>
          </a:p>
          <a:p>
            <a:r>
              <a:rPr dirty="0" lang="en-US"/>
              <a:t>Tobacco use (smoking or chewing habit) or use of other harmful substances? </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5" name="Content Placeholder 2"/>
          <p:cNvSpPr>
            <a:spLocks noGrp="1"/>
          </p:cNvSpPr>
          <p:nvPr>
            <p:ph idx="1"/>
          </p:nvPr>
        </p:nvSpPr>
        <p:spPr>
          <a:xfrm>
            <a:off x="533400" y="304800"/>
            <a:ext cx="8229600" cy="6324600"/>
          </a:xfrm>
        </p:spPr>
        <p:txBody>
          <a:bodyPr>
            <a:normAutofit fontScale="96875" lnSpcReduction="10000"/>
          </a:bodyPr>
          <a:p>
            <a:pPr indent="0" marL="0">
              <a:buNone/>
            </a:pPr>
            <a:r>
              <a:rPr b="1" dirty="0" lang="en-US" smtClean="0"/>
              <a:t>History </a:t>
            </a:r>
            <a:r>
              <a:rPr b="1" dirty="0" lang="en-US"/>
              <a:t>of present pregnancy </a:t>
            </a:r>
            <a:endParaRPr dirty="0" lang="en-US"/>
          </a:p>
          <a:p>
            <a:r>
              <a:rPr dirty="0" lang="en-US" smtClean="0"/>
              <a:t>Date </a:t>
            </a:r>
            <a:r>
              <a:rPr dirty="0" lang="en-US"/>
              <a:t>of last menstrual period (LMP); certainty of dates (by regularity, accuracy of recall and other relevant information including contraceptive history</a:t>
            </a:r>
            <a:r>
              <a:rPr dirty="0" lang="en-US" smtClean="0"/>
              <a:t>).</a:t>
            </a:r>
          </a:p>
          <a:p>
            <a:r>
              <a:rPr dirty="0" lang="en-US" smtClean="0"/>
              <a:t>Determine </a:t>
            </a:r>
            <a:r>
              <a:rPr dirty="0" lang="en-US"/>
              <a:t>the expected date of </a:t>
            </a:r>
            <a:r>
              <a:rPr dirty="0" lang="en-US" smtClean="0"/>
              <a:t>delivery(EDD) </a:t>
            </a:r>
            <a:r>
              <a:rPr dirty="0" lang="en-US"/>
              <a:t>based on LMP and all other relevant information</a:t>
            </a:r>
            <a:r>
              <a:rPr dirty="0" lang="en-US" smtClean="0"/>
              <a:t>.</a:t>
            </a:r>
          </a:p>
          <a:p>
            <a:r>
              <a:rPr dirty="0" lang="en-US" smtClean="0"/>
              <a:t> </a:t>
            </a:r>
            <a:r>
              <a:rPr dirty="0" lang="en-US"/>
              <a:t>Use 280-day rule (LMP + 280 days). Some women will refer to the date of the first missed period when asked about LMP, which may lead to miscalculation of term by four weeks </a:t>
            </a:r>
            <a:endParaRPr dirty="0" lang="en-US" smtClean="0"/>
          </a:p>
          <a:p>
            <a:endParaRPr dirty="0" lang="en-US" smtClean="0"/>
          </a:p>
          <a:p>
            <a:endParaRPr dirty="0" lang="en-US"/>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6" name="Content Placeholder 2"/>
          <p:cNvSpPr>
            <a:spLocks noGrp="1"/>
          </p:cNvSpPr>
          <p:nvPr>
            <p:ph idx="1"/>
          </p:nvPr>
        </p:nvSpPr>
        <p:spPr>
          <a:xfrm>
            <a:off x="457200" y="381000"/>
            <a:ext cx="8229600" cy="5745163"/>
          </a:xfrm>
        </p:spPr>
        <p:txBody>
          <a:bodyPr>
            <a:normAutofit fontScale="90625" lnSpcReduction="20000"/>
          </a:bodyPr>
          <a:p>
            <a:r>
              <a:rPr dirty="0" lang="en-US"/>
              <a:t>You may also calculate and record the Expected Date of Delivery (EDD) by    adding seven days to the first day of the last normal menstrual period and subtracting three months from that month. For example, if her last period started on 18th June, 18 plus 7 gives you 25. Then June minus three months, (6-3) will give March. So the EDD is March 25th of the following year.</a:t>
            </a:r>
          </a:p>
          <a:p>
            <a:r>
              <a:rPr dirty="0" lang="en-US"/>
              <a:t> Quickening if applicable </a:t>
            </a:r>
          </a:p>
          <a:p>
            <a:r>
              <a:rPr dirty="0" lang="en-US"/>
              <a:t> Any unexpected event (pain, vaginal bleeding, other: specify) </a:t>
            </a:r>
          </a:p>
          <a:p>
            <a:r>
              <a:rPr dirty="0" lang="en-US"/>
              <a:t>Malaria attacks </a:t>
            </a:r>
          </a:p>
          <a:p>
            <a:r>
              <a:rPr dirty="0" lang="en-US"/>
              <a:t>Habits: smoking/chewing tobacco, alcohol, drugs (frequency and quantity) </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07" name="Content Placeholder 2"/>
          <p:cNvSpPr>
            <a:spLocks noGrp="1"/>
          </p:cNvSpPr>
          <p:nvPr>
            <p:ph idx="1"/>
          </p:nvPr>
        </p:nvSpPr>
        <p:spPr>
          <a:xfrm>
            <a:off x="457200" y="304800"/>
            <a:ext cx="8229600" cy="5821363"/>
          </a:xfrm>
        </p:spPr>
        <p:txBody>
          <a:bodyPr>
            <a:normAutofit fontScale="81250" lnSpcReduction="10000"/>
          </a:bodyPr>
          <a:p>
            <a:pPr indent="0" marL="0">
              <a:buNone/>
            </a:pPr>
            <a:r>
              <a:rPr b="1" dirty="0" lang="en-US" smtClean="0"/>
              <a:t>Obstetric </a:t>
            </a:r>
            <a:r>
              <a:rPr b="1" dirty="0" lang="en-US"/>
              <a:t>history </a:t>
            </a:r>
            <a:endParaRPr dirty="0" lang="en-US"/>
          </a:p>
          <a:p>
            <a:r>
              <a:rPr dirty="0" lang="en-US"/>
              <a:t>Number of previous pregnancies (Gravida and Parity) </a:t>
            </a:r>
          </a:p>
          <a:p>
            <a:r>
              <a:rPr dirty="0" lang="en-US"/>
              <a:t>Date (month, year) and outcome of each event (live birth, stillbirth, neonatal death, abortion, ectopic, </a:t>
            </a:r>
            <a:r>
              <a:rPr dirty="0" lang="en-US" err="1"/>
              <a:t>hydatidiform</a:t>
            </a:r>
            <a:r>
              <a:rPr dirty="0" lang="en-US"/>
              <a:t> mole) </a:t>
            </a:r>
          </a:p>
          <a:p>
            <a:r>
              <a:rPr dirty="0" lang="en-US"/>
              <a:t>Specify (validate) preterm births </a:t>
            </a:r>
          </a:p>
          <a:p>
            <a:r>
              <a:rPr dirty="0" lang="en-US"/>
              <a:t>Specify type and gestation of any abortion, and management if possible (MVA, D&amp;C) </a:t>
            </a:r>
          </a:p>
          <a:p>
            <a:r>
              <a:rPr dirty="0" lang="en-US"/>
              <a:t>Birth weight of previous pregnancies (if known) </a:t>
            </a:r>
          </a:p>
          <a:p>
            <a:r>
              <a:rPr dirty="0" lang="en-US"/>
              <a:t>Sex of the baby / babies </a:t>
            </a:r>
          </a:p>
          <a:p>
            <a:r>
              <a:rPr dirty="0" lang="en-US"/>
              <a:t>Puerperium (eventful or uneventful) </a:t>
            </a:r>
          </a:p>
          <a:p>
            <a:r>
              <a:rPr dirty="0" lang="en-US"/>
              <a:t>Periods of exclusive breast-feeding: when? For how long? </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08" name="Content Placeholder 2"/>
          <p:cNvSpPr>
            <a:spLocks noGrp="1"/>
          </p:cNvSpPr>
          <p:nvPr>
            <p:ph idx="1"/>
          </p:nvPr>
        </p:nvSpPr>
        <p:spPr>
          <a:xfrm>
            <a:off x="457200" y="304800"/>
            <a:ext cx="8229600" cy="6248400"/>
          </a:xfrm>
        </p:spPr>
        <p:txBody>
          <a:bodyPr>
            <a:normAutofit fontScale="81250" lnSpcReduction="20000"/>
          </a:bodyPr>
          <a:p>
            <a:pPr indent="0" marL="0">
              <a:buNone/>
            </a:pPr>
            <a:r>
              <a:rPr dirty="0" lang="en-US" smtClean="0"/>
              <a:t>Special </a:t>
            </a:r>
            <a:r>
              <a:rPr dirty="0" lang="en-US"/>
              <a:t>maternal complications and events in previous pregnancies; </a:t>
            </a:r>
          </a:p>
          <a:p>
            <a:pPr indent="0" marL="0">
              <a:buNone/>
            </a:pPr>
            <a:r>
              <a:rPr dirty="0" lang="en-US"/>
              <a:t>Specify which pregnancy, validate by records (if possible): </a:t>
            </a:r>
          </a:p>
          <a:p>
            <a:pPr>
              <a:buFont typeface="Wingdings" panose="05000000000000000000" pitchFamily="2" charset="2"/>
              <a:buChar char="ü"/>
            </a:pPr>
            <a:r>
              <a:rPr dirty="0" lang="en-US" smtClean="0"/>
              <a:t> Recurrent early abortion </a:t>
            </a:r>
          </a:p>
          <a:p>
            <a:pPr>
              <a:buFont typeface="Wingdings" panose="05000000000000000000" pitchFamily="2" charset="2"/>
              <a:buChar char="ü"/>
            </a:pPr>
            <a:r>
              <a:rPr dirty="0" lang="en-US" smtClean="0"/>
              <a:t> Induced abortion and any associated complications </a:t>
            </a:r>
          </a:p>
          <a:p>
            <a:pPr>
              <a:buFont typeface="Wingdings" panose="05000000000000000000" pitchFamily="2" charset="2"/>
              <a:buChar char="ü"/>
            </a:pPr>
            <a:r>
              <a:rPr dirty="0" lang="en-US" smtClean="0"/>
              <a:t> Thrombosis, Embolus </a:t>
            </a:r>
          </a:p>
          <a:p>
            <a:pPr>
              <a:buFont typeface="Wingdings" panose="05000000000000000000" pitchFamily="2" charset="2"/>
              <a:buChar char="ü"/>
            </a:pPr>
            <a:r>
              <a:rPr dirty="0" lang="en-US" smtClean="0"/>
              <a:t> Hypertension, Pre-eclampsia Or Eclampsia </a:t>
            </a:r>
          </a:p>
          <a:p>
            <a:pPr>
              <a:buFont typeface="Wingdings" panose="05000000000000000000" pitchFamily="2" charset="2"/>
              <a:buChar char="ü"/>
            </a:pPr>
            <a:r>
              <a:rPr dirty="0" lang="en-US" smtClean="0"/>
              <a:t> Placental Abruption </a:t>
            </a:r>
          </a:p>
          <a:p>
            <a:pPr>
              <a:buFont typeface="Wingdings" panose="05000000000000000000" pitchFamily="2" charset="2"/>
              <a:buChar char="ü"/>
            </a:pPr>
            <a:r>
              <a:rPr dirty="0" lang="en-US" smtClean="0"/>
              <a:t> Placenta </a:t>
            </a:r>
            <a:r>
              <a:rPr dirty="0" lang="en-US" err="1" smtClean="0"/>
              <a:t>Praevia</a:t>
            </a:r>
            <a:r>
              <a:rPr dirty="0" lang="en-US" smtClean="0"/>
              <a:t> </a:t>
            </a:r>
          </a:p>
          <a:p>
            <a:pPr>
              <a:buFont typeface="Wingdings" panose="05000000000000000000" pitchFamily="2" charset="2"/>
              <a:buChar char="ü"/>
            </a:pPr>
            <a:r>
              <a:rPr dirty="0" lang="en-US" smtClean="0"/>
              <a:t> Breech Or Transverse Presentation </a:t>
            </a:r>
          </a:p>
          <a:p>
            <a:pPr>
              <a:buFont typeface="Wingdings" panose="05000000000000000000" pitchFamily="2" charset="2"/>
              <a:buChar char="ü"/>
            </a:pPr>
            <a:r>
              <a:rPr dirty="0" lang="en-US" smtClean="0"/>
              <a:t> Obstructed Labour, including Dystocia </a:t>
            </a:r>
          </a:p>
          <a:p>
            <a:pPr>
              <a:buFont typeface="Wingdings" panose="05000000000000000000" pitchFamily="2" charset="2"/>
              <a:buChar char="ü"/>
            </a:pPr>
            <a:r>
              <a:rPr dirty="0" lang="en-US" smtClean="0"/>
              <a:t> Third-degree tears </a:t>
            </a:r>
          </a:p>
          <a:p>
            <a:pPr>
              <a:buFont typeface="Wingdings" panose="05000000000000000000" pitchFamily="2" charset="2"/>
              <a:buChar char="ü"/>
            </a:pPr>
            <a:r>
              <a:rPr dirty="0" lang="en-US" smtClean="0"/>
              <a:t> Third Stage excessive </a:t>
            </a:r>
            <a:r>
              <a:rPr dirty="0" lang="en-US"/>
              <a:t>b</a:t>
            </a:r>
            <a:r>
              <a:rPr dirty="0" lang="en-US" smtClean="0"/>
              <a:t>leeding </a:t>
            </a:r>
          </a:p>
          <a:p>
            <a:pPr>
              <a:buFont typeface="Wingdings" panose="05000000000000000000" pitchFamily="2" charset="2"/>
              <a:buChar char="ü"/>
            </a:pPr>
            <a:r>
              <a:rPr dirty="0" lang="en-US" smtClean="0"/>
              <a:t> Puerperal Sepsis </a:t>
            </a:r>
          </a:p>
          <a:p>
            <a:pPr>
              <a:buFont typeface="Wingdings" panose="05000000000000000000" pitchFamily="2" charset="2"/>
              <a:buChar char="ü"/>
            </a:pPr>
            <a:r>
              <a:rPr dirty="0" lang="en-US" smtClean="0"/>
              <a:t> Gestational Diabetes. </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09" name="Content Placeholder 2"/>
          <p:cNvSpPr>
            <a:spLocks noGrp="1"/>
          </p:cNvSpPr>
          <p:nvPr>
            <p:ph idx="1"/>
          </p:nvPr>
        </p:nvSpPr>
        <p:spPr>
          <a:xfrm>
            <a:off x="457200" y="304800"/>
            <a:ext cx="8229600" cy="5821363"/>
          </a:xfrm>
        </p:spPr>
        <p:txBody>
          <a:bodyPr/>
          <a:p>
            <a:pPr indent="0" marL="0">
              <a:buNone/>
            </a:pPr>
            <a:r>
              <a:rPr b="1" dirty="0" lang="en-US" smtClean="0"/>
              <a:t>Obstetrical </a:t>
            </a:r>
            <a:r>
              <a:rPr b="1" dirty="0" lang="en-US"/>
              <a:t>operations: </a:t>
            </a:r>
            <a:endParaRPr dirty="0" lang="en-US"/>
          </a:p>
          <a:p>
            <a:r>
              <a:rPr dirty="0" lang="en-US" smtClean="0"/>
              <a:t>Caesarean section (indication, if known) </a:t>
            </a:r>
          </a:p>
          <a:p>
            <a:r>
              <a:rPr dirty="0" lang="en-US" smtClean="0"/>
              <a:t> Forceps or vacuum extraction </a:t>
            </a:r>
          </a:p>
          <a:p>
            <a:r>
              <a:rPr dirty="0" lang="en-US" smtClean="0"/>
              <a:t> Manual removal of the placenta </a:t>
            </a:r>
          </a:p>
          <a:p>
            <a:r>
              <a:rPr dirty="0" lang="en-US" smtClean="0"/>
              <a:t> Destructive procedures </a:t>
            </a:r>
            <a:r>
              <a:rPr dirty="0" lang="en-US"/>
              <a:t>(craniotomy, decapitation) </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10" name="Content Placeholder 2"/>
          <p:cNvSpPr>
            <a:spLocks noGrp="1"/>
          </p:cNvSpPr>
          <p:nvPr>
            <p:ph idx="1"/>
          </p:nvPr>
        </p:nvSpPr>
        <p:spPr>
          <a:xfrm>
            <a:off x="457200" y="228600"/>
            <a:ext cx="8229600" cy="5897563"/>
          </a:xfrm>
        </p:spPr>
        <p:txBody>
          <a:bodyPr>
            <a:normAutofit fontScale="81250" lnSpcReduction="10000"/>
          </a:bodyPr>
          <a:p>
            <a:endParaRPr dirty="0" lang="en-US"/>
          </a:p>
          <a:p>
            <a:pPr indent="0" marL="0">
              <a:buNone/>
            </a:pPr>
            <a:r>
              <a:rPr b="1" dirty="0" lang="en-US"/>
              <a:t>Special perinatal (</a:t>
            </a:r>
            <a:r>
              <a:rPr b="1" dirty="0" lang="en-US" err="1"/>
              <a:t>foetal</a:t>
            </a:r>
            <a:r>
              <a:rPr b="1" dirty="0" lang="en-US"/>
              <a:t>, newborn) complications </a:t>
            </a:r>
            <a:r>
              <a:rPr dirty="0" lang="en-US"/>
              <a:t>and events in previous </a:t>
            </a:r>
          </a:p>
          <a:p>
            <a:r>
              <a:rPr dirty="0" lang="en-US"/>
              <a:t>Pregnancies; specify which pregnancy, validate by records (if possible): </a:t>
            </a:r>
          </a:p>
          <a:p>
            <a:pPr>
              <a:buFont typeface="Wingdings" panose="05000000000000000000" pitchFamily="2" charset="2"/>
              <a:buChar char="ü"/>
            </a:pPr>
            <a:r>
              <a:rPr dirty="0" lang="en-US" smtClean="0"/>
              <a:t> </a:t>
            </a:r>
            <a:r>
              <a:rPr dirty="0" lang="en-US"/>
              <a:t>twins or higher order multiples </a:t>
            </a:r>
          </a:p>
          <a:p>
            <a:pPr>
              <a:buFont typeface="Wingdings" panose="05000000000000000000" pitchFamily="2" charset="2"/>
              <a:buChar char="ü"/>
            </a:pPr>
            <a:r>
              <a:rPr dirty="0" lang="en-US" smtClean="0"/>
              <a:t> </a:t>
            </a:r>
            <a:r>
              <a:rPr dirty="0" lang="en-US"/>
              <a:t>low birth weight: &lt;2500 g </a:t>
            </a:r>
          </a:p>
          <a:p>
            <a:pPr>
              <a:buFont typeface="Wingdings" panose="05000000000000000000" pitchFamily="2" charset="2"/>
              <a:buChar char="ü"/>
            </a:pPr>
            <a:r>
              <a:rPr dirty="0" lang="en-US" smtClean="0"/>
              <a:t> </a:t>
            </a:r>
            <a:r>
              <a:rPr dirty="0" lang="en-US"/>
              <a:t>intrauterine growth restriction (if validated) </a:t>
            </a:r>
          </a:p>
          <a:p>
            <a:pPr>
              <a:buFont typeface="Wingdings" panose="05000000000000000000" pitchFamily="2" charset="2"/>
              <a:buChar char="ü"/>
            </a:pPr>
            <a:r>
              <a:rPr dirty="0" lang="en-US" smtClean="0"/>
              <a:t>Rhesus-antibody </a:t>
            </a:r>
            <a:r>
              <a:rPr dirty="0" lang="en-US"/>
              <a:t>affection (hydrops) </a:t>
            </a:r>
          </a:p>
          <a:p>
            <a:pPr>
              <a:buFont typeface="Wingdings" panose="05000000000000000000" pitchFamily="2" charset="2"/>
              <a:buChar char="ü"/>
            </a:pPr>
            <a:r>
              <a:rPr dirty="0" lang="en-US" smtClean="0"/>
              <a:t> </a:t>
            </a:r>
            <a:r>
              <a:rPr dirty="0" lang="en-US"/>
              <a:t>malformed or chromosomally abnormal child </a:t>
            </a:r>
          </a:p>
          <a:p>
            <a:pPr>
              <a:buFont typeface="Wingdings" panose="05000000000000000000" pitchFamily="2" charset="2"/>
              <a:buChar char="ü"/>
            </a:pPr>
            <a:r>
              <a:rPr dirty="0" lang="en-US" smtClean="0"/>
              <a:t> </a:t>
            </a:r>
            <a:r>
              <a:rPr dirty="0" lang="en-US" err="1"/>
              <a:t>macrosomic</a:t>
            </a:r>
            <a:r>
              <a:rPr dirty="0" lang="en-US"/>
              <a:t> (&gt;4500g) newborn </a:t>
            </a:r>
          </a:p>
          <a:p>
            <a:pPr>
              <a:buFont typeface="Wingdings" panose="05000000000000000000" pitchFamily="2" charset="2"/>
              <a:buChar char="ü"/>
            </a:pPr>
            <a:r>
              <a:rPr dirty="0" lang="en-US" smtClean="0"/>
              <a:t> </a:t>
            </a:r>
            <a:r>
              <a:rPr dirty="0" lang="en-US"/>
              <a:t>resuscitation or other treatment of newborn </a:t>
            </a:r>
          </a:p>
          <a:p>
            <a:pPr>
              <a:buFont typeface="Wingdings" panose="05000000000000000000" pitchFamily="2" charset="2"/>
              <a:buChar char="ü"/>
            </a:pPr>
            <a:r>
              <a:rPr dirty="0" lang="en-US" smtClean="0"/>
              <a:t> </a:t>
            </a:r>
            <a:r>
              <a:rPr dirty="0" lang="en-US"/>
              <a:t>perinatal, neonatal or infant death (also: later death) </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593" name="Content Placeholder 2"/>
          <p:cNvSpPr>
            <a:spLocks noGrp="1"/>
          </p:cNvSpPr>
          <p:nvPr>
            <p:ph idx="1"/>
          </p:nvPr>
        </p:nvSpPr>
        <p:spPr>
          <a:xfrm>
            <a:off x="457200" y="457200"/>
            <a:ext cx="8229600" cy="5668963"/>
          </a:xfrm>
        </p:spPr>
        <p:txBody>
          <a:bodyPr>
            <a:normAutofit fontScale="93750" lnSpcReduction="10000"/>
          </a:bodyPr>
          <a:p>
            <a:pPr indent="0" marL="0">
              <a:buNone/>
            </a:pPr>
            <a:r>
              <a:rPr b="1" dirty="0" lang="en-US"/>
              <a:t>Outline </a:t>
            </a:r>
            <a:endParaRPr dirty="0" lang="en-US"/>
          </a:p>
          <a:p>
            <a:pPr indent="0" marL="0">
              <a:buNone/>
            </a:pPr>
            <a:r>
              <a:rPr dirty="0" lang="en-US"/>
              <a:t>1. Background </a:t>
            </a:r>
          </a:p>
          <a:p>
            <a:r>
              <a:rPr dirty="0" lang="en-US"/>
              <a:t>a. Definition of antenatal care. </a:t>
            </a:r>
          </a:p>
          <a:p>
            <a:r>
              <a:rPr dirty="0" lang="en-US"/>
              <a:t>b. Aim of antenatal care </a:t>
            </a:r>
          </a:p>
          <a:p>
            <a:r>
              <a:rPr dirty="0" lang="en-US"/>
              <a:t>c. The risk approach </a:t>
            </a:r>
          </a:p>
          <a:p>
            <a:r>
              <a:rPr dirty="0" lang="en-US"/>
              <a:t>d. Focused antenatal care </a:t>
            </a:r>
          </a:p>
          <a:p>
            <a:r>
              <a:rPr dirty="0" lang="en-US"/>
              <a:t>e. The objectives of focused antenatal care </a:t>
            </a:r>
          </a:p>
          <a:p>
            <a:pPr indent="0" marL="0">
              <a:buNone/>
            </a:pPr>
            <a:r>
              <a:rPr dirty="0" lang="en-US"/>
              <a:t>2. Management </a:t>
            </a:r>
          </a:p>
          <a:p>
            <a:r>
              <a:rPr dirty="0" lang="en-US"/>
              <a:t>a. Schedule of visits </a:t>
            </a:r>
          </a:p>
          <a:p>
            <a:r>
              <a:rPr dirty="0" lang="en-US"/>
              <a:t>b. Contents of visits </a:t>
            </a:r>
          </a:p>
          <a:p>
            <a:pPr indent="0" marL="0">
              <a:buNone/>
            </a:pPr>
            <a:r>
              <a:rPr dirty="0" lang="en-US"/>
              <a:t>3. Summary of Mother and Child Health booklet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11" name="Content Placeholder 2"/>
          <p:cNvSpPr>
            <a:spLocks noGrp="1"/>
          </p:cNvSpPr>
          <p:nvPr>
            <p:ph idx="1"/>
          </p:nvPr>
        </p:nvSpPr>
        <p:spPr>
          <a:xfrm>
            <a:off x="457200" y="228600"/>
            <a:ext cx="8229600" cy="5897563"/>
          </a:xfrm>
        </p:spPr>
        <p:txBody>
          <a:bodyPr>
            <a:normAutofit fontScale="81250" lnSpcReduction="20000"/>
          </a:bodyPr>
          <a:p>
            <a:pPr indent="0" marL="0">
              <a:buNone/>
            </a:pPr>
            <a:r>
              <a:rPr b="1" dirty="0" lang="en-US" smtClean="0"/>
              <a:t>Medical </a:t>
            </a:r>
            <a:r>
              <a:rPr b="1" dirty="0" lang="en-US"/>
              <a:t>history </a:t>
            </a:r>
            <a:endParaRPr dirty="0" lang="en-US"/>
          </a:p>
          <a:p>
            <a:r>
              <a:rPr dirty="0" lang="en-US"/>
              <a:t>Specific diseases and conditions: </a:t>
            </a:r>
          </a:p>
          <a:p>
            <a:pPr>
              <a:buFont typeface="Wingdings" panose="05000000000000000000" pitchFamily="2" charset="2"/>
              <a:buChar char="ü"/>
            </a:pPr>
            <a:r>
              <a:rPr dirty="0" lang="en-US"/>
              <a:t>o tuberculosis, heart disease, chronic renal disease, epilepsy, diabetes mellitus </a:t>
            </a:r>
          </a:p>
          <a:p>
            <a:pPr>
              <a:buFont typeface="Wingdings" panose="05000000000000000000" pitchFamily="2" charset="2"/>
              <a:buChar char="ü"/>
            </a:pPr>
            <a:r>
              <a:rPr dirty="0" lang="en-US"/>
              <a:t>o RTIs </a:t>
            </a:r>
          </a:p>
          <a:p>
            <a:pPr>
              <a:buFont typeface="Wingdings" panose="05000000000000000000" pitchFamily="2" charset="2"/>
              <a:buChar char="ü"/>
            </a:pPr>
            <a:r>
              <a:rPr dirty="0" lang="en-US"/>
              <a:t>o HIV status, if known </a:t>
            </a:r>
          </a:p>
          <a:p>
            <a:pPr>
              <a:buFont typeface="Wingdings" panose="05000000000000000000" pitchFamily="2" charset="2"/>
              <a:buChar char="ü"/>
            </a:pPr>
            <a:r>
              <a:rPr dirty="0" lang="en-US"/>
              <a:t>o other specific conditions depending on prevalence in the region, e.g. hepatitis, malaria, sickle cell trait </a:t>
            </a:r>
          </a:p>
          <a:p>
            <a:pPr>
              <a:buFont typeface="Wingdings" panose="05000000000000000000" pitchFamily="2" charset="2"/>
              <a:buChar char="ü"/>
            </a:pPr>
            <a:r>
              <a:rPr dirty="0" lang="en-US"/>
              <a:t>o operations other than caesarean section </a:t>
            </a:r>
          </a:p>
          <a:p>
            <a:pPr>
              <a:buFont typeface="Wingdings" panose="05000000000000000000" pitchFamily="2" charset="2"/>
              <a:buChar char="ü"/>
            </a:pPr>
            <a:r>
              <a:rPr dirty="0" lang="en-US"/>
              <a:t>o blood transfusions </a:t>
            </a:r>
          </a:p>
          <a:p>
            <a:pPr>
              <a:buFont typeface="Wingdings" panose="05000000000000000000" pitchFamily="2" charset="2"/>
              <a:buChar char="ü"/>
            </a:pPr>
            <a:r>
              <a:rPr dirty="0" lang="en-US"/>
              <a:t>o Rhesus D negative antibodies </a:t>
            </a:r>
          </a:p>
          <a:p>
            <a:pPr>
              <a:buFont typeface="Wingdings" panose="05000000000000000000" pitchFamily="2" charset="2"/>
              <a:buChar char="ü"/>
            </a:pPr>
            <a:r>
              <a:rPr dirty="0" lang="en-US"/>
              <a:t>o current use of medicines: specify </a:t>
            </a:r>
          </a:p>
          <a:p>
            <a:pPr>
              <a:buFont typeface="Wingdings" panose="05000000000000000000" pitchFamily="2" charset="2"/>
              <a:buChar char="ü"/>
            </a:pPr>
            <a:r>
              <a:rPr dirty="0" lang="en-US"/>
              <a:t>o Period of infertility: when? duration, cause(s) </a:t>
            </a:r>
          </a:p>
          <a:p>
            <a:r>
              <a:rPr dirty="0" lang="en-US"/>
              <a:t>Any other diseases, past or chronic; allergy </a:t>
            </a:r>
          </a:p>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12" name="Content Placeholder 2"/>
          <p:cNvSpPr>
            <a:spLocks noGrp="1"/>
          </p:cNvSpPr>
          <p:nvPr>
            <p:ph idx="1"/>
          </p:nvPr>
        </p:nvSpPr>
        <p:spPr>
          <a:xfrm>
            <a:off x="457200" y="304800"/>
            <a:ext cx="8229600" cy="5821363"/>
          </a:xfrm>
        </p:spPr>
        <p:txBody>
          <a:bodyPr>
            <a:normAutofit/>
          </a:bodyPr>
          <a:p>
            <a:pPr indent="0" marL="0">
              <a:buNone/>
            </a:pPr>
            <a:r>
              <a:rPr b="1" dirty="0" lang="en-US"/>
              <a:t>b) Perform physical examination </a:t>
            </a:r>
            <a:endParaRPr b="1" dirty="0" lang="en-US" smtClean="0"/>
          </a:p>
          <a:p>
            <a:r>
              <a:rPr dirty="0" lang="en-US"/>
              <a:t>A thorough examination is made at the first visit. This is divided into a general examination and an obstetric examination. The general examination should include:</a:t>
            </a:r>
          </a:p>
          <a:p>
            <a:r>
              <a:rPr dirty="0" lang="en-US"/>
              <a:t>General appearance, namely the nutritional status, whether weak or sick looking. Note the gait and if she walks with a limp.</a:t>
            </a:r>
          </a:p>
          <a:p>
            <a:r>
              <a:rPr dirty="0" lang="en-US"/>
              <a:t>Height, noting that any woman below 150cms in height is likely to have </a:t>
            </a:r>
            <a:r>
              <a:rPr dirty="0" lang="en-US" err="1"/>
              <a:t>cephalo</a:t>
            </a:r>
            <a:r>
              <a:rPr dirty="0" lang="en-US"/>
              <a:t>-pelvic disproportion</a:t>
            </a:r>
            <a:r>
              <a:rPr dirty="0" lang="en-US" smtClean="0"/>
              <a:t>.</a:t>
            </a: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13" name="Content Placeholder 2"/>
          <p:cNvSpPr>
            <a:spLocks noGrp="1"/>
          </p:cNvSpPr>
          <p:nvPr>
            <p:ph idx="1"/>
          </p:nvPr>
        </p:nvSpPr>
        <p:spPr>
          <a:xfrm>
            <a:off x="457200" y="381000"/>
            <a:ext cx="8229600" cy="5745163"/>
          </a:xfrm>
        </p:spPr>
        <p:txBody>
          <a:bodyPr/>
          <a:p>
            <a:r>
              <a:rPr dirty="0" lang="en-US"/>
              <a:t>Weight, that is, a pregnant woman on average gains 2kg every month. </a:t>
            </a:r>
            <a:endParaRPr dirty="0" lang="en-US" smtClean="0"/>
          </a:p>
          <a:p>
            <a:r>
              <a:rPr dirty="0" lang="en-US" smtClean="0"/>
              <a:t>The </a:t>
            </a:r>
            <a:r>
              <a:rPr dirty="0" lang="en-US"/>
              <a:t>total weight gain by the end of pregnancy is about 10-20kg. Excessive weight gain indicates accumulation of fluid in the tissues (</a:t>
            </a:r>
            <a:r>
              <a:rPr dirty="0" lang="en-US" err="1"/>
              <a:t>oedema</a:t>
            </a:r>
            <a:r>
              <a:rPr dirty="0" lang="en-US"/>
              <a:t>). </a:t>
            </a:r>
            <a:endParaRPr dirty="0" lang="en-US" smtClean="0"/>
          </a:p>
          <a:p>
            <a:r>
              <a:rPr dirty="0" lang="en-US" smtClean="0"/>
              <a:t>Lack </a:t>
            </a:r>
            <a:r>
              <a:rPr dirty="0" lang="en-US"/>
              <a:t>of increase in weight or loss may mean malnutrition. </a:t>
            </a:r>
            <a:endParaRPr dirty="0" lang="en-US" smtClean="0"/>
          </a:p>
          <a:p>
            <a:r>
              <a:rPr dirty="0" lang="en-US" smtClean="0"/>
              <a:t>Obesity </a:t>
            </a:r>
            <a:r>
              <a:rPr dirty="0" lang="en-US"/>
              <a:t>may lead to an increased risk of gestational diabetes.</a:t>
            </a:r>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14" name="Content Placeholder 2"/>
          <p:cNvSpPr>
            <a:spLocks noGrp="1"/>
          </p:cNvSpPr>
          <p:nvPr>
            <p:ph idx="1"/>
          </p:nvPr>
        </p:nvSpPr>
        <p:spPr>
          <a:xfrm>
            <a:off x="457200" y="457200"/>
            <a:ext cx="8229600" cy="5668963"/>
          </a:xfrm>
        </p:spPr>
        <p:txBody>
          <a:bodyPr>
            <a:normAutofit fontScale="78125" lnSpcReduction="20000"/>
          </a:bodyPr>
          <a:p>
            <a:r>
              <a:rPr dirty="0" lang="en-US"/>
              <a:t>Blood pressure, which is taken in order to ascertain the normal and provide a baseline for comparison. A pressure of 140/90mm/Hg at booking is indicative of hypertension and could cause damage to the placenta.</a:t>
            </a:r>
          </a:p>
          <a:p>
            <a:r>
              <a:rPr dirty="0" lang="en-US"/>
              <a:t>pulse, temperature</a:t>
            </a:r>
          </a:p>
          <a:p>
            <a:r>
              <a:rPr dirty="0" lang="en-US"/>
              <a:t>Signs of </a:t>
            </a:r>
            <a:r>
              <a:rPr dirty="0" lang="en-US" err="1"/>
              <a:t>anaemia</a:t>
            </a:r>
            <a:r>
              <a:rPr dirty="0" lang="en-US"/>
              <a:t> in conjunctiva, hands and tongue pale complexion, fingernails, conjunctiva, oral mucosa, tip of tongue and shortness of breath </a:t>
            </a:r>
          </a:p>
          <a:p>
            <a:r>
              <a:rPr dirty="0" lang="en-US"/>
              <a:t>Check for </a:t>
            </a:r>
            <a:r>
              <a:rPr dirty="0" lang="en-US" err="1"/>
              <a:t>oedema</a:t>
            </a:r>
            <a:r>
              <a:rPr dirty="0" lang="en-US"/>
              <a:t> of face, hands and ankles</a:t>
            </a:r>
          </a:p>
          <a:p>
            <a:r>
              <a:rPr dirty="0" lang="en-US"/>
              <a:t>Observe type of breathing and chest generally for abnormalities </a:t>
            </a:r>
          </a:p>
          <a:p>
            <a:endParaRPr dirty="0" lang="en-US"/>
          </a:p>
          <a:p>
            <a:pPr>
              <a:buFont typeface="Wingdings" panose="05000000000000000000" pitchFamily="2" charset="2"/>
              <a:buChar char="Ø"/>
            </a:pPr>
            <a:r>
              <a:rPr dirty="0" lang="en-US" smtClean="0"/>
              <a:t>FGM </a:t>
            </a:r>
            <a:r>
              <a:rPr dirty="0" lang="en-US"/>
              <a:t>status: - If type III discuss the possibility of de-infibulation (opening up either </a:t>
            </a:r>
            <a:r>
              <a:rPr dirty="0" lang="en-US" smtClean="0"/>
              <a:t>antenatal </a:t>
            </a:r>
            <a:r>
              <a:rPr dirty="0" lang="en-US"/>
              <a:t>or during labour) </a:t>
            </a:r>
          </a:p>
          <a:p>
            <a:pPr>
              <a:buFont typeface="Wingdings" panose="05000000000000000000" pitchFamily="2" charset="2"/>
              <a:buChar char="Ø"/>
            </a:pPr>
            <a:r>
              <a:rPr dirty="0" lang="en-US" smtClean="0"/>
              <a:t>Varicosities</a:t>
            </a:r>
            <a:r>
              <a:rPr dirty="0" lang="en-US"/>
              <a:t>, warts, discharge </a:t>
            </a:r>
          </a:p>
          <a:p>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15" name="Content Placeholder 2"/>
          <p:cNvSpPr>
            <a:spLocks noGrp="1"/>
          </p:cNvSpPr>
          <p:nvPr>
            <p:ph idx="1"/>
          </p:nvPr>
        </p:nvSpPr>
        <p:spPr>
          <a:xfrm>
            <a:off x="457200" y="457200"/>
            <a:ext cx="8229600" cy="5668963"/>
          </a:xfrm>
        </p:spPr>
        <p:txBody>
          <a:bodyPr/>
          <a:p>
            <a:pPr indent="0" marL="0">
              <a:buNone/>
            </a:pPr>
            <a:r>
              <a:rPr b="1" dirty="0" lang="en-US"/>
              <a:t>Breast Examination</a:t>
            </a:r>
            <a:r>
              <a:rPr dirty="0" lang="en-US"/>
              <a:t> </a:t>
            </a:r>
            <a:endParaRPr dirty="0" lang="en-US" smtClean="0"/>
          </a:p>
          <a:p>
            <a:r>
              <a:rPr dirty="0" lang="en-US" smtClean="0"/>
              <a:t>Palpate </a:t>
            </a:r>
            <a:r>
              <a:rPr dirty="0" lang="en-US"/>
              <a:t>gently with the flat of the hand to feel for any lumps. </a:t>
            </a:r>
            <a:endParaRPr dirty="0" lang="en-US" smtClean="0"/>
          </a:p>
          <a:p>
            <a:r>
              <a:rPr dirty="0" lang="en-US" smtClean="0"/>
              <a:t>Check </a:t>
            </a:r>
            <a:r>
              <a:rPr dirty="0" lang="en-US"/>
              <a:t>if the nipple is protractile. </a:t>
            </a:r>
            <a:endParaRPr dirty="0" lang="en-US" smtClean="0"/>
          </a:p>
          <a:p>
            <a:r>
              <a:rPr dirty="0" lang="en-US" smtClean="0"/>
              <a:t>Educate </a:t>
            </a:r>
            <a:r>
              <a:rPr dirty="0" lang="en-US"/>
              <a:t>the woman on how to examine the breasts by herself</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16" name="Content Placeholder 2"/>
          <p:cNvSpPr>
            <a:spLocks noGrp="1"/>
          </p:cNvSpPr>
          <p:nvPr>
            <p:ph idx="1"/>
          </p:nvPr>
        </p:nvSpPr>
        <p:spPr>
          <a:xfrm>
            <a:off x="457200" y="381000"/>
            <a:ext cx="8229600" cy="5745163"/>
          </a:xfrm>
        </p:spPr>
        <p:txBody>
          <a:bodyPr/>
          <a:p>
            <a:pPr indent="0" marL="0">
              <a:buNone/>
            </a:pPr>
            <a:r>
              <a:rPr b="1" dirty="0" lang="en-US"/>
              <a:t>Obstetric Examination (Abdominal)</a:t>
            </a:r>
            <a:r>
              <a:rPr dirty="0" lang="en-US"/>
              <a:t> </a:t>
            </a:r>
          </a:p>
          <a:p>
            <a:pPr indent="0" marL="0">
              <a:buNone/>
            </a:pPr>
            <a:r>
              <a:rPr dirty="0" lang="en-US"/>
              <a:t>An obstetric examination aims at:</a:t>
            </a:r>
          </a:p>
          <a:p>
            <a:pPr indent="-514350" marL="514350">
              <a:buFont typeface="+mj-lt"/>
              <a:buAutoNum type="arabicPeriod"/>
            </a:pPr>
            <a:r>
              <a:rPr dirty="0" lang="en-US"/>
              <a:t>Observing for signs of pregnancy</a:t>
            </a:r>
          </a:p>
          <a:p>
            <a:pPr indent="-514350" marL="514350">
              <a:buFont typeface="+mj-lt"/>
              <a:buAutoNum type="arabicPeriod"/>
            </a:pPr>
            <a:r>
              <a:rPr dirty="0" lang="en-US"/>
              <a:t>Assessing </a:t>
            </a:r>
            <a:r>
              <a:rPr dirty="0" lang="en-US" err="1"/>
              <a:t>foetal</a:t>
            </a:r>
            <a:r>
              <a:rPr dirty="0" lang="en-US"/>
              <a:t> size and growth</a:t>
            </a:r>
          </a:p>
          <a:p>
            <a:pPr indent="-514350" marL="514350">
              <a:buFont typeface="+mj-lt"/>
              <a:buAutoNum type="arabicPeriod"/>
            </a:pPr>
            <a:r>
              <a:rPr dirty="0" lang="en-US"/>
              <a:t>Assessing </a:t>
            </a:r>
            <a:r>
              <a:rPr dirty="0" lang="en-US" err="1"/>
              <a:t>foetal</a:t>
            </a:r>
            <a:r>
              <a:rPr dirty="0" lang="en-US"/>
              <a:t> health </a:t>
            </a:r>
          </a:p>
          <a:p>
            <a:pPr indent="-514350" marL="514350">
              <a:buFont typeface="+mj-lt"/>
              <a:buAutoNum type="arabicPeriod"/>
            </a:pPr>
            <a:r>
              <a:rPr dirty="0" lang="en-US"/>
              <a:t>Diagnosing the location of </a:t>
            </a:r>
            <a:r>
              <a:rPr dirty="0" lang="en-US" err="1"/>
              <a:t>foetal</a:t>
            </a:r>
            <a:r>
              <a:rPr dirty="0" lang="en-US"/>
              <a:t> parts</a:t>
            </a:r>
          </a:p>
          <a:p>
            <a:pPr indent="-514350" marL="514350">
              <a:buFont typeface="+mj-lt"/>
              <a:buAutoNum type="arabicPeriod"/>
            </a:pPr>
            <a:r>
              <a:rPr dirty="0" lang="en-US"/>
              <a:t>Detecting any deviation from normal</a:t>
            </a:r>
          </a:p>
          <a:p>
            <a:pPr indent="-514350" marL="514350">
              <a:buFont typeface="+mj-lt"/>
              <a:buAutoNum type="arabicPeriod"/>
            </a:pP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17" name="Content Placeholder 2"/>
          <p:cNvSpPr>
            <a:spLocks noGrp="1"/>
          </p:cNvSpPr>
          <p:nvPr>
            <p:ph idx="1"/>
          </p:nvPr>
        </p:nvSpPr>
        <p:spPr>
          <a:xfrm>
            <a:off x="457200" y="152400"/>
            <a:ext cx="8229600" cy="6476999"/>
          </a:xfrm>
        </p:spPr>
        <p:txBody>
          <a:bodyPr>
            <a:normAutofit/>
          </a:bodyPr>
          <a:p>
            <a:r>
              <a:rPr dirty="0" lang="en-US"/>
              <a:t>The client is asked to empty her bladder and then to lie on her back on a couch with the arms by her sides</a:t>
            </a:r>
            <a:r>
              <a:rPr dirty="0" lang="en-US" smtClean="0"/>
              <a:t>.</a:t>
            </a:r>
          </a:p>
          <a:p>
            <a:r>
              <a:rPr dirty="0" lang="en-US" smtClean="0"/>
              <a:t> </a:t>
            </a:r>
            <a:r>
              <a:rPr dirty="0" lang="en-US"/>
              <a:t>Inspect the abdomen for the shape, size, scars and </a:t>
            </a:r>
            <a:r>
              <a:rPr dirty="0" lang="en-US" err="1"/>
              <a:t>foetal</a:t>
            </a:r>
            <a:r>
              <a:rPr dirty="0" lang="en-US"/>
              <a:t> movements. Any abnormality detected is referred for further investigations. </a:t>
            </a:r>
            <a:endParaRPr dirty="0" lang="en-US" smtClean="0"/>
          </a:p>
          <a:p>
            <a:r>
              <a:rPr dirty="0" lang="en-US" smtClean="0"/>
              <a:t>Estimate </a:t>
            </a:r>
            <a:r>
              <a:rPr dirty="0" lang="en-US"/>
              <a:t>the height of the fundus and compare it with the weeks of </a:t>
            </a:r>
            <a:r>
              <a:rPr dirty="0" lang="en-US" err="1"/>
              <a:t>amenorrhoea</a:t>
            </a:r>
            <a:r>
              <a:rPr dirty="0" lang="en-US"/>
              <a:t>. This helps you to assess </a:t>
            </a:r>
            <a:r>
              <a:rPr dirty="0" lang="en-US" err="1"/>
              <a:t>foetal</a:t>
            </a:r>
            <a:r>
              <a:rPr dirty="0" lang="en-US"/>
              <a:t> growth and detect any deviations from the normal. </a:t>
            </a:r>
            <a:endParaRPr dirty="0"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18" name="Title 1"/>
          <p:cNvSpPr>
            <a:spLocks noGrp="1"/>
          </p:cNvSpPr>
          <p:nvPr>
            <p:ph type="title"/>
          </p:nvPr>
        </p:nvSpPr>
        <p:spPr/>
        <p:txBody>
          <a:bodyPr/>
          <a:p>
            <a:endParaRPr lang="en-GB"/>
          </a:p>
        </p:txBody>
      </p:sp>
      <p:pic>
        <p:nvPicPr>
          <p:cNvPr id="2097152" name="Content Placeholder 3"/>
          <p:cNvPicPr>
            <a:picLocks noChangeAspect="1" noGrp="1" noChangeArrowheads="1"/>
          </p:cNvPicPr>
          <p:nvPr>
            <p:ph idx="1"/>
          </p:nvPr>
        </p:nvPicPr>
        <p:blipFill>
          <a:blip xmlns:r="http://schemas.openxmlformats.org/officeDocument/2006/relationships" r:embed="rId1"/>
          <a:srcRect/>
          <a:stretch>
            <a:fillRect/>
          </a:stretch>
        </p:blipFill>
        <p:spPr bwMode="auto">
          <a:xfrm>
            <a:off x="2563878" y="1600200"/>
            <a:ext cx="4016243" cy="4525963"/>
          </a:xfrm>
          <a:prstGeom prst="rect"/>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19" name="Content Placeholder 2"/>
          <p:cNvSpPr>
            <a:spLocks noGrp="1"/>
          </p:cNvSpPr>
          <p:nvPr>
            <p:ph idx="1"/>
          </p:nvPr>
        </p:nvSpPr>
        <p:spPr>
          <a:xfrm>
            <a:off x="457200" y="304800"/>
            <a:ext cx="8229600" cy="5821363"/>
          </a:xfrm>
        </p:spPr>
        <p:txBody>
          <a:bodyPr>
            <a:normAutofit fontScale="96875" lnSpcReduction="20000"/>
          </a:bodyPr>
          <a:p>
            <a:r>
              <a:rPr dirty="0" lang="en-US"/>
              <a:t>Check for varicosities at the back of the leg. Ask the woman to remove any tight clothing at the leg. At this time it is also important to check for phlebitis by looking for any reddened areas.</a:t>
            </a:r>
          </a:p>
          <a:p>
            <a:r>
              <a:rPr dirty="0" lang="en-US"/>
              <a:t>Palpate the sides of the abdomen to locate the </a:t>
            </a:r>
            <a:r>
              <a:rPr dirty="0" lang="en-US" err="1"/>
              <a:t>foetal</a:t>
            </a:r>
            <a:r>
              <a:rPr dirty="0" lang="en-US"/>
              <a:t> back in order to determine the position. </a:t>
            </a:r>
          </a:p>
          <a:p>
            <a:r>
              <a:rPr dirty="0" lang="en-US"/>
              <a:t>You do this by facing the patient and then supporting the uterus with your right hand. </a:t>
            </a:r>
          </a:p>
          <a:p>
            <a:r>
              <a:rPr dirty="0" lang="en-US"/>
              <a:t>Keep pushing the </a:t>
            </a:r>
            <a:r>
              <a:rPr dirty="0" lang="en-US" err="1"/>
              <a:t>foetus</a:t>
            </a:r>
            <a:r>
              <a:rPr dirty="0" lang="en-US"/>
              <a:t> with your left hand towards the right. Reverse the order to feel the left side of the uterus.</a:t>
            </a:r>
          </a:p>
          <a:p>
            <a:endParaRPr dirty="0" lang="en-US"/>
          </a:p>
          <a:p>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20" name="Content Placeholder 2"/>
          <p:cNvSpPr>
            <a:spLocks noGrp="1"/>
          </p:cNvSpPr>
          <p:nvPr>
            <p:ph idx="1"/>
          </p:nvPr>
        </p:nvSpPr>
        <p:spPr>
          <a:xfrm>
            <a:off x="457200" y="304800"/>
            <a:ext cx="8229600" cy="6400800"/>
          </a:xfrm>
        </p:spPr>
        <p:txBody>
          <a:bodyPr>
            <a:normAutofit/>
          </a:bodyPr>
          <a:p>
            <a:r>
              <a:rPr dirty="0" lang="en-US"/>
              <a:t>Palpate the lower pole of the uterus, just above the pelvic brim. </a:t>
            </a:r>
            <a:endParaRPr dirty="0" lang="en-US" smtClean="0"/>
          </a:p>
          <a:p>
            <a:r>
              <a:rPr dirty="0" lang="en-US" smtClean="0"/>
              <a:t>Ask </a:t>
            </a:r>
            <a:r>
              <a:rPr dirty="0" lang="en-US"/>
              <a:t>the mother to bend her knees slightly in order to relax the abdominal muscles and ask her to breath steadily with her mouth open. </a:t>
            </a:r>
            <a:endParaRPr dirty="0" lang="en-US" smtClean="0"/>
          </a:p>
          <a:p>
            <a:r>
              <a:rPr dirty="0" lang="en-US" smtClean="0"/>
              <a:t>Facing </a:t>
            </a:r>
            <a:r>
              <a:rPr dirty="0" lang="en-US"/>
              <a:t>the foot of the bed, mark the brim of the pelvis with your hands and cup what presents between them. If the head is presenting, a smooth surface will be felt</a:t>
            </a:r>
            <a:r>
              <a:rPr dirty="0" lang="en-US" smtClean="0"/>
              <a:t>.</a:t>
            </a:r>
          </a:p>
          <a:p>
            <a:r>
              <a:rPr dirty="0" lang="en-US" smtClean="0"/>
              <a:t> </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594" name="Content Placeholder 2"/>
          <p:cNvSpPr>
            <a:spLocks noGrp="1"/>
          </p:cNvSpPr>
          <p:nvPr>
            <p:ph idx="1"/>
          </p:nvPr>
        </p:nvSpPr>
        <p:spPr>
          <a:xfrm>
            <a:off x="457200" y="381000"/>
            <a:ext cx="8229600" cy="5745163"/>
          </a:xfrm>
        </p:spPr>
        <p:txBody>
          <a:bodyPr>
            <a:normAutofit fontScale="96875" lnSpcReduction="20000"/>
          </a:bodyPr>
          <a:p>
            <a:pPr indent="0" marL="0">
              <a:buNone/>
            </a:pPr>
            <a:r>
              <a:rPr b="1" dirty="0" lang="en-US"/>
              <a:t>Definition of antenatal care </a:t>
            </a:r>
            <a:endParaRPr dirty="0" lang="en-US"/>
          </a:p>
          <a:p>
            <a:r>
              <a:rPr dirty="0" lang="en-US"/>
              <a:t>Antenatal care (ANC) is health care given to a pregnant woman from conception to the onset of labour. </a:t>
            </a:r>
            <a:endParaRPr dirty="0" lang="en-US" smtClean="0"/>
          </a:p>
          <a:p>
            <a:r>
              <a:rPr dirty="0" lang="en-US" smtClean="0"/>
              <a:t>The midwife should provide a woman centered care approach by sharing information with the woman to help her make informed choices about her care.</a:t>
            </a:r>
            <a:endParaRPr dirty="0" lang="en-US"/>
          </a:p>
          <a:p>
            <a:pPr indent="0" marL="0">
              <a:buNone/>
            </a:pPr>
            <a:r>
              <a:rPr b="1" dirty="0" lang="en-US"/>
              <a:t>Aim of antenatal care </a:t>
            </a:r>
            <a:endParaRPr dirty="0" lang="en-US"/>
          </a:p>
          <a:p>
            <a:r>
              <a:rPr dirty="0" lang="en-US"/>
              <a:t>To achieve a good outcome for the mother and baby and prevent any complications that may occur in pregnancy, labour, delivery and the post partum period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21" name="Content Placeholder 2"/>
          <p:cNvSpPr>
            <a:spLocks noGrp="1"/>
          </p:cNvSpPr>
          <p:nvPr>
            <p:ph idx="1"/>
          </p:nvPr>
        </p:nvSpPr>
        <p:spPr>
          <a:xfrm>
            <a:off x="457200" y="381000"/>
            <a:ext cx="8229600" cy="5745163"/>
          </a:xfrm>
        </p:spPr>
        <p:txBody>
          <a:bodyPr>
            <a:normAutofit fontScale="93750" lnSpcReduction="10000"/>
          </a:bodyPr>
          <a:p>
            <a:r>
              <a:rPr dirty="0" lang="en-US"/>
              <a:t>If you do not find the head in the pelvic brim or at the fundus, suspect a transverse lie. This will be significant only after the 36th week of gestation. </a:t>
            </a:r>
          </a:p>
          <a:p>
            <a:r>
              <a:rPr dirty="0" lang="en-US"/>
              <a:t>The </a:t>
            </a:r>
            <a:r>
              <a:rPr dirty="0" lang="en-US" err="1"/>
              <a:t>foetal</a:t>
            </a:r>
            <a:r>
              <a:rPr dirty="0" lang="en-US"/>
              <a:t> heart sounds are listened to last, so </a:t>
            </a:r>
            <a:br>
              <a:rPr dirty="0" lang="en-US"/>
            </a:br>
            <a:r>
              <a:rPr dirty="0" lang="en-US"/>
              <a:t>as to assess the </a:t>
            </a:r>
            <a:r>
              <a:rPr dirty="0" lang="en-US" err="1"/>
              <a:t>foetal</a:t>
            </a:r>
            <a:r>
              <a:rPr dirty="0" lang="en-US"/>
              <a:t> wellbeing. The </a:t>
            </a:r>
            <a:r>
              <a:rPr dirty="0" lang="en-US" err="1"/>
              <a:t>Pinard's</a:t>
            </a:r>
            <a:r>
              <a:rPr dirty="0" lang="en-US"/>
              <a:t> </a:t>
            </a:r>
            <a:r>
              <a:rPr dirty="0" lang="en-US" err="1"/>
              <a:t>foetal</a:t>
            </a:r>
            <a:r>
              <a:rPr dirty="0" lang="en-US"/>
              <a:t> stethoscope is commonly used to hear the </a:t>
            </a:r>
            <a:r>
              <a:rPr dirty="0" lang="en-US" err="1"/>
              <a:t>foetal</a:t>
            </a:r>
            <a:r>
              <a:rPr dirty="0" lang="en-US"/>
              <a:t> heart.  </a:t>
            </a:r>
          </a:p>
          <a:p>
            <a:r>
              <a:rPr dirty="0" lang="en-US"/>
              <a:t>As you perform the physical examination, talk to the mother and check her facial reaction as you palpate the abdomen. When you complete the procedure reassure the mother.</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22" name="Content Placeholder 2"/>
          <p:cNvSpPr>
            <a:spLocks noGrp="1"/>
          </p:cNvSpPr>
          <p:nvPr>
            <p:ph idx="1"/>
          </p:nvPr>
        </p:nvSpPr>
        <p:spPr>
          <a:xfrm>
            <a:off x="457200" y="304800"/>
            <a:ext cx="8229600" cy="5821363"/>
          </a:xfrm>
        </p:spPr>
        <p:txBody>
          <a:bodyPr>
            <a:normAutofit fontScale="65625" lnSpcReduction="20000"/>
          </a:bodyPr>
          <a:p>
            <a:pPr indent="0" marL="0">
              <a:buNone/>
            </a:pPr>
            <a:r>
              <a:rPr b="1" dirty="0" lang="en-US"/>
              <a:t>Findings of Abdominal Examinations</a:t>
            </a:r>
            <a:r>
              <a:rPr dirty="0" lang="en-US"/>
              <a:t> </a:t>
            </a:r>
            <a:endParaRPr dirty="0" lang="en-US" smtClean="0"/>
          </a:p>
          <a:p>
            <a:pPr indent="0" marL="0">
              <a:buNone/>
            </a:pPr>
            <a:r>
              <a:rPr dirty="0" lang="en-US" smtClean="0"/>
              <a:t>All </a:t>
            </a:r>
            <a:r>
              <a:rPr dirty="0" lang="en-US"/>
              <a:t>these are recorded upon completion of the exercise and they include:</a:t>
            </a:r>
          </a:p>
          <a:p>
            <a:r>
              <a:rPr dirty="0" lang="en-US"/>
              <a:t>Gestational age, which is estimated as per the size of </a:t>
            </a:r>
            <a:br>
              <a:rPr dirty="0" lang="en-US"/>
            </a:br>
            <a:r>
              <a:rPr dirty="0" lang="en-US"/>
              <a:t>the fundus</a:t>
            </a:r>
            <a:r>
              <a:rPr dirty="0" lang="en-US" smtClean="0"/>
              <a:t>.- </a:t>
            </a:r>
            <a:r>
              <a:rPr b="1" dirty="0" lang="en-US" smtClean="0"/>
              <a:t>fundal height</a:t>
            </a:r>
            <a:endParaRPr b="1" dirty="0" lang="en-US"/>
          </a:p>
          <a:p>
            <a:r>
              <a:rPr b="1" dirty="0" lang="en-US"/>
              <a:t>Lie</a:t>
            </a:r>
            <a:r>
              <a:rPr dirty="0" lang="en-US"/>
              <a:t>, which refers to the relationship between the long axis of the </a:t>
            </a:r>
            <a:r>
              <a:rPr dirty="0" lang="en-US" err="1"/>
              <a:t>foetus</a:t>
            </a:r>
            <a:r>
              <a:rPr dirty="0" lang="en-US"/>
              <a:t> and that of the mother and can either be longitudinal, transverse or oblique.</a:t>
            </a:r>
          </a:p>
          <a:p>
            <a:r>
              <a:rPr b="1" dirty="0" lang="en-US"/>
              <a:t>Attitude</a:t>
            </a:r>
            <a:r>
              <a:rPr dirty="0" lang="en-US"/>
              <a:t>, which refers to the relationship of the </a:t>
            </a:r>
            <a:r>
              <a:rPr dirty="0" lang="en-US" err="1"/>
              <a:t>foetal</a:t>
            </a:r>
            <a:r>
              <a:rPr dirty="0" lang="en-US"/>
              <a:t> head and limbs to its trunk. It is most </a:t>
            </a:r>
            <a:r>
              <a:rPr dirty="0" lang="en-US" smtClean="0"/>
              <a:t>commonly </a:t>
            </a:r>
            <a:r>
              <a:rPr dirty="0" lang="en-US"/>
              <a:t>flexion.</a:t>
            </a:r>
          </a:p>
          <a:p>
            <a:r>
              <a:rPr b="1" dirty="0" lang="en-US"/>
              <a:t>Presentation,</a:t>
            </a:r>
            <a:r>
              <a:rPr dirty="0" lang="en-US"/>
              <a:t> which means the </a:t>
            </a:r>
            <a:r>
              <a:rPr dirty="0" lang="en-US" err="1"/>
              <a:t>foetal</a:t>
            </a:r>
            <a:r>
              <a:rPr dirty="0" lang="en-US"/>
              <a:t> part that is lying at the pelvic brim or in the lower pole of the uterus and can either be vertex, breach, face, shoulder or brow. The most common is the vertex. Note that vertex/brow/face all refer to head presentation.</a:t>
            </a:r>
          </a:p>
          <a:p>
            <a:r>
              <a:rPr b="1" dirty="0" lang="en-US"/>
              <a:t>Denominator</a:t>
            </a:r>
            <a:r>
              <a:rPr dirty="0" lang="en-US"/>
              <a:t> is the name given to the presenting part for example, occiput for vertex, sacrum for breech and </a:t>
            </a:r>
            <a:r>
              <a:rPr dirty="0" lang="en-US" err="1"/>
              <a:t>mentum</a:t>
            </a:r>
            <a:r>
              <a:rPr dirty="0" lang="en-US"/>
              <a:t> for face. </a:t>
            </a:r>
            <a:endParaRPr dirty="0" lang="en-US" smtClean="0"/>
          </a:p>
          <a:p>
            <a:r>
              <a:rPr b="1" dirty="0" lang="en-US"/>
              <a:t>P</a:t>
            </a:r>
            <a:r>
              <a:rPr b="1" dirty="0" lang="en-US" smtClean="0"/>
              <a:t>osition</a:t>
            </a:r>
            <a:r>
              <a:rPr dirty="0" lang="en-US"/>
              <a:t>, which refers to the relationship between the denominator of the presentation and the landmarks of the pelvic brim.</a:t>
            </a:r>
          </a:p>
          <a:p>
            <a:endParaRPr dirty="0" lang="en-US"/>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23" name="Title 1"/>
          <p:cNvSpPr>
            <a:spLocks noGrp="1"/>
          </p:cNvSpPr>
          <p:nvPr>
            <p:ph type="title"/>
          </p:nvPr>
        </p:nvSpPr>
        <p:spPr/>
        <p:txBody>
          <a:bodyPr/>
          <a:p>
            <a:r>
              <a:rPr dirty="0" lang="en-US" smtClean="0"/>
              <a:t>Leopold maneuver</a:t>
            </a:r>
            <a:endParaRPr dirty="0" lang="en-US"/>
          </a:p>
        </p:txBody>
      </p:sp>
      <p:pic>
        <p:nvPicPr>
          <p:cNvPr id="2097153" name="Picture 2" descr="C:\Users\User\Desktop\1st.jpg"/>
          <p:cNvPicPr>
            <a:picLocks noChangeAspect="1" noGrp="1" noChangeArrowheads="1"/>
          </p:cNvPicPr>
          <p:nvPr>
            <p:ph idx="1"/>
          </p:nvPr>
        </p:nvPicPr>
        <p:blipFill>
          <a:blip xmlns:r="http://schemas.openxmlformats.org/officeDocument/2006/relationships" r:embed="rId1"/>
          <a:srcRect/>
          <a:stretch>
            <a:fillRect/>
          </a:stretch>
        </p:blipFill>
        <p:spPr bwMode="auto">
          <a:xfrm>
            <a:off x="914400" y="1219200"/>
            <a:ext cx="6858000" cy="5257800"/>
          </a:xfrm>
          <a:prstGeom prst="rect"/>
          <a:noFill/>
        </p:spPr>
      </p:pic>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24" name="Title 1"/>
          <p:cNvSpPr>
            <a:spLocks noGrp="1"/>
          </p:cNvSpPr>
          <p:nvPr>
            <p:ph type="title"/>
          </p:nvPr>
        </p:nvSpPr>
        <p:spPr/>
        <p:txBody>
          <a:bodyPr/>
          <a:p>
            <a:r>
              <a:rPr dirty="0" lang="en-US" smtClean="0"/>
              <a:t>2</a:t>
            </a:r>
            <a:r>
              <a:rPr baseline="30000" dirty="0" lang="en-US" smtClean="0"/>
              <a:t>nd</a:t>
            </a:r>
            <a:r>
              <a:rPr dirty="0" lang="en-US" smtClean="0"/>
              <a:t> (lateral) </a:t>
            </a:r>
            <a:r>
              <a:rPr dirty="0" lang="en-US" err="1" smtClean="0"/>
              <a:t>manuever</a:t>
            </a:r>
            <a:endParaRPr dirty="0" lang="en-US"/>
          </a:p>
        </p:txBody>
      </p:sp>
      <p:pic>
        <p:nvPicPr>
          <p:cNvPr id="2097154" name="Picture 2" descr="C:\Users\User\Desktop\2nd lep.jpg"/>
          <p:cNvPicPr>
            <a:picLocks noChangeAspect="1" noGrp="1" noChangeArrowheads="1"/>
          </p:cNvPicPr>
          <p:nvPr>
            <p:ph idx="1"/>
          </p:nvPr>
        </p:nvPicPr>
        <p:blipFill>
          <a:blip xmlns:r="http://schemas.openxmlformats.org/officeDocument/2006/relationships" r:embed="rId1"/>
          <a:srcRect/>
          <a:stretch>
            <a:fillRect/>
          </a:stretch>
        </p:blipFill>
        <p:spPr bwMode="auto">
          <a:xfrm>
            <a:off x="1905000" y="1447800"/>
            <a:ext cx="4953000" cy="4343400"/>
          </a:xfrm>
          <a:prstGeom prst="rect"/>
          <a:noFill/>
        </p:spPr>
      </p:pic>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25" name="Title 1"/>
          <p:cNvSpPr>
            <a:spLocks noGrp="1"/>
          </p:cNvSpPr>
          <p:nvPr>
            <p:ph type="title"/>
          </p:nvPr>
        </p:nvSpPr>
        <p:spPr/>
        <p:txBody>
          <a:bodyPr>
            <a:normAutofit/>
          </a:bodyPr>
          <a:p>
            <a:r>
              <a:rPr dirty="0" lang="en-US" smtClean="0"/>
              <a:t>3</a:t>
            </a:r>
            <a:r>
              <a:rPr baseline="30000" dirty="0" lang="en-US" smtClean="0"/>
              <a:t>rd</a:t>
            </a:r>
            <a:r>
              <a:rPr dirty="0" lang="en-US" smtClean="0"/>
              <a:t> (</a:t>
            </a:r>
            <a:r>
              <a:rPr dirty="0" lang="en-US" err="1" smtClean="0"/>
              <a:t>Pawlick’s</a:t>
            </a:r>
            <a:r>
              <a:rPr dirty="0" lang="en-US" smtClean="0"/>
              <a:t>) maneuver</a:t>
            </a:r>
            <a:endParaRPr dirty="0" lang="en-US"/>
          </a:p>
        </p:txBody>
      </p:sp>
      <p:pic>
        <p:nvPicPr>
          <p:cNvPr id="2097155" name="Picture 2" descr="C:\Users\User\Desktop\man 3.jpg"/>
          <p:cNvPicPr>
            <a:picLocks noChangeAspect="1" noGrp="1" noChangeArrowheads="1"/>
          </p:cNvPicPr>
          <p:nvPr>
            <p:ph idx="1"/>
          </p:nvPr>
        </p:nvPicPr>
        <p:blipFill>
          <a:blip xmlns:r="http://schemas.openxmlformats.org/officeDocument/2006/relationships" r:embed="rId1"/>
          <a:srcRect/>
          <a:stretch>
            <a:fillRect/>
          </a:stretch>
        </p:blipFill>
        <p:spPr bwMode="auto">
          <a:xfrm>
            <a:off x="2209800" y="1447800"/>
            <a:ext cx="4800600" cy="4724400"/>
          </a:xfrm>
          <a:prstGeom prst="rect"/>
          <a:noFill/>
        </p:spPr>
      </p:pic>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26" name="Title 1"/>
          <p:cNvSpPr>
            <a:spLocks noGrp="1"/>
          </p:cNvSpPr>
          <p:nvPr>
            <p:ph type="title"/>
          </p:nvPr>
        </p:nvSpPr>
        <p:spPr/>
        <p:txBody>
          <a:bodyPr/>
          <a:p>
            <a:r>
              <a:rPr dirty="0" lang="en-US" smtClean="0"/>
              <a:t>4</a:t>
            </a:r>
            <a:r>
              <a:rPr baseline="30000" dirty="0" lang="en-US" smtClean="0"/>
              <a:t>th</a:t>
            </a:r>
            <a:r>
              <a:rPr dirty="0" lang="en-US" smtClean="0"/>
              <a:t>- pelvic grip maneuver</a:t>
            </a:r>
            <a:endParaRPr dirty="0" lang="en-US"/>
          </a:p>
        </p:txBody>
      </p:sp>
      <p:pic>
        <p:nvPicPr>
          <p:cNvPr id="2097156" name="Picture 2" descr="C:\Users\User\Desktop\4th_Leopold.PNG"/>
          <p:cNvPicPr>
            <a:picLocks noChangeAspect="1" noGrp="1" noChangeArrowheads="1"/>
          </p:cNvPicPr>
          <p:nvPr>
            <p:ph idx="1"/>
          </p:nvPr>
        </p:nvPicPr>
        <p:blipFill>
          <a:blip xmlns:r="http://schemas.openxmlformats.org/officeDocument/2006/relationships" r:embed="rId1"/>
          <a:srcRect/>
          <a:stretch>
            <a:fillRect/>
          </a:stretch>
        </p:blipFill>
        <p:spPr bwMode="auto">
          <a:xfrm>
            <a:off x="2133600" y="1295400"/>
            <a:ext cx="4800600" cy="4953000"/>
          </a:xfrm>
          <a:prstGeom prst="rect"/>
          <a:noFill/>
        </p:spPr>
      </p:pic>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pic>
        <p:nvPicPr>
          <p:cNvPr id="2097157" name="Picture 2" descr="C:\Users\User\Desktop\lep.jpg"/>
          <p:cNvPicPr>
            <a:picLocks noChangeAspect="1" noGrp="1" noChangeArrowheads="1"/>
          </p:cNvPicPr>
          <p:nvPr>
            <p:ph idx="1"/>
          </p:nvPr>
        </p:nvPicPr>
        <p:blipFill>
          <a:blip xmlns:r="http://schemas.openxmlformats.org/officeDocument/2006/relationships" r:embed="rId1"/>
          <a:srcRect/>
          <a:stretch>
            <a:fillRect/>
          </a:stretch>
        </p:blipFill>
        <p:spPr bwMode="auto">
          <a:xfrm>
            <a:off x="685800" y="152400"/>
            <a:ext cx="7696200" cy="5973763"/>
          </a:xfrm>
          <a:prstGeom prst="rect"/>
          <a:noFill/>
        </p:spPr>
      </p:pic>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27" name="Content Placeholder 2"/>
          <p:cNvSpPr>
            <a:spLocks noGrp="1"/>
          </p:cNvSpPr>
          <p:nvPr>
            <p:ph idx="1"/>
          </p:nvPr>
        </p:nvSpPr>
        <p:spPr>
          <a:xfrm>
            <a:off x="457200" y="228600"/>
            <a:ext cx="8229600" cy="5897563"/>
          </a:xfrm>
        </p:spPr>
        <p:txBody>
          <a:bodyPr>
            <a:normAutofit/>
          </a:bodyPr>
          <a:p>
            <a:pPr indent="0" marL="0">
              <a:buNone/>
            </a:pPr>
            <a:r>
              <a:rPr b="1" dirty="0" i="1" lang="en-US"/>
              <a:t>c) Perform </a:t>
            </a:r>
            <a:r>
              <a:rPr b="1" dirty="0" i="1" lang="en-US" smtClean="0"/>
              <a:t>tests</a:t>
            </a:r>
            <a:r>
              <a:rPr b="1" dirty="0" i="1" lang="en-US"/>
              <a:t>: </a:t>
            </a:r>
            <a:endParaRPr dirty="0" lang="en-US"/>
          </a:p>
          <a:p>
            <a:r>
              <a:rPr dirty="0" lang="en-US"/>
              <a:t>There are several types of laboratory investigations. These include: </a:t>
            </a:r>
            <a:r>
              <a:rPr dirty="0" lang="en-US" err="1"/>
              <a:t>Haemoglobin</a:t>
            </a:r>
            <a:r>
              <a:rPr dirty="0" lang="en-US"/>
              <a:t> estimates</a:t>
            </a:r>
          </a:p>
          <a:p>
            <a:r>
              <a:rPr dirty="0" lang="en-US"/>
              <a:t>Urine testing for proteins, sugar </a:t>
            </a:r>
            <a:br>
              <a:rPr dirty="0" lang="en-US"/>
            </a:br>
            <a:r>
              <a:rPr dirty="0" lang="en-US"/>
              <a:t>and microscopy</a:t>
            </a:r>
          </a:p>
          <a:p>
            <a:r>
              <a:rPr dirty="0" lang="en-US"/>
              <a:t>Stool examination for ova and cysts</a:t>
            </a:r>
          </a:p>
          <a:p>
            <a:r>
              <a:rPr dirty="0" lang="en-US"/>
              <a:t>Blood test for syphilis, usually VDRL</a:t>
            </a:r>
          </a:p>
          <a:p>
            <a:r>
              <a:rPr dirty="0" lang="en-US"/>
              <a:t>Blood group and Rhesus factor</a:t>
            </a:r>
          </a:p>
          <a:p>
            <a:r>
              <a:rPr dirty="0" lang="en-US"/>
              <a:t>Elisa for HIV after pre-test counselling</a:t>
            </a:r>
          </a:p>
          <a:p>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28" name="Content Placeholder 2"/>
          <p:cNvSpPr>
            <a:spLocks noGrp="1"/>
          </p:cNvSpPr>
          <p:nvPr>
            <p:ph idx="1"/>
          </p:nvPr>
        </p:nvSpPr>
        <p:spPr>
          <a:xfrm>
            <a:off x="457200" y="304800"/>
            <a:ext cx="8229600" cy="6172200"/>
          </a:xfrm>
        </p:spPr>
        <p:txBody>
          <a:bodyPr>
            <a:normAutofit fontScale="96875" lnSpcReduction="20000"/>
          </a:bodyPr>
          <a:p>
            <a:pPr indent="0" marL="0">
              <a:buNone/>
            </a:pPr>
            <a:r>
              <a:rPr b="1" dirty="0" i="1" lang="en-US"/>
              <a:t>d) Implement the following interventions: </a:t>
            </a:r>
            <a:endParaRPr dirty="0" lang="en-US"/>
          </a:p>
          <a:p>
            <a:r>
              <a:rPr dirty="0" lang="en-US"/>
              <a:t>Iron and folic acid supplements to all women </a:t>
            </a:r>
          </a:p>
          <a:p>
            <a:r>
              <a:rPr dirty="0" lang="en-US"/>
              <a:t>If test for syphilis is positive: treat </a:t>
            </a:r>
          </a:p>
          <a:p>
            <a:r>
              <a:rPr dirty="0" lang="en-US"/>
              <a:t>Tetanus toxoid ( See the 5 TT schedule as per the Kenya guidelines) </a:t>
            </a:r>
          </a:p>
          <a:p>
            <a:r>
              <a:rPr dirty="0" lang="en-US"/>
              <a:t>Refer woman when complications arise that cannot be managed at that facility, e.g.: </a:t>
            </a:r>
          </a:p>
          <a:p>
            <a:pPr>
              <a:buFont typeface="Wingdings" panose="05000000000000000000" pitchFamily="2" charset="2"/>
              <a:buChar char="ü"/>
            </a:pPr>
            <a:r>
              <a:rPr dirty="0" lang="en-US"/>
              <a:t>o Severe </a:t>
            </a:r>
            <a:r>
              <a:rPr dirty="0" lang="en-US" err="1"/>
              <a:t>anaemia</a:t>
            </a:r>
            <a:r>
              <a:rPr dirty="0" lang="en-US"/>
              <a:t>, </a:t>
            </a:r>
            <a:r>
              <a:rPr dirty="0" lang="en-US" err="1"/>
              <a:t>Hb</a:t>
            </a:r>
            <a:r>
              <a:rPr dirty="0" lang="en-US"/>
              <a:t> &lt;7.0 g/ml </a:t>
            </a:r>
          </a:p>
          <a:p>
            <a:pPr>
              <a:buFont typeface="Wingdings" panose="05000000000000000000" pitchFamily="2" charset="2"/>
              <a:buChar char="ü"/>
            </a:pPr>
            <a:r>
              <a:rPr dirty="0" lang="en-US"/>
              <a:t>o Antepartum </a:t>
            </a:r>
            <a:r>
              <a:rPr dirty="0" lang="en-US" err="1"/>
              <a:t>Haemorrhage</a:t>
            </a:r>
            <a:r>
              <a:rPr dirty="0" lang="en-US"/>
              <a:t> </a:t>
            </a:r>
          </a:p>
          <a:p>
            <a:pPr>
              <a:buFont typeface="Wingdings" panose="05000000000000000000" pitchFamily="2" charset="2"/>
              <a:buChar char="ü"/>
            </a:pPr>
            <a:r>
              <a:rPr dirty="0" lang="en-US"/>
              <a:t>o High blood pressure (&gt;140/90 mm Hg) </a:t>
            </a:r>
          </a:p>
          <a:p>
            <a:pPr>
              <a:buFont typeface="Wingdings" panose="05000000000000000000" pitchFamily="2" charset="2"/>
              <a:buChar char="ü"/>
            </a:pPr>
            <a:endParaRPr dirty="0" lang="en-US"/>
          </a:p>
          <a:p>
            <a:endParaRPr dirty="0" lang="en-US"/>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29" name="Content Placeholder 2"/>
          <p:cNvSpPr>
            <a:spLocks noGrp="1"/>
          </p:cNvSpPr>
          <p:nvPr>
            <p:ph idx="1"/>
          </p:nvPr>
        </p:nvSpPr>
        <p:spPr>
          <a:xfrm>
            <a:off x="457200" y="457200"/>
            <a:ext cx="8229600" cy="5668963"/>
          </a:xfrm>
        </p:spPr>
        <p:txBody>
          <a:bodyPr>
            <a:normAutofit fontScale="96875" lnSpcReduction="20000"/>
          </a:bodyPr>
          <a:p>
            <a:pPr>
              <a:buFont typeface="Wingdings" panose="05000000000000000000" pitchFamily="2" charset="2"/>
              <a:buChar char="ü"/>
            </a:pPr>
            <a:r>
              <a:rPr dirty="0" lang="en-US" smtClean="0"/>
              <a:t>Intra-uterine </a:t>
            </a:r>
            <a:r>
              <a:rPr dirty="0" lang="en-US"/>
              <a:t>growth restriction / IUCD </a:t>
            </a:r>
          </a:p>
          <a:p>
            <a:pPr>
              <a:buFont typeface="Wingdings" panose="05000000000000000000" pitchFamily="2" charset="2"/>
              <a:buChar char="ü"/>
            </a:pPr>
            <a:r>
              <a:rPr dirty="0" lang="en-US" smtClean="0"/>
              <a:t>Underweight</a:t>
            </a:r>
            <a:r>
              <a:rPr dirty="0" lang="en-US"/>
              <a:t>, use mid upper arm circumference(MUAC) </a:t>
            </a:r>
          </a:p>
          <a:p>
            <a:pPr>
              <a:buFont typeface="Wingdings" panose="05000000000000000000" pitchFamily="2" charset="2"/>
              <a:buChar char="ü"/>
            </a:pPr>
            <a:r>
              <a:rPr dirty="0" lang="en-US" err="1" smtClean="0"/>
              <a:t>Polyhydramnios</a:t>
            </a:r>
            <a:r>
              <a:rPr dirty="0" lang="en-US" smtClean="0"/>
              <a:t> </a:t>
            </a:r>
            <a:endParaRPr dirty="0" lang="en-US"/>
          </a:p>
          <a:p>
            <a:pPr>
              <a:buFont typeface="Wingdings" panose="05000000000000000000" pitchFamily="2" charset="2"/>
              <a:buChar char="ü"/>
            </a:pPr>
            <a:r>
              <a:rPr dirty="0" lang="en-US" smtClean="0"/>
              <a:t>Tuberculosis </a:t>
            </a:r>
            <a:endParaRPr dirty="0" lang="en-US"/>
          </a:p>
          <a:p>
            <a:pPr>
              <a:buFont typeface="Wingdings" panose="05000000000000000000" pitchFamily="2" charset="2"/>
              <a:buChar char="ü"/>
            </a:pPr>
            <a:r>
              <a:rPr dirty="0" lang="en-US" smtClean="0"/>
              <a:t>Opportunistic </a:t>
            </a:r>
            <a:r>
              <a:rPr dirty="0" lang="en-US"/>
              <a:t>infections / AIDS </a:t>
            </a:r>
          </a:p>
          <a:p>
            <a:r>
              <a:rPr dirty="0" lang="en-US"/>
              <a:t>If the first visit is </a:t>
            </a:r>
            <a:r>
              <a:rPr b="1" dirty="0" lang="en-US"/>
              <a:t>after 16 weeks</a:t>
            </a:r>
            <a:r>
              <a:rPr dirty="0" lang="en-US"/>
              <a:t>, give: </a:t>
            </a:r>
          </a:p>
          <a:p>
            <a:pPr>
              <a:buFont typeface="Wingdings" panose="05000000000000000000" pitchFamily="2" charset="2"/>
              <a:buChar char="ü"/>
            </a:pPr>
            <a:r>
              <a:rPr dirty="0" lang="en-US" smtClean="0"/>
              <a:t>In </a:t>
            </a:r>
            <a:r>
              <a:rPr dirty="0" lang="en-US"/>
              <a:t>malaria endemic areas: </a:t>
            </a:r>
            <a:r>
              <a:rPr dirty="0" lang="en-US" err="1"/>
              <a:t>sufadoxine</a:t>
            </a:r>
            <a:r>
              <a:rPr dirty="0" lang="en-US"/>
              <a:t>/</a:t>
            </a:r>
            <a:r>
              <a:rPr dirty="0" lang="en-US" err="1"/>
              <a:t>pyrimethamine</a:t>
            </a:r>
            <a:r>
              <a:rPr dirty="0" lang="en-US"/>
              <a:t> (IPT), three tablets once to be taken at the facility under supervision(DOT) </a:t>
            </a:r>
          </a:p>
          <a:p>
            <a:pPr>
              <a:buFont typeface="Wingdings" panose="05000000000000000000" pitchFamily="2" charset="2"/>
              <a:buChar char="ü"/>
            </a:pPr>
            <a:r>
              <a:rPr dirty="0" lang="en-US" err="1" smtClean="0"/>
              <a:t>Mebendazole</a:t>
            </a:r>
            <a:r>
              <a:rPr dirty="0" lang="en-US" smtClean="0"/>
              <a:t> </a:t>
            </a:r>
            <a:r>
              <a:rPr dirty="0" lang="en-US"/>
              <a:t>500mg stat </a:t>
            </a:r>
          </a:p>
          <a:p>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595" name="Content Placeholder 2"/>
          <p:cNvSpPr>
            <a:spLocks noGrp="1"/>
          </p:cNvSpPr>
          <p:nvPr>
            <p:ph idx="1"/>
          </p:nvPr>
        </p:nvSpPr>
        <p:spPr>
          <a:xfrm>
            <a:off x="457200" y="381000"/>
            <a:ext cx="8229600" cy="5745163"/>
          </a:xfrm>
        </p:spPr>
        <p:txBody>
          <a:bodyPr>
            <a:normAutofit fontScale="90625" lnSpcReduction="20000"/>
          </a:bodyPr>
          <a:p>
            <a:pPr indent="0" marL="0">
              <a:buNone/>
            </a:pPr>
            <a:r>
              <a:rPr dirty="0" lang="en-US"/>
              <a:t>Antenatal care is the care you give to a pregnant woman to ensure that she reaches the end of her pregnancy both physically and psychologically healthy and that she delivers a healthy baby. </a:t>
            </a:r>
          </a:p>
          <a:p>
            <a:r>
              <a:rPr dirty="0" lang="en-US"/>
              <a:t>Good quality antenatal care always includes:</a:t>
            </a:r>
          </a:p>
          <a:p>
            <a:r>
              <a:rPr dirty="0" lang="en-US"/>
              <a:t>Diagnosing the pregnancy before 24 weeks</a:t>
            </a:r>
          </a:p>
          <a:p>
            <a:r>
              <a:rPr dirty="0" lang="en-US"/>
              <a:t>Regular blood pressure checks, testing for </a:t>
            </a:r>
            <a:r>
              <a:rPr dirty="0" lang="en-US" err="1"/>
              <a:t>oedema</a:t>
            </a:r>
            <a:r>
              <a:rPr dirty="0" lang="en-US"/>
              <a:t>, and urine examination</a:t>
            </a:r>
          </a:p>
          <a:p>
            <a:r>
              <a:rPr dirty="0" lang="en-US"/>
              <a:t>Regular abdominal examination</a:t>
            </a:r>
          </a:p>
          <a:p>
            <a:r>
              <a:rPr dirty="0" lang="en-US"/>
              <a:t>The recognition of high risk cases and their referral for special care</a:t>
            </a:r>
          </a:p>
          <a:p>
            <a:r>
              <a:rPr dirty="0" lang="en-US" err="1"/>
              <a:t>Immunisation</a:t>
            </a:r>
            <a:r>
              <a:rPr dirty="0" lang="en-US"/>
              <a:t> against tetanus to both the mother and unborn baby</a:t>
            </a:r>
          </a:p>
          <a:p>
            <a:r>
              <a:rPr dirty="0" lang="en-US"/>
              <a:t>Treating of minor complications</a:t>
            </a:r>
          </a:p>
          <a:p>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30" name="Content Placeholder 2"/>
          <p:cNvSpPr>
            <a:spLocks noGrp="1"/>
          </p:cNvSpPr>
          <p:nvPr>
            <p:ph idx="1"/>
          </p:nvPr>
        </p:nvSpPr>
        <p:spPr>
          <a:xfrm>
            <a:off x="457200" y="304800"/>
            <a:ext cx="8229600" cy="5821363"/>
          </a:xfrm>
        </p:spPr>
        <p:txBody>
          <a:bodyPr>
            <a:normAutofit fontScale="96875" lnSpcReduction="10000"/>
          </a:bodyPr>
          <a:p>
            <a:pPr indent="0" marL="0">
              <a:buNone/>
            </a:pPr>
            <a:r>
              <a:rPr b="1" dirty="0" i="1" lang="en-US"/>
              <a:t>e) Assess the need for </a:t>
            </a:r>
            <a:r>
              <a:rPr b="1" dirty="0" i="1" lang="en-US" smtClean="0"/>
              <a:t>specialized </a:t>
            </a:r>
            <a:r>
              <a:rPr b="1" dirty="0" i="1" lang="en-US"/>
              <a:t>care </a:t>
            </a:r>
            <a:endParaRPr dirty="0" lang="en-US"/>
          </a:p>
          <a:p>
            <a:r>
              <a:rPr dirty="0" lang="en-US"/>
              <a:t>Determine whether the woman is in need of special care and/or referral to a specialized clinic or hospital. The following conditions might require </a:t>
            </a:r>
            <a:r>
              <a:rPr dirty="0" lang="en-US" smtClean="0"/>
              <a:t>specialized </a:t>
            </a:r>
            <a:r>
              <a:rPr dirty="0" lang="en-US"/>
              <a:t>care: </a:t>
            </a:r>
          </a:p>
          <a:p>
            <a:r>
              <a:rPr dirty="0" lang="en-US"/>
              <a:t>Diabetes </a:t>
            </a:r>
          </a:p>
          <a:p>
            <a:r>
              <a:rPr dirty="0" lang="en-US"/>
              <a:t>Heart disease </a:t>
            </a:r>
          </a:p>
          <a:p>
            <a:r>
              <a:rPr dirty="0" lang="en-US"/>
              <a:t>Renal disease </a:t>
            </a:r>
          </a:p>
          <a:p>
            <a:r>
              <a:rPr dirty="0" lang="en-US"/>
              <a:t>Epilepsy </a:t>
            </a:r>
          </a:p>
          <a:p>
            <a:r>
              <a:rPr dirty="0" lang="en-US"/>
              <a:t>Drug abuse </a:t>
            </a:r>
          </a:p>
          <a:p>
            <a:r>
              <a:rPr dirty="0" lang="en-US"/>
              <a:t>Family history of genetic disease </a:t>
            </a:r>
          </a:p>
          <a:p>
            <a:endParaRPr dirty="0" lang="en-US"/>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31" name="Content Placeholder 2"/>
          <p:cNvSpPr>
            <a:spLocks noGrp="1"/>
          </p:cNvSpPr>
          <p:nvPr>
            <p:ph idx="1"/>
          </p:nvPr>
        </p:nvSpPr>
        <p:spPr>
          <a:xfrm>
            <a:off x="457200" y="152400"/>
            <a:ext cx="8229600" cy="5973763"/>
          </a:xfrm>
        </p:spPr>
        <p:txBody>
          <a:bodyPr>
            <a:normAutofit fontScale="96875" lnSpcReduction="20000"/>
          </a:bodyPr>
          <a:p>
            <a:pPr indent="0" marL="0">
              <a:buNone/>
            </a:pPr>
            <a:r>
              <a:rPr b="1" dirty="0" i="1" lang="en-US"/>
              <a:t>f) Development of an individual birth plan </a:t>
            </a:r>
            <a:endParaRPr dirty="0" lang="en-US"/>
          </a:p>
          <a:p>
            <a:r>
              <a:rPr dirty="0" lang="en-US"/>
              <a:t>Assist the pregnant woman to develop an </a:t>
            </a:r>
            <a:r>
              <a:rPr b="1" dirty="0" lang="en-US"/>
              <a:t>Individual Birth Plan (IBP). </a:t>
            </a:r>
            <a:endParaRPr b="1" dirty="0" lang="en-US" smtClean="0"/>
          </a:p>
          <a:p>
            <a:r>
              <a:rPr dirty="0" lang="en-US" smtClean="0"/>
              <a:t>Encourage </a:t>
            </a:r>
            <a:r>
              <a:rPr dirty="0" lang="en-US"/>
              <a:t>the male partner to be involved in the health care of the mother-to-be and his baby and they should know: </a:t>
            </a:r>
          </a:p>
          <a:p>
            <a:pPr>
              <a:buFont typeface="Wingdings" panose="05000000000000000000" pitchFamily="2" charset="2"/>
              <a:buChar char="ü"/>
            </a:pPr>
            <a:r>
              <a:rPr dirty="0" lang="en-US" smtClean="0"/>
              <a:t> </a:t>
            </a:r>
            <a:r>
              <a:rPr dirty="0" lang="en-US"/>
              <a:t>The Expected Date of Delivery (EDD) </a:t>
            </a:r>
          </a:p>
          <a:p>
            <a:pPr>
              <a:buFont typeface="Wingdings" panose="05000000000000000000" pitchFamily="2" charset="2"/>
              <a:buChar char="ü"/>
            </a:pPr>
            <a:r>
              <a:rPr dirty="0" lang="en-US" smtClean="0"/>
              <a:t> </a:t>
            </a:r>
            <a:r>
              <a:rPr dirty="0" lang="en-US"/>
              <a:t>The danger signs in pregnancy, childbirth and the postpartum </a:t>
            </a:r>
            <a:r>
              <a:rPr dirty="0" lang="en-US" smtClean="0"/>
              <a:t>period</a:t>
            </a:r>
            <a:r>
              <a:rPr dirty="0" lang="en-US"/>
              <a:t>. </a:t>
            </a:r>
          </a:p>
          <a:p>
            <a:pPr>
              <a:buFont typeface="Wingdings" panose="05000000000000000000" pitchFamily="2" charset="2"/>
              <a:buChar char="ü"/>
            </a:pPr>
            <a:r>
              <a:rPr dirty="0" lang="en-US" smtClean="0"/>
              <a:t> </a:t>
            </a:r>
            <a:r>
              <a:rPr dirty="0" lang="en-US"/>
              <a:t>The danger signs for the newborn. </a:t>
            </a:r>
          </a:p>
          <a:p>
            <a:pPr>
              <a:buFont typeface="Wingdings" panose="05000000000000000000" pitchFamily="2" charset="2"/>
              <a:buChar char="ü"/>
            </a:pPr>
            <a:r>
              <a:rPr dirty="0" lang="en-US" smtClean="0"/>
              <a:t> </a:t>
            </a:r>
            <a:r>
              <a:rPr dirty="0" lang="en-US"/>
              <a:t>She should decide on who will be the skilled attendant at her delivery and where </a:t>
            </a:r>
          </a:p>
          <a:p>
            <a:pPr>
              <a:buFont typeface="Wingdings" panose="05000000000000000000" pitchFamily="2" charset="2"/>
              <a:buChar char="ü"/>
            </a:pPr>
            <a:r>
              <a:rPr dirty="0" lang="en-US" smtClean="0"/>
              <a:t> </a:t>
            </a:r>
            <a:endParaRPr dirty="0"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32" name="Content Placeholder 2"/>
          <p:cNvSpPr>
            <a:spLocks noGrp="1"/>
          </p:cNvSpPr>
          <p:nvPr>
            <p:ph idx="1"/>
          </p:nvPr>
        </p:nvSpPr>
        <p:spPr>
          <a:xfrm>
            <a:off x="457200" y="381000"/>
            <a:ext cx="8229600" cy="5745163"/>
          </a:xfrm>
        </p:spPr>
        <p:txBody>
          <a:bodyPr>
            <a:normAutofit fontScale="90625" lnSpcReduction="10000"/>
          </a:bodyPr>
          <a:p>
            <a:pPr>
              <a:buFont typeface="Wingdings" panose="05000000000000000000" pitchFamily="2" charset="2"/>
              <a:buChar char="ü"/>
            </a:pPr>
            <a:r>
              <a:rPr dirty="0" lang="en-US"/>
              <a:t>She should be advised to identify a birth companion </a:t>
            </a:r>
          </a:p>
          <a:p>
            <a:pPr>
              <a:buFont typeface="Wingdings" panose="05000000000000000000" pitchFamily="2" charset="2"/>
              <a:buChar char="ü"/>
            </a:pPr>
            <a:r>
              <a:rPr dirty="0" lang="en-US"/>
              <a:t> What transport she will use before, during labour and after delivery if complications arise </a:t>
            </a:r>
          </a:p>
          <a:p>
            <a:pPr>
              <a:buFont typeface="Wingdings" panose="05000000000000000000" pitchFamily="2" charset="2"/>
              <a:buChar char="ü"/>
            </a:pPr>
            <a:r>
              <a:rPr dirty="0" lang="en-US"/>
              <a:t> How she will raise funds for transport, delivery charges and for essential items/supplies </a:t>
            </a:r>
          </a:p>
          <a:p>
            <a:pPr>
              <a:buFont typeface="Wingdings" panose="05000000000000000000" pitchFamily="2" charset="2"/>
              <a:buChar char="ü"/>
            </a:pPr>
            <a:r>
              <a:rPr dirty="0" lang="en-US"/>
              <a:t> Identification of possible blood donors in case of </a:t>
            </a:r>
            <a:r>
              <a:rPr dirty="0" lang="en-US" err="1"/>
              <a:t>haemorrhage</a:t>
            </a:r>
            <a:r>
              <a:rPr dirty="0" lang="en-US"/>
              <a:t> </a:t>
            </a:r>
          </a:p>
          <a:p>
            <a:pPr>
              <a:buFont typeface="Wingdings" panose="05000000000000000000" pitchFamily="2" charset="2"/>
              <a:buChar char="ü"/>
            </a:pPr>
            <a:r>
              <a:rPr dirty="0" lang="en-US"/>
              <a:t> Her postpartum contraception plans and subsequent reproductive goals </a:t>
            </a:r>
          </a:p>
          <a:p>
            <a:pPr>
              <a:buFont typeface="Wingdings" panose="05000000000000000000" pitchFamily="2" charset="2"/>
              <a:buChar char="ü"/>
            </a:pPr>
            <a:r>
              <a:rPr dirty="0" lang="en-US"/>
              <a:t> A decision maker is identified in case of emergency </a:t>
            </a:r>
          </a:p>
          <a:p>
            <a:endParaRPr dirty="0" lang="en-US"/>
          </a:p>
          <a:p>
            <a:endParaRPr dirty="0" lang="en-US"/>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33" name="Content Placeholder 2"/>
          <p:cNvSpPr>
            <a:spLocks noGrp="1"/>
          </p:cNvSpPr>
          <p:nvPr>
            <p:ph idx="1"/>
          </p:nvPr>
        </p:nvSpPr>
        <p:spPr>
          <a:xfrm>
            <a:off x="457200" y="228600"/>
            <a:ext cx="8229600" cy="5897563"/>
          </a:xfrm>
        </p:spPr>
        <p:txBody>
          <a:bodyPr>
            <a:normAutofit fontScale="96875" lnSpcReduction="20000"/>
          </a:bodyPr>
          <a:p>
            <a:r>
              <a:rPr dirty="0" lang="en-US" smtClean="0"/>
              <a:t>Where </a:t>
            </a:r>
            <a:r>
              <a:rPr dirty="0" lang="en-US"/>
              <a:t>women have a </a:t>
            </a:r>
            <a:r>
              <a:rPr b="1" dirty="0" lang="en-US"/>
              <a:t>bad obstetric </a:t>
            </a:r>
            <a:r>
              <a:rPr b="1" dirty="0" lang="en-US" smtClean="0"/>
              <a:t>history (BOH) </a:t>
            </a:r>
            <a:r>
              <a:rPr dirty="0" lang="en-US"/>
              <a:t>like previous caesarean section, stillbirth, retained placenta / PPH, the woman should be advised to deliver at a facility that can provide Comprehensive Emergency Obstetric and Newborn Care (CEONC) </a:t>
            </a:r>
          </a:p>
          <a:p>
            <a:r>
              <a:rPr dirty="0" lang="en-US"/>
              <a:t>Where </a:t>
            </a:r>
            <a:r>
              <a:rPr b="1" dirty="0" lang="en-US"/>
              <a:t>multiple pregnancy </a:t>
            </a:r>
            <a:r>
              <a:rPr dirty="0" lang="en-US"/>
              <a:t>has been diagnosed, the woman should be referred immediately to a CEONC facility for confirmation of the multiple pregnancy and planning for the delivery </a:t>
            </a:r>
          </a:p>
          <a:p>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34" name="Content Placeholder 2"/>
          <p:cNvSpPr>
            <a:spLocks noGrp="1"/>
          </p:cNvSpPr>
          <p:nvPr>
            <p:ph idx="1"/>
          </p:nvPr>
        </p:nvSpPr>
        <p:spPr>
          <a:xfrm>
            <a:off x="457200" y="304800"/>
            <a:ext cx="8229600" cy="6172200"/>
          </a:xfrm>
        </p:spPr>
        <p:txBody>
          <a:bodyPr>
            <a:normAutofit fontScale="93750" lnSpcReduction="20000"/>
          </a:bodyPr>
          <a:p>
            <a:pPr indent="0" marL="0">
              <a:buNone/>
            </a:pPr>
            <a:r>
              <a:rPr b="1" dirty="0" i="1" lang="en-US"/>
              <a:t>Birth Plan and emergency preparedness checklist </a:t>
            </a:r>
            <a:endParaRPr dirty="0" lang="en-US"/>
          </a:p>
          <a:p>
            <a:r>
              <a:rPr dirty="0" lang="en-US"/>
              <a:t>Is the EDD known? </a:t>
            </a:r>
          </a:p>
          <a:p>
            <a:r>
              <a:rPr dirty="0" lang="en-US"/>
              <a:t>Has a skilled professional birth attendant been identified? </a:t>
            </a:r>
          </a:p>
          <a:p>
            <a:r>
              <a:rPr dirty="0" lang="en-US"/>
              <a:t>Has a facility been identified? </a:t>
            </a:r>
          </a:p>
          <a:p>
            <a:r>
              <a:rPr dirty="0" lang="en-US"/>
              <a:t>Has a birth companion been identified? </a:t>
            </a:r>
          </a:p>
          <a:p>
            <a:r>
              <a:rPr dirty="0" lang="en-US"/>
              <a:t>Has a decision maker been identified? </a:t>
            </a:r>
          </a:p>
          <a:p>
            <a:r>
              <a:rPr dirty="0" lang="en-US"/>
              <a:t>Are emergency funds identified? </a:t>
            </a:r>
          </a:p>
          <a:p>
            <a:r>
              <a:rPr dirty="0" lang="en-US"/>
              <a:t>Who is the custodian of the emergency funds? </a:t>
            </a:r>
          </a:p>
          <a:p>
            <a:r>
              <a:rPr dirty="0" lang="en-US"/>
              <a:t>Has financial support been identified? </a:t>
            </a:r>
          </a:p>
          <a:p>
            <a:r>
              <a:rPr dirty="0" lang="en-US"/>
              <a:t>Has means of transport been identified? </a:t>
            </a:r>
          </a:p>
          <a:p>
            <a:r>
              <a:rPr dirty="0" lang="en-US"/>
              <a:t>Has a blood donor been identified </a:t>
            </a:r>
          </a:p>
          <a:p>
            <a:r>
              <a:rPr dirty="0" lang="en-US"/>
              <a:t>	</a:t>
            </a:r>
          </a:p>
          <a:p>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35" name="Content Placeholder 2"/>
          <p:cNvSpPr>
            <a:spLocks noGrp="1"/>
          </p:cNvSpPr>
          <p:nvPr>
            <p:ph idx="1"/>
          </p:nvPr>
        </p:nvSpPr>
        <p:spPr>
          <a:xfrm>
            <a:off x="457200" y="304800"/>
            <a:ext cx="8229600" cy="5821363"/>
          </a:xfrm>
        </p:spPr>
        <p:txBody>
          <a:bodyPr>
            <a:normAutofit fontScale="96875" lnSpcReduction="20000"/>
          </a:bodyPr>
          <a:p>
            <a:pPr indent="0" marL="0">
              <a:buNone/>
            </a:pPr>
            <a:r>
              <a:rPr b="1" dirty="0" i="1" lang="en-US"/>
              <a:t>g) Advice on complications and danger signs </a:t>
            </a:r>
            <a:endParaRPr dirty="0" lang="en-US"/>
          </a:p>
          <a:p>
            <a:r>
              <a:rPr dirty="0" lang="en-US"/>
              <a:t>Counsel on possible complications during pregnancy, labour and postpartum period </a:t>
            </a:r>
          </a:p>
          <a:p>
            <a:pPr indent="0" marL="0">
              <a:buNone/>
            </a:pPr>
            <a:r>
              <a:rPr b="1" dirty="0" lang="en-US" smtClean="0"/>
              <a:t>Danger </a:t>
            </a:r>
            <a:r>
              <a:rPr b="1" dirty="0" lang="en-US"/>
              <a:t>signs in pregnancy </a:t>
            </a:r>
          </a:p>
          <a:p>
            <a:r>
              <a:rPr dirty="0" lang="en-US"/>
              <a:t>- Bleeding per vagina </a:t>
            </a:r>
          </a:p>
          <a:p>
            <a:r>
              <a:rPr dirty="0" lang="en-US"/>
              <a:t>- Bleeding </a:t>
            </a:r>
          </a:p>
          <a:p>
            <a:r>
              <a:rPr dirty="0" lang="en-US"/>
              <a:t>- Drainage of liquor </a:t>
            </a:r>
          </a:p>
          <a:p>
            <a:r>
              <a:rPr dirty="0" lang="en-US"/>
              <a:t>- Severe abdominal pains </a:t>
            </a:r>
          </a:p>
          <a:p>
            <a:r>
              <a:rPr dirty="0" lang="en-US"/>
              <a:t>- Severe headaches </a:t>
            </a:r>
          </a:p>
          <a:p>
            <a:r>
              <a:rPr dirty="0" lang="en-US"/>
              <a:t>- Generalized body swelling </a:t>
            </a:r>
          </a:p>
          <a:p>
            <a:r>
              <a:rPr dirty="0" lang="en-US"/>
              <a:t>- Reduced </a:t>
            </a:r>
            <a:r>
              <a:rPr dirty="0" lang="en-US" err="1"/>
              <a:t>foetal</a:t>
            </a:r>
            <a:r>
              <a:rPr dirty="0" lang="en-US"/>
              <a:t> movements </a:t>
            </a:r>
          </a:p>
          <a:p>
            <a:r>
              <a:rPr dirty="0" lang="en-US"/>
              <a:t>- Convulsions </a:t>
            </a:r>
          </a:p>
          <a:p>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36" name="Content Placeholder 2"/>
          <p:cNvSpPr>
            <a:spLocks noGrp="1"/>
          </p:cNvSpPr>
          <p:nvPr>
            <p:ph idx="1"/>
          </p:nvPr>
        </p:nvSpPr>
        <p:spPr>
          <a:xfrm>
            <a:off x="457200" y="304800"/>
            <a:ext cx="8229600" cy="5821363"/>
          </a:xfrm>
        </p:spPr>
        <p:txBody>
          <a:bodyPr>
            <a:normAutofit/>
          </a:bodyPr>
          <a:p>
            <a:pPr indent="0" marL="0">
              <a:buNone/>
            </a:pPr>
            <a:r>
              <a:rPr b="1" dirty="0" lang="en-US" smtClean="0"/>
              <a:t>Danger </a:t>
            </a:r>
            <a:r>
              <a:rPr b="1" dirty="0" lang="en-US"/>
              <a:t>signs in labour </a:t>
            </a:r>
          </a:p>
          <a:p>
            <a:pPr indent="0" marL="0">
              <a:buNone/>
            </a:pPr>
            <a:r>
              <a:rPr dirty="0" lang="en-US"/>
              <a:t>- Labour pains for more than 12 hours (sun rise to sunset) </a:t>
            </a:r>
          </a:p>
          <a:p>
            <a:pPr indent="0" marL="0">
              <a:buNone/>
            </a:pPr>
            <a:r>
              <a:rPr dirty="0" lang="en-US"/>
              <a:t>- Excessive bleeding </a:t>
            </a:r>
          </a:p>
          <a:p>
            <a:pPr indent="0" marL="0">
              <a:buNone/>
            </a:pPr>
            <a:r>
              <a:rPr dirty="0" lang="en-US"/>
              <a:t>- Ruptured membranes without labour for more than 12 hours </a:t>
            </a:r>
          </a:p>
          <a:p>
            <a:pPr indent="0" marL="0">
              <a:buNone/>
            </a:pPr>
            <a:r>
              <a:rPr dirty="0" lang="en-US"/>
              <a:t>- Convulsions during labour </a:t>
            </a:r>
          </a:p>
          <a:p>
            <a:pPr indent="0" marL="0">
              <a:buNone/>
            </a:pPr>
            <a:r>
              <a:rPr dirty="0" lang="en-US"/>
              <a:t>- Loss of consciousness </a:t>
            </a:r>
          </a:p>
          <a:p>
            <a:pPr indent="0" marL="0">
              <a:buNone/>
            </a:pPr>
            <a:r>
              <a:rPr dirty="0" lang="en-US"/>
              <a:t>- Cord, arm or leg prolapse </a:t>
            </a:r>
          </a:p>
          <a:p>
            <a:pPr indent="0" marL="0">
              <a:buNone/>
            </a:pPr>
            <a:endParaRPr dirty="0"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37" name="Content Placeholder 2"/>
          <p:cNvSpPr>
            <a:spLocks noGrp="1"/>
          </p:cNvSpPr>
          <p:nvPr>
            <p:ph idx="1"/>
          </p:nvPr>
        </p:nvSpPr>
        <p:spPr>
          <a:xfrm>
            <a:off x="304800" y="228600"/>
            <a:ext cx="8229600" cy="6096000"/>
          </a:xfrm>
        </p:spPr>
        <p:txBody>
          <a:bodyPr>
            <a:normAutofit fontScale="93750" lnSpcReduction="10000"/>
          </a:bodyPr>
          <a:p>
            <a:pPr indent="0" marL="0">
              <a:buNone/>
            </a:pPr>
            <a:r>
              <a:rPr b="1" dirty="0" lang="en-US" smtClean="0"/>
              <a:t>Danger </a:t>
            </a:r>
            <a:r>
              <a:rPr b="1" dirty="0" lang="en-US"/>
              <a:t>signs in postpartum period (mother</a:t>
            </a:r>
            <a:r>
              <a:rPr dirty="0" lang="en-US"/>
              <a:t>) </a:t>
            </a:r>
          </a:p>
          <a:p>
            <a:r>
              <a:rPr dirty="0" lang="en-US"/>
              <a:t>- Excessive bleeding </a:t>
            </a:r>
          </a:p>
          <a:p>
            <a:r>
              <a:rPr dirty="0" lang="en-US"/>
              <a:t>- Fever </a:t>
            </a:r>
          </a:p>
          <a:p>
            <a:r>
              <a:rPr dirty="0" lang="en-US"/>
              <a:t>- Foul smelling discharge </a:t>
            </a:r>
          </a:p>
          <a:p>
            <a:r>
              <a:rPr dirty="0" lang="en-US"/>
              <a:t>- Abdominal cramps or pains </a:t>
            </a:r>
          </a:p>
          <a:p>
            <a:r>
              <a:rPr dirty="0" lang="en-US"/>
              <a:t>- Painful breasts or cracked nipples </a:t>
            </a:r>
          </a:p>
          <a:p>
            <a:r>
              <a:rPr dirty="0" lang="en-US"/>
              <a:t>- Mental disturbances </a:t>
            </a:r>
          </a:p>
          <a:p>
            <a:r>
              <a:rPr dirty="0" lang="en-US"/>
              <a:t>- Extreme fatigue </a:t>
            </a:r>
          </a:p>
          <a:p>
            <a:r>
              <a:rPr dirty="0" lang="en-US"/>
              <a:t>- Facial or hand swelling </a:t>
            </a:r>
          </a:p>
          <a:p>
            <a:r>
              <a:rPr dirty="0" lang="en-US"/>
              <a:t>- Headaches </a:t>
            </a:r>
          </a:p>
          <a:p>
            <a:r>
              <a:rPr dirty="0" lang="en-US"/>
              <a:t>- Convulsions </a:t>
            </a:r>
          </a:p>
          <a:p>
            <a:r>
              <a:rPr dirty="0" lang="en-US"/>
              <a:t>- Painful calf muscles </a:t>
            </a:r>
          </a:p>
          <a:p>
            <a:endParaRPr dirty="0" lang="en-US"/>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38" name="Content Placeholder 2"/>
          <p:cNvSpPr>
            <a:spLocks noGrp="1"/>
          </p:cNvSpPr>
          <p:nvPr>
            <p:ph idx="1"/>
          </p:nvPr>
        </p:nvSpPr>
        <p:spPr>
          <a:xfrm>
            <a:off x="457200" y="457200"/>
            <a:ext cx="8229600" cy="5668963"/>
          </a:xfrm>
        </p:spPr>
        <p:txBody>
          <a:bodyPr>
            <a:normAutofit fontScale="81250" lnSpcReduction="10000"/>
          </a:bodyPr>
          <a:p>
            <a:pPr indent="0" marL="0">
              <a:buNone/>
            </a:pPr>
            <a:r>
              <a:rPr b="1" dirty="0" lang="en-US"/>
              <a:t>Danger signs in postpartum period (newborn) </a:t>
            </a:r>
          </a:p>
          <a:p>
            <a:r>
              <a:rPr dirty="0" lang="en-US"/>
              <a:t>- Fast breathing(more than 60 breaths/minute) </a:t>
            </a:r>
          </a:p>
          <a:p>
            <a:r>
              <a:rPr dirty="0" lang="en-US"/>
              <a:t>- Slow breathing less than 30 breaths per minute </a:t>
            </a:r>
          </a:p>
          <a:p>
            <a:r>
              <a:rPr dirty="0" lang="en-US"/>
              <a:t>- Severe chest in-drawing - Grunting </a:t>
            </a:r>
          </a:p>
          <a:p>
            <a:r>
              <a:rPr dirty="0" lang="en-US"/>
              <a:t>- Umbilicus draining pus /redness extending to skin </a:t>
            </a:r>
          </a:p>
          <a:p>
            <a:r>
              <a:rPr dirty="0" lang="en-US"/>
              <a:t>- Floppy or stiff </a:t>
            </a:r>
          </a:p>
          <a:p>
            <a:r>
              <a:rPr dirty="0" lang="en-US"/>
              <a:t>- Fever(temp 38 degree c and above </a:t>
            </a:r>
          </a:p>
          <a:p>
            <a:r>
              <a:rPr dirty="0" lang="en-US"/>
              <a:t>- Convulsions </a:t>
            </a:r>
          </a:p>
          <a:p>
            <a:r>
              <a:rPr dirty="0" lang="en-US"/>
              <a:t>- More than 10 skin pustules </a:t>
            </a:r>
          </a:p>
          <a:p>
            <a:r>
              <a:rPr dirty="0" lang="en-US"/>
              <a:t>- Bleeding from stump/cut </a:t>
            </a:r>
          </a:p>
          <a:p>
            <a:r>
              <a:rPr dirty="0" lang="en-US"/>
              <a:t>Give advice on whom to call or where to go in case of any of the above complications / emergencies </a:t>
            </a:r>
          </a:p>
          <a:p>
            <a:endParaRPr dirty="0" lang="en-US"/>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39" name="Content Placeholder 2"/>
          <p:cNvSpPr>
            <a:spLocks noGrp="1"/>
          </p:cNvSpPr>
          <p:nvPr>
            <p:ph idx="1"/>
          </p:nvPr>
        </p:nvSpPr>
        <p:spPr>
          <a:xfrm>
            <a:off x="457200" y="152400"/>
            <a:ext cx="8229600" cy="5973763"/>
          </a:xfrm>
        </p:spPr>
        <p:txBody>
          <a:bodyPr>
            <a:normAutofit fontScale="81250" lnSpcReduction="20000"/>
          </a:bodyPr>
          <a:p>
            <a:pPr indent="0" marL="0">
              <a:buNone/>
            </a:pPr>
            <a:r>
              <a:rPr b="1" dirty="0" i="1" lang="en-US"/>
              <a:t>h) Health promotion, questions and answers, and scheduling the next appointment </a:t>
            </a:r>
            <a:endParaRPr dirty="0" lang="en-US"/>
          </a:p>
          <a:p>
            <a:r>
              <a:rPr dirty="0" lang="en-US"/>
              <a:t>Advice on personal hygiene, rest, nutrition, family planning, malaria, worm infestations, HIV/AIDS and PMTCT. </a:t>
            </a:r>
          </a:p>
          <a:p>
            <a:r>
              <a:rPr dirty="0" lang="en-US"/>
              <a:t>Give advice on safer sex. Emphasize the risk of acquiring or transmitting HIV or STIs without the use of condoms </a:t>
            </a:r>
          </a:p>
          <a:p>
            <a:r>
              <a:rPr dirty="0" lang="en-US"/>
              <a:t>Advise women to stop the use of tobacco (both smoking and chewing), alcohol and other harmful substances </a:t>
            </a:r>
          </a:p>
          <a:p>
            <a:r>
              <a:rPr dirty="0" lang="en-US"/>
              <a:t>Counsel on breast-feeding of the last born child; when to stop breast-feeding, generally until seven months gestation (but avoid breastfeeding if there is history of habitual abortion) </a:t>
            </a:r>
          </a:p>
          <a:p>
            <a:r>
              <a:rPr dirty="0" lang="en-US"/>
              <a:t>Counsel on exclusive and early initiation of breast-feeding (alternative options will be discussed in other chapters) </a:t>
            </a:r>
          </a:p>
          <a:p>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596" name="Content Placeholder 2"/>
          <p:cNvSpPr>
            <a:spLocks noGrp="1"/>
          </p:cNvSpPr>
          <p:nvPr>
            <p:ph idx="1"/>
          </p:nvPr>
        </p:nvSpPr>
        <p:spPr>
          <a:xfrm>
            <a:off x="381000" y="304800"/>
            <a:ext cx="8229600" cy="6096000"/>
          </a:xfrm>
        </p:spPr>
        <p:txBody>
          <a:bodyPr>
            <a:normAutofit fontScale="87500" lnSpcReduction="10000"/>
          </a:bodyPr>
          <a:p>
            <a:pPr indent="0" marL="0">
              <a:buNone/>
            </a:pPr>
            <a:r>
              <a:rPr b="1" dirty="0" lang="en-US"/>
              <a:t>The approach </a:t>
            </a:r>
            <a:endParaRPr dirty="0" lang="en-US"/>
          </a:p>
          <a:p>
            <a:r>
              <a:rPr dirty="0" lang="en-US"/>
              <a:t>The risk approach to antenatal care has not resulted in significant improvement in maternal survival. </a:t>
            </a:r>
            <a:endParaRPr dirty="0" lang="en-US" smtClean="0"/>
          </a:p>
          <a:p>
            <a:r>
              <a:rPr dirty="0" lang="en-US" smtClean="0"/>
              <a:t>Life </a:t>
            </a:r>
            <a:r>
              <a:rPr dirty="0" lang="en-US"/>
              <a:t>threatening complications of pregnancy are difficult to predict with any degree of certainty. Health care providers must, therefore, consider the possibility of complications in every pregnancy and prepare clients accordingly. </a:t>
            </a:r>
          </a:p>
          <a:p>
            <a:r>
              <a:rPr dirty="0" lang="en-US"/>
              <a:t>While risk assessment can help direct counselling and treatment for individuals, it is important to understand that most women who experience complications have no 'risk factors' at all.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40" name="Content Placeholder 2"/>
          <p:cNvSpPr>
            <a:spLocks noGrp="1"/>
          </p:cNvSpPr>
          <p:nvPr>
            <p:ph idx="1"/>
          </p:nvPr>
        </p:nvSpPr>
        <p:spPr>
          <a:xfrm>
            <a:off x="457200" y="457200"/>
            <a:ext cx="8229600" cy="5668963"/>
          </a:xfrm>
        </p:spPr>
        <p:txBody>
          <a:bodyPr>
            <a:normAutofit/>
          </a:bodyPr>
          <a:p>
            <a:r>
              <a:rPr dirty="0" lang="en-US" smtClean="0"/>
              <a:t>Counsel on the signs of labour (contractions, vaginal discharge, lower abdominal pains) </a:t>
            </a:r>
          </a:p>
          <a:p>
            <a:r>
              <a:rPr dirty="0" lang="en-US" smtClean="0"/>
              <a:t>In case of an emergency home delivery the mother should be encouraged to visit the health facility within 48 </a:t>
            </a:r>
            <a:r>
              <a:rPr dirty="0" lang="en-US" err="1" smtClean="0"/>
              <a:t>hrs</a:t>
            </a:r>
            <a:r>
              <a:rPr dirty="0" lang="en-US" smtClean="0"/>
              <a:t> for a postnatal check-up </a:t>
            </a:r>
          </a:p>
          <a:p>
            <a:r>
              <a:rPr dirty="0" lang="en-US" smtClean="0"/>
              <a:t>Request the woman to record when she notes the first </a:t>
            </a:r>
            <a:r>
              <a:rPr dirty="0" lang="en-US" err="1" smtClean="0"/>
              <a:t>foetal</a:t>
            </a:r>
            <a:r>
              <a:rPr dirty="0" lang="en-US" smtClean="0"/>
              <a:t> movement </a:t>
            </a:r>
          </a:p>
          <a:p>
            <a:r>
              <a:rPr dirty="0" lang="en-US" smtClean="0"/>
              <a:t>Questions &amp; answers: time for free communication </a:t>
            </a:r>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41" name="Content Placeholder 2"/>
          <p:cNvSpPr>
            <a:spLocks noGrp="1"/>
          </p:cNvSpPr>
          <p:nvPr>
            <p:ph idx="1"/>
          </p:nvPr>
        </p:nvSpPr>
        <p:spPr>
          <a:xfrm>
            <a:off x="457200" y="304800"/>
            <a:ext cx="8229600" cy="5821363"/>
          </a:xfrm>
        </p:spPr>
        <p:txBody>
          <a:bodyPr>
            <a:normAutofit/>
          </a:bodyPr>
          <a:p>
            <a:r>
              <a:rPr dirty="0" lang="en-US"/>
              <a:t>Advise the woman to bring her partner (or a family member or friend) to later ANC visits so that they can be involved in the activities and can learn how to support the woman throughout her pregnancy, childbirth and postnatal period </a:t>
            </a:r>
          </a:p>
          <a:p>
            <a:r>
              <a:rPr dirty="0" lang="en-US"/>
              <a:t>Schedule appointment as per recommendations (state date, and hour). </a:t>
            </a:r>
            <a:endParaRPr dirty="0" lang="en-US" smtClean="0"/>
          </a:p>
          <a:p>
            <a:r>
              <a:rPr dirty="0" lang="en-US" smtClean="0"/>
              <a:t>This </a:t>
            </a:r>
            <a:r>
              <a:rPr dirty="0" lang="en-US"/>
              <a:t>should be written in the woman’s antenatal card and in the clinic’s appointment book. </a:t>
            </a:r>
          </a:p>
          <a:p>
            <a:endParaRPr dirty="0" lang="en-US"/>
          </a:p>
          <a:p>
            <a:endParaRPr dirty="0" lang="en-US"/>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42" name="Content Placeholder 2"/>
          <p:cNvSpPr>
            <a:spLocks noGrp="1"/>
          </p:cNvSpPr>
          <p:nvPr>
            <p:ph idx="1"/>
          </p:nvPr>
        </p:nvSpPr>
        <p:spPr>
          <a:xfrm>
            <a:off x="457200" y="304800"/>
            <a:ext cx="8229600" cy="5821363"/>
          </a:xfrm>
        </p:spPr>
        <p:txBody>
          <a:bodyPr/>
          <a:p>
            <a:pPr indent="0" marL="0">
              <a:buNone/>
            </a:pPr>
            <a:r>
              <a:rPr b="1" dirty="0" i="1" lang="en-US"/>
              <a:t>I) Maintain complete records </a:t>
            </a:r>
            <a:endParaRPr dirty="0" lang="en-US"/>
          </a:p>
          <a:p>
            <a:r>
              <a:rPr dirty="0" lang="en-US"/>
              <a:t>Complete clinic record. Give the ANC card/ mother child booklet to the patient and advise her to bring it with her to all appointments she may have with any health services. </a:t>
            </a:r>
          </a:p>
          <a:p>
            <a:endParaRPr dirty="0" lang="en-US"/>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43" name="Content Placeholder 2"/>
          <p:cNvSpPr>
            <a:spLocks noGrp="1"/>
          </p:cNvSpPr>
          <p:nvPr>
            <p:ph idx="1"/>
          </p:nvPr>
        </p:nvSpPr>
        <p:spPr>
          <a:xfrm>
            <a:off x="457200" y="304800"/>
            <a:ext cx="8229600" cy="5821363"/>
          </a:xfrm>
        </p:spPr>
        <p:txBody>
          <a:bodyPr>
            <a:normAutofit fontScale="87500" lnSpcReduction="20000"/>
          </a:bodyPr>
          <a:p>
            <a:pPr indent="0" marL="0">
              <a:buNone/>
            </a:pPr>
            <a:r>
              <a:rPr b="1" dirty="0" lang="en-US"/>
              <a:t>Although every pregnancy is at risk, the following conditions require careful monitoring: </a:t>
            </a:r>
            <a:endParaRPr dirty="0" lang="en-US"/>
          </a:p>
          <a:p>
            <a:r>
              <a:rPr dirty="0" lang="en-US"/>
              <a:t>- Poor obstetrical history </a:t>
            </a:r>
            <a:r>
              <a:rPr dirty="0" lang="en-US" smtClean="0"/>
              <a:t>–</a:t>
            </a:r>
          </a:p>
          <a:p>
            <a:r>
              <a:rPr dirty="0" lang="en-US" smtClean="0"/>
              <a:t> </a:t>
            </a:r>
            <a:r>
              <a:rPr dirty="0" lang="en-US"/>
              <a:t>Strikingly short stature </a:t>
            </a:r>
          </a:p>
          <a:p>
            <a:r>
              <a:rPr dirty="0" lang="en-US"/>
              <a:t>- Very young maternal age (below 15 years) </a:t>
            </a:r>
            <a:endParaRPr dirty="0" lang="en-US" smtClean="0"/>
          </a:p>
          <a:p>
            <a:r>
              <a:rPr dirty="0" lang="en-US" smtClean="0"/>
              <a:t>- </a:t>
            </a:r>
            <a:r>
              <a:rPr dirty="0" lang="en-US" err="1"/>
              <a:t>Nulliparity</a:t>
            </a:r>
            <a:r>
              <a:rPr dirty="0" lang="en-US"/>
              <a:t> and </a:t>
            </a:r>
            <a:r>
              <a:rPr dirty="0" lang="en-US" err="1"/>
              <a:t>grandmultiparity</a:t>
            </a:r>
            <a:r>
              <a:rPr dirty="0" lang="en-US"/>
              <a:t> </a:t>
            </a:r>
          </a:p>
          <a:p>
            <a:r>
              <a:rPr dirty="0" lang="en-US"/>
              <a:t>- Size-date discrepancy </a:t>
            </a:r>
            <a:endParaRPr dirty="0" lang="en-US" smtClean="0"/>
          </a:p>
          <a:p>
            <a:r>
              <a:rPr dirty="0" lang="en-US" smtClean="0"/>
              <a:t>- </a:t>
            </a:r>
            <a:r>
              <a:rPr dirty="0" lang="en-US"/>
              <a:t>Unwanted pregnancy </a:t>
            </a:r>
          </a:p>
          <a:p>
            <a:r>
              <a:rPr dirty="0" lang="en-US"/>
              <a:t>- Extreme social disruption or deprivation </a:t>
            </a:r>
            <a:endParaRPr dirty="0" lang="en-US" smtClean="0"/>
          </a:p>
          <a:p>
            <a:r>
              <a:rPr dirty="0" lang="en-US" smtClean="0"/>
              <a:t>-</a:t>
            </a:r>
            <a:r>
              <a:rPr dirty="0" lang="en-US"/>
              <a:t>Preterm labour in previous pregnancy </a:t>
            </a:r>
          </a:p>
          <a:p>
            <a:r>
              <a:rPr dirty="0" lang="en-US"/>
              <a:t>- Multiple gestation </a:t>
            </a:r>
            <a:endParaRPr dirty="0" lang="en-US" smtClean="0"/>
          </a:p>
          <a:p>
            <a:r>
              <a:rPr dirty="0" lang="en-US" smtClean="0"/>
              <a:t>- </a:t>
            </a:r>
            <a:r>
              <a:rPr dirty="0" lang="en-US"/>
              <a:t>Abnormal lie/presentation </a:t>
            </a:r>
          </a:p>
          <a:p>
            <a:r>
              <a:rPr dirty="0" lang="en-US"/>
              <a:t>- Previous uterine scar </a:t>
            </a:r>
          </a:p>
          <a:p>
            <a:r>
              <a:rPr dirty="0" lang="en-US"/>
              <a:t>	</a:t>
            </a:r>
          </a:p>
          <a:p>
            <a:endParaRPr dirty="0" lang="en-US"/>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44" name="Content Placeholder 2"/>
          <p:cNvSpPr>
            <a:spLocks noGrp="1"/>
          </p:cNvSpPr>
          <p:nvPr>
            <p:ph idx="1"/>
          </p:nvPr>
        </p:nvSpPr>
        <p:spPr>
          <a:xfrm>
            <a:off x="457200" y="228600"/>
            <a:ext cx="8229600" cy="6248400"/>
          </a:xfrm>
        </p:spPr>
        <p:txBody>
          <a:bodyPr>
            <a:normAutofit fontScale="75000" lnSpcReduction="20000"/>
          </a:bodyPr>
          <a:p>
            <a:pPr indent="0" marL="0">
              <a:buNone/>
            </a:pPr>
            <a:r>
              <a:rPr b="1" dirty="0" sz="4600" lang="en-US"/>
              <a:t>The second visit: </a:t>
            </a:r>
            <a:endParaRPr dirty="0" sz="4600" lang="en-US"/>
          </a:p>
          <a:p>
            <a:pPr indent="0" marL="0">
              <a:buNone/>
            </a:pPr>
            <a:r>
              <a:rPr b="1" dirty="0" lang="en-US"/>
              <a:t>Contents of the second visit </a:t>
            </a:r>
            <a:endParaRPr dirty="0" lang="en-US"/>
          </a:p>
          <a:p>
            <a:pPr indent="0" marL="0">
              <a:buNone/>
            </a:pPr>
            <a:r>
              <a:rPr b="1" dirty="0" i="1" lang="en-US"/>
              <a:t>a) Obtain information on: </a:t>
            </a:r>
            <a:endParaRPr dirty="0" lang="en-US"/>
          </a:p>
          <a:p>
            <a:pPr indent="0" marL="0">
              <a:buNone/>
            </a:pPr>
            <a:r>
              <a:rPr b="1" dirty="0" lang="en-US"/>
              <a:t>Personal history </a:t>
            </a:r>
          </a:p>
          <a:p>
            <a:pPr>
              <a:buFont typeface="Wingdings" panose="05000000000000000000" pitchFamily="2" charset="2"/>
              <a:buChar char="ü"/>
            </a:pPr>
            <a:r>
              <a:rPr dirty="0" lang="en-US" smtClean="0"/>
              <a:t> </a:t>
            </a:r>
            <a:r>
              <a:rPr dirty="0" lang="en-US"/>
              <a:t>Note any changes since first visit </a:t>
            </a:r>
          </a:p>
          <a:p>
            <a:pPr>
              <a:buFont typeface="Wingdings" panose="05000000000000000000" pitchFamily="2" charset="2"/>
              <a:buChar char="ü"/>
            </a:pPr>
            <a:r>
              <a:rPr dirty="0" lang="en-US" smtClean="0"/>
              <a:t> </a:t>
            </a:r>
            <a:r>
              <a:rPr dirty="0" lang="en-US"/>
              <a:t>Check-up on habits: smoking, alcohol, other </a:t>
            </a:r>
          </a:p>
          <a:p>
            <a:pPr indent="0" marL="0">
              <a:buNone/>
            </a:pPr>
            <a:r>
              <a:rPr dirty="0" lang="en-US"/>
              <a:t>Present pregnancy </a:t>
            </a:r>
          </a:p>
          <a:p>
            <a:pPr>
              <a:buFont typeface="Wingdings" panose="05000000000000000000" pitchFamily="2" charset="2"/>
              <a:buChar char="ü"/>
            </a:pPr>
            <a:r>
              <a:rPr dirty="0" lang="en-US" smtClean="0"/>
              <a:t> </a:t>
            </a:r>
            <a:r>
              <a:rPr dirty="0" lang="en-US"/>
              <a:t>Note abnormal changes in body features or physical capacity (e.g. peripheral swelling, shortness of breath), observed by the woman herself, by her partner, or other family members </a:t>
            </a:r>
          </a:p>
          <a:p>
            <a:pPr>
              <a:buFont typeface="Wingdings" panose="05000000000000000000" pitchFamily="2" charset="2"/>
              <a:buChar char="ü"/>
            </a:pPr>
            <a:r>
              <a:rPr dirty="0" lang="en-US" smtClean="0"/>
              <a:t> </a:t>
            </a:r>
            <a:r>
              <a:rPr dirty="0" lang="en-US"/>
              <a:t>Record symptoms and events since first visit: e.g. pain, bleeding, vaginal discharge (amniotic fluid or any other), and manage appropriately </a:t>
            </a:r>
          </a:p>
          <a:p>
            <a:pPr>
              <a:buFont typeface="Wingdings" panose="05000000000000000000" pitchFamily="2" charset="2"/>
              <a:buChar char="ü"/>
            </a:pPr>
            <a:r>
              <a:rPr dirty="0" lang="en-US" smtClean="0"/>
              <a:t> </a:t>
            </a:r>
            <a:r>
              <a:rPr dirty="0" lang="en-US"/>
              <a:t>Check for signs and symptoms of </a:t>
            </a:r>
            <a:r>
              <a:rPr dirty="0" lang="en-US" err="1"/>
              <a:t>anaemia</a:t>
            </a:r>
            <a:r>
              <a:rPr dirty="0" lang="en-US"/>
              <a:t>. </a:t>
            </a:r>
          </a:p>
          <a:p>
            <a:pPr>
              <a:buFont typeface="Wingdings" panose="05000000000000000000" pitchFamily="2" charset="2"/>
              <a:buChar char="ü"/>
            </a:pPr>
            <a:r>
              <a:rPr dirty="0" lang="en-US" smtClean="0"/>
              <a:t> </a:t>
            </a:r>
            <a:r>
              <a:rPr dirty="0" lang="en-US"/>
              <a:t>Note </a:t>
            </a:r>
            <a:r>
              <a:rPr dirty="0" lang="en-US" err="1"/>
              <a:t>foetal</a:t>
            </a:r>
            <a:r>
              <a:rPr dirty="0" lang="en-US"/>
              <a:t> movements; record time of first recognition </a:t>
            </a:r>
          </a:p>
          <a:p>
            <a:pPr>
              <a:buFont typeface="Wingdings" panose="05000000000000000000" pitchFamily="2" charset="2"/>
              <a:buChar char="ü"/>
            </a:pPr>
            <a:r>
              <a:rPr dirty="0" lang="en-US" smtClean="0"/>
              <a:t> </a:t>
            </a:r>
            <a:r>
              <a:rPr dirty="0" lang="en-US"/>
              <a:t>Review the </a:t>
            </a:r>
            <a:r>
              <a:rPr dirty="0" lang="en-US" err="1"/>
              <a:t>individualised</a:t>
            </a:r>
            <a:r>
              <a:rPr dirty="0" lang="en-US"/>
              <a:t> birth plan </a:t>
            </a:r>
          </a:p>
          <a:p>
            <a:endParaRPr dirty="0" lang="en-US"/>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45" name="Content Placeholder 2"/>
          <p:cNvSpPr>
            <a:spLocks noGrp="1"/>
          </p:cNvSpPr>
          <p:nvPr>
            <p:ph idx="1"/>
          </p:nvPr>
        </p:nvSpPr>
        <p:spPr>
          <a:xfrm>
            <a:off x="457200" y="457200"/>
            <a:ext cx="8229600" cy="5668963"/>
          </a:xfrm>
        </p:spPr>
        <p:txBody>
          <a:bodyPr>
            <a:normAutofit fontScale="93750" lnSpcReduction="20000"/>
          </a:bodyPr>
          <a:p>
            <a:pPr indent="0" marL="0">
              <a:buNone/>
            </a:pPr>
            <a:r>
              <a:rPr b="1" dirty="0" lang="en-US" smtClean="0"/>
              <a:t>Obstetric </a:t>
            </a:r>
            <a:r>
              <a:rPr b="1" dirty="0" lang="en-US"/>
              <a:t>history </a:t>
            </a:r>
          </a:p>
          <a:p>
            <a:r>
              <a:rPr dirty="0" lang="en-US"/>
              <a:t>o Review relevant issues of obstetric history as recorded at first visit. </a:t>
            </a:r>
          </a:p>
          <a:p>
            <a:pPr indent="0" marL="0">
              <a:buNone/>
            </a:pPr>
            <a:r>
              <a:rPr b="1" dirty="0" lang="en-US"/>
              <a:t>Medical history </a:t>
            </a:r>
          </a:p>
          <a:p>
            <a:r>
              <a:rPr dirty="0" lang="en-US"/>
              <a:t>o Review relevant issues of medical history as recorded at first visit </a:t>
            </a:r>
          </a:p>
          <a:p>
            <a:r>
              <a:rPr dirty="0" lang="en-US"/>
              <a:t>o Note any inter-current diseases, injuries, or other conditions since first visit </a:t>
            </a:r>
          </a:p>
          <a:p>
            <a:r>
              <a:rPr dirty="0" lang="en-US"/>
              <a:t>o Note intake of medicines, e.g. anti-TB, ARTs and check on compliance </a:t>
            </a:r>
          </a:p>
          <a:p>
            <a:r>
              <a:rPr dirty="0" lang="en-US"/>
              <a:t>o Iron and folate intake: check on compliance </a:t>
            </a:r>
          </a:p>
          <a:p>
            <a:r>
              <a:rPr dirty="0" lang="en-US"/>
              <a:t>o Note other medical consultations, hospitalization or sick-leave since last visit </a:t>
            </a:r>
          </a:p>
          <a:p>
            <a:endParaRPr dirty="0" lang="en-US"/>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46" name="Content Placeholder 2"/>
          <p:cNvSpPr>
            <a:spLocks noGrp="1"/>
          </p:cNvSpPr>
          <p:nvPr>
            <p:ph idx="1"/>
          </p:nvPr>
        </p:nvSpPr>
        <p:spPr>
          <a:xfrm>
            <a:off x="457200" y="228600"/>
            <a:ext cx="8229600" cy="5897563"/>
          </a:xfrm>
        </p:spPr>
        <p:txBody>
          <a:bodyPr>
            <a:normAutofit/>
          </a:bodyPr>
          <a:p>
            <a:pPr indent="0" marL="0">
              <a:buNone/>
            </a:pPr>
            <a:r>
              <a:rPr b="1" dirty="0" i="1" lang="en-US"/>
              <a:t>b) Perform physical examination </a:t>
            </a:r>
            <a:endParaRPr dirty="0" lang="en-US"/>
          </a:p>
          <a:p>
            <a:r>
              <a:rPr dirty="0" lang="en-US"/>
              <a:t>Measure blood pressure and pulse </a:t>
            </a:r>
          </a:p>
          <a:p>
            <a:r>
              <a:rPr dirty="0" lang="en-US"/>
              <a:t>Fundal height </a:t>
            </a:r>
          </a:p>
          <a:p>
            <a:r>
              <a:rPr dirty="0" lang="en-US" err="1"/>
              <a:t>Oedema</a:t>
            </a:r>
            <a:r>
              <a:rPr dirty="0" lang="en-US"/>
              <a:t> </a:t>
            </a:r>
          </a:p>
          <a:p>
            <a:r>
              <a:rPr dirty="0" lang="en-US"/>
              <a:t>Other signs of disease: shortness of breath, coughing, others. </a:t>
            </a:r>
          </a:p>
          <a:p>
            <a:r>
              <a:rPr dirty="0" lang="en-US"/>
              <a:t>Vaginal examination: do only if indicated. If patient is bleeding or spotting, do not perform vaginal examination but refer for further management. </a:t>
            </a:r>
          </a:p>
          <a:p>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47" name="Content Placeholder 2"/>
          <p:cNvSpPr>
            <a:spLocks noGrp="1"/>
          </p:cNvSpPr>
          <p:nvPr>
            <p:ph idx="1"/>
          </p:nvPr>
        </p:nvSpPr>
        <p:spPr>
          <a:xfrm>
            <a:off x="457200" y="381000"/>
            <a:ext cx="8229600" cy="5745163"/>
          </a:xfrm>
        </p:spPr>
        <p:txBody>
          <a:bodyPr/>
          <a:p>
            <a:pPr indent="0" marL="0">
              <a:buNone/>
            </a:pPr>
            <a:r>
              <a:rPr b="1" dirty="0" i="1" lang="en-US"/>
              <a:t>c) Perform the following tests: </a:t>
            </a:r>
            <a:endParaRPr dirty="0" lang="en-US"/>
          </a:p>
          <a:p>
            <a:r>
              <a:rPr dirty="0" lang="en-US"/>
              <a:t>Urine: repeat multiple dipstick test to detect urinary-tract infection, proteinuria, and sugar </a:t>
            </a:r>
          </a:p>
          <a:p>
            <a:r>
              <a:rPr dirty="0" lang="en-US"/>
              <a:t>Blood: repeat </a:t>
            </a:r>
            <a:r>
              <a:rPr dirty="0" lang="en-US" err="1" smtClean="0"/>
              <a:t>Hb</a:t>
            </a:r>
            <a:r>
              <a:rPr dirty="0" lang="en-US" smtClean="0"/>
              <a:t>: </a:t>
            </a:r>
            <a:r>
              <a:rPr dirty="0" lang="en-US"/>
              <a:t>if </a:t>
            </a:r>
            <a:r>
              <a:rPr dirty="0" lang="en-US" err="1"/>
              <a:t>Hb</a:t>
            </a:r>
            <a:r>
              <a:rPr dirty="0" lang="en-US"/>
              <a:t> at first visit was below 7.0 g/m1 or signs of </a:t>
            </a:r>
            <a:r>
              <a:rPr dirty="0" lang="en-US" err="1"/>
              <a:t>anaemia</a:t>
            </a:r>
            <a:r>
              <a:rPr dirty="0" lang="en-US"/>
              <a:t> are detected on examination. </a:t>
            </a:r>
          </a:p>
          <a:p>
            <a:endParaRPr dirty="0" lang="en-US"/>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48" name="Content Placeholder 2"/>
          <p:cNvSpPr>
            <a:spLocks noGrp="1"/>
          </p:cNvSpPr>
          <p:nvPr>
            <p:ph idx="1"/>
          </p:nvPr>
        </p:nvSpPr>
        <p:spPr>
          <a:xfrm>
            <a:off x="457200" y="228600"/>
            <a:ext cx="8229600" cy="5897563"/>
          </a:xfrm>
        </p:spPr>
        <p:txBody>
          <a:bodyPr>
            <a:normAutofit fontScale="93750" lnSpcReduction="10000"/>
          </a:bodyPr>
          <a:p>
            <a:pPr indent="0" marL="0">
              <a:buNone/>
            </a:pPr>
            <a:r>
              <a:rPr b="1" dirty="0" i="1" lang="en-US"/>
              <a:t>d) Implement the following interventions: </a:t>
            </a:r>
            <a:endParaRPr dirty="0" lang="en-US"/>
          </a:p>
          <a:p>
            <a:r>
              <a:rPr dirty="0" lang="en-US"/>
              <a:t>Iron: continue; if </a:t>
            </a:r>
            <a:r>
              <a:rPr dirty="0" lang="en-US" err="1"/>
              <a:t>Hb</a:t>
            </a:r>
            <a:r>
              <a:rPr dirty="0" lang="en-US"/>
              <a:t> is &lt;7.0 g/ml, consider further investigations </a:t>
            </a:r>
          </a:p>
          <a:p>
            <a:r>
              <a:rPr dirty="0" lang="en-US"/>
              <a:t>If bacteriuria was treated at first visit and test is still positive, consider culture, change treatment and/or refer </a:t>
            </a:r>
          </a:p>
          <a:p>
            <a:r>
              <a:rPr dirty="0" lang="en-US"/>
              <a:t>Tetanus toxoid in line with national guidelines </a:t>
            </a:r>
          </a:p>
          <a:p>
            <a:r>
              <a:rPr dirty="0" lang="en-US"/>
              <a:t>In malaria endemic areas: administer </a:t>
            </a:r>
            <a:r>
              <a:rPr dirty="0" lang="en-US" err="1" smtClean="0"/>
              <a:t>Sufadoxine</a:t>
            </a:r>
            <a:r>
              <a:rPr dirty="0" lang="en-US" smtClean="0"/>
              <a:t>/</a:t>
            </a:r>
            <a:r>
              <a:rPr dirty="0" lang="en-US" err="1" smtClean="0"/>
              <a:t>Pyrimethamine</a:t>
            </a:r>
            <a:r>
              <a:rPr dirty="0" lang="en-US" smtClean="0"/>
              <a:t> </a:t>
            </a:r>
            <a:r>
              <a:rPr dirty="0" lang="en-US"/>
              <a:t>as per national guidelines </a:t>
            </a:r>
          </a:p>
          <a:p>
            <a:r>
              <a:rPr dirty="0" lang="en-US"/>
              <a:t>Administer </a:t>
            </a:r>
            <a:r>
              <a:rPr dirty="0" lang="en-US" err="1"/>
              <a:t>M</a:t>
            </a:r>
            <a:r>
              <a:rPr dirty="0" lang="en-US" err="1" smtClean="0"/>
              <a:t>ebendazole</a:t>
            </a:r>
            <a:r>
              <a:rPr dirty="0" lang="en-US" smtClean="0"/>
              <a:t> </a:t>
            </a:r>
            <a:r>
              <a:rPr dirty="0" lang="en-US"/>
              <a:t>500mg stat after 1st trimester </a:t>
            </a:r>
          </a:p>
          <a:p>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49" name="Content Placeholder 2"/>
          <p:cNvSpPr>
            <a:spLocks noGrp="1"/>
          </p:cNvSpPr>
          <p:nvPr>
            <p:ph idx="1"/>
          </p:nvPr>
        </p:nvSpPr>
        <p:spPr>
          <a:xfrm>
            <a:off x="457200" y="381000"/>
            <a:ext cx="8229600" cy="5745163"/>
          </a:xfrm>
        </p:spPr>
        <p:txBody>
          <a:bodyPr>
            <a:normAutofit fontScale="84375" lnSpcReduction="20000"/>
          </a:bodyPr>
          <a:p>
            <a:pPr indent="0" marL="0">
              <a:buNone/>
            </a:pPr>
            <a:r>
              <a:rPr b="1" dirty="0" i="1" lang="en-US"/>
              <a:t>e) Re-assess for complications and possible referral </a:t>
            </a:r>
            <a:endParaRPr dirty="0" lang="en-US"/>
          </a:p>
          <a:p>
            <a:pPr indent="0" marL="0">
              <a:buNone/>
            </a:pPr>
            <a:r>
              <a:rPr dirty="0" lang="en-US" smtClean="0"/>
              <a:t>Reassess </a:t>
            </a:r>
            <a:r>
              <a:rPr dirty="0" lang="en-US"/>
              <a:t>whether the woman has developed any new complications since first visit, and refer/manage appropriately </a:t>
            </a:r>
          </a:p>
          <a:p>
            <a:pPr>
              <a:buFont typeface="Wingdings" panose="05000000000000000000" pitchFamily="2" charset="2"/>
              <a:buChar char="ü"/>
            </a:pPr>
            <a:r>
              <a:rPr dirty="0" lang="en-US" smtClean="0"/>
              <a:t> </a:t>
            </a:r>
            <a:r>
              <a:rPr dirty="0" lang="en-US" err="1"/>
              <a:t>Hb</a:t>
            </a:r>
            <a:r>
              <a:rPr dirty="0" lang="en-US"/>
              <a:t> &lt;7.0 g/ml at first and present (second) visit </a:t>
            </a:r>
          </a:p>
          <a:p>
            <a:pPr>
              <a:buFont typeface="Wingdings" panose="05000000000000000000" pitchFamily="2" charset="2"/>
              <a:buChar char="ü"/>
            </a:pPr>
            <a:r>
              <a:rPr dirty="0" lang="en-US" smtClean="0"/>
              <a:t> </a:t>
            </a:r>
            <a:r>
              <a:rPr dirty="0" lang="en-US"/>
              <a:t>APH / spotting </a:t>
            </a:r>
          </a:p>
          <a:p>
            <a:pPr>
              <a:buFont typeface="Wingdings" panose="05000000000000000000" pitchFamily="2" charset="2"/>
              <a:buChar char="ü"/>
            </a:pPr>
            <a:r>
              <a:rPr dirty="0" lang="en-US" smtClean="0"/>
              <a:t>High blood pressure (&gt;140/90 mm hg): </a:t>
            </a:r>
          </a:p>
          <a:p>
            <a:pPr>
              <a:buFont typeface="Wingdings" panose="05000000000000000000" pitchFamily="2" charset="2"/>
              <a:buChar char="ü"/>
            </a:pPr>
            <a:r>
              <a:rPr dirty="0" lang="en-US" smtClean="0"/>
              <a:t> </a:t>
            </a:r>
            <a:r>
              <a:rPr dirty="0" lang="en-US" err="1" smtClean="0"/>
              <a:t>Foetal</a:t>
            </a:r>
            <a:r>
              <a:rPr dirty="0" lang="en-US" smtClean="0"/>
              <a:t> Growth Restriction </a:t>
            </a:r>
          </a:p>
          <a:p>
            <a:pPr>
              <a:buFont typeface="Wingdings" panose="05000000000000000000" pitchFamily="2" charset="2"/>
              <a:buChar char="ü"/>
            </a:pPr>
            <a:r>
              <a:rPr dirty="0" lang="en-US" smtClean="0"/>
              <a:t> Gestation Diabetes </a:t>
            </a:r>
          </a:p>
          <a:p>
            <a:pPr>
              <a:buFont typeface="Wingdings" panose="05000000000000000000" pitchFamily="2" charset="2"/>
              <a:buChar char="ü"/>
            </a:pPr>
            <a:r>
              <a:rPr dirty="0" lang="en-US" smtClean="0"/>
              <a:t> Reduced </a:t>
            </a:r>
            <a:r>
              <a:rPr dirty="0" lang="en-US" err="1"/>
              <a:t>f</a:t>
            </a:r>
            <a:r>
              <a:rPr dirty="0" lang="en-US" err="1" smtClean="0"/>
              <a:t>oetal</a:t>
            </a:r>
            <a:r>
              <a:rPr dirty="0" lang="en-US" smtClean="0"/>
              <a:t> movement </a:t>
            </a:r>
          </a:p>
          <a:p>
            <a:pPr>
              <a:buFont typeface="Wingdings" panose="05000000000000000000" pitchFamily="2" charset="2"/>
              <a:buChar char="ü"/>
            </a:pPr>
            <a:r>
              <a:rPr dirty="0" lang="en-US" smtClean="0"/>
              <a:t> Polyhydramnios </a:t>
            </a:r>
          </a:p>
          <a:p>
            <a:pPr>
              <a:buFont typeface="Wingdings" panose="05000000000000000000" pitchFamily="2" charset="2"/>
              <a:buChar char="ü"/>
            </a:pPr>
            <a:r>
              <a:rPr dirty="0" lang="en-US" smtClean="0"/>
              <a:t> Malnutrition </a:t>
            </a:r>
          </a:p>
          <a:p>
            <a:pPr>
              <a:buFont typeface="Wingdings" panose="05000000000000000000" pitchFamily="2" charset="2"/>
              <a:buChar char="ü"/>
            </a:pPr>
            <a:r>
              <a:rPr dirty="0" lang="en-US" smtClean="0"/>
              <a:t> Opportunistic Infections </a:t>
            </a:r>
          </a:p>
          <a:p>
            <a:pPr>
              <a:buFont typeface="Wingdings" panose="05000000000000000000" pitchFamily="2" charset="2"/>
              <a:buChar char="ü"/>
            </a:pPr>
            <a:r>
              <a:rPr dirty="0" lang="en-US" smtClean="0"/>
              <a:t> Any other alarming </a:t>
            </a:r>
            <a:r>
              <a:rPr dirty="0" lang="en-US"/>
              <a:t>symptoms or signs </a:t>
            </a:r>
          </a:p>
          <a:p>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597" name="Content Placeholder 2"/>
          <p:cNvSpPr>
            <a:spLocks noGrp="1"/>
          </p:cNvSpPr>
          <p:nvPr>
            <p:ph idx="1"/>
          </p:nvPr>
        </p:nvSpPr>
        <p:spPr>
          <a:xfrm>
            <a:off x="457200" y="228600"/>
            <a:ext cx="8229600" cy="6324600"/>
          </a:xfrm>
        </p:spPr>
        <p:txBody>
          <a:bodyPr>
            <a:normAutofit fontScale="75000" lnSpcReduction="20000"/>
          </a:bodyPr>
          <a:p>
            <a:pPr indent="0" marL="0">
              <a:buNone/>
            </a:pPr>
            <a:r>
              <a:rPr dirty="0" lang="en-US"/>
              <a:t>In order for you to provide good quality antenatal care, you must achieve the following aims: Make the mother aware of the benefits offered by your clinic both during pregnancy, at the time of delivery, and afterwards.</a:t>
            </a:r>
          </a:p>
          <a:p>
            <a:pPr>
              <a:buFont typeface="Wingdings" panose="05000000000000000000" pitchFamily="2" charset="2"/>
              <a:buChar char="ü"/>
            </a:pPr>
            <a:r>
              <a:rPr dirty="0" lang="en-US"/>
              <a:t>Advise the mother on how to look after herself and her baby. You should also advise on a balanced diet, and activities likely to improve and maintain her health and that of her baby.</a:t>
            </a:r>
          </a:p>
          <a:p>
            <a:pPr>
              <a:buFont typeface="Wingdings" panose="05000000000000000000" pitchFamily="2" charset="2"/>
              <a:buChar char="ü"/>
            </a:pPr>
            <a:r>
              <a:rPr dirty="0" lang="en-US"/>
              <a:t>Prepare her psychologically and physically for delivery. </a:t>
            </a:r>
            <a:br>
              <a:rPr dirty="0" lang="en-US"/>
            </a:br>
            <a:r>
              <a:rPr dirty="0" lang="en-US"/>
              <a:t>Do this by allaying her fears and counselling on harmful beliefs and practices.</a:t>
            </a:r>
          </a:p>
          <a:p>
            <a:pPr>
              <a:buFont typeface="Wingdings" panose="05000000000000000000" pitchFamily="2" charset="2"/>
              <a:buChar char="ü"/>
            </a:pPr>
            <a:r>
              <a:rPr dirty="0" lang="en-US"/>
              <a:t>Give prophylactic treatment against </a:t>
            </a:r>
            <a:r>
              <a:rPr dirty="0" lang="en-US" err="1"/>
              <a:t>anaemia</a:t>
            </a:r>
            <a:r>
              <a:rPr dirty="0" lang="en-US"/>
              <a:t> and vaccination against neonatal tetanus.</a:t>
            </a:r>
          </a:p>
          <a:p>
            <a:pPr>
              <a:buFont typeface="Wingdings" panose="05000000000000000000" pitchFamily="2" charset="2"/>
              <a:buChar char="ü"/>
            </a:pPr>
            <a:r>
              <a:rPr dirty="0" lang="en-US"/>
              <a:t>Identify those 'at risk', that is, women who might have problems during pregnancy or labour, and correct the abnormalities or refer to hospital for management of the pregnancy or delivery.</a:t>
            </a:r>
          </a:p>
          <a:p>
            <a:pPr>
              <a:buFont typeface="Wingdings" panose="05000000000000000000" pitchFamily="2" charset="2"/>
              <a:buChar char="ü"/>
            </a:pPr>
            <a:r>
              <a:rPr dirty="0" lang="en-US"/>
              <a:t>Help a mother to make an Individual Birth Plan (IBP).</a:t>
            </a:r>
          </a:p>
          <a:p>
            <a:pPr>
              <a:buFont typeface="Wingdings" panose="05000000000000000000" pitchFamily="2" charset="2"/>
              <a:buChar char="ü"/>
            </a:pPr>
            <a:r>
              <a:rPr dirty="0" lang="en-US"/>
              <a:t>Help the mother prepare for, and learn how to take good care of the child physically, psychologically and socially.</a:t>
            </a:r>
          </a:p>
          <a:p>
            <a:pPr>
              <a:buFont typeface="Wingdings" panose="05000000000000000000" pitchFamily="2" charset="2"/>
              <a:buChar char="ü"/>
            </a:pP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50" name="Content Placeholder 2"/>
          <p:cNvSpPr>
            <a:spLocks noGrp="1"/>
          </p:cNvSpPr>
          <p:nvPr>
            <p:ph idx="1"/>
          </p:nvPr>
        </p:nvSpPr>
        <p:spPr>
          <a:xfrm>
            <a:off x="457200" y="152400"/>
            <a:ext cx="8229600" cy="5973763"/>
          </a:xfrm>
        </p:spPr>
        <p:txBody>
          <a:bodyPr>
            <a:normAutofit fontScale="93750" lnSpcReduction="10000"/>
          </a:bodyPr>
          <a:p>
            <a:pPr indent="0" marL="0">
              <a:buNone/>
            </a:pPr>
            <a:r>
              <a:rPr b="1" dirty="0" i="1" lang="en-US"/>
              <a:t>f) Advice, questions and answers, and scheduling the next appointment </a:t>
            </a:r>
            <a:endParaRPr dirty="0" lang="en-US"/>
          </a:p>
          <a:p>
            <a:r>
              <a:rPr dirty="0" lang="en-US"/>
              <a:t>Repeat all the advice given at the first visit </a:t>
            </a:r>
          </a:p>
          <a:p>
            <a:r>
              <a:rPr dirty="0" lang="en-US"/>
              <a:t>Questions &amp; answers: time for free communication </a:t>
            </a:r>
          </a:p>
          <a:p>
            <a:r>
              <a:rPr dirty="0" lang="en-US"/>
              <a:t>Schedule the next appointment </a:t>
            </a:r>
          </a:p>
          <a:p>
            <a:endParaRPr dirty="0" lang="en-US"/>
          </a:p>
          <a:p>
            <a:pPr indent="0" marL="0">
              <a:buNone/>
            </a:pPr>
            <a:r>
              <a:rPr b="1" dirty="0" i="1" lang="en-US"/>
              <a:t>g) Maintain complete records </a:t>
            </a:r>
            <a:endParaRPr dirty="0" lang="en-US"/>
          </a:p>
          <a:p>
            <a:r>
              <a:rPr dirty="0" lang="en-US"/>
              <a:t>Complete clinic record. Give the ANC card /mother child booklet to the patient and advise her to bring it with her to all appointments she may have with any health services. </a:t>
            </a:r>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51" name="Content Placeholder 2"/>
          <p:cNvSpPr>
            <a:spLocks noGrp="1"/>
          </p:cNvSpPr>
          <p:nvPr>
            <p:ph idx="1"/>
          </p:nvPr>
        </p:nvSpPr>
        <p:spPr>
          <a:xfrm>
            <a:off x="457200" y="152400"/>
            <a:ext cx="8229600" cy="6248400"/>
          </a:xfrm>
        </p:spPr>
        <p:txBody>
          <a:bodyPr>
            <a:normAutofit fontScale="93750" lnSpcReduction="10000"/>
          </a:bodyPr>
          <a:p>
            <a:pPr indent="0" marL="0">
              <a:buNone/>
            </a:pPr>
            <a:r>
              <a:rPr b="1" dirty="0" sz="4600" lang="en-US"/>
              <a:t>The </a:t>
            </a:r>
            <a:r>
              <a:rPr b="1" dirty="0" sz="4600" lang="en-US" smtClean="0"/>
              <a:t>Third </a:t>
            </a:r>
            <a:r>
              <a:rPr b="1" dirty="0" sz="4600" lang="en-US"/>
              <a:t>V</a:t>
            </a:r>
            <a:r>
              <a:rPr b="1" dirty="0" sz="4600" lang="en-US" smtClean="0"/>
              <a:t>isit</a:t>
            </a:r>
            <a:r>
              <a:rPr b="1" dirty="0" sz="4600" lang="en-US"/>
              <a:t>: </a:t>
            </a:r>
            <a:endParaRPr dirty="0" sz="4600" lang="en-US"/>
          </a:p>
          <a:p>
            <a:pPr indent="0" marL="0">
              <a:buNone/>
            </a:pPr>
            <a:r>
              <a:rPr b="1" dirty="0" lang="en-US"/>
              <a:t>Contents of the third visit </a:t>
            </a:r>
            <a:endParaRPr dirty="0" lang="en-US"/>
          </a:p>
          <a:p>
            <a:pPr indent="0" marL="0">
              <a:buNone/>
            </a:pPr>
            <a:r>
              <a:rPr b="1" dirty="0" i="1" lang="en-US"/>
              <a:t>a) Obtain information on: </a:t>
            </a:r>
            <a:endParaRPr dirty="0" lang="en-US"/>
          </a:p>
          <a:p>
            <a:pPr indent="0" marL="0">
              <a:buNone/>
            </a:pPr>
            <a:r>
              <a:rPr b="1" dirty="0" lang="en-US"/>
              <a:t>Personal history </a:t>
            </a:r>
          </a:p>
          <a:p>
            <a:r>
              <a:rPr dirty="0" lang="en-US"/>
              <a:t>o Note any changes since second visit </a:t>
            </a:r>
          </a:p>
          <a:p>
            <a:r>
              <a:rPr dirty="0" lang="en-US"/>
              <a:t>o Check-up on habits: smoking, alcohol, other </a:t>
            </a:r>
          </a:p>
          <a:p>
            <a:pPr indent="0" marL="0">
              <a:buNone/>
            </a:pPr>
            <a:r>
              <a:rPr b="1" dirty="0" lang="en-US"/>
              <a:t>Present pregnancy </a:t>
            </a:r>
          </a:p>
          <a:p>
            <a:r>
              <a:rPr dirty="0" lang="en-US"/>
              <a:t>o Note abnormal changes in body features or physical capacity (e.g. peripheral swelling, shortness of breath), observed by the woman herself, by her partner, or other family members </a:t>
            </a:r>
          </a:p>
          <a:p>
            <a:endParaRPr dirty="0" lang="en-US"/>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652" name="Content Placeholder 2"/>
          <p:cNvSpPr>
            <a:spLocks noGrp="1"/>
          </p:cNvSpPr>
          <p:nvPr>
            <p:ph idx="1"/>
          </p:nvPr>
        </p:nvSpPr>
        <p:spPr>
          <a:xfrm>
            <a:off x="457200" y="381000"/>
            <a:ext cx="8229600" cy="5745163"/>
          </a:xfrm>
        </p:spPr>
        <p:txBody>
          <a:bodyPr/>
          <a:p>
            <a:r>
              <a:rPr dirty="0" lang="en-US"/>
              <a:t>o Record symptoms and events since second visit: e.g. pain, bleeding, vaginal discharge (amniotic fluid or any other), and manage appropriately </a:t>
            </a:r>
          </a:p>
          <a:p>
            <a:r>
              <a:rPr dirty="0" lang="en-US"/>
              <a:t>o Check for signs and symptoms of </a:t>
            </a:r>
            <a:r>
              <a:rPr dirty="0" lang="en-US" err="1"/>
              <a:t>anaemia</a:t>
            </a:r>
            <a:r>
              <a:rPr dirty="0" lang="en-US"/>
              <a:t>. </a:t>
            </a:r>
          </a:p>
          <a:p>
            <a:r>
              <a:rPr dirty="0" lang="en-US"/>
              <a:t>o Note </a:t>
            </a:r>
            <a:r>
              <a:rPr dirty="0" lang="en-US" err="1"/>
              <a:t>foetal</a:t>
            </a:r>
            <a:r>
              <a:rPr dirty="0" lang="en-US"/>
              <a:t> movements </a:t>
            </a:r>
          </a:p>
          <a:p>
            <a:r>
              <a:rPr dirty="0" lang="en-US"/>
              <a:t>o Review the </a:t>
            </a:r>
            <a:r>
              <a:rPr dirty="0" lang="en-US" smtClean="0"/>
              <a:t>individualized </a:t>
            </a:r>
            <a:r>
              <a:rPr dirty="0" lang="en-US"/>
              <a:t>birth plan </a:t>
            </a:r>
          </a:p>
          <a:p>
            <a:endParaRPr dirty="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653" name="Content Placeholder 2"/>
          <p:cNvSpPr>
            <a:spLocks noGrp="1"/>
          </p:cNvSpPr>
          <p:nvPr>
            <p:ph idx="1"/>
          </p:nvPr>
        </p:nvSpPr>
        <p:spPr>
          <a:xfrm>
            <a:off x="457200" y="304800"/>
            <a:ext cx="8229600" cy="5821363"/>
          </a:xfrm>
        </p:spPr>
        <p:txBody>
          <a:bodyPr>
            <a:normAutofit fontScale="93750" lnSpcReduction="20000"/>
          </a:bodyPr>
          <a:p>
            <a:pPr indent="0" marL="0">
              <a:buNone/>
            </a:pPr>
            <a:r>
              <a:rPr b="1" dirty="0" lang="en-US" smtClean="0"/>
              <a:t>Obstetric </a:t>
            </a:r>
            <a:r>
              <a:rPr b="1" dirty="0" lang="en-US"/>
              <a:t>history </a:t>
            </a:r>
          </a:p>
          <a:p>
            <a:r>
              <a:rPr dirty="0" lang="en-US"/>
              <a:t>o Review relevant issues of obstetric history as recorded at first visit. </a:t>
            </a:r>
          </a:p>
          <a:p>
            <a:pPr indent="0" marL="0">
              <a:buNone/>
            </a:pPr>
            <a:r>
              <a:rPr b="1" dirty="0" lang="en-US"/>
              <a:t>Medical history </a:t>
            </a:r>
          </a:p>
          <a:p>
            <a:r>
              <a:rPr dirty="0" lang="en-US"/>
              <a:t>o Review relevant issues of medical history as recorded at first and second visit </a:t>
            </a:r>
          </a:p>
          <a:p>
            <a:r>
              <a:rPr dirty="0" lang="en-US"/>
              <a:t>o Note any inter-current diseases, injuries, or other conditions since second visit </a:t>
            </a:r>
          </a:p>
          <a:p>
            <a:r>
              <a:rPr dirty="0" lang="en-US"/>
              <a:t>o Note intake of medicines, e.g. anti-TB, ARTs and check on compliance </a:t>
            </a:r>
          </a:p>
          <a:p>
            <a:r>
              <a:rPr dirty="0" lang="en-US"/>
              <a:t>o Iron and folate intake: check on compliance </a:t>
            </a:r>
          </a:p>
          <a:p>
            <a:r>
              <a:rPr dirty="0" lang="en-US"/>
              <a:t>o Note other medical consultations, hospitalization or sick-leave since last visit </a:t>
            </a:r>
          </a:p>
          <a:p>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654" name="Content Placeholder 2"/>
          <p:cNvSpPr>
            <a:spLocks noGrp="1"/>
          </p:cNvSpPr>
          <p:nvPr>
            <p:ph idx="1"/>
          </p:nvPr>
        </p:nvSpPr>
        <p:spPr>
          <a:xfrm>
            <a:off x="457200" y="228600"/>
            <a:ext cx="8229600" cy="5897563"/>
          </a:xfrm>
        </p:spPr>
        <p:txBody>
          <a:bodyPr>
            <a:normAutofit fontScale="96875" lnSpcReduction="10000"/>
          </a:bodyPr>
          <a:p>
            <a:pPr indent="0" marL="0">
              <a:buNone/>
            </a:pPr>
            <a:r>
              <a:rPr b="1" dirty="0" i="1" lang="en-US"/>
              <a:t>b) Perform physical examination </a:t>
            </a:r>
            <a:endParaRPr dirty="0" lang="en-US"/>
          </a:p>
          <a:p>
            <a:r>
              <a:rPr dirty="0" lang="en-US"/>
              <a:t>Measure blood pressure and pulse </a:t>
            </a:r>
          </a:p>
          <a:p>
            <a:r>
              <a:rPr dirty="0" lang="en-US"/>
              <a:t>Fundal height </a:t>
            </a:r>
          </a:p>
          <a:p>
            <a:r>
              <a:rPr dirty="0" lang="en-US"/>
              <a:t>Palpate abdomen for multiple pregnancy </a:t>
            </a:r>
          </a:p>
          <a:p>
            <a:r>
              <a:rPr dirty="0" lang="en-US" err="1"/>
              <a:t>Oedema</a:t>
            </a:r>
            <a:r>
              <a:rPr dirty="0" lang="en-US"/>
              <a:t> </a:t>
            </a:r>
          </a:p>
          <a:p>
            <a:r>
              <a:rPr dirty="0" lang="en-US"/>
              <a:t>Other signs of disease: shortness of breath, coughing, others. </a:t>
            </a:r>
          </a:p>
          <a:p>
            <a:r>
              <a:rPr dirty="0" lang="en-US"/>
              <a:t>Vaginal examination: do only if indicated. If patient is bleeding or spotting, do not perform vaginal examination but refer for further management. </a:t>
            </a:r>
          </a:p>
          <a:p>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655" name="Content Placeholder 2"/>
          <p:cNvSpPr>
            <a:spLocks noGrp="1"/>
          </p:cNvSpPr>
          <p:nvPr>
            <p:ph idx="1"/>
          </p:nvPr>
        </p:nvSpPr>
        <p:spPr>
          <a:xfrm>
            <a:off x="457200" y="152400"/>
            <a:ext cx="8229600" cy="5973763"/>
          </a:xfrm>
        </p:spPr>
        <p:txBody>
          <a:bodyPr>
            <a:normAutofit fontScale="85000" lnSpcReduction="20000"/>
          </a:bodyPr>
          <a:p>
            <a:pPr indent="0" marL="0">
              <a:buNone/>
            </a:pPr>
            <a:r>
              <a:rPr b="1" dirty="0" i="1" lang="en-US"/>
              <a:t>c) Perform the following tests: </a:t>
            </a:r>
            <a:endParaRPr dirty="0" lang="en-US"/>
          </a:p>
          <a:p>
            <a:r>
              <a:rPr dirty="0" lang="en-US"/>
              <a:t>Urine: repeat multiple dipstick test to detect urinary-tract infection, proteinuria, and sugar </a:t>
            </a:r>
          </a:p>
          <a:p>
            <a:r>
              <a:rPr dirty="0" lang="en-US"/>
              <a:t>Blood: repeat </a:t>
            </a:r>
            <a:r>
              <a:rPr dirty="0" lang="en-US" err="1"/>
              <a:t>Hb</a:t>
            </a:r>
            <a:r>
              <a:rPr dirty="0" lang="en-US"/>
              <a:t> if </a:t>
            </a:r>
            <a:r>
              <a:rPr dirty="0" lang="en-US" err="1"/>
              <a:t>Hb</a:t>
            </a:r>
            <a:r>
              <a:rPr dirty="0" lang="en-US"/>
              <a:t> at previous visit was below 7.0 g/m1 or signs of </a:t>
            </a:r>
            <a:r>
              <a:rPr dirty="0" lang="en-US" err="1"/>
              <a:t>anaemia</a:t>
            </a:r>
            <a:r>
              <a:rPr dirty="0" lang="en-US"/>
              <a:t> are detected on examination. </a:t>
            </a:r>
          </a:p>
          <a:p>
            <a:endParaRPr dirty="0" lang="en-US"/>
          </a:p>
          <a:p>
            <a:pPr indent="0" marL="0">
              <a:buNone/>
            </a:pPr>
            <a:r>
              <a:rPr b="1" dirty="0" i="1" lang="en-US"/>
              <a:t>d) Implement the following interventions: </a:t>
            </a:r>
            <a:endParaRPr dirty="0" lang="en-US"/>
          </a:p>
          <a:p>
            <a:r>
              <a:rPr dirty="0" lang="en-US"/>
              <a:t>Iron: continue; if </a:t>
            </a:r>
            <a:r>
              <a:rPr dirty="0" lang="en-US" err="1"/>
              <a:t>Hb</a:t>
            </a:r>
            <a:r>
              <a:rPr dirty="0" lang="en-US"/>
              <a:t> is &lt;7.0 g/ml, consider further investigations </a:t>
            </a:r>
          </a:p>
          <a:p>
            <a:r>
              <a:rPr dirty="0" lang="en-US"/>
              <a:t>If bacteriuria was treated at previous visit and test is still positive, consider culture, change treatment and/or refer </a:t>
            </a:r>
          </a:p>
          <a:p>
            <a:r>
              <a:rPr dirty="0" lang="en-US"/>
              <a:t>Tetanus toxoid in line with national guidelines </a:t>
            </a:r>
          </a:p>
          <a:p>
            <a:r>
              <a:rPr dirty="0" lang="en-US"/>
              <a:t>In malaria endemic areas: administer </a:t>
            </a:r>
            <a:r>
              <a:rPr dirty="0" lang="en-US" err="1"/>
              <a:t>sufadoxine</a:t>
            </a:r>
            <a:r>
              <a:rPr dirty="0" lang="en-US"/>
              <a:t>/</a:t>
            </a:r>
            <a:r>
              <a:rPr dirty="0" lang="en-US" err="1"/>
              <a:t>pyrimethamine</a:t>
            </a:r>
            <a:r>
              <a:rPr dirty="0" lang="en-US"/>
              <a:t> as per national guidelines </a:t>
            </a:r>
          </a:p>
          <a:p>
            <a:endParaRPr dirty="0" lang="en-US"/>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656" name="Content Placeholder 2"/>
          <p:cNvSpPr>
            <a:spLocks noGrp="1"/>
          </p:cNvSpPr>
          <p:nvPr>
            <p:ph idx="1"/>
          </p:nvPr>
        </p:nvSpPr>
        <p:spPr>
          <a:xfrm>
            <a:off x="457200" y="304800"/>
            <a:ext cx="8229600" cy="5821363"/>
          </a:xfrm>
        </p:spPr>
        <p:txBody>
          <a:bodyPr>
            <a:normAutofit fontScale="85000" lnSpcReduction="20000"/>
          </a:bodyPr>
          <a:p>
            <a:pPr indent="0" marL="0">
              <a:buNone/>
            </a:pPr>
            <a:r>
              <a:rPr b="1" dirty="0" i="1" lang="en-US"/>
              <a:t>e) Re-assess for complications and possible referral </a:t>
            </a:r>
            <a:endParaRPr dirty="0" lang="en-US"/>
          </a:p>
          <a:p>
            <a:pPr indent="0" marL="0">
              <a:buNone/>
            </a:pPr>
            <a:r>
              <a:rPr dirty="0" lang="en-US"/>
              <a:t>Follow up on previous observations and assess for new complications, and refer/manage appropriately </a:t>
            </a:r>
          </a:p>
          <a:p>
            <a:r>
              <a:rPr dirty="0" lang="en-US"/>
              <a:t>o </a:t>
            </a:r>
            <a:r>
              <a:rPr dirty="0" lang="en-US" err="1"/>
              <a:t>Hb</a:t>
            </a:r>
            <a:r>
              <a:rPr dirty="0" lang="en-US"/>
              <a:t> &lt;7.0 g/ml at first and present (second) visit </a:t>
            </a:r>
          </a:p>
          <a:p>
            <a:r>
              <a:rPr dirty="0" lang="en-US"/>
              <a:t>o APH / spotting </a:t>
            </a:r>
          </a:p>
          <a:p>
            <a:r>
              <a:rPr dirty="0" lang="en-US"/>
              <a:t>o high blood pressure (&gt;140/90 mm Hg): </a:t>
            </a:r>
          </a:p>
          <a:p>
            <a:r>
              <a:rPr dirty="0" lang="en-US"/>
              <a:t>o </a:t>
            </a:r>
            <a:r>
              <a:rPr dirty="0" lang="en-US" err="1"/>
              <a:t>foetal</a:t>
            </a:r>
            <a:r>
              <a:rPr dirty="0" lang="en-US"/>
              <a:t> growth restriction </a:t>
            </a:r>
          </a:p>
          <a:p>
            <a:r>
              <a:rPr dirty="0" lang="en-US"/>
              <a:t>o multiple pregnancy </a:t>
            </a:r>
          </a:p>
          <a:p>
            <a:r>
              <a:rPr dirty="0" lang="en-US"/>
              <a:t>o gestation diabetes </a:t>
            </a:r>
          </a:p>
          <a:p>
            <a:r>
              <a:rPr dirty="0" lang="en-US"/>
              <a:t>o reduced </a:t>
            </a:r>
            <a:r>
              <a:rPr dirty="0" lang="en-US" err="1"/>
              <a:t>foetal</a:t>
            </a:r>
            <a:r>
              <a:rPr dirty="0" lang="en-US"/>
              <a:t> movement </a:t>
            </a:r>
          </a:p>
          <a:p>
            <a:r>
              <a:rPr dirty="0" lang="en-US"/>
              <a:t>o polyhydramnios </a:t>
            </a:r>
          </a:p>
          <a:p>
            <a:r>
              <a:rPr dirty="0" lang="en-US"/>
              <a:t>o malnutrition </a:t>
            </a:r>
          </a:p>
          <a:p>
            <a:r>
              <a:rPr dirty="0" lang="en-US"/>
              <a:t>o opportunistic infections </a:t>
            </a:r>
          </a:p>
          <a:p>
            <a:r>
              <a:rPr dirty="0" lang="en-US"/>
              <a:t>o any other alarming symptoms or signs </a:t>
            </a:r>
          </a:p>
          <a:p>
            <a:endParaRPr dirty="0"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657" name="Content Placeholder 2"/>
          <p:cNvSpPr>
            <a:spLocks noGrp="1"/>
          </p:cNvSpPr>
          <p:nvPr>
            <p:ph idx="1"/>
          </p:nvPr>
        </p:nvSpPr>
        <p:spPr>
          <a:xfrm>
            <a:off x="457200" y="381000"/>
            <a:ext cx="8229600" cy="5745163"/>
          </a:xfrm>
        </p:spPr>
        <p:txBody>
          <a:bodyPr>
            <a:normAutofit fontScale="92500" lnSpcReduction="10000"/>
          </a:bodyPr>
          <a:p>
            <a:pPr indent="0" marL="0">
              <a:buNone/>
            </a:pPr>
            <a:r>
              <a:rPr b="1" dirty="0" i="1" lang="en-US"/>
              <a:t>f) Advice, questions and answers, and scheduling the next appointment </a:t>
            </a:r>
            <a:endParaRPr dirty="0" lang="en-US"/>
          </a:p>
          <a:p>
            <a:r>
              <a:rPr dirty="0" lang="en-US"/>
              <a:t>Repeat all the advice given at the first and second visit </a:t>
            </a:r>
          </a:p>
          <a:p>
            <a:r>
              <a:rPr dirty="0" lang="en-US"/>
              <a:t>Give advice on measures to be taken in case of (preterm) labour </a:t>
            </a:r>
          </a:p>
          <a:p>
            <a:r>
              <a:rPr dirty="0" lang="en-US"/>
              <a:t>In case of suspected twins, advice mother to visit a facility that can provide Comprehensive Emergency Obstetric and Newborn Care to prepare for delivery </a:t>
            </a:r>
          </a:p>
          <a:p>
            <a:r>
              <a:rPr dirty="0" lang="en-US"/>
              <a:t>Reconfirm in writing on whom to call and where to go in case of emergency or any other need </a:t>
            </a:r>
          </a:p>
          <a:p>
            <a:endParaRPr dirty="0" lang="en-US"/>
          </a:p>
          <a:p>
            <a:endParaRPr dirty="0"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658" name="Content Placeholder 2"/>
          <p:cNvSpPr>
            <a:spLocks noGrp="1"/>
          </p:cNvSpPr>
          <p:nvPr>
            <p:ph idx="1"/>
          </p:nvPr>
        </p:nvSpPr>
        <p:spPr>
          <a:xfrm>
            <a:off x="457200" y="381000"/>
            <a:ext cx="8229600" cy="5745163"/>
          </a:xfrm>
        </p:spPr>
        <p:txBody>
          <a:bodyPr>
            <a:normAutofit fontScale="92500" lnSpcReduction="20000"/>
          </a:bodyPr>
          <a:p>
            <a:r>
              <a:rPr dirty="0" lang="en-US"/>
              <a:t>Plans to ensure transport is available in case of need during labour </a:t>
            </a:r>
          </a:p>
          <a:p>
            <a:r>
              <a:rPr dirty="0" lang="en-US"/>
              <a:t>Questions &amp; answers: time for free communication </a:t>
            </a:r>
          </a:p>
          <a:p>
            <a:r>
              <a:rPr dirty="0" lang="en-US"/>
              <a:t>Provide recommendations on lactation, contraception and the importance of the postpartum visits. </a:t>
            </a:r>
          </a:p>
          <a:p>
            <a:r>
              <a:rPr dirty="0" lang="en-US"/>
              <a:t>Schedule appointment: fourth visit </a:t>
            </a:r>
          </a:p>
          <a:p>
            <a:pPr indent="0" marL="0">
              <a:buNone/>
            </a:pPr>
            <a:r>
              <a:rPr b="1" dirty="0" i="1" lang="en-US"/>
              <a:t>g) Maintain complete records </a:t>
            </a:r>
            <a:endParaRPr dirty="0" lang="en-US"/>
          </a:p>
          <a:p>
            <a:r>
              <a:rPr dirty="0" lang="en-US"/>
              <a:t>Complete clinic record. Give the ANC card /mother child booklet to the patient and advise her to bring it with her to all appointments she may have with any health services. </a:t>
            </a:r>
          </a:p>
          <a:p>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659" name="Content Placeholder 2"/>
          <p:cNvSpPr>
            <a:spLocks noGrp="1"/>
          </p:cNvSpPr>
          <p:nvPr>
            <p:ph idx="1"/>
          </p:nvPr>
        </p:nvSpPr>
        <p:spPr>
          <a:xfrm>
            <a:off x="457200" y="152400"/>
            <a:ext cx="8229600" cy="5973763"/>
          </a:xfrm>
        </p:spPr>
        <p:txBody>
          <a:bodyPr>
            <a:normAutofit fontScale="92500" lnSpcReduction="10000"/>
          </a:bodyPr>
          <a:p>
            <a:pPr indent="0" marL="0">
              <a:buNone/>
            </a:pPr>
            <a:r>
              <a:rPr b="1" dirty="0" sz="5700" lang="en-US"/>
              <a:t>The fourth visit: </a:t>
            </a:r>
            <a:endParaRPr dirty="0" sz="5700" lang="en-US"/>
          </a:p>
          <a:p>
            <a:pPr indent="0" marL="0">
              <a:buNone/>
            </a:pPr>
            <a:r>
              <a:rPr b="1" dirty="0" lang="en-US"/>
              <a:t>Content of the fourth visit </a:t>
            </a:r>
            <a:endParaRPr dirty="0" lang="en-US"/>
          </a:p>
          <a:p>
            <a:pPr indent="0" marL="0">
              <a:buNone/>
            </a:pPr>
            <a:r>
              <a:rPr b="1" dirty="0" i="1" lang="en-US"/>
              <a:t>a) Obtain information on: </a:t>
            </a:r>
            <a:endParaRPr dirty="0" lang="en-US"/>
          </a:p>
          <a:p>
            <a:r>
              <a:rPr dirty="0" lang="en-US"/>
              <a:t>Personal history </a:t>
            </a:r>
          </a:p>
          <a:p>
            <a:r>
              <a:rPr dirty="0" lang="en-US"/>
              <a:t>o Note any changes since third visit </a:t>
            </a:r>
          </a:p>
          <a:p>
            <a:r>
              <a:rPr dirty="0" lang="en-US"/>
              <a:t>o Check-up on habits: smoking, alcohol, other </a:t>
            </a:r>
          </a:p>
          <a:p>
            <a:r>
              <a:rPr dirty="0" lang="en-US"/>
              <a:t>Present pregnancy </a:t>
            </a:r>
          </a:p>
          <a:p>
            <a:r>
              <a:rPr dirty="0" lang="en-US"/>
              <a:t>o Note abnormal changes in body features or physical capacity (e.g. peripheral swelling, shortness of breath), observed by the woman herself, by her partner, or other family members </a:t>
            </a: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598" name="Content Placeholder 2"/>
          <p:cNvSpPr>
            <a:spLocks noGrp="1"/>
          </p:cNvSpPr>
          <p:nvPr>
            <p:ph idx="1"/>
          </p:nvPr>
        </p:nvSpPr>
        <p:spPr>
          <a:xfrm>
            <a:off x="381000" y="457200"/>
            <a:ext cx="8229600" cy="6172200"/>
          </a:xfrm>
        </p:spPr>
        <p:txBody>
          <a:bodyPr>
            <a:normAutofit fontScale="90625" lnSpcReduction="20000"/>
          </a:bodyPr>
          <a:p>
            <a:pPr indent="0" marL="0">
              <a:buNone/>
            </a:pPr>
            <a:r>
              <a:rPr b="1" dirty="0" sz="4800" lang="en-US"/>
              <a:t>FANC: Focused antenatal care </a:t>
            </a:r>
            <a:endParaRPr dirty="0" sz="4800" lang="en-US"/>
          </a:p>
          <a:p>
            <a:r>
              <a:rPr dirty="0" lang="en-US"/>
              <a:t>Women can benefit from just a few antenatal visits, as long as those visits are </a:t>
            </a:r>
            <a:r>
              <a:rPr dirty="0" lang="en-US" smtClean="0"/>
              <a:t>thorough.</a:t>
            </a:r>
          </a:p>
          <a:p>
            <a:r>
              <a:rPr dirty="0" lang="en-US" smtClean="0"/>
              <a:t>Focused </a:t>
            </a:r>
            <a:r>
              <a:rPr dirty="0" lang="en-US"/>
              <a:t>or targeted ANC refers to a minimum number of four comprehensive </a:t>
            </a:r>
            <a:r>
              <a:rPr dirty="0" lang="en-US" err="1"/>
              <a:t>personalised</a:t>
            </a:r>
            <a:r>
              <a:rPr dirty="0" lang="en-US"/>
              <a:t> antenatal visits, each of which has specific items of client assessment, education and care to ensure prevention or early detection and prompt management of complications. </a:t>
            </a:r>
            <a:endParaRPr dirty="0" lang="en-US" smtClean="0"/>
          </a:p>
          <a:p>
            <a:r>
              <a:rPr dirty="0" lang="en-US" smtClean="0"/>
              <a:t>The </a:t>
            </a:r>
            <a:r>
              <a:rPr dirty="0" lang="en-US"/>
              <a:t>focus is on birth preparedness and on individuals in readiness to handle </a:t>
            </a:r>
            <a:r>
              <a:rPr dirty="0" lang="en-US" smtClean="0"/>
              <a:t>complications.</a:t>
            </a:r>
          </a:p>
          <a:p>
            <a:r>
              <a:rPr dirty="0" lang="en-US" smtClean="0"/>
              <a:t>Always </a:t>
            </a:r>
            <a:r>
              <a:rPr dirty="0" lang="en-US"/>
              <a:t>view each visit as if it were the only visit the woman may make. Many women cannot come for 4 visits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660" name="Content Placeholder 2"/>
          <p:cNvSpPr>
            <a:spLocks noGrp="1"/>
          </p:cNvSpPr>
          <p:nvPr>
            <p:ph idx="1"/>
          </p:nvPr>
        </p:nvSpPr>
        <p:spPr>
          <a:xfrm>
            <a:off x="457200" y="457200"/>
            <a:ext cx="8229600" cy="5668963"/>
          </a:xfrm>
        </p:spPr>
        <p:txBody>
          <a:bodyPr/>
          <a:p>
            <a:r>
              <a:rPr dirty="0" lang="en-US" smtClean="0"/>
              <a:t>Record </a:t>
            </a:r>
            <a:r>
              <a:rPr dirty="0" lang="en-US"/>
              <a:t>symptoms and events since third visit: e.g. contractions (pre-term labour?), pain, bleeding, vaginal discharge (amniotic fluid or any other), and manage appropriately </a:t>
            </a:r>
            <a:endParaRPr dirty="0" lang="en-US" smtClean="0"/>
          </a:p>
          <a:p>
            <a:r>
              <a:rPr dirty="0" lang="en-US" smtClean="0"/>
              <a:t> </a:t>
            </a:r>
            <a:r>
              <a:rPr dirty="0" lang="en-US"/>
              <a:t>Check for signs and symptoms of </a:t>
            </a:r>
            <a:r>
              <a:rPr dirty="0" lang="en-US" err="1"/>
              <a:t>anaemia</a:t>
            </a:r>
            <a:r>
              <a:rPr dirty="0" lang="en-US"/>
              <a:t>. </a:t>
            </a:r>
          </a:p>
          <a:p>
            <a:r>
              <a:rPr dirty="0" lang="en-US" smtClean="0"/>
              <a:t>Note </a:t>
            </a:r>
            <a:r>
              <a:rPr dirty="0" lang="en-US" err="1"/>
              <a:t>foetal</a:t>
            </a:r>
            <a:r>
              <a:rPr dirty="0" lang="en-US"/>
              <a:t> movements </a:t>
            </a:r>
          </a:p>
          <a:p>
            <a:r>
              <a:rPr dirty="0" lang="en-US" smtClean="0"/>
              <a:t>Review </a:t>
            </a:r>
            <a:r>
              <a:rPr dirty="0" lang="en-US"/>
              <a:t>the </a:t>
            </a:r>
            <a:r>
              <a:rPr dirty="0" lang="en-US" err="1"/>
              <a:t>individualised</a:t>
            </a:r>
            <a:r>
              <a:rPr dirty="0" lang="en-US"/>
              <a:t> birth plan </a:t>
            </a:r>
          </a:p>
          <a:p>
            <a:endParaRPr dirty="0" lang="en-US"/>
          </a:p>
          <a:p>
            <a:endParaRPr dirty="0" lang="en-US"/>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61" name="Content Placeholder 2"/>
          <p:cNvSpPr>
            <a:spLocks noGrp="1"/>
          </p:cNvSpPr>
          <p:nvPr>
            <p:ph idx="1"/>
          </p:nvPr>
        </p:nvSpPr>
        <p:spPr>
          <a:xfrm>
            <a:off x="457200" y="304800"/>
            <a:ext cx="8229600" cy="5821363"/>
          </a:xfrm>
        </p:spPr>
        <p:txBody>
          <a:bodyPr>
            <a:normAutofit fontScale="92500" lnSpcReduction="20000"/>
          </a:bodyPr>
          <a:p>
            <a:pPr indent="0" marL="0">
              <a:buNone/>
            </a:pPr>
            <a:r>
              <a:rPr b="1" dirty="0" lang="en-US" smtClean="0"/>
              <a:t>Obstetric </a:t>
            </a:r>
            <a:r>
              <a:rPr b="1" dirty="0" lang="en-US"/>
              <a:t>history </a:t>
            </a:r>
          </a:p>
          <a:p>
            <a:r>
              <a:rPr dirty="0" lang="en-US" smtClean="0"/>
              <a:t>Review </a:t>
            </a:r>
            <a:r>
              <a:rPr dirty="0" lang="en-US"/>
              <a:t>relevant issues of obstetric history as recorded at first visit. </a:t>
            </a:r>
          </a:p>
          <a:p>
            <a:pPr indent="0" marL="0">
              <a:buNone/>
            </a:pPr>
            <a:r>
              <a:rPr b="1" dirty="0" lang="en-US"/>
              <a:t>Medical history </a:t>
            </a:r>
          </a:p>
          <a:p>
            <a:r>
              <a:rPr dirty="0" lang="en-US" smtClean="0"/>
              <a:t>Review </a:t>
            </a:r>
            <a:r>
              <a:rPr dirty="0" lang="en-US"/>
              <a:t>relevant issues of medical history as recorded at previous visits </a:t>
            </a:r>
          </a:p>
          <a:p>
            <a:r>
              <a:rPr dirty="0" lang="en-US" smtClean="0"/>
              <a:t>Note </a:t>
            </a:r>
            <a:r>
              <a:rPr dirty="0" lang="en-US"/>
              <a:t>any inter-current diseases, injuries, or other conditions since third visit </a:t>
            </a:r>
          </a:p>
          <a:p>
            <a:r>
              <a:rPr dirty="0" lang="en-US" smtClean="0"/>
              <a:t>Note </a:t>
            </a:r>
            <a:r>
              <a:rPr dirty="0" lang="en-US"/>
              <a:t>intake of medicines, e.g. anti-TB, ARTs and check on compliance </a:t>
            </a:r>
          </a:p>
          <a:p>
            <a:r>
              <a:rPr dirty="0" lang="en-US" smtClean="0"/>
              <a:t>Iron </a:t>
            </a:r>
            <a:r>
              <a:rPr dirty="0" lang="en-US"/>
              <a:t>and folate intake: check on compliance </a:t>
            </a:r>
          </a:p>
          <a:p>
            <a:r>
              <a:rPr dirty="0" lang="en-US" smtClean="0"/>
              <a:t> Note other medical consultations, hospitalization or sick-leave since last visit </a:t>
            </a:r>
          </a:p>
          <a:p>
            <a:endParaRPr dirty="0" lang="en-US"/>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62" name="Content Placeholder 2"/>
          <p:cNvSpPr>
            <a:spLocks noGrp="1"/>
          </p:cNvSpPr>
          <p:nvPr>
            <p:ph idx="1"/>
          </p:nvPr>
        </p:nvSpPr>
        <p:spPr>
          <a:xfrm>
            <a:off x="457200" y="304800"/>
            <a:ext cx="8229600" cy="5821363"/>
          </a:xfrm>
        </p:spPr>
        <p:txBody>
          <a:bodyPr>
            <a:normAutofit fontScale="92500" lnSpcReduction="10000"/>
          </a:bodyPr>
          <a:p>
            <a:pPr indent="0" marL="0">
              <a:buNone/>
            </a:pPr>
            <a:r>
              <a:rPr b="1" dirty="0" i="1" lang="en-US"/>
              <a:t>b) Perform physical examination </a:t>
            </a:r>
            <a:endParaRPr dirty="0" lang="en-US"/>
          </a:p>
          <a:p>
            <a:r>
              <a:rPr dirty="0" lang="en-US"/>
              <a:t>Measure blood pressure and pulse </a:t>
            </a:r>
          </a:p>
          <a:p>
            <a:r>
              <a:rPr dirty="0" lang="en-US"/>
              <a:t>Fundal height </a:t>
            </a:r>
          </a:p>
          <a:p>
            <a:r>
              <a:rPr dirty="0" lang="en-US"/>
              <a:t>Palpate abdomen for multiple pregnancy and presentation </a:t>
            </a:r>
          </a:p>
          <a:p>
            <a:r>
              <a:rPr dirty="0" lang="en-US" err="1"/>
              <a:t>Oedema</a:t>
            </a:r>
            <a:r>
              <a:rPr dirty="0" lang="en-US"/>
              <a:t> </a:t>
            </a:r>
          </a:p>
          <a:p>
            <a:r>
              <a:rPr dirty="0" lang="en-US"/>
              <a:t>Other signs of disease: shortness of breath, coughing, others. </a:t>
            </a:r>
          </a:p>
          <a:p>
            <a:r>
              <a:rPr dirty="0" lang="en-US"/>
              <a:t>Vaginal examination: do only if indicated. If patient is bleeding or spotting, do not perform vaginal examination but refer for further management. </a:t>
            </a:r>
          </a:p>
          <a:p>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63" name="Content Placeholder 2"/>
          <p:cNvSpPr>
            <a:spLocks noGrp="1"/>
          </p:cNvSpPr>
          <p:nvPr>
            <p:ph idx="1"/>
          </p:nvPr>
        </p:nvSpPr>
        <p:spPr>
          <a:xfrm>
            <a:off x="228600" y="304800"/>
            <a:ext cx="8229600" cy="5943600"/>
          </a:xfrm>
        </p:spPr>
        <p:txBody>
          <a:bodyPr/>
          <a:p>
            <a:pPr indent="0" marL="0">
              <a:buNone/>
            </a:pPr>
            <a:r>
              <a:rPr b="1" dirty="0" i="1" lang="en-US"/>
              <a:t>c) Perform the following tests: </a:t>
            </a:r>
            <a:endParaRPr dirty="0" lang="en-US"/>
          </a:p>
          <a:p>
            <a:r>
              <a:rPr dirty="0" lang="en-US"/>
              <a:t>Urine: repeat multiple dipstick test to detect urinary-tract infection, proteinuria, and sugar </a:t>
            </a:r>
          </a:p>
          <a:p>
            <a:r>
              <a:rPr dirty="0" lang="en-US"/>
              <a:t>Blood: repeat </a:t>
            </a:r>
            <a:r>
              <a:rPr dirty="0" lang="en-US" err="1"/>
              <a:t>Hb</a:t>
            </a:r>
            <a:r>
              <a:rPr dirty="0" lang="en-US"/>
              <a:t> if </a:t>
            </a:r>
            <a:r>
              <a:rPr dirty="0" lang="en-US" err="1"/>
              <a:t>Hb</a:t>
            </a:r>
            <a:r>
              <a:rPr dirty="0" lang="en-US"/>
              <a:t> at previous visit was below 7.0 g/m1 or signs of </a:t>
            </a:r>
            <a:r>
              <a:rPr dirty="0" lang="en-US" err="1"/>
              <a:t>anaemia</a:t>
            </a:r>
            <a:r>
              <a:rPr dirty="0" lang="en-US"/>
              <a:t> are detected on examination. </a:t>
            </a:r>
          </a:p>
          <a:p>
            <a:endParaRPr dirty="0"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64" name="Content Placeholder 2"/>
          <p:cNvSpPr>
            <a:spLocks noGrp="1"/>
          </p:cNvSpPr>
          <p:nvPr>
            <p:ph idx="1"/>
          </p:nvPr>
        </p:nvSpPr>
        <p:spPr>
          <a:xfrm>
            <a:off x="457200" y="228600"/>
            <a:ext cx="8229600" cy="5897563"/>
          </a:xfrm>
        </p:spPr>
        <p:txBody>
          <a:bodyPr>
            <a:normAutofit/>
          </a:bodyPr>
          <a:p>
            <a:pPr indent="0" marL="0">
              <a:buNone/>
            </a:pPr>
            <a:r>
              <a:rPr b="1" dirty="0" i="1" lang="en-US"/>
              <a:t>d) Implement the following interventions: </a:t>
            </a:r>
            <a:endParaRPr dirty="0" lang="en-US"/>
          </a:p>
          <a:p>
            <a:r>
              <a:rPr dirty="0" lang="en-US"/>
              <a:t>Iron: continue; if </a:t>
            </a:r>
            <a:r>
              <a:rPr dirty="0" lang="en-US" err="1"/>
              <a:t>Hb</a:t>
            </a:r>
            <a:r>
              <a:rPr dirty="0" lang="en-US"/>
              <a:t> is &lt;7.0 g/ml, consider further investigations </a:t>
            </a:r>
          </a:p>
          <a:p>
            <a:r>
              <a:rPr dirty="0" lang="en-US"/>
              <a:t>If bacteriuria was treated at previous visit and test is still positive, consider culture, change treatment and/or refer </a:t>
            </a:r>
          </a:p>
          <a:p>
            <a:r>
              <a:rPr dirty="0" lang="en-US"/>
              <a:t>In malaria endemic areas: administer </a:t>
            </a:r>
            <a:r>
              <a:rPr dirty="0" lang="en-US" err="1"/>
              <a:t>sufadoxine</a:t>
            </a:r>
            <a:r>
              <a:rPr dirty="0" lang="en-US"/>
              <a:t>/</a:t>
            </a:r>
            <a:r>
              <a:rPr dirty="0" lang="en-US" err="1"/>
              <a:t>pyrimethamine</a:t>
            </a:r>
            <a:r>
              <a:rPr dirty="0" lang="en-US"/>
              <a:t> as per national guidelines </a:t>
            </a:r>
          </a:p>
          <a:p>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665" name="Content Placeholder 2"/>
          <p:cNvSpPr>
            <a:spLocks noGrp="1"/>
          </p:cNvSpPr>
          <p:nvPr>
            <p:ph idx="1"/>
          </p:nvPr>
        </p:nvSpPr>
        <p:spPr>
          <a:xfrm>
            <a:off x="457200" y="228600"/>
            <a:ext cx="8229600" cy="5897563"/>
          </a:xfrm>
        </p:spPr>
        <p:txBody>
          <a:bodyPr>
            <a:normAutofit fontScale="85000" lnSpcReduction="20000"/>
          </a:bodyPr>
          <a:p>
            <a:pPr indent="0" marL="0">
              <a:buNone/>
            </a:pPr>
            <a:r>
              <a:rPr b="1" dirty="0" i="1" lang="en-US"/>
              <a:t>e) Re-assess for complications and possible referral </a:t>
            </a:r>
            <a:endParaRPr dirty="0" lang="en-US"/>
          </a:p>
          <a:p>
            <a:pPr indent="0" marL="0">
              <a:buNone/>
            </a:pPr>
            <a:r>
              <a:rPr dirty="0" lang="en-US"/>
              <a:t>Follow up on previous observations and assess for new complications, and refer/manage appropriately </a:t>
            </a:r>
          </a:p>
          <a:p>
            <a:r>
              <a:rPr dirty="0" lang="en-US"/>
              <a:t>o </a:t>
            </a:r>
            <a:r>
              <a:rPr dirty="0" lang="en-US" err="1"/>
              <a:t>Hb</a:t>
            </a:r>
            <a:r>
              <a:rPr dirty="0" lang="en-US"/>
              <a:t> &lt;7.0 g/ml at first and present (second) visit </a:t>
            </a:r>
          </a:p>
          <a:p>
            <a:r>
              <a:rPr dirty="0" lang="en-US"/>
              <a:t>o APH / spotting </a:t>
            </a:r>
          </a:p>
          <a:p>
            <a:r>
              <a:rPr dirty="0" lang="en-US"/>
              <a:t>o high blood pressure (&gt;140/90 mm Hg): </a:t>
            </a:r>
          </a:p>
          <a:p>
            <a:r>
              <a:rPr dirty="0" lang="en-US"/>
              <a:t>o </a:t>
            </a:r>
            <a:r>
              <a:rPr dirty="0" lang="en-US" err="1"/>
              <a:t>foetal</a:t>
            </a:r>
            <a:r>
              <a:rPr dirty="0" lang="en-US"/>
              <a:t> growth restriction </a:t>
            </a:r>
          </a:p>
          <a:p>
            <a:r>
              <a:rPr dirty="0" lang="en-US"/>
              <a:t>o abnormal presentation / twin pregnancy </a:t>
            </a:r>
          </a:p>
          <a:p>
            <a:r>
              <a:rPr dirty="0" lang="en-US"/>
              <a:t>o gestation diabetes </a:t>
            </a:r>
          </a:p>
          <a:p>
            <a:r>
              <a:rPr dirty="0" lang="en-US"/>
              <a:t>o reduced </a:t>
            </a:r>
            <a:r>
              <a:rPr dirty="0" lang="en-US" err="1"/>
              <a:t>foetal</a:t>
            </a:r>
            <a:r>
              <a:rPr dirty="0" lang="en-US"/>
              <a:t> movement </a:t>
            </a:r>
          </a:p>
          <a:p>
            <a:r>
              <a:rPr dirty="0" lang="en-US"/>
              <a:t>o polyhydramnios </a:t>
            </a:r>
          </a:p>
          <a:p>
            <a:r>
              <a:rPr dirty="0" lang="en-US"/>
              <a:t>o malnutrition </a:t>
            </a:r>
          </a:p>
          <a:p>
            <a:r>
              <a:rPr dirty="0" lang="en-US"/>
              <a:t>o opportunistic infections </a:t>
            </a:r>
          </a:p>
          <a:p>
            <a:r>
              <a:rPr dirty="0" lang="en-US"/>
              <a:t>o any other alarming symptoms or signs </a:t>
            </a:r>
          </a:p>
          <a:p>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666" name="Content Placeholder 2"/>
          <p:cNvSpPr>
            <a:spLocks noGrp="1"/>
          </p:cNvSpPr>
          <p:nvPr>
            <p:ph idx="1"/>
          </p:nvPr>
        </p:nvSpPr>
        <p:spPr>
          <a:xfrm>
            <a:off x="457200" y="304800"/>
            <a:ext cx="8229600" cy="5821363"/>
          </a:xfrm>
        </p:spPr>
        <p:txBody>
          <a:bodyPr>
            <a:normAutofit/>
          </a:bodyPr>
          <a:p>
            <a:pPr indent="0" marL="0">
              <a:buNone/>
            </a:pPr>
            <a:r>
              <a:rPr b="1" dirty="0" i="1" lang="en-US"/>
              <a:t>f) Advice, questions and answers, and scheduling the next appointment </a:t>
            </a:r>
            <a:endParaRPr dirty="0" lang="en-US"/>
          </a:p>
          <a:p>
            <a:r>
              <a:rPr dirty="0" lang="en-US"/>
              <a:t>Repeat all the advice given at the first and second visit </a:t>
            </a:r>
          </a:p>
          <a:p>
            <a:r>
              <a:rPr dirty="0" lang="en-US"/>
              <a:t>Give advice on measures to be taken in case of the initiation of labour or leakage of amniotic fluid. </a:t>
            </a:r>
          </a:p>
          <a:p>
            <a:r>
              <a:rPr dirty="0" lang="en-US"/>
              <a:t>In case of suspected twins and/or </a:t>
            </a:r>
            <a:r>
              <a:rPr dirty="0" lang="en-US" err="1"/>
              <a:t>malpresentation</a:t>
            </a:r>
            <a:r>
              <a:rPr dirty="0" lang="en-US"/>
              <a:t>, advice mother to deliver at facility that can provide Comprehensive Emergency Obstetric and Newborn Care </a:t>
            </a:r>
          </a:p>
          <a:p>
            <a:endParaRPr dirty="0" lang="en-US"/>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67" name="Content Placeholder 2"/>
          <p:cNvSpPr>
            <a:spLocks noGrp="1"/>
          </p:cNvSpPr>
          <p:nvPr>
            <p:ph idx="1"/>
          </p:nvPr>
        </p:nvSpPr>
        <p:spPr>
          <a:xfrm>
            <a:off x="457200" y="304800"/>
            <a:ext cx="8229600" cy="5821363"/>
          </a:xfrm>
        </p:spPr>
        <p:txBody>
          <a:bodyPr>
            <a:normAutofit fontScale="92500" lnSpcReduction="10000"/>
          </a:bodyPr>
          <a:p>
            <a:r>
              <a:rPr dirty="0" lang="en-US"/>
              <a:t>Reconfirm in writing on whom to call and where to go in case of emergency or any other need </a:t>
            </a:r>
          </a:p>
          <a:p>
            <a:r>
              <a:rPr dirty="0" lang="en-US"/>
              <a:t>Plans to ensure transport is available in case of need during labour </a:t>
            </a:r>
          </a:p>
          <a:p>
            <a:r>
              <a:rPr dirty="0" lang="en-US"/>
              <a:t>Questions &amp; answers: time for free communication </a:t>
            </a:r>
          </a:p>
          <a:p>
            <a:r>
              <a:rPr dirty="0" lang="en-US"/>
              <a:t>Provide recommendations on lactation, contraception and the importance of the postpartum visits. </a:t>
            </a:r>
          </a:p>
          <a:p>
            <a:r>
              <a:rPr dirty="0" lang="en-US"/>
              <a:t>Schedule appointment: if not delivered by end of week 41 (state date and write it in the ANC card), go to hospital for check-up. </a:t>
            </a:r>
          </a:p>
          <a:p>
            <a:endParaRPr dirty="0" lang="en-US"/>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68" name="Content Placeholder 2"/>
          <p:cNvSpPr>
            <a:spLocks noGrp="1"/>
          </p:cNvSpPr>
          <p:nvPr>
            <p:ph idx="1"/>
          </p:nvPr>
        </p:nvSpPr>
        <p:spPr>
          <a:xfrm>
            <a:off x="457200" y="381000"/>
            <a:ext cx="8229600" cy="5745163"/>
          </a:xfrm>
        </p:spPr>
        <p:txBody>
          <a:bodyPr>
            <a:normAutofit/>
          </a:bodyPr>
          <a:p>
            <a:pPr indent="0" marL="0">
              <a:buNone/>
            </a:pPr>
            <a:r>
              <a:rPr b="1" dirty="0" i="1" lang="en-US"/>
              <a:t>g) Maintain complete records </a:t>
            </a:r>
            <a:endParaRPr dirty="0" lang="en-US"/>
          </a:p>
          <a:p>
            <a:r>
              <a:rPr dirty="0" lang="en-US"/>
              <a:t>Complete clinic record. Give the ANC card to the patient and advise her to bring it with her to all appointments she may have with any health services. </a:t>
            </a:r>
            <a:endParaRPr dirty="0" lang="en-US" smtClean="0"/>
          </a:p>
          <a:p>
            <a:pPr indent="0" marL="0">
              <a:buNone/>
            </a:pPr>
            <a:r>
              <a:rPr b="1" dirty="0" i="1" lang="en-US" smtClean="0"/>
              <a:t> NB; Late </a:t>
            </a:r>
            <a:r>
              <a:rPr b="1" dirty="0" i="1" lang="en-US"/>
              <a:t>enrolment and missed visits </a:t>
            </a:r>
            <a:endParaRPr dirty="0" lang="en-US"/>
          </a:p>
          <a:p>
            <a:r>
              <a:rPr dirty="0" i="1" lang="en-US"/>
              <a:t>It is very likely that a good number of women will not initiate ANC early enough in pregnancy to follow the focused four antenatal visits. </a:t>
            </a:r>
            <a:endParaRPr dirty="0" i="1" lang="en-US" smtClean="0"/>
          </a:p>
          <a:p>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669" name="Content Placeholder 2"/>
          <p:cNvSpPr>
            <a:spLocks noGrp="1"/>
          </p:cNvSpPr>
          <p:nvPr>
            <p:ph idx="1"/>
          </p:nvPr>
        </p:nvSpPr>
        <p:spPr>
          <a:xfrm>
            <a:off x="457200" y="381000"/>
            <a:ext cx="8229600" cy="5745163"/>
          </a:xfrm>
        </p:spPr>
        <p:txBody>
          <a:bodyPr/>
          <a:p>
            <a:r>
              <a:rPr dirty="0" i="1" lang="en-US"/>
              <a:t>These women, particularly those starting after 32 weeks of gestation, should have in their first visit all activities recommended for the previous visits, as well as those which correspond to the present visit.</a:t>
            </a:r>
          </a:p>
          <a:p>
            <a:r>
              <a:rPr dirty="0" i="1" lang="en-US"/>
              <a:t> It is expected, therefore, that a late first visit will take more time than a regular first visit </a:t>
            </a:r>
            <a:r>
              <a:rPr dirty="0" lang="en-US"/>
              <a:t>	</a:t>
            </a:r>
          </a:p>
          <a:p>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599" name="Content Placeholder 2"/>
          <p:cNvSpPr>
            <a:spLocks noGrp="1"/>
          </p:cNvSpPr>
          <p:nvPr>
            <p:ph idx="1"/>
          </p:nvPr>
        </p:nvSpPr>
        <p:spPr>
          <a:xfrm>
            <a:off x="457200" y="381000"/>
            <a:ext cx="8229600" cy="5745163"/>
          </a:xfrm>
        </p:spPr>
        <p:txBody>
          <a:bodyPr>
            <a:normAutofit fontScale="96875" lnSpcReduction="10000"/>
          </a:bodyPr>
          <a:p>
            <a:r>
              <a:rPr dirty="0" lang="en-US"/>
              <a:t>Antenatal care should be simpler, safer, friendly and more accessible. </a:t>
            </a:r>
            <a:endParaRPr dirty="0" lang="en-US" smtClean="0"/>
          </a:p>
          <a:p>
            <a:r>
              <a:rPr dirty="0" lang="en-US" smtClean="0"/>
              <a:t>Women </a:t>
            </a:r>
            <a:r>
              <a:rPr dirty="0" lang="en-US"/>
              <a:t>are more likely to seek and return for services if they feel </a:t>
            </a:r>
            <a:r>
              <a:rPr b="1" dirty="0" lang="en-US"/>
              <a:t>cared for and respected </a:t>
            </a:r>
            <a:r>
              <a:rPr dirty="0" lang="en-US"/>
              <a:t>by their providers. </a:t>
            </a:r>
            <a:endParaRPr dirty="0" lang="en-US" smtClean="0"/>
          </a:p>
          <a:p>
            <a:r>
              <a:rPr dirty="0" lang="en-US" smtClean="0"/>
              <a:t>This </a:t>
            </a:r>
            <a:r>
              <a:rPr dirty="0" lang="en-US"/>
              <a:t>personalized approach requires health care providers to use excellent interpersonal skills </a:t>
            </a:r>
            <a:r>
              <a:rPr b="1" dirty="0" lang="en-US"/>
              <a:t>since listening to client's concerns is just as important as giving advice</a:t>
            </a:r>
            <a:r>
              <a:rPr dirty="0" lang="en-US"/>
              <a:t>. </a:t>
            </a:r>
            <a:endParaRPr dirty="0" lang="en-US" smtClean="0"/>
          </a:p>
          <a:p>
            <a:r>
              <a:rPr dirty="0" lang="en-US" smtClean="0"/>
              <a:t>It </a:t>
            </a:r>
            <a:r>
              <a:rPr dirty="0" lang="en-US"/>
              <a:t>respects clients’ right to </a:t>
            </a:r>
            <a:r>
              <a:rPr b="1" dirty="0" lang="en-US"/>
              <a:t>dignity, privacy, confidentiality, full and accurate information. </a:t>
            </a: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70" name="Content Placeholder 2"/>
          <p:cNvSpPr>
            <a:spLocks noGrp="1"/>
          </p:cNvSpPr>
          <p:nvPr>
            <p:ph idx="1"/>
          </p:nvPr>
        </p:nvSpPr>
        <p:spPr>
          <a:xfrm>
            <a:off x="457200" y="76200"/>
            <a:ext cx="8229600" cy="6049963"/>
          </a:xfrm>
        </p:spPr>
        <p:txBody>
          <a:bodyPr>
            <a:normAutofit fontScale="92500" lnSpcReduction="10000"/>
          </a:bodyPr>
          <a:p>
            <a:pPr indent="0" marL="0">
              <a:buNone/>
            </a:pPr>
            <a:endParaRPr b="1" dirty="0" lang="en-US" smtClean="0"/>
          </a:p>
          <a:p>
            <a:pPr indent="0" marL="0">
              <a:buNone/>
            </a:pPr>
            <a:r>
              <a:rPr b="1" dirty="0" lang="en-US" smtClean="0"/>
              <a:t>The </a:t>
            </a:r>
            <a:r>
              <a:rPr b="1" dirty="0" lang="en-US"/>
              <a:t>Mother and Child Health Booklet </a:t>
            </a:r>
            <a:endParaRPr dirty="0" lang="en-US"/>
          </a:p>
          <a:p>
            <a:pPr indent="0" marL="0">
              <a:buNone/>
            </a:pPr>
            <a:r>
              <a:rPr dirty="0" lang="en-US"/>
              <a:t>On the new Ministry of Health MCH Health Booklet, you will see a place to record: </a:t>
            </a:r>
          </a:p>
          <a:p>
            <a:pPr>
              <a:buFont typeface="Wingdings" panose="05000000000000000000" pitchFamily="2" charset="2"/>
              <a:buChar char="ü"/>
            </a:pPr>
            <a:r>
              <a:rPr dirty="0" lang="en-US"/>
              <a:t>Personal information </a:t>
            </a:r>
          </a:p>
          <a:p>
            <a:pPr>
              <a:buFont typeface="Wingdings" panose="05000000000000000000" pitchFamily="2" charset="2"/>
              <a:buChar char="ü"/>
            </a:pPr>
            <a:r>
              <a:rPr dirty="0" lang="en-US"/>
              <a:t>Medical and surgical history; information on previous pregnancies, gravida and parity. </a:t>
            </a:r>
          </a:p>
          <a:p>
            <a:pPr>
              <a:buFont typeface="Wingdings" panose="05000000000000000000" pitchFamily="2" charset="2"/>
              <a:buChar char="ü"/>
            </a:pPr>
            <a:r>
              <a:rPr dirty="0" lang="en-US"/>
              <a:t>Findings of the general physical examination </a:t>
            </a:r>
          </a:p>
          <a:p>
            <a:pPr>
              <a:buFont typeface="Wingdings" panose="05000000000000000000" pitchFamily="2" charset="2"/>
              <a:buChar char="ü"/>
            </a:pPr>
            <a:r>
              <a:rPr dirty="0" lang="en-US"/>
              <a:t>A checklist to record additional data: urine, </a:t>
            </a:r>
            <a:r>
              <a:rPr dirty="0" lang="en-US" err="1"/>
              <a:t>Hb</a:t>
            </a:r>
            <a:r>
              <a:rPr dirty="0" lang="en-US"/>
              <a:t>, pallor, maturity, fundal height, presentation, lie, </a:t>
            </a:r>
            <a:r>
              <a:rPr dirty="0" lang="en-US" err="1"/>
              <a:t>foetal</a:t>
            </a:r>
            <a:r>
              <a:rPr dirty="0" lang="en-US"/>
              <a:t> heart rate and </a:t>
            </a:r>
            <a:r>
              <a:rPr dirty="0" lang="en-US" err="1"/>
              <a:t>oedema</a:t>
            </a:r>
            <a:r>
              <a:rPr dirty="0" lang="en-US"/>
              <a:t> </a:t>
            </a:r>
          </a:p>
          <a:p>
            <a:pPr>
              <a:buFont typeface="Wingdings" panose="05000000000000000000" pitchFamily="2" charset="2"/>
              <a:buChar char="ü"/>
            </a:pPr>
            <a:r>
              <a:rPr dirty="0" lang="en-US"/>
              <a:t>Intermittent Preventive Treatment for Malaria </a:t>
            </a:r>
          </a:p>
          <a:p>
            <a:endParaRPr dirty="0"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671" name="Content Placeholder 2"/>
          <p:cNvSpPr>
            <a:spLocks noGrp="1"/>
          </p:cNvSpPr>
          <p:nvPr>
            <p:ph idx="1"/>
          </p:nvPr>
        </p:nvSpPr>
        <p:spPr>
          <a:xfrm>
            <a:off x="457200" y="457200"/>
            <a:ext cx="8229600" cy="5668963"/>
          </a:xfrm>
        </p:spPr>
        <p:txBody>
          <a:bodyPr/>
          <a:p>
            <a:pPr>
              <a:buFont typeface="Wingdings" panose="05000000000000000000" pitchFamily="2" charset="2"/>
              <a:buChar char="ü"/>
            </a:pPr>
            <a:r>
              <a:rPr dirty="0" lang="en-US"/>
              <a:t>Complications and/or referral information </a:t>
            </a:r>
          </a:p>
          <a:p>
            <a:pPr>
              <a:buFont typeface="Wingdings" panose="05000000000000000000" pitchFamily="2" charset="2"/>
              <a:buChar char="ü"/>
            </a:pPr>
            <a:r>
              <a:rPr dirty="0" lang="en-US"/>
              <a:t>Laboratory data </a:t>
            </a:r>
          </a:p>
          <a:p>
            <a:pPr>
              <a:buFont typeface="Wingdings" panose="05000000000000000000" pitchFamily="2" charset="2"/>
              <a:buChar char="ü"/>
            </a:pPr>
            <a:r>
              <a:rPr dirty="0" lang="en-US"/>
              <a:t>Delivery </a:t>
            </a:r>
          </a:p>
          <a:p>
            <a:pPr>
              <a:buFont typeface="Wingdings" panose="05000000000000000000" pitchFamily="2" charset="2"/>
              <a:buChar char="ü"/>
            </a:pPr>
            <a:r>
              <a:rPr dirty="0" lang="en-US"/>
              <a:t>Immunization and maternal medication information. </a:t>
            </a:r>
          </a:p>
          <a:p>
            <a:pPr>
              <a:buFont typeface="Wingdings" panose="05000000000000000000" pitchFamily="2" charset="2"/>
              <a:buChar char="ü"/>
            </a:pPr>
            <a:r>
              <a:rPr dirty="0" lang="en-US"/>
              <a:t>Post natal information and a place to record general "notes" </a:t>
            </a:r>
          </a:p>
          <a:p>
            <a:pPr>
              <a:buFont typeface="Wingdings" panose="05000000000000000000" pitchFamily="2" charset="2"/>
              <a:buChar char="ü"/>
            </a:pPr>
            <a:r>
              <a:rPr dirty="0" lang="en-US"/>
              <a:t>Family Planning usage </a:t>
            </a:r>
          </a:p>
          <a:p>
            <a:endParaRPr dirty="0" lang="en-US"/>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672" name="Content Placeholder 2"/>
          <p:cNvSpPr>
            <a:spLocks noGrp="1"/>
          </p:cNvSpPr>
          <p:nvPr>
            <p:ph idx="1"/>
          </p:nvPr>
        </p:nvSpPr>
        <p:spPr>
          <a:xfrm>
            <a:off x="457200" y="457200"/>
            <a:ext cx="8229600" cy="5668963"/>
          </a:xfrm>
        </p:spPr>
        <p:txBody>
          <a:bodyPr>
            <a:normAutofit/>
          </a:bodyPr>
          <a:p>
            <a:pPr indent="0" marL="0">
              <a:buNone/>
            </a:pPr>
            <a:r>
              <a:rPr b="1" dirty="0" lang="en-US"/>
              <a:t>National guidelines for IPT </a:t>
            </a:r>
            <a:endParaRPr dirty="0" lang="en-US"/>
          </a:p>
          <a:p>
            <a:r>
              <a:rPr dirty="0" lang="en-US" smtClean="0"/>
              <a:t>Intermittent </a:t>
            </a:r>
            <a:r>
              <a:rPr dirty="0" lang="en-US"/>
              <a:t>Preventive Treatment (IPT) is an effective approach to preventing malaria in pregnant women by giving antimalarial drugs in treatment doses at defined intervals after quickening to clear a presumed burden of parasites </a:t>
            </a:r>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73" name="Content Placeholder 2"/>
          <p:cNvSpPr>
            <a:spLocks noGrp="1"/>
          </p:cNvSpPr>
          <p:nvPr>
            <p:ph idx="1"/>
          </p:nvPr>
        </p:nvSpPr>
        <p:spPr>
          <a:xfrm>
            <a:off x="457200" y="533400"/>
            <a:ext cx="8229600" cy="5592763"/>
          </a:xfrm>
        </p:spPr>
        <p:txBody>
          <a:bodyPr>
            <a:normAutofit fontScale="92500"/>
          </a:bodyPr>
          <a:p>
            <a:r>
              <a:rPr dirty="0" i="1" lang="en-US"/>
              <a:t>The Ministry of Health Guidelines on Malaria </a:t>
            </a:r>
            <a:r>
              <a:rPr dirty="0" lang="en-US"/>
              <a:t>directs us to give SP to pregnant women </a:t>
            </a:r>
            <a:r>
              <a:rPr b="1" dirty="0" lang="en-US"/>
              <a:t>in endemic malaria areas</a:t>
            </a:r>
            <a:r>
              <a:rPr dirty="0" lang="en-US"/>
              <a:t>, </a:t>
            </a:r>
            <a:r>
              <a:rPr b="1" dirty="0" lang="en-US"/>
              <a:t>at least twice during each pregnancy</a:t>
            </a:r>
            <a:r>
              <a:rPr dirty="0" lang="en-US"/>
              <a:t>, even if she has no physical signs and her </a:t>
            </a:r>
            <a:r>
              <a:rPr dirty="0" lang="en-US" err="1"/>
              <a:t>haemoglobin</a:t>
            </a:r>
            <a:r>
              <a:rPr dirty="0" lang="en-US"/>
              <a:t> is within normal range. </a:t>
            </a:r>
          </a:p>
          <a:p>
            <a:r>
              <a:rPr dirty="0" lang="en-US"/>
              <a:t>Administer IPT with each scheduled visit after quickening (16 weeks) to ensure women receive at least 2 doses at an interval of at least 4 weeks. </a:t>
            </a:r>
          </a:p>
          <a:p>
            <a:r>
              <a:rPr dirty="0" lang="en-US"/>
              <a:t>IPT should be given under Directly Observed Therapy (DOT) in the ANC clinic and can be given on an empty stomach </a:t>
            </a:r>
          </a:p>
          <a:p>
            <a:endParaRPr dirty="0" lang="en-US"/>
          </a:p>
          <a:p>
            <a:endParaRPr dirty="0" lang="en-US"/>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674" name="Title 1"/>
          <p:cNvSpPr>
            <a:spLocks noGrp="1"/>
          </p:cNvSpPr>
          <p:nvPr>
            <p:ph type="title"/>
          </p:nvPr>
        </p:nvSpPr>
        <p:spPr>
          <a:xfrm>
            <a:off x="457200" y="274638"/>
            <a:ext cx="8229600" cy="715962"/>
          </a:xfrm>
        </p:spPr>
        <p:txBody>
          <a:bodyPr>
            <a:normAutofit fontScale="90000"/>
          </a:bodyPr>
          <a:p>
            <a:r>
              <a:rPr b="1" dirty="0" lang="en-US"/>
              <a:t>National guidelines for Tetanus Toxoid </a:t>
            </a:r>
            <a:endParaRPr dirty="0" lang="en-US"/>
          </a:p>
        </p:txBody>
      </p:sp>
      <p:graphicFrame>
        <p:nvGraphicFramePr>
          <p:cNvPr id="4194304" name="Content Placeholder 3"/>
          <p:cNvGraphicFramePr>
            <a:graphicFrameLocks noGrp="1"/>
          </p:cNvGraphicFramePr>
          <p:nvPr>
            <p:ph idx="1"/>
          </p:nvPr>
        </p:nvGraphicFramePr>
        <p:xfrm>
          <a:off x="457200" y="1143000"/>
          <a:ext cx="8229600" cy="4572000"/>
        </p:xfrm>
        <a:graphic>
          <a:graphicData uri="http://schemas.openxmlformats.org/drawingml/2006/table">
            <a:tbl>
              <a:tblPr firstRow="1" bandRow="1">
                <a:tableStyleId>{5C22544A-7EE6-4342-B048-85BDC9FD1C3A}</a:tableStyleId>
              </a:tblPr>
              <a:tblGrid>
                <a:gridCol w="2209800"/>
                <a:gridCol w="6019800"/>
              </a:tblGrid>
              <a:tr h="711200">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lt1"/>
                          </a:solidFill>
                          <a:latin typeface="+mn-lt"/>
                          <a:ea typeface="+mn-ea"/>
                          <a:cs typeface="+mn-cs"/>
                        </a:rPr>
                        <a:t>Dose of TT 	</a:t>
                      </a:r>
                    </a:p>
                    <a:p>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lt1"/>
                          </a:solidFill>
                          <a:latin typeface="+mn-lt"/>
                          <a:ea typeface="+mn-ea"/>
                          <a:cs typeface="+mn-cs"/>
                        </a:rPr>
                        <a:t>When to give 	</a:t>
                      </a:r>
                    </a:p>
                    <a:p>
                      <a:endParaRPr dirty="0" lang="en-US"/>
                    </a:p>
                  </a:txBody>
                </a:tc>
              </a:tr>
              <a:tr h="711200">
                <a:tc>
                  <a:txBody>
                    <a:bodyPr/>
                    <a:p>
                      <a:r>
                        <a:rPr dirty="0" lang="en-US" smtClean="0"/>
                        <a:t>1</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dk1"/>
                          </a:solidFill>
                          <a:latin typeface="+mn-lt"/>
                          <a:ea typeface="+mn-ea"/>
                          <a:cs typeface="+mn-cs"/>
                        </a:rPr>
                        <a:t>At first contact or as early as possible in pregnancy 	</a:t>
                      </a:r>
                    </a:p>
                    <a:p>
                      <a:endParaRPr dirty="0" lang="en-US"/>
                    </a:p>
                  </a:txBody>
                </a:tc>
              </a:tr>
              <a:tr h="711200">
                <a:tc>
                  <a:txBody>
                    <a:bodyPr/>
                    <a:p>
                      <a:r>
                        <a:rPr dirty="0" lang="en-US" smtClean="0"/>
                        <a:t>2</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dk1"/>
                          </a:solidFill>
                          <a:latin typeface="+mn-lt"/>
                          <a:ea typeface="+mn-ea"/>
                          <a:cs typeface="+mn-cs"/>
                        </a:rPr>
                        <a:t>At least 4 weeks after TT1 	</a:t>
                      </a:r>
                    </a:p>
                    <a:p>
                      <a:endParaRPr dirty="0" lang="en-US"/>
                    </a:p>
                  </a:txBody>
                </a:tc>
              </a:tr>
              <a:tr h="1016000">
                <a:tc>
                  <a:txBody>
                    <a:bodyPr/>
                    <a:p>
                      <a:r>
                        <a:rPr dirty="0" lang="en-US" smtClean="0"/>
                        <a:t>3</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dk1"/>
                          </a:solidFill>
                          <a:latin typeface="+mn-lt"/>
                          <a:ea typeface="+mn-ea"/>
                          <a:cs typeface="+mn-cs"/>
                        </a:rPr>
                        <a:t>At least 6 months after TT2 or during subsequent pregnancy 	</a:t>
                      </a:r>
                    </a:p>
                    <a:p>
                      <a:endParaRPr dirty="0" lang="en-US"/>
                    </a:p>
                  </a:txBody>
                </a:tc>
              </a:tr>
              <a:tr h="711200">
                <a:tc>
                  <a:txBody>
                    <a:bodyPr/>
                    <a:p>
                      <a:r>
                        <a:rPr dirty="0" lang="en-US" smtClean="0"/>
                        <a:t>4</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dk1"/>
                          </a:solidFill>
                          <a:latin typeface="+mn-lt"/>
                          <a:ea typeface="+mn-ea"/>
                          <a:cs typeface="+mn-cs"/>
                        </a:rPr>
                        <a:t>At least 1 year after TT3 or during subsequent pregnancy 	</a:t>
                      </a:r>
                    </a:p>
                    <a:p>
                      <a:endParaRPr dirty="0" lang="en-US"/>
                    </a:p>
                  </a:txBody>
                </a:tc>
              </a:tr>
              <a:tr h="711200">
                <a:tc>
                  <a:txBody>
                    <a:bodyPr/>
                    <a:p>
                      <a:r>
                        <a:rPr dirty="0" lang="en-US" smtClean="0"/>
                        <a:t>5</a:t>
                      </a:r>
                      <a:endParaRPr dirty="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0" dirty="0" sz="1800" i="0" kern="1200" lang="en-US" strike="noStrike" u="none" smtClean="0">
                          <a:solidFill>
                            <a:schemeClr val="dk1"/>
                          </a:solidFill>
                          <a:latin typeface="+mn-lt"/>
                          <a:ea typeface="+mn-ea"/>
                          <a:cs typeface="+mn-cs"/>
                        </a:rPr>
                        <a:t>At least 1 year after TT4 or during subsequent pregnancy 	</a:t>
                      </a:r>
                    </a:p>
                    <a:p>
                      <a:endParaRPr dirty="0" lang="en-US"/>
                    </a:p>
                  </a:txBody>
                </a:tc>
              </a:tr>
            </a:tbl>
          </a:graphicData>
        </a:graphic>
      </p:graphicFrame>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75" name="Title 1"/>
          <p:cNvSpPr>
            <a:spLocks noGrp="1"/>
          </p:cNvSpPr>
          <p:nvPr>
            <p:ph type="title"/>
          </p:nvPr>
        </p:nvSpPr>
        <p:spPr/>
        <p:txBody>
          <a:bodyPr/>
          <a:p>
            <a:endParaRPr lang="en-US"/>
          </a:p>
        </p:txBody>
      </p:sp>
      <p:sp>
        <p:nvSpPr>
          <p:cNvPr id="1048676" name="Content Placeholder 2"/>
          <p:cNvSpPr>
            <a:spLocks noGrp="1"/>
          </p:cNvSpPr>
          <p:nvPr>
            <p:ph idx="1"/>
          </p:nvPr>
        </p:nvSpPr>
        <p:spPr/>
        <p:txBody>
          <a:bodyPr/>
          <a:p>
            <a:r>
              <a:rPr lang="en-US" smtClean="0"/>
              <a:t>THE END</a:t>
            </a:r>
            <a:endParaRPr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00" name="Content Placeholder 2"/>
          <p:cNvSpPr>
            <a:spLocks noGrp="1"/>
          </p:cNvSpPr>
          <p:nvPr>
            <p:ph idx="1"/>
          </p:nvPr>
        </p:nvSpPr>
        <p:spPr>
          <a:xfrm>
            <a:off x="228600" y="152400"/>
            <a:ext cx="8229600" cy="6324600"/>
          </a:xfrm>
        </p:spPr>
        <p:txBody>
          <a:bodyPr>
            <a:normAutofit/>
          </a:bodyPr>
          <a:p>
            <a:pPr indent="0" marL="0">
              <a:buNone/>
            </a:pPr>
            <a:r>
              <a:rPr b="1" dirty="0" lang="en-US"/>
              <a:t>The </a:t>
            </a:r>
            <a:r>
              <a:rPr b="1" dirty="0" lang="en-US" smtClean="0"/>
              <a:t>aims </a:t>
            </a:r>
            <a:r>
              <a:rPr b="1" dirty="0" lang="en-US"/>
              <a:t>of focused antenatal care are: </a:t>
            </a:r>
            <a:endParaRPr dirty="0" lang="en-US"/>
          </a:p>
          <a:p>
            <a:pPr indent="-514350" marL="514350">
              <a:buFont typeface="+mj-lt"/>
              <a:buAutoNum type="arabicPeriod"/>
            </a:pPr>
            <a:r>
              <a:rPr dirty="0" lang="en-US" smtClean="0"/>
              <a:t>Early </a:t>
            </a:r>
            <a:r>
              <a:rPr dirty="0" lang="en-US"/>
              <a:t>detection and treatment of problems </a:t>
            </a:r>
          </a:p>
          <a:p>
            <a:pPr indent="-514350" marL="514350">
              <a:buFont typeface="+mj-lt"/>
              <a:buAutoNum type="arabicPeriod"/>
            </a:pPr>
            <a:r>
              <a:rPr dirty="0" lang="en-US" smtClean="0"/>
              <a:t>Prevention </a:t>
            </a:r>
            <a:r>
              <a:rPr dirty="0" lang="en-US"/>
              <a:t>of complications using safe, simple and cost-effective interventions </a:t>
            </a:r>
          </a:p>
          <a:p>
            <a:pPr indent="-514350" marL="514350">
              <a:buFont typeface="+mj-lt"/>
              <a:buAutoNum type="arabicPeriod"/>
            </a:pPr>
            <a:r>
              <a:rPr dirty="0" lang="en-US" smtClean="0"/>
              <a:t>Birth </a:t>
            </a:r>
            <a:r>
              <a:rPr dirty="0" lang="en-US"/>
              <a:t>preparedness and complication readiness </a:t>
            </a:r>
          </a:p>
          <a:p>
            <a:pPr indent="-514350" marL="514350">
              <a:buFont typeface="+mj-lt"/>
              <a:buAutoNum type="arabicPeriod"/>
            </a:pPr>
            <a:r>
              <a:rPr dirty="0" lang="en-US" smtClean="0"/>
              <a:t>Health </a:t>
            </a:r>
            <a:r>
              <a:rPr dirty="0" lang="en-US"/>
              <a:t>promotion using health messages and counseling </a:t>
            </a:r>
          </a:p>
          <a:p>
            <a:pPr indent="-514350" marL="514350">
              <a:buFont typeface="+mj-lt"/>
              <a:buAutoNum type="arabicPeriod"/>
            </a:pPr>
            <a:r>
              <a:rPr dirty="0" lang="en-US" smtClean="0"/>
              <a:t>Provision </a:t>
            </a:r>
            <a:r>
              <a:rPr dirty="0" lang="en-US"/>
              <a:t>of care by a skilled attendant </a:t>
            </a:r>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Macintosh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Focused Antenatal Care</dc:title>
  <dc:creator>User</dc:creator>
  <cp:lastModifiedBy>huldah</cp:lastModifiedBy>
  <dcterms:created xsi:type="dcterms:W3CDTF">2016-09-29T11:33:44Z</dcterms:created>
  <dcterms:modified xsi:type="dcterms:W3CDTF">2021-05-01T13:01:48Z</dcterms:modified>
</cp:coreProperties>
</file>