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6"/>
  </p:notesMasterIdLst>
  <p:sldIdLst>
    <p:sldId id="256" r:id="rId2"/>
    <p:sldId id="361" r:id="rId3"/>
    <p:sldId id="345" r:id="rId4"/>
    <p:sldId id="259" r:id="rId5"/>
    <p:sldId id="304" r:id="rId6"/>
    <p:sldId id="346" r:id="rId7"/>
    <p:sldId id="260" r:id="rId8"/>
    <p:sldId id="305" r:id="rId9"/>
    <p:sldId id="307" r:id="rId10"/>
    <p:sldId id="451" r:id="rId11"/>
    <p:sldId id="452" r:id="rId12"/>
    <p:sldId id="3543" r:id="rId13"/>
    <p:sldId id="3547" r:id="rId14"/>
    <p:sldId id="3544" r:id="rId15"/>
    <p:sldId id="3545" r:id="rId16"/>
    <p:sldId id="3546" r:id="rId17"/>
    <p:sldId id="349" r:id="rId18"/>
    <p:sldId id="350" r:id="rId19"/>
    <p:sldId id="351" r:id="rId20"/>
    <p:sldId id="352" r:id="rId21"/>
    <p:sldId id="261" r:id="rId22"/>
    <p:sldId id="262" r:id="rId23"/>
    <p:sldId id="303" r:id="rId24"/>
    <p:sldId id="263" r:id="rId25"/>
    <p:sldId id="264" r:id="rId26"/>
    <p:sldId id="306" r:id="rId27"/>
    <p:sldId id="364" r:id="rId28"/>
    <p:sldId id="366" r:id="rId29"/>
    <p:sldId id="360" r:id="rId30"/>
    <p:sldId id="353" r:id="rId31"/>
    <p:sldId id="308" r:id="rId32"/>
    <p:sldId id="355" r:id="rId33"/>
    <p:sldId id="356" r:id="rId34"/>
    <p:sldId id="357" r:id="rId35"/>
    <p:sldId id="309" r:id="rId36"/>
    <p:sldId id="358" r:id="rId37"/>
    <p:sldId id="310" r:id="rId38"/>
    <p:sldId id="359" r:id="rId39"/>
    <p:sldId id="354" r:id="rId40"/>
    <p:sldId id="314" r:id="rId41"/>
    <p:sldId id="315" r:id="rId42"/>
    <p:sldId id="316" r:id="rId43"/>
    <p:sldId id="342" r:id="rId44"/>
    <p:sldId id="344" r:id="rId45"/>
    <p:sldId id="365" r:id="rId46"/>
    <p:sldId id="367" r:id="rId47"/>
    <p:sldId id="368" r:id="rId48"/>
    <p:sldId id="369" r:id="rId49"/>
    <p:sldId id="371" r:id="rId50"/>
    <p:sldId id="372" r:id="rId51"/>
    <p:sldId id="373" r:id="rId52"/>
    <p:sldId id="374" r:id="rId53"/>
    <p:sldId id="375" r:id="rId54"/>
    <p:sldId id="370" r:id="rId55"/>
    <p:sldId id="376" r:id="rId56"/>
    <p:sldId id="377" r:id="rId57"/>
    <p:sldId id="363" r:id="rId58"/>
    <p:sldId id="311" r:id="rId59"/>
    <p:sldId id="313" r:id="rId60"/>
    <p:sldId id="312" r:id="rId61"/>
    <p:sldId id="266" r:id="rId62"/>
    <p:sldId id="267" r:id="rId63"/>
    <p:sldId id="318"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41" r:id="rId78"/>
    <p:sldId id="333" r:id="rId79"/>
    <p:sldId id="334" r:id="rId80"/>
    <p:sldId id="335" r:id="rId81"/>
    <p:sldId id="336" r:id="rId82"/>
    <p:sldId id="337" r:id="rId83"/>
    <p:sldId id="338" r:id="rId84"/>
    <p:sldId id="339" r:id="rId85"/>
    <p:sldId id="340" r:id="rId86"/>
    <p:sldId id="268" r:id="rId87"/>
    <p:sldId id="378" r:id="rId88"/>
    <p:sldId id="409" r:id="rId89"/>
    <p:sldId id="379" r:id="rId90"/>
    <p:sldId id="380" r:id="rId91"/>
    <p:sldId id="381" r:id="rId92"/>
    <p:sldId id="382" r:id="rId93"/>
    <p:sldId id="383" r:id="rId94"/>
    <p:sldId id="384" r:id="rId95"/>
    <p:sldId id="270" r:id="rId96"/>
    <p:sldId id="271" r:id="rId97"/>
    <p:sldId id="272" r:id="rId98"/>
    <p:sldId id="273" r:id="rId99"/>
    <p:sldId id="448" r:id="rId100"/>
    <p:sldId id="386" r:id="rId101"/>
    <p:sldId id="387" r:id="rId102"/>
    <p:sldId id="388" r:id="rId103"/>
    <p:sldId id="389" r:id="rId104"/>
    <p:sldId id="390" r:id="rId105"/>
    <p:sldId id="274" r:id="rId106"/>
    <p:sldId id="391" r:id="rId107"/>
    <p:sldId id="275" r:id="rId108"/>
    <p:sldId id="392" r:id="rId109"/>
    <p:sldId id="393" r:id="rId110"/>
    <p:sldId id="394" r:id="rId111"/>
    <p:sldId id="362" r:id="rId112"/>
    <p:sldId id="277" r:id="rId113"/>
    <p:sldId id="278" r:id="rId114"/>
    <p:sldId id="395" r:id="rId115"/>
    <p:sldId id="396" r:id="rId116"/>
    <p:sldId id="347" r:id="rId117"/>
    <p:sldId id="348" r:id="rId118"/>
    <p:sldId id="397" r:id="rId119"/>
    <p:sldId id="398" r:id="rId120"/>
    <p:sldId id="449" r:id="rId121"/>
    <p:sldId id="399" r:id="rId122"/>
    <p:sldId id="400" r:id="rId123"/>
    <p:sldId id="401" r:id="rId124"/>
    <p:sldId id="402" r:id="rId125"/>
    <p:sldId id="403" r:id="rId126"/>
    <p:sldId id="404" r:id="rId127"/>
    <p:sldId id="405" r:id="rId128"/>
    <p:sldId id="406" r:id="rId129"/>
    <p:sldId id="282" r:id="rId130"/>
    <p:sldId id="283" r:id="rId131"/>
    <p:sldId id="284" r:id="rId132"/>
    <p:sldId id="285" r:id="rId133"/>
    <p:sldId id="286" r:id="rId134"/>
    <p:sldId id="408" r:id="rId135"/>
    <p:sldId id="287" r:id="rId136"/>
    <p:sldId id="288" r:id="rId137"/>
    <p:sldId id="289" r:id="rId138"/>
    <p:sldId id="290" r:id="rId139"/>
    <p:sldId id="291" r:id="rId140"/>
    <p:sldId id="292" r:id="rId141"/>
    <p:sldId id="410" r:id="rId142"/>
    <p:sldId id="257" r:id="rId143"/>
    <p:sldId id="411" r:id="rId144"/>
    <p:sldId id="412" r:id="rId145"/>
    <p:sldId id="413" r:id="rId146"/>
    <p:sldId id="414" r:id="rId147"/>
    <p:sldId id="265" r:id="rId148"/>
    <p:sldId id="258" r:id="rId149"/>
    <p:sldId id="415" r:id="rId150"/>
    <p:sldId id="416" r:id="rId151"/>
    <p:sldId id="417" r:id="rId152"/>
    <p:sldId id="418" r:id="rId153"/>
    <p:sldId id="269"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281" r:id="rId172"/>
    <p:sldId id="436" r:id="rId173"/>
    <p:sldId id="437" r:id="rId174"/>
    <p:sldId id="279" r:id="rId175"/>
    <p:sldId id="280" r:id="rId176"/>
    <p:sldId id="438" r:id="rId177"/>
    <p:sldId id="439" r:id="rId178"/>
    <p:sldId id="440" r:id="rId179"/>
    <p:sldId id="441" r:id="rId180"/>
    <p:sldId id="442" r:id="rId181"/>
    <p:sldId id="276" r:id="rId182"/>
    <p:sldId id="443" r:id="rId183"/>
    <p:sldId id="444" r:id="rId184"/>
    <p:sldId id="445" r:id="rId185"/>
    <p:sldId id="446" r:id="rId186"/>
    <p:sldId id="294" r:id="rId187"/>
    <p:sldId id="295" r:id="rId188"/>
    <p:sldId id="296" r:id="rId189"/>
    <p:sldId id="297" r:id="rId190"/>
    <p:sldId id="298" r:id="rId191"/>
    <p:sldId id="299" r:id="rId192"/>
    <p:sldId id="300" r:id="rId193"/>
    <p:sldId id="301" r:id="rId194"/>
    <p:sldId id="302" r:id="rId1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88" autoAdjust="0"/>
  </p:normalViewPr>
  <p:slideViewPr>
    <p:cSldViewPr snapToGrid="0">
      <p:cViewPr varScale="1">
        <p:scale>
          <a:sx n="62" d="100"/>
          <a:sy n="62" d="100"/>
        </p:scale>
        <p:origin x="1650" y="78"/>
      </p:cViewPr>
      <p:guideLst>
        <p:guide orient="horz" pos="2160"/>
        <p:guide pos="2880"/>
      </p:guideLst>
    </p:cSldViewPr>
  </p:slideViewPr>
  <p:notesTextViewPr>
    <p:cViewPr>
      <p:scale>
        <a:sx n="1" d="1"/>
        <a:sy n="1" d="1"/>
      </p:scale>
      <p:origin x="0" y="0"/>
    </p:cViewPr>
  </p:notesTextViewPr>
  <p:sorterViewPr>
    <p:cViewPr>
      <p:scale>
        <a:sx n="100" d="100"/>
        <a:sy n="100" d="100"/>
      </p:scale>
      <p:origin x="0" y="-5552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A03FE-F544-4727-A17F-DD79AC3F0464}"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C83A9-2710-4443-90D4-094A771C4BED}" type="slidenum">
              <a:rPr lang="en-US" smtClean="0"/>
              <a:t>‹#›</a:t>
            </a:fld>
            <a:endParaRPr lang="en-US"/>
          </a:p>
        </p:txBody>
      </p:sp>
    </p:spTree>
    <p:extLst>
      <p:ext uri="{BB962C8B-B14F-4D97-AF65-F5344CB8AC3E}">
        <p14:creationId xmlns:p14="http://schemas.microsoft.com/office/powerpoint/2010/main" val="23849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solidFill>
                    <a:schemeClr val="bg1">
                      <a:lumMod val="75000"/>
                      <a:lumOff val="25000"/>
                      <a:alpha val="0"/>
                    </a:schemeClr>
                  </a:solidFill>
                </a:ln>
                <a:solidFill>
                  <a:schemeClr val="bg1"/>
                </a:solidFill>
                <a:effectLst/>
              </a:rPr>
              <a:t>First aid is an emergency aid or treatment given to </a:t>
            </a:r>
            <a:r>
              <a:rPr lang="en-US" sz="1200" b="1" dirty="0">
                <a:ln>
                  <a:solidFill>
                    <a:schemeClr val="bg1">
                      <a:lumMod val="75000"/>
                      <a:lumOff val="25000"/>
                      <a:alpha val="0"/>
                    </a:schemeClr>
                  </a:solidFill>
                </a:ln>
                <a:solidFill>
                  <a:schemeClr val="bg1"/>
                </a:solidFill>
                <a:effectLst/>
              </a:rPr>
              <a:t>someone injured, suddenly ill, </a:t>
            </a:r>
            <a:r>
              <a:rPr lang="en-US" sz="1200" dirty="0">
                <a:ln>
                  <a:solidFill>
                    <a:schemeClr val="bg1">
                      <a:lumMod val="75000"/>
                      <a:lumOff val="25000"/>
                      <a:alpha val="0"/>
                    </a:schemeClr>
                  </a:solidFill>
                </a:ln>
                <a:solidFill>
                  <a:schemeClr val="bg1"/>
                </a:solidFill>
                <a:effectLst/>
              </a:rPr>
              <a:t>etc., before regular medical services arrive or can be reached.</a:t>
            </a:r>
          </a:p>
          <a:p>
            <a:endParaRPr lang="en-US" dirty="0"/>
          </a:p>
        </p:txBody>
      </p:sp>
      <p:sp>
        <p:nvSpPr>
          <p:cNvPr id="4" name="Slide Number Placeholder 3"/>
          <p:cNvSpPr>
            <a:spLocks noGrp="1"/>
          </p:cNvSpPr>
          <p:nvPr>
            <p:ph type="sldNum" sz="quarter" idx="5"/>
          </p:nvPr>
        </p:nvSpPr>
        <p:spPr/>
        <p:txBody>
          <a:bodyPr/>
          <a:lstStyle/>
          <a:p>
            <a:fld id="{C10C83A9-2710-4443-90D4-094A771C4BED}" type="slidenum">
              <a:rPr lang="en-US" smtClean="0"/>
              <a:t>4</a:t>
            </a:fld>
            <a:endParaRPr lang="en-US"/>
          </a:p>
        </p:txBody>
      </p:sp>
    </p:spTree>
    <p:extLst>
      <p:ext uri="{BB962C8B-B14F-4D97-AF65-F5344CB8AC3E}">
        <p14:creationId xmlns:p14="http://schemas.microsoft.com/office/powerpoint/2010/main" val="280864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960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Try to stop the situation from becoming worse by removing any obvious dangers like: stopping traffic ,clearing people away from the casualty, opening the window to clear any fumes</a:t>
            </a:r>
            <a:endParaRPr lang="en-US" dirty="0"/>
          </a:p>
        </p:txBody>
      </p:sp>
      <p:sp>
        <p:nvSpPr>
          <p:cNvPr id="4" name="Slide Number Placeholder 3"/>
          <p:cNvSpPr>
            <a:spLocks noGrp="1"/>
          </p:cNvSpPr>
          <p:nvPr>
            <p:ph type="sldNum" sz="quarter" idx="5"/>
          </p:nvPr>
        </p:nvSpPr>
        <p:spPr/>
        <p:txBody>
          <a:bodyPr/>
          <a:lstStyle/>
          <a:p>
            <a:fld id="{C10C83A9-2710-4443-90D4-094A771C4BED}" type="slidenum">
              <a:rPr lang="en-US" smtClean="0"/>
              <a:t>8</a:t>
            </a:fld>
            <a:endParaRPr lang="en-US"/>
          </a:p>
        </p:txBody>
      </p:sp>
    </p:spTree>
    <p:extLst>
      <p:ext uri="{BB962C8B-B14F-4D97-AF65-F5344CB8AC3E}">
        <p14:creationId xmlns:p14="http://schemas.microsoft.com/office/powerpoint/2010/main" val="360135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D5DE7-1671-48C0-A707-03557B110814}" type="slidenum">
              <a:rPr lang="zh-CN" altLang="en-US"/>
              <a:pPr/>
              <a:t>131</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zh-CN" sz="700">
                <a:ea typeface="宋体" panose="02010600030101010101" pitchFamily="2" charset="-122"/>
              </a:rPr>
              <a:t>Do NOT burst any blisters, touch infected area or apply any lotions to the injury as this will retain heat within the burn.</a:t>
            </a:r>
          </a:p>
          <a:p>
            <a:endParaRPr lang="zh-CN" altLang="en-US">
              <a:ea typeface="宋体" panose="02010600030101010101" pitchFamily="2" charset="-122"/>
            </a:endParaRPr>
          </a:p>
        </p:txBody>
      </p:sp>
    </p:spTree>
    <p:extLst>
      <p:ext uri="{BB962C8B-B14F-4D97-AF65-F5344CB8AC3E}">
        <p14:creationId xmlns:p14="http://schemas.microsoft.com/office/powerpoint/2010/main" val="418352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A239D6-21DA-4D2A-83B3-0758D67F06D4}"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38744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35743-6FEC-4A6F-9F98-21A7D1AC99C9}"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12756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C2777A-53B0-48CF-8E6C-97C5F2FAB87E}"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305831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7201D0-FE2B-401B-A44D-A35B5866CB22}"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0430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5DD476-255F-46AB-97BE-169C5606CA28}"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23592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1C64D5-7DE6-4852-A496-9CEFD4E6991E}" type="datetime1">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252496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19CB60B-D52B-4787-AB73-DB1D0F04D963}" type="datetime1">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1912551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DFD88-803F-4A66-A362-5275113D443E}"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1800847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21C4-6611-4F43-8692-3A5B7903DCAB}"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162240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263"/>
            <a:ext cx="7086600" cy="1403350"/>
          </a:xfrm>
        </p:spPr>
        <p:txBody>
          <a:bodyPr/>
          <a:lstStyle/>
          <a:p>
            <a:r>
              <a:rPr lang="en-US"/>
              <a:t>Click to edit Master title style</a:t>
            </a:r>
          </a:p>
        </p:txBody>
      </p:sp>
      <p:sp>
        <p:nvSpPr>
          <p:cNvPr id="3" name="Text Placeholder 2"/>
          <p:cNvSpPr>
            <a:spLocks noGrp="1"/>
          </p:cNvSpPr>
          <p:nvPr>
            <p:ph type="body" sz="half" idx="1"/>
          </p:nvPr>
        </p:nvSpPr>
        <p:spPr>
          <a:xfrm>
            <a:off x="685800" y="1820863"/>
            <a:ext cx="3467100" cy="398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05300" y="1820863"/>
            <a:ext cx="3467100" cy="398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0EDEC5-E697-4BE0-B616-2CA224E4AFAE}" type="slidenum">
              <a:rPr lang="zh-CN" altLang="en-US"/>
              <a:pPr/>
              <a:t>‹#›</a:t>
            </a:fld>
            <a:endParaRPr lang="en-US" altLang="zh-CN"/>
          </a:p>
        </p:txBody>
      </p:sp>
    </p:spTree>
    <p:extLst>
      <p:ext uri="{BB962C8B-B14F-4D97-AF65-F5344CB8AC3E}">
        <p14:creationId xmlns:p14="http://schemas.microsoft.com/office/powerpoint/2010/main" val="385422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380907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3A0EF-503B-4288-A8B7-778A12989AEF}"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187289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78400-7B15-4300-99C9-0924729F579B}"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276306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E66EC-94BA-4E72-9139-233B861D3867}" type="datetime1">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68534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48731-DBEE-49D7-A72B-535288513204}" type="datetime1">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83411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D76E7-4FE7-41B9-B2D9-A88AEAFD81B8}" type="datetime1">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43427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57E717-342B-4F5A-A935-9D3D6E76B803}"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413463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D60DFF-6C64-4D1E-9037-99F077262215}"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a:t>
            </a:fld>
            <a:endParaRPr lang="en-US"/>
          </a:p>
        </p:txBody>
      </p:sp>
    </p:spTree>
    <p:extLst>
      <p:ext uri="{BB962C8B-B14F-4D97-AF65-F5344CB8AC3E}">
        <p14:creationId xmlns:p14="http://schemas.microsoft.com/office/powerpoint/2010/main" val="349968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6B289A7-97BD-4B8C-B147-CA33EB2216B3}" type="datetime1">
              <a:rPr lang="en-US" smtClean="0"/>
              <a:t>12/2/2021</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93D1BD3-223B-4EEE-8D90-A8A34B0DCC2C}" type="slidenum">
              <a:rPr lang="en-US" smtClean="0"/>
              <a:t>‹#›</a:t>
            </a:fld>
            <a:endParaRPr lang="en-US"/>
          </a:p>
        </p:txBody>
      </p:sp>
    </p:spTree>
    <p:extLst>
      <p:ext uri="{BB962C8B-B14F-4D97-AF65-F5344CB8AC3E}">
        <p14:creationId xmlns:p14="http://schemas.microsoft.com/office/powerpoint/2010/main" val="240187207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hf hdr="0" ft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en.wikibooks.org/wiki/Image:Improvised_stretcher_blanket_poles.jpg"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en.wikibooks.org/wiki/Image:Firemans_carry.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en.wikibooks.org/wiki/Image:Two-hand_seat_carry.jpg"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en.wikibooks.org/wiki/Image:Four-hand_carry.gif" TargetMode="External"/><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en.wikibooks.org/wiki/Image:Fore-aft_carry.png"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dahomedicalacademy.com/cpr-aha-courses/cpr-first-aid-general-publi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Supine_position" TargetMode="External"/><Relationship Id="rId2" Type="http://schemas.openxmlformats.org/officeDocument/2006/relationships/image" Target="../media/image30.emf"/><Relationship Id="rId1" Type="http://schemas.openxmlformats.org/officeDocument/2006/relationships/slideLayout" Target="../slideLayouts/slideLayout5.xml"/><Relationship Id="rId4" Type="http://schemas.openxmlformats.org/officeDocument/2006/relationships/hyperlink" Target="https://en.wikipedia.org/wiki/Mandible"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www.webmd.com/lung/lung-diseases-overview" TargetMode="External"/><Relationship Id="rId3" Type="http://schemas.openxmlformats.org/officeDocument/2006/relationships/hyperlink" Target="https://www.webmd.com/anxiety-panic/guide/panic-attack-symptoms" TargetMode="External"/><Relationship Id="rId7" Type="http://schemas.openxmlformats.org/officeDocument/2006/relationships/hyperlink" Target="https://www.webmd.com/lung/copd/what-is-emphysema" TargetMode="External"/><Relationship Id="rId2" Type="http://schemas.openxmlformats.org/officeDocument/2006/relationships/hyperlink" Target="https://www.webmd.com/anxiety-panic/default.htm" TargetMode="External"/><Relationship Id="rId1" Type="http://schemas.openxmlformats.org/officeDocument/2006/relationships/slideLayout" Target="../slideLayouts/slideLayout2.xml"/><Relationship Id="rId6" Type="http://schemas.openxmlformats.org/officeDocument/2006/relationships/hyperlink" Target="https://www.webmd.com/fitness-exercise/ss/slideshow-7-most-effective-exercises" TargetMode="External"/><Relationship Id="rId5" Type="http://schemas.openxmlformats.org/officeDocument/2006/relationships/hyperlink" Target="https://www.webmd.com/balance/stress-management/default.htm" TargetMode="External"/><Relationship Id="rId4" Type="http://schemas.openxmlformats.org/officeDocument/2006/relationships/hyperlink" Target="https://www.webmd.com/asthma/default.htm" TargetMode="External"/><Relationship Id="rId9" Type="http://schemas.openxmlformats.org/officeDocument/2006/relationships/hyperlink" Target="https://www.webmd.com/fitness-exercise/guide/head-injuries-causes-and-treatments"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www.webmd.com/oral-health/anatomy-of-the-mouth"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webmd.com/oral-health/ss/slideshow-mouth-problem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483" y="539664"/>
            <a:ext cx="7080026" cy="1828801"/>
          </a:xfrm>
          <a:solidFill>
            <a:schemeClr val="accent1"/>
          </a:solidFill>
        </p:spPr>
        <p:txBody>
          <a:bodyPr/>
          <a:lstStyle/>
          <a:p>
            <a:r>
              <a:rPr lang="en-US" dirty="0">
                <a:solidFill>
                  <a:schemeClr val="accent2"/>
                </a:solidFill>
              </a:rPr>
              <a:t>FIRST AID</a:t>
            </a:r>
          </a:p>
        </p:txBody>
      </p:sp>
      <p:sp>
        <p:nvSpPr>
          <p:cNvPr id="3" name="Subtitle 2"/>
          <p:cNvSpPr>
            <a:spLocks noGrp="1"/>
          </p:cNvSpPr>
          <p:nvPr>
            <p:ph type="subTitle" idx="1"/>
          </p:nvPr>
        </p:nvSpPr>
        <p:spPr>
          <a:xfrm>
            <a:off x="3512244" y="4701225"/>
            <a:ext cx="4987990" cy="1049867"/>
          </a:xfrm>
        </p:spPr>
        <p:txBody>
          <a:bodyPr>
            <a:noAutofit/>
          </a:bodyPr>
          <a:lstStyle/>
          <a:p>
            <a:r>
              <a:rPr lang="en-US" sz="2800" dirty="0">
                <a:solidFill>
                  <a:schemeClr val="bg1"/>
                </a:solidFill>
                <a:effectLst/>
              </a:rPr>
              <a:t>ABIRA DELILAH</a:t>
            </a:r>
          </a:p>
          <a:p>
            <a:r>
              <a:rPr lang="en-US" sz="2800" dirty="0">
                <a:solidFill>
                  <a:schemeClr val="bg1"/>
                </a:solidFill>
                <a:effectLst/>
              </a:rPr>
              <a:t>MScN(CCN)</a:t>
            </a:r>
          </a:p>
          <a:p>
            <a:r>
              <a:rPr lang="en-US" sz="2800" dirty="0">
                <a:solidFill>
                  <a:schemeClr val="bg1"/>
                </a:solidFill>
                <a:effectLst/>
              </a:rPr>
              <a:t>CLASS: MARCH 2021</a:t>
            </a:r>
          </a:p>
        </p:txBody>
      </p:sp>
      <p:pic>
        <p:nvPicPr>
          <p:cNvPr id="6" name="Picture 2" descr="C:\Users\User\Documents\k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09" y="2950985"/>
            <a:ext cx="2414954" cy="2708031"/>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93D1BD3-223B-4EEE-8D90-A8A34B0DCC2C}" type="slidenum">
              <a:rPr lang="en-US" smtClean="0"/>
              <a:t>1</a:t>
            </a:fld>
            <a:endParaRPr lang="en-US" dirty="0"/>
          </a:p>
        </p:txBody>
      </p:sp>
      <p:sp>
        <p:nvSpPr>
          <p:cNvPr id="9" name="Rectangle 8"/>
          <p:cNvSpPr/>
          <p:nvPr/>
        </p:nvSpPr>
        <p:spPr>
          <a:xfrm>
            <a:off x="7856468" y="479366"/>
            <a:ext cx="1287532" cy="400110"/>
          </a:xfrm>
          <a:prstGeom prst="rect">
            <a:avLst/>
          </a:prstGeom>
        </p:spPr>
        <p:txBody>
          <a:bodyPr wrap="none">
            <a:spAutoFit/>
          </a:bodyPr>
          <a:lstStyle/>
          <a:p>
            <a:pPr marL="0" marR="0" lvl="0" indent="0" algn="ctr" defTabSz="457200" rtl="0" eaLnBrk="1" fontAlgn="auto" latinLnBrk="0" hangingPunct="1">
              <a:lnSpc>
                <a:spcPct val="100000"/>
              </a:lnSpc>
              <a:spcBef>
                <a:spcPct val="20000"/>
              </a:spcBef>
              <a:spcAft>
                <a:spcPts val="600"/>
              </a:spcAft>
              <a:buClr>
                <a:srgbClr val="EEECE1"/>
              </a:buClr>
              <a:buSzPct val="70000"/>
              <a:buFont typeface="Wingdings 2" charset="2"/>
              <a:buNone/>
              <a:tabLst/>
              <a:defRPr/>
            </a:pPr>
            <a:r>
              <a:rPr lang="en-US" sz="20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t> </a:t>
            </a:r>
            <a:fld id="{AC56D39F-2A91-4597-9305-8D6C89DD22F8}" type="datetime1">
              <a:rPr lang="en-US" sz="200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rPr>
              <a:pPr marL="0" marR="0" lvl="0" indent="0" algn="ctr" defTabSz="457200" rtl="0" eaLnBrk="1" fontAlgn="auto" latinLnBrk="0" hangingPunct="1">
                <a:lnSpc>
                  <a:spcPct val="100000"/>
                </a:lnSpc>
                <a:spcBef>
                  <a:spcPct val="20000"/>
                </a:spcBef>
                <a:spcAft>
                  <a:spcPts val="600"/>
                </a:spcAft>
                <a:buClr>
                  <a:srgbClr val="EEECE1"/>
                </a:buClr>
                <a:buSzPct val="70000"/>
                <a:buFont typeface="Wingdings 2" charset="2"/>
                <a:buNone/>
                <a:tabLst/>
                <a:defRPr/>
              </a:pPr>
              <a:t>12/2/2021</a:t>
            </a:fld>
            <a:endParaRPr lang="en-US" dirty="0"/>
          </a:p>
        </p:txBody>
      </p:sp>
    </p:spTree>
    <p:extLst>
      <p:ext uri="{BB962C8B-B14F-4D97-AF65-F5344CB8AC3E}">
        <p14:creationId xmlns:p14="http://schemas.microsoft.com/office/powerpoint/2010/main" val="404856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fontScale="90000"/>
          </a:bodyPr>
          <a:lstStyle/>
          <a:p>
            <a:r>
              <a:rPr lang="en-US" dirty="0">
                <a:solidFill>
                  <a:schemeClr val="bg1"/>
                </a:solidFill>
              </a:rPr>
              <a:t>Basic principles of first aid include:</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sz="2800" dirty="0">
                <a:solidFill>
                  <a:schemeClr val="bg1"/>
                </a:solidFill>
              </a:rPr>
              <a:t>Safe response to emergencies for the benefit of casualties, bystanders and rescuers</a:t>
            </a:r>
          </a:p>
          <a:p>
            <a:endParaRPr lang="en-US" sz="2800" dirty="0">
              <a:solidFill>
                <a:schemeClr val="bg1"/>
              </a:solidFill>
            </a:endParaRPr>
          </a:p>
          <a:p>
            <a:r>
              <a:rPr lang="en-US" sz="2800" dirty="0">
                <a:solidFill>
                  <a:schemeClr val="bg1"/>
                </a:solidFill>
              </a:rPr>
              <a:t>Securing the emergency site to reduce further harm to the casualty</a:t>
            </a:r>
          </a:p>
          <a:p>
            <a:endParaRPr lang="en-US" sz="2800" dirty="0">
              <a:solidFill>
                <a:schemeClr val="bg1"/>
              </a:solidFill>
            </a:endParaRPr>
          </a:p>
          <a:p>
            <a:r>
              <a:rPr lang="en-US" sz="2800" dirty="0">
                <a:solidFill>
                  <a:schemeClr val="bg1"/>
                </a:solidFill>
              </a:rPr>
              <a:t>Using appropriate first aid procedures and techniques</a:t>
            </a:r>
          </a:p>
          <a:p>
            <a:endParaRPr lang="en-US" sz="2800" dirty="0">
              <a:solidFill>
                <a:schemeClr val="bg1"/>
              </a:solidFill>
            </a:endParaRPr>
          </a:p>
          <a:p>
            <a:r>
              <a:rPr lang="en-US" sz="2800" dirty="0">
                <a:solidFill>
                  <a:schemeClr val="bg1"/>
                </a:solidFill>
              </a:rPr>
              <a:t>Safely moving the casualty, minimizing pain and helping stabilize the condition</a:t>
            </a:r>
          </a:p>
          <a:p>
            <a:endParaRPr lang="en-US" dirty="0"/>
          </a:p>
        </p:txBody>
      </p:sp>
    </p:spTree>
    <p:extLst>
      <p:ext uri="{BB962C8B-B14F-4D97-AF65-F5344CB8AC3E}">
        <p14:creationId xmlns:p14="http://schemas.microsoft.com/office/powerpoint/2010/main" val="323159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28337"/>
            <a:ext cx="7765322" cy="970450"/>
          </a:xfrm>
        </p:spPr>
        <p:txBody>
          <a:bodyPr/>
          <a:lstStyle/>
          <a:p>
            <a:r>
              <a:rPr lang="en-US" dirty="0">
                <a:solidFill>
                  <a:schemeClr val="bg1"/>
                </a:solidFill>
              </a:rPr>
              <a:t>CAUSES…</a:t>
            </a:r>
          </a:p>
        </p:txBody>
      </p:sp>
      <p:sp>
        <p:nvSpPr>
          <p:cNvPr id="3" name="Content Placeholder 2"/>
          <p:cNvSpPr>
            <a:spLocks noGrp="1"/>
          </p:cNvSpPr>
          <p:nvPr>
            <p:ph idx="1"/>
          </p:nvPr>
        </p:nvSpPr>
        <p:spPr>
          <a:xfrm>
            <a:off x="1" y="1098786"/>
            <a:ext cx="8843210" cy="5759213"/>
          </a:xfrm>
        </p:spPr>
        <p:txBody>
          <a:bodyPr>
            <a:normAutofit fontScale="32500" lnSpcReduction="20000"/>
          </a:bodyPr>
          <a:lstStyle/>
          <a:p>
            <a:pPr marL="36900" indent="0">
              <a:lnSpc>
                <a:spcPct val="80000"/>
              </a:lnSpc>
              <a:buNone/>
            </a:pPr>
            <a:r>
              <a:rPr lang="en-US" altLang="zh-CN" sz="7000" b="1" dirty="0">
                <a:solidFill>
                  <a:schemeClr val="bg1"/>
                </a:solidFill>
                <a:effectLst/>
                <a:ea typeface="宋体" panose="02010600030101010101" pitchFamily="2" charset="-122"/>
              </a:rPr>
              <a:t>3. Distributive shock</a:t>
            </a:r>
          </a:p>
          <a:p>
            <a:pPr lvl="1">
              <a:lnSpc>
                <a:spcPct val="80000"/>
              </a:lnSpc>
            </a:pPr>
            <a:r>
              <a:rPr lang="en-US" altLang="zh-CN" sz="7000" dirty="0">
                <a:solidFill>
                  <a:schemeClr val="bg1"/>
                </a:solidFill>
                <a:effectLst/>
                <a:ea typeface="宋体" panose="02010600030101010101" pitchFamily="2" charset="-122"/>
              </a:rPr>
              <a:t>A result of the mal-distribution of circulating blood volume to the organs.</a:t>
            </a:r>
          </a:p>
          <a:p>
            <a:pPr marL="450000" lvl="1" indent="0">
              <a:lnSpc>
                <a:spcPct val="80000"/>
              </a:lnSpc>
              <a:buNone/>
            </a:pPr>
            <a:endParaRPr lang="en-US" altLang="zh-CN" sz="7000" dirty="0">
              <a:solidFill>
                <a:schemeClr val="bg1"/>
              </a:solidFill>
              <a:effectLst/>
              <a:ea typeface="宋体" panose="02010600030101010101" pitchFamily="2" charset="-122"/>
            </a:endParaRPr>
          </a:p>
          <a:p>
            <a:pPr lvl="1">
              <a:lnSpc>
                <a:spcPct val="80000"/>
              </a:lnSpc>
            </a:pPr>
            <a:r>
              <a:rPr lang="en-US" altLang="zh-CN" sz="7000" dirty="0">
                <a:solidFill>
                  <a:schemeClr val="bg1"/>
                </a:solidFill>
                <a:effectLst/>
                <a:ea typeface="宋体" panose="02010600030101010101" pitchFamily="2" charset="-122"/>
              </a:rPr>
              <a:t>Further classified as: </a:t>
            </a:r>
            <a:r>
              <a:rPr lang="en-US" altLang="zh-CN" sz="7000" b="1" dirty="0">
                <a:solidFill>
                  <a:schemeClr val="bg1"/>
                </a:solidFill>
                <a:effectLst/>
                <a:ea typeface="宋体" panose="02010600030101010101" pitchFamily="2" charset="-122"/>
              </a:rPr>
              <a:t>Septic, anaphylactic and neurogenic.</a:t>
            </a:r>
          </a:p>
          <a:p>
            <a:pPr lvl="1">
              <a:lnSpc>
                <a:spcPct val="80000"/>
              </a:lnSpc>
            </a:pPr>
            <a:endParaRPr lang="en-US" altLang="zh-CN" sz="7000" b="1" dirty="0">
              <a:solidFill>
                <a:schemeClr val="bg1"/>
              </a:solidFill>
              <a:effectLst/>
              <a:ea typeface="宋体" panose="02010600030101010101" pitchFamily="2" charset="-122"/>
            </a:endParaRPr>
          </a:p>
          <a:p>
            <a:r>
              <a:rPr lang="en-US" sz="7000" b="1" dirty="0">
                <a:solidFill>
                  <a:schemeClr val="bg1"/>
                </a:solidFill>
                <a:latin typeface="Malgun Gothic" panose="020B0503020000020004" pitchFamily="34" charset="-127"/>
                <a:ea typeface="Malgun Gothic" panose="020B0503020000020004" pitchFamily="34" charset="-127"/>
              </a:rPr>
              <a:t>Septic shock </a:t>
            </a:r>
            <a:r>
              <a:rPr lang="en-US" sz="7000" dirty="0">
                <a:solidFill>
                  <a:schemeClr val="bg1"/>
                </a:solidFill>
                <a:latin typeface="Malgun Gothic" panose="020B0503020000020004" pitchFamily="34" charset="-127"/>
                <a:ea typeface="Malgun Gothic" panose="020B0503020000020004" pitchFamily="34" charset="-127"/>
              </a:rPr>
              <a:t>is the result of microorganisms entering the body. </a:t>
            </a:r>
          </a:p>
          <a:p>
            <a:endParaRPr lang="en-US" sz="7000" dirty="0">
              <a:solidFill>
                <a:schemeClr val="bg1"/>
              </a:solidFill>
              <a:latin typeface="Malgun Gothic" panose="020B0503020000020004" pitchFamily="34" charset="-127"/>
              <a:ea typeface="Malgun Gothic" panose="020B0503020000020004" pitchFamily="34" charset="-127"/>
            </a:endParaRPr>
          </a:p>
          <a:p>
            <a:r>
              <a:rPr lang="en-US" sz="7000" b="1" dirty="0">
                <a:solidFill>
                  <a:schemeClr val="bg1"/>
                </a:solidFill>
                <a:latin typeface="Malgun Gothic" panose="020B0503020000020004" pitchFamily="34" charset="-127"/>
                <a:ea typeface="Malgun Gothic" panose="020B0503020000020004" pitchFamily="34" charset="-127"/>
              </a:rPr>
              <a:t>Anaphylactic shock </a:t>
            </a:r>
            <a:r>
              <a:rPr lang="en-US" sz="7000" dirty="0">
                <a:solidFill>
                  <a:schemeClr val="bg1"/>
                </a:solidFill>
                <a:latin typeface="Malgun Gothic" panose="020B0503020000020004" pitchFamily="34" charset="-127"/>
                <a:ea typeface="Malgun Gothic" panose="020B0503020000020004" pitchFamily="34" charset="-127"/>
              </a:rPr>
              <a:t>is the result of a severe antibody– antigen reaction. is an overwhelming allergic reaction to an antigen with a rapid onset which may lead to death without appropriate interventions. </a:t>
            </a:r>
          </a:p>
          <a:p>
            <a:endParaRPr lang="en-US" sz="7000" dirty="0">
              <a:solidFill>
                <a:schemeClr val="bg1"/>
              </a:solidFill>
              <a:latin typeface="Malgun Gothic" panose="020B0503020000020004" pitchFamily="34" charset="-127"/>
              <a:ea typeface="Malgun Gothic" panose="020B0503020000020004" pitchFamily="34" charset="-127"/>
            </a:endParaRPr>
          </a:p>
          <a:p>
            <a:pPr lvl="1">
              <a:lnSpc>
                <a:spcPct val="80000"/>
              </a:lnSpc>
            </a:pPr>
            <a:endParaRPr lang="en-US" altLang="zh-CN" sz="2800" b="1" dirty="0">
              <a:solidFill>
                <a:schemeClr val="bg1"/>
              </a:solidFill>
              <a:effectLst/>
              <a:ea typeface="宋体" panose="02010600030101010101" pitchFamily="2" charset="-122"/>
            </a:endParaRPr>
          </a:p>
          <a:p>
            <a:pPr lvl="1">
              <a:lnSpc>
                <a:spcPct val="80000"/>
              </a:lnSpc>
            </a:pPr>
            <a:endParaRPr lang="en-US" altLang="zh-CN" sz="2800" dirty="0">
              <a:solidFill>
                <a:schemeClr val="bg1"/>
              </a:solidFill>
              <a:effectLst/>
              <a:ea typeface="宋体" panose="02010600030101010101" pitchFamily="2" charset="-122"/>
            </a:endParaRPr>
          </a:p>
        </p:txBody>
      </p:sp>
    </p:spTree>
    <p:extLst>
      <p:ext uri="{BB962C8B-B14F-4D97-AF65-F5344CB8AC3E}">
        <p14:creationId xmlns:p14="http://schemas.microsoft.com/office/powerpoint/2010/main" val="21388838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3A76-C112-4797-A63E-40BE5A4FF7D6}"/>
              </a:ext>
            </a:extLst>
          </p:cNvPr>
          <p:cNvSpPr>
            <a:spLocks noGrp="1"/>
          </p:cNvSpPr>
          <p:nvPr>
            <p:ph type="title"/>
          </p:nvPr>
        </p:nvSpPr>
        <p:spPr/>
        <p:txBody>
          <a:bodyPr/>
          <a:lstStyle/>
          <a:p>
            <a:r>
              <a:rPr lang="en-US" dirty="0"/>
              <a:t>SHOCK….</a:t>
            </a:r>
          </a:p>
        </p:txBody>
      </p:sp>
      <p:sp>
        <p:nvSpPr>
          <p:cNvPr id="3" name="Content Placeholder 2">
            <a:extLst>
              <a:ext uri="{FF2B5EF4-FFF2-40B4-BE49-F238E27FC236}">
                <a16:creationId xmlns:a16="http://schemas.microsoft.com/office/drawing/2014/main" id="{0EEFF1C5-0324-4367-A3D7-07FF9E532132}"/>
              </a:ext>
            </a:extLst>
          </p:cNvPr>
          <p:cNvSpPr>
            <a:spLocks noGrp="1"/>
          </p:cNvSpPr>
          <p:nvPr>
            <p:ph idx="1"/>
          </p:nvPr>
        </p:nvSpPr>
        <p:spPr/>
        <p:txBody>
          <a:bodyPr/>
          <a:lstStyle/>
          <a:p>
            <a:r>
              <a:rPr lang="en-US" sz="2400" b="1" dirty="0">
                <a:solidFill>
                  <a:schemeClr val="bg1"/>
                </a:solidFill>
                <a:latin typeface="Malgun Gothic" panose="020B0503020000020004" pitchFamily="34" charset="-127"/>
                <a:ea typeface="Malgun Gothic" panose="020B0503020000020004" pitchFamily="34" charset="-127"/>
              </a:rPr>
              <a:t>Neurogenic shock </a:t>
            </a:r>
            <a:r>
              <a:rPr lang="en-US" sz="2400" dirty="0">
                <a:solidFill>
                  <a:schemeClr val="bg1"/>
                </a:solidFill>
                <a:latin typeface="Malgun Gothic" panose="020B0503020000020004" pitchFamily="34" charset="-127"/>
                <a:ea typeface="Malgun Gothic" panose="020B0503020000020004" pitchFamily="34" charset="-127"/>
              </a:rPr>
              <a:t>is the result of the loss of sympathetic tone in spinal cord injury patients. </a:t>
            </a:r>
          </a:p>
          <a:p>
            <a:endParaRPr lang="en-US" sz="2400" dirty="0">
              <a:solidFill>
                <a:schemeClr val="bg1"/>
              </a:solidFill>
              <a:latin typeface="Malgun Gothic" panose="020B0503020000020004" pitchFamily="34" charset="-127"/>
              <a:ea typeface="Malgun Gothic" panose="020B0503020000020004" pitchFamily="34" charset="-127"/>
            </a:endParaRPr>
          </a:p>
          <a:p>
            <a:r>
              <a:rPr lang="en-US" sz="2400" dirty="0">
                <a:solidFill>
                  <a:schemeClr val="bg1"/>
                </a:solidFill>
                <a:latin typeface="Malgun Gothic" panose="020B0503020000020004" pitchFamily="34" charset="-127"/>
                <a:ea typeface="Malgun Gothic" panose="020B0503020000020004" pitchFamily="34" charset="-127"/>
              </a:rPr>
              <a:t>This leads to immediate loss of autonomic            ( vasodilation and redistribution of blood volume ) and motor reflexes below the level of injury. </a:t>
            </a:r>
          </a:p>
          <a:p>
            <a:endParaRPr lang="en-US" dirty="0"/>
          </a:p>
        </p:txBody>
      </p:sp>
    </p:spTree>
    <p:extLst>
      <p:ext uri="{BB962C8B-B14F-4D97-AF65-F5344CB8AC3E}">
        <p14:creationId xmlns:p14="http://schemas.microsoft.com/office/powerpoint/2010/main" val="37240364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82F4-A8E8-4AEA-B20C-DA3B9A3CE3E0}"/>
              </a:ext>
            </a:extLst>
          </p:cNvPr>
          <p:cNvSpPr>
            <a:spLocks noGrp="1"/>
          </p:cNvSpPr>
          <p:nvPr>
            <p:ph type="title"/>
          </p:nvPr>
        </p:nvSpPr>
        <p:spPr/>
        <p:txBody>
          <a:bodyPr/>
          <a:lstStyle/>
          <a:p>
            <a:r>
              <a:rPr lang="en-US" dirty="0"/>
              <a:t>SHOCK..</a:t>
            </a:r>
          </a:p>
        </p:txBody>
      </p:sp>
      <p:sp>
        <p:nvSpPr>
          <p:cNvPr id="3" name="Content Placeholder 2">
            <a:extLst>
              <a:ext uri="{FF2B5EF4-FFF2-40B4-BE49-F238E27FC236}">
                <a16:creationId xmlns:a16="http://schemas.microsoft.com/office/drawing/2014/main" id="{0725C6F9-8B88-4135-B44D-2889600B5B6D}"/>
              </a:ext>
            </a:extLst>
          </p:cNvPr>
          <p:cNvSpPr>
            <a:spLocks noGrp="1"/>
          </p:cNvSpPr>
          <p:nvPr>
            <p:ph idx="1"/>
          </p:nvPr>
        </p:nvSpPr>
        <p:spPr/>
        <p:txBody>
          <a:bodyPr/>
          <a:lstStyle/>
          <a:p>
            <a:pPr marL="36900" indent="0">
              <a:lnSpc>
                <a:spcPct val="80000"/>
              </a:lnSpc>
              <a:buNone/>
            </a:pPr>
            <a:r>
              <a:rPr lang="en-US" altLang="zh-CN" sz="2800" b="1" dirty="0">
                <a:solidFill>
                  <a:schemeClr val="bg1"/>
                </a:solidFill>
                <a:effectLst/>
                <a:ea typeface="宋体" panose="02010600030101010101" pitchFamily="2" charset="-122"/>
              </a:rPr>
              <a:t>4. Obstructive shock</a:t>
            </a:r>
          </a:p>
          <a:p>
            <a:pPr lvl="1">
              <a:lnSpc>
                <a:spcPct val="80000"/>
              </a:lnSpc>
            </a:pPr>
            <a:r>
              <a:rPr lang="en-US" altLang="zh-CN" sz="2800" dirty="0">
                <a:solidFill>
                  <a:schemeClr val="bg1"/>
                </a:solidFill>
                <a:effectLst/>
                <a:ea typeface="宋体" panose="02010600030101010101" pitchFamily="2" charset="-122"/>
              </a:rPr>
              <a:t>Occurs as a result of impairment in cardiac ventricular filling or ventricular emptying.</a:t>
            </a:r>
          </a:p>
          <a:p>
            <a:r>
              <a:rPr lang="en-US" sz="2600" dirty="0">
                <a:solidFill>
                  <a:schemeClr val="bg1"/>
                </a:solidFill>
              </a:rPr>
              <a:t>Can result from etiologies like: Cardiac tamponade, tension pneumothorax and pulmonary embolism</a:t>
            </a:r>
          </a:p>
          <a:p>
            <a:endParaRPr lang="en-US" dirty="0"/>
          </a:p>
        </p:txBody>
      </p:sp>
    </p:spTree>
    <p:extLst>
      <p:ext uri="{BB962C8B-B14F-4D97-AF65-F5344CB8AC3E}">
        <p14:creationId xmlns:p14="http://schemas.microsoft.com/office/powerpoint/2010/main" val="25931145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4C91-E3E5-47F6-B67B-AAD411D1499D}"/>
              </a:ext>
            </a:extLst>
          </p:cNvPr>
          <p:cNvSpPr>
            <a:spLocks noGrp="1"/>
          </p:cNvSpPr>
          <p:nvPr>
            <p:ph type="title"/>
          </p:nvPr>
        </p:nvSpPr>
        <p:spPr/>
        <p:txBody>
          <a:bodyPr/>
          <a:lstStyle/>
          <a:p>
            <a:r>
              <a:rPr lang="en-US" dirty="0">
                <a:solidFill>
                  <a:schemeClr val="bg1"/>
                </a:solidFill>
              </a:rPr>
              <a:t>CAUSES…</a:t>
            </a:r>
          </a:p>
        </p:txBody>
      </p:sp>
      <p:sp>
        <p:nvSpPr>
          <p:cNvPr id="3" name="Content Placeholder 2">
            <a:extLst>
              <a:ext uri="{FF2B5EF4-FFF2-40B4-BE49-F238E27FC236}">
                <a16:creationId xmlns:a16="http://schemas.microsoft.com/office/drawing/2014/main" id="{77B12B49-1905-4CE2-82A9-98A8ECAD2E02}"/>
              </a:ext>
            </a:extLst>
          </p:cNvPr>
          <p:cNvSpPr>
            <a:spLocks noGrp="1"/>
          </p:cNvSpPr>
          <p:nvPr>
            <p:ph idx="1"/>
          </p:nvPr>
        </p:nvSpPr>
        <p:spPr>
          <a:xfrm>
            <a:off x="685346" y="1732450"/>
            <a:ext cx="7765322" cy="5272199"/>
          </a:xfrm>
        </p:spPr>
        <p:txBody>
          <a:bodyPr>
            <a:normAutofit/>
          </a:bodyPr>
          <a:lstStyle/>
          <a:p>
            <a:r>
              <a:rPr lang="en-US" b="1" dirty="0">
                <a:solidFill>
                  <a:schemeClr val="bg1"/>
                </a:solidFill>
                <a:latin typeface="Malgun Gothic" panose="020B0503020000020004" pitchFamily="34" charset="-127"/>
                <a:ea typeface="Malgun Gothic" panose="020B0503020000020004" pitchFamily="34" charset="-127"/>
              </a:rPr>
              <a:t>Cardiac tamponade </a:t>
            </a:r>
            <a:r>
              <a:rPr lang="en-US" dirty="0">
                <a:solidFill>
                  <a:schemeClr val="bg1"/>
                </a:solidFill>
                <a:latin typeface="Malgun Gothic" panose="020B0503020000020004" pitchFamily="34" charset="-127"/>
                <a:ea typeface="Malgun Gothic" panose="020B0503020000020004" pitchFamily="34" charset="-127"/>
              </a:rPr>
              <a:t>occurs when fluid accumulates in the pericardium compressing the atrial and ventricular chambers preventing the filling of the chambers with blood. </a:t>
            </a:r>
          </a:p>
          <a:p>
            <a:endParaRPr lang="en-US" dirty="0">
              <a:solidFill>
                <a:schemeClr val="bg1"/>
              </a:solidFill>
              <a:latin typeface="Malgun Gothic" panose="020B0503020000020004" pitchFamily="34" charset="-127"/>
              <a:ea typeface="Malgun Gothic" panose="020B0503020000020004" pitchFamily="34" charset="-127"/>
            </a:endParaRPr>
          </a:p>
          <a:p>
            <a:r>
              <a:rPr lang="en-US" dirty="0">
                <a:solidFill>
                  <a:schemeClr val="bg1"/>
                </a:solidFill>
                <a:latin typeface="Malgun Gothic" panose="020B0503020000020004" pitchFamily="34" charset="-127"/>
                <a:ea typeface="Malgun Gothic" panose="020B0503020000020004" pitchFamily="34" charset="-127"/>
              </a:rPr>
              <a:t>This restriction to cardiac filling results in decreased CO, hypotension and reduced tissue perfusion. </a:t>
            </a:r>
          </a:p>
          <a:p>
            <a:r>
              <a:rPr lang="en-US" b="1" dirty="0">
                <a:solidFill>
                  <a:schemeClr val="bg1"/>
                </a:solidFill>
                <a:latin typeface="Malgun Gothic" panose="020B0503020000020004" pitchFamily="34" charset="-127"/>
                <a:ea typeface="Malgun Gothic" panose="020B0503020000020004" pitchFamily="34" charset="-127"/>
              </a:rPr>
              <a:t>Tension pneumothorax </a:t>
            </a:r>
            <a:r>
              <a:rPr lang="en-US" dirty="0">
                <a:solidFill>
                  <a:schemeClr val="bg1"/>
                </a:solidFill>
                <a:latin typeface="Malgun Gothic" panose="020B0503020000020004" pitchFamily="34" charset="-127"/>
                <a:ea typeface="Malgun Gothic" panose="020B0503020000020004" pitchFamily="34" charset="-127"/>
              </a:rPr>
              <a:t>occurs when a unilateral pneumothorax becomes so large that it shifts the mediastinum and compresses the cardiac chambers. </a:t>
            </a:r>
          </a:p>
          <a:p>
            <a:r>
              <a:rPr lang="en-US" dirty="0">
                <a:solidFill>
                  <a:schemeClr val="bg1"/>
                </a:solidFill>
                <a:latin typeface="Malgun Gothic" panose="020B0503020000020004" pitchFamily="34" charset="-127"/>
                <a:ea typeface="Malgun Gothic" panose="020B0503020000020004" pitchFamily="34" charset="-127"/>
              </a:rPr>
              <a:t>This also results in impaired filling, decreased CO, hypotension and reduced tissue perfusion. </a:t>
            </a:r>
          </a:p>
          <a:p>
            <a:r>
              <a:rPr lang="en-US" b="1" dirty="0">
                <a:solidFill>
                  <a:schemeClr val="bg1"/>
                </a:solidFill>
                <a:latin typeface="Malgun Gothic" panose="020B0503020000020004" pitchFamily="34" charset="-127"/>
                <a:ea typeface="Malgun Gothic" panose="020B0503020000020004" pitchFamily="34" charset="-127"/>
              </a:rPr>
              <a:t>Massive pulmonary embolism </a:t>
            </a:r>
            <a:r>
              <a:rPr lang="en-US" dirty="0">
                <a:solidFill>
                  <a:schemeClr val="bg1"/>
                </a:solidFill>
                <a:latin typeface="Malgun Gothic" panose="020B0503020000020004" pitchFamily="34" charset="-127"/>
                <a:ea typeface="Malgun Gothic" panose="020B0503020000020004" pitchFamily="34" charset="-127"/>
              </a:rPr>
              <a:t>which blocks blood flow through the pulmonary circulation</a:t>
            </a:r>
            <a:r>
              <a:rPr lang="en-US" dirty="0">
                <a:solidFill>
                  <a:schemeClr val="bg1"/>
                </a:solidFill>
              </a:rPr>
              <a:t>. </a:t>
            </a:r>
          </a:p>
          <a:p>
            <a:endParaRPr lang="en-US" dirty="0"/>
          </a:p>
        </p:txBody>
      </p:sp>
    </p:spTree>
    <p:extLst>
      <p:ext uri="{BB962C8B-B14F-4D97-AF65-F5344CB8AC3E}">
        <p14:creationId xmlns:p14="http://schemas.microsoft.com/office/powerpoint/2010/main" val="21991820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88685"/>
            <a:ext cx="7765322" cy="970450"/>
          </a:xfrm>
        </p:spPr>
        <p:txBody>
          <a:bodyPr/>
          <a:lstStyle/>
          <a:p>
            <a:r>
              <a:rPr lang="en-US" dirty="0"/>
              <a:t>Shock..</a:t>
            </a:r>
          </a:p>
        </p:txBody>
      </p:sp>
      <p:sp>
        <p:nvSpPr>
          <p:cNvPr id="4" name="Rectangle 4"/>
          <p:cNvSpPr>
            <a:spLocks noGrp="1" noChangeArrowheads="1"/>
          </p:cNvSpPr>
          <p:nvPr>
            <p:ph idx="1"/>
          </p:nvPr>
        </p:nvSpPr>
        <p:spPr bwMode="auto">
          <a:xfrm>
            <a:off x="540204" y="919650"/>
            <a:ext cx="7765322"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numCol="2">
            <a:spAutoFit/>
          </a:bodyPr>
          <a:lstStyle/>
          <a:p>
            <a:pPr eaLnBrk="1" hangingPunct="1"/>
            <a:r>
              <a:rPr lang="en-US" altLang="zh-CN" sz="2400" b="1" dirty="0">
                <a:solidFill>
                  <a:schemeClr val="bg1"/>
                </a:solidFill>
                <a:latin typeface="Arial" panose="020B0604020202020204" pitchFamily="34" charset="0"/>
                <a:ea typeface="宋体" panose="02010600030101010101" pitchFamily="2" charset="-122"/>
                <a:cs typeface="Arial" panose="020B0604020202020204" pitchFamily="34" charset="0"/>
              </a:rPr>
              <a:t>SIGNS &amp; SYMPTOMS:</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Cool and clammy skin (cool, pale and dump) </a:t>
            </a:r>
          </a:p>
          <a:p>
            <a:pPr eaLnBrk="1" hangingPunct="1">
              <a:buClr>
                <a:schemeClr val="hlink"/>
              </a:buClr>
              <a:buSzPct val="75000"/>
              <a:buFontTx/>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Low blood pressure</a:t>
            </a:r>
            <a:endPar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endParaRP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Restlessness and nervousness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Thirst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Loss of blood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Confusion </a:t>
            </a:r>
          </a:p>
          <a:p>
            <a:pPr eaLnBrk="1" hangingPunct="1">
              <a:buClr>
                <a:schemeClr val="hlink"/>
              </a:buClr>
              <a:buSzPct val="75000"/>
              <a:buFontTx/>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Rapid, shallow </a:t>
            </a: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breathing </a:t>
            </a:r>
            <a:endPar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endParaRP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Weakness</a:t>
            </a:r>
          </a:p>
          <a:p>
            <a:pPr eaLnBrk="1" hangingPunct="1">
              <a:buClr>
                <a:schemeClr val="hlink"/>
              </a:buClr>
              <a:buSzPct val="75000"/>
              <a:buFontTx/>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Weak pulse</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Profuse sweating</a:t>
            </a:r>
          </a:p>
          <a:p>
            <a:pPr eaLnBrk="1" hangingPunct="1">
              <a:buClr>
                <a:schemeClr val="hlink"/>
              </a:buClr>
              <a:buSzPct val="75000"/>
              <a:buFontTx/>
              <a:buChar char="•"/>
            </a:pPr>
            <a:r>
              <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rPr>
              <a:t>Dizziness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Unconsciousness</a:t>
            </a:r>
            <a:endParaRPr lang="en-US" altLang="zh-CN" sz="2400" dirty="0">
              <a:solidFill>
                <a:schemeClr val="bg1"/>
              </a:solidFill>
              <a:latin typeface="Arial" panose="020B0604020202020204" pitchFamily="34" charset="0"/>
              <a:ea typeface="宋体" panose="02010600030101010101" pitchFamily="2" charset="-122"/>
              <a:cs typeface="Arial" panose="020B0604020202020204" pitchFamily="34" charset="0"/>
            </a:endParaRP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Nausea or vomiting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Cyanosis/ Blotched or bluish skin (especially around the mouth and lips)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Often perspires freely </a:t>
            </a:r>
          </a:p>
          <a:p>
            <a:pPr eaLnBrk="1" hangingPunct="1">
              <a:buClr>
                <a:schemeClr val="hlink"/>
              </a:buClr>
              <a:buSzPct val="75000"/>
              <a:buFontTx/>
              <a:buChar char="•"/>
            </a:pPr>
            <a:r>
              <a:rPr lang="en-US" altLang="zh-CN" sz="2400" b="0" dirty="0">
                <a:solidFill>
                  <a:schemeClr val="bg1"/>
                </a:solidFill>
                <a:latin typeface="Arial" panose="020B0604020202020204" pitchFamily="34" charset="0"/>
                <a:ea typeface="宋体" panose="02010600030101010101" pitchFamily="2" charset="-122"/>
                <a:cs typeface="Arial" panose="020B0604020202020204" pitchFamily="34" charset="0"/>
              </a:rPr>
              <a:t>May pass out. </a:t>
            </a:r>
          </a:p>
        </p:txBody>
      </p:sp>
    </p:spTree>
    <p:extLst>
      <p:ext uri="{BB962C8B-B14F-4D97-AF65-F5344CB8AC3E}">
        <p14:creationId xmlns:p14="http://schemas.microsoft.com/office/powerpoint/2010/main" val="30339272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r>
              <a:rPr lang="en-US" altLang="zh-CN" dirty="0">
                <a:solidFill>
                  <a:schemeClr val="bg1"/>
                </a:solidFill>
                <a:ea typeface="宋体" panose="02010600030101010101" pitchFamily="2" charset="-122"/>
              </a:rPr>
              <a:t>Shock</a:t>
            </a:r>
          </a:p>
        </p:txBody>
      </p:sp>
      <p:sp>
        <p:nvSpPr>
          <p:cNvPr id="90117" name="Rectangle 5"/>
          <p:cNvSpPr>
            <a:spLocks noGrp="1" noChangeArrowheads="1"/>
          </p:cNvSpPr>
          <p:nvPr>
            <p:ph type="body" idx="1"/>
          </p:nvPr>
        </p:nvSpPr>
        <p:spPr/>
        <p:txBody>
          <a:bodyPr>
            <a:normAutofit lnSpcReduction="10000"/>
          </a:bodyPr>
          <a:lstStyle/>
          <a:p>
            <a:pPr>
              <a:buFontTx/>
              <a:buNone/>
            </a:pPr>
            <a:r>
              <a:rPr lang="en-US" altLang="zh-CN" sz="2400" b="1" dirty="0">
                <a:solidFill>
                  <a:schemeClr val="bg1"/>
                </a:solidFill>
                <a:effectLst/>
                <a:ea typeface="宋体" panose="02010600030101010101" pitchFamily="2" charset="-122"/>
              </a:rPr>
              <a:t>TREATMENT:</a:t>
            </a:r>
          </a:p>
          <a:p>
            <a:pPr marL="36900" indent="0">
              <a:buNone/>
            </a:pPr>
            <a:r>
              <a:rPr lang="en-US" altLang="zh-CN" sz="2400" dirty="0">
                <a:solidFill>
                  <a:schemeClr val="bg1"/>
                </a:solidFill>
                <a:effectLst/>
                <a:ea typeface="宋体" panose="02010600030101010101" pitchFamily="2" charset="-122"/>
              </a:rPr>
              <a:t>“P.E.L.C.R.N.” (Pronounced Pell-</a:t>
            </a:r>
            <a:r>
              <a:rPr lang="en-US" altLang="zh-CN" sz="2400" dirty="0" err="1">
                <a:solidFill>
                  <a:schemeClr val="bg1"/>
                </a:solidFill>
                <a:effectLst/>
                <a:ea typeface="宋体" panose="02010600030101010101" pitchFamily="2" charset="-122"/>
              </a:rPr>
              <a:t>Crin</a:t>
            </a:r>
            <a:r>
              <a:rPr lang="en-US" altLang="zh-CN" sz="2400" dirty="0">
                <a:solidFill>
                  <a:schemeClr val="bg1"/>
                </a:solidFill>
                <a:effectLst/>
                <a:ea typeface="宋体" panose="02010600030101010101" pitchFamily="2" charset="-122"/>
              </a:rPr>
              <a:t>)</a:t>
            </a:r>
          </a:p>
          <a:p>
            <a:r>
              <a:rPr lang="en-US" altLang="zh-CN" sz="2400" b="1" dirty="0">
                <a:solidFill>
                  <a:schemeClr val="bg1"/>
                </a:solidFill>
                <a:effectLst/>
                <a:ea typeface="宋体" panose="02010600030101010101" pitchFamily="2" charset="-122"/>
              </a:rPr>
              <a:t>P</a:t>
            </a:r>
            <a:r>
              <a:rPr lang="en-US" altLang="zh-CN" sz="2400" dirty="0">
                <a:solidFill>
                  <a:schemeClr val="bg1"/>
                </a:solidFill>
                <a:effectLst/>
                <a:ea typeface="宋体" panose="02010600030101010101" pitchFamily="2" charset="-122"/>
              </a:rPr>
              <a:t>osition the casualty on their back </a:t>
            </a:r>
          </a:p>
          <a:p>
            <a:r>
              <a:rPr lang="en-US" altLang="zh-CN" sz="2400" b="1" dirty="0">
                <a:solidFill>
                  <a:schemeClr val="bg1"/>
                </a:solidFill>
                <a:effectLst/>
                <a:ea typeface="宋体" panose="02010600030101010101" pitchFamily="2" charset="-122"/>
              </a:rPr>
              <a:t>E</a:t>
            </a:r>
            <a:r>
              <a:rPr lang="en-US" altLang="zh-CN" sz="2400" dirty="0">
                <a:solidFill>
                  <a:schemeClr val="bg1"/>
                </a:solidFill>
                <a:effectLst/>
                <a:ea typeface="宋体" panose="02010600030101010101" pitchFamily="2" charset="-122"/>
              </a:rPr>
              <a:t>levate the Legs </a:t>
            </a:r>
          </a:p>
          <a:p>
            <a:r>
              <a:rPr lang="en-US" altLang="zh-CN" sz="2400" b="1" dirty="0">
                <a:solidFill>
                  <a:schemeClr val="bg1"/>
                </a:solidFill>
                <a:effectLst/>
                <a:ea typeface="宋体" panose="02010600030101010101" pitchFamily="2" charset="-122"/>
              </a:rPr>
              <a:t>L</a:t>
            </a:r>
            <a:r>
              <a:rPr lang="en-US" altLang="zh-CN" sz="2400" dirty="0">
                <a:solidFill>
                  <a:schemeClr val="bg1"/>
                </a:solidFill>
                <a:effectLst/>
                <a:ea typeface="宋体" panose="02010600030101010101" pitchFamily="2" charset="-122"/>
              </a:rPr>
              <a:t>oosen clothing at neck waist or wherever it is binding </a:t>
            </a:r>
          </a:p>
          <a:p>
            <a:r>
              <a:rPr lang="en-US" altLang="zh-CN" sz="2400" b="1" dirty="0" err="1">
                <a:solidFill>
                  <a:schemeClr val="bg1"/>
                </a:solidFill>
                <a:effectLst/>
                <a:ea typeface="宋体" panose="02010600030101010101" pitchFamily="2" charset="-122"/>
              </a:rPr>
              <a:t>C</a:t>
            </a:r>
            <a:r>
              <a:rPr lang="en-US" altLang="zh-CN" sz="2400" dirty="0" err="1">
                <a:solidFill>
                  <a:schemeClr val="bg1"/>
                </a:solidFill>
                <a:effectLst/>
                <a:ea typeface="宋体" panose="02010600030101010101" pitchFamily="2" charset="-122"/>
              </a:rPr>
              <a:t>limatize</a:t>
            </a:r>
            <a:r>
              <a:rPr lang="en-US" altLang="zh-CN" sz="2400" dirty="0">
                <a:solidFill>
                  <a:schemeClr val="bg1"/>
                </a:solidFill>
                <a:effectLst/>
                <a:ea typeface="宋体" panose="02010600030101010101" pitchFamily="2" charset="-122"/>
              </a:rPr>
              <a:t> (prevent too hot or too cold) </a:t>
            </a:r>
          </a:p>
          <a:p>
            <a:r>
              <a:rPr lang="en-US" altLang="zh-CN" sz="2400" b="1" dirty="0">
                <a:solidFill>
                  <a:schemeClr val="bg1"/>
                </a:solidFill>
                <a:effectLst/>
                <a:ea typeface="宋体" panose="02010600030101010101" pitchFamily="2" charset="-122"/>
              </a:rPr>
              <a:t>R</a:t>
            </a:r>
            <a:r>
              <a:rPr lang="en-US" altLang="zh-CN" sz="2400" dirty="0">
                <a:solidFill>
                  <a:schemeClr val="bg1"/>
                </a:solidFill>
                <a:effectLst/>
                <a:ea typeface="宋体" panose="02010600030101010101" pitchFamily="2" charset="-122"/>
              </a:rPr>
              <a:t>eassure (keep the casualty calm) </a:t>
            </a:r>
          </a:p>
          <a:p>
            <a:r>
              <a:rPr lang="en-US" altLang="zh-CN" sz="2400" b="1" dirty="0">
                <a:solidFill>
                  <a:schemeClr val="bg1"/>
                </a:solidFill>
                <a:effectLst/>
                <a:ea typeface="宋体" panose="02010600030101010101" pitchFamily="2" charset="-122"/>
              </a:rPr>
              <a:t>N</a:t>
            </a:r>
            <a:r>
              <a:rPr lang="en-US" altLang="zh-CN" sz="2400" dirty="0">
                <a:solidFill>
                  <a:schemeClr val="bg1"/>
                </a:solidFill>
                <a:effectLst/>
                <a:ea typeface="宋体" panose="02010600030101010101" pitchFamily="2" charset="-122"/>
              </a:rPr>
              <a:t>otify medical personnel (Help, Get a medic!!) </a:t>
            </a:r>
          </a:p>
          <a:p>
            <a:endParaRPr lang="zh-CN" altLang="en-US" sz="2400" dirty="0">
              <a:solidFill>
                <a:schemeClr val="bg1"/>
              </a:solidFill>
              <a:effectLst/>
              <a:ea typeface="宋体" panose="02010600030101010101" pitchFamily="2" charset="-122"/>
            </a:endParaRPr>
          </a:p>
        </p:txBody>
      </p:sp>
    </p:spTree>
    <p:extLst>
      <p:ext uri="{BB962C8B-B14F-4D97-AF65-F5344CB8AC3E}">
        <p14:creationId xmlns:p14="http://schemas.microsoft.com/office/powerpoint/2010/main" val="3245318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96B31-29BF-4AA3-9340-BEADB35774B8}"/>
              </a:ext>
            </a:extLst>
          </p:cNvPr>
          <p:cNvSpPr>
            <a:spLocks noGrp="1"/>
          </p:cNvSpPr>
          <p:nvPr>
            <p:ph type="title"/>
          </p:nvPr>
        </p:nvSpPr>
        <p:spPr/>
        <p:txBody>
          <a:bodyPr/>
          <a:lstStyle/>
          <a:p>
            <a:r>
              <a:rPr lang="en-US" dirty="0">
                <a:solidFill>
                  <a:schemeClr val="bg1"/>
                </a:solidFill>
              </a:rPr>
              <a:t>MANAGEMENT</a:t>
            </a:r>
          </a:p>
        </p:txBody>
      </p:sp>
      <p:sp>
        <p:nvSpPr>
          <p:cNvPr id="3" name="Content Placeholder 2">
            <a:extLst>
              <a:ext uri="{FF2B5EF4-FFF2-40B4-BE49-F238E27FC236}">
                <a16:creationId xmlns:a16="http://schemas.microsoft.com/office/drawing/2014/main" id="{C3198981-5AC7-4040-8843-078387E22208}"/>
              </a:ext>
            </a:extLst>
          </p:cNvPr>
          <p:cNvSpPr>
            <a:spLocks noGrp="1"/>
          </p:cNvSpPr>
          <p:nvPr>
            <p:ph idx="1"/>
          </p:nvPr>
        </p:nvSpPr>
        <p:spPr/>
        <p:txBody>
          <a:bodyPr>
            <a:normAutofit fontScale="92500" lnSpcReduction="20000"/>
          </a:bodyPr>
          <a:lstStyle/>
          <a:p>
            <a:r>
              <a:rPr lang="en-US" dirty="0">
                <a:solidFill>
                  <a:schemeClr val="bg1"/>
                </a:solidFill>
              </a:rPr>
              <a:t>Call for emergency help</a:t>
            </a:r>
          </a:p>
          <a:p>
            <a:r>
              <a:rPr lang="en-US" dirty="0">
                <a:solidFill>
                  <a:schemeClr val="bg1"/>
                </a:solidFill>
              </a:rPr>
              <a:t>Safety</a:t>
            </a:r>
          </a:p>
          <a:p>
            <a:r>
              <a:rPr lang="en-US" dirty="0">
                <a:solidFill>
                  <a:schemeClr val="bg1"/>
                </a:solidFill>
              </a:rPr>
              <a:t>Response</a:t>
            </a:r>
          </a:p>
          <a:p>
            <a:r>
              <a:rPr lang="en-US" dirty="0">
                <a:solidFill>
                  <a:schemeClr val="bg1"/>
                </a:solidFill>
              </a:rPr>
              <a:t>Assess for ABCs</a:t>
            </a:r>
          </a:p>
          <a:p>
            <a:r>
              <a:rPr lang="en-US" dirty="0">
                <a:solidFill>
                  <a:schemeClr val="bg1"/>
                </a:solidFill>
              </a:rPr>
              <a:t>Control bleeding for hypovolemic shock</a:t>
            </a:r>
          </a:p>
          <a:p>
            <a:r>
              <a:rPr lang="en-US" dirty="0">
                <a:solidFill>
                  <a:schemeClr val="bg1"/>
                </a:solidFill>
              </a:rPr>
              <a:t>Have victim lie on their back and raise their legs</a:t>
            </a:r>
          </a:p>
          <a:p>
            <a:r>
              <a:rPr lang="en-US" dirty="0">
                <a:solidFill>
                  <a:schemeClr val="bg1"/>
                </a:solidFill>
              </a:rPr>
              <a:t>Loosen tight clothing</a:t>
            </a:r>
          </a:p>
          <a:p>
            <a:r>
              <a:rPr lang="en-US" dirty="0">
                <a:solidFill>
                  <a:schemeClr val="bg1"/>
                </a:solidFill>
              </a:rPr>
              <a:t>Continuous vital signs monitoring</a:t>
            </a:r>
          </a:p>
          <a:p>
            <a:r>
              <a:rPr lang="en-US" dirty="0">
                <a:solidFill>
                  <a:schemeClr val="bg1"/>
                </a:solidFill>
              </a:rPr>
              <a:t>Monitor urine output of the client</a:t>
            </a:r>
          </a:p>
          <a:p>
            <a:r>
              <a:rPr lang="en-US" dirty="0">
                <a:solidFill>
                  <a:schemeClr val="bg1"/>
                </a:solidFill>
              </a:rPr>
              <a:t>Be alert for vomiting, turn victim’s head to drain mouth</a:t>
            </a:r>
          </a:p>
          <a:p>
            <a:r>
              <a:rPr lang="en-US" dirty="0">
                <a:solidFill>
                  <a:schemeClr val="bg1"/>
                </a:solidFill>
              </a:rPr>
              <a:t>Maintain normal body temperature</a:t>
            </a:r>
          </a:p>
          <a:p>
            <a:endParaRPr lang="en-US" dirty="0"/>
          </a:p>
        </p:txBody>
      </p:sp>
    </p:spTree>
    <p:extLst>
      <p:ext uri="{BB962C8B-B14F-4D97-AF65-F5344CB8AC3E}">
        <p14:creationId xmlns:p14="http://schemas.microsoft.com/office/powerpoint/2010/main" val="3540170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395288" y="1889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3200">
                <a:solidFill>
                  <a:schemeClr val="tx2"/>
                </a:solidFill>
                <a:latin typeface="Arial" panose="020B0604020202020204" pitchFamily="34" charset="0"/>
              </a:defRPr>
            </a:lvl1pPr>
            <a:lvl2pPr algn="ctr">
              <a:defRPr sz="3200">
                <a:solidFill>
                  <a:schemeClr val="tx2"/>
                </a:solidFill>
                <a:latin typeface="Arial" panose="020B0604020202020204" pitchFamily="34" charset="0"/>
              </a:defRPr>
            </a:lvl2pPr>
            <a:lvl3pPr algn="ctr">
              <a:defRPr sz="3200">
                <a:solidFill>
                  <a:schemeClr val="tx2"/>
                </a:solidFill>
                <a:latin typeface="Arial" panose="020B0604020202020204" pitchFamily="34" charset="0"/>
              </a:defRPr>
            </a:lvl3pPr>
            <a:lvl4pPr algn="ctr">
              <a:defRPr sz="3200">
                <a:solidFill>
                  <a:schemeClr val="tx2"/>
                </a:solidFill>
                <a:latin typeface="Arial" panose="020B0604020202020204" pitchFamily="34" charset="0"/>
              </a:defRPr>
            </a:lvl4pPr>
            <a:lvl5pPr algn="ctr">
              <a:defRPr sz="3200">
                <a:solidFill>
                  <a:schemeClr val="tx2"/>
                </a:solidFill>
                <a:latin typeface="Arial" panose="020B0604020202020204" pitchFamily="34" charset="0"/>
              </a:defRPr>
            </a:lvl5pPr>
            <a:lvl6pPr marL="457200" algn="ctr" fontAlgn="base">
              <a:spcBef>
                <a:spcPct val="0"/>
              </a:spcBef>
              <a:spcAft>
                <a:spcPct val="0"/>
              </a:spcAft>
              <a:defRPr sz="3200">
                <a:solidFill>
                  <a:schemeClr val="tx2"/>
                </a:solidFill>
                <a:latin typeface="Arial" panose="020B0604020202020204" pitchFamily="34" charset="0"/>
              </a:defRPr>
            </a:lvl6pPr>
            <a:lvl7pPr marL="914400" algn="ctr" fontAlgn="base">
              <a:spcBef>
                <a:spcPct val="0"/>
              </a:spcBef>
              <a:spcAft>
                <a:spcPct val="0"/>
              </a:spcAft>
              <a:defRPr sz="3200">
                <a:solidFill>
                  <a:schemeClr val="tx2"/>
                </a:solidFill>
                <a:latin typeface="Arial" panose="020B0604020202020204" pitchFamily="34" charset="0"/>
              </a:defRPr>
            </a:lvl7pPr>
            <a:lvl8pPr marL="1371600" algn="ctr" fontAlgn="base">
              <a:spcBef>
                <a:spcPct val="0"/>
              </a:spcBef>
              <a:spcAft>
                <a:spcPct val="0"/>
              </a:spcAft>
              <a:defRPr sz="3200">
                <a:solidFill>
                  <a:schemeClr val="tx2"/>
                </a:solidFill>
                <a:latin typeface="Arial" panose="020B0604020202020204" pitchFamily="34" charset="0"/>
              </a:defRPr>
            </a:lvl8pPr>
            <a:lvl9pPr marL="1828800" algn="ctr" fontAlgn="base">
              <a:spcBef>
                <a:spcPct val="0"/>
              </a:spcBef>
              <a:spcAft>
                <a:spcPct val="0"/>
              </a:spcAft>
              <a:defRPr sz="3200">
                <a:solidFill>
                  <a:schemeClr val="tx2"/>
                </a:solidFill>
                <a:latin typeface="Arial" panose="020B0604020202020204" pitchFamily="34" charset="0"/>
              </a:defRPr>
            </a:lvl9pPr>
          </a:lstStyle>
          <a:p>
            <a:pPr eaLnBrk="1" hangingPunct="1"/>
            <a:r>
              <a:rPr lang="en-US" altLang="zh-CN" b="0" dirty="0">
                <a:solidFill>
                  <a:schemeClr val="bg1"/>
                </a:solidFill>
                <a:ea typeface="宋体" panose="02010600030101010101" pitchFamily="2" charset="-122"/>
              </a:rPr>
              <a:t>BEE/HORNET STING</a:t>
            </a:r>
            <a:endParaRPr lang="en-US" altLang="zh-CN" sz="1800" b="0" dirty="0">
              <a:solidFill>
                <a:schemeClr val="bg1"/>
              </a:solidFill>
              <a:ea typeface="宋体" panose="02010600030101010101" pitchFamily="2" charset="-122"/>
            </a:endParaRPr>
          </a:p>
        </p:txBody>
      </p:sp>
      <p:sp>
        <p:nvSpPr>
          <p:cNvPr id="81927" name="Rectangle 7"/>
          <p:cNvSpPr>
            <a:spLocks noGrp="1" noChangeArrowheads="1"/>
          </p:cNvSpPr>
          <p:nvPr>
            <p:ph type="body" idx="1"/>
          </p:nvPr>
        </p:nvSpPr>
        <p:spPr/>
        <p:txBody>
          <a:bodyPr>
            <a:normAutofit/>
          </a:bodyPr>
          <a:lstStyle/>
          <a:p>
            <a:pPr>
              <a:buFontTx/>
              <a:buNone/>
            </a:pPr>
            <a:r>
              <a:rPr lang="en-US" altLang="zh-CN" sz="2800" b="1" dirty="0">
                <a:solidFill>
                  <a:schemeClr val="bg1"/>
                </a:solidFill>
                <a:ea typeface="宋体" panose="02010600030101010101" pitchFamily="2" charset="-122"/>
              </a:rPr>
              <a:t>SYMPTOMS:</a:t>
            </a:r>
          </a:p>
          <a:p>
            <a:r>
              <a:rPr lang="en-US" altLang="zh-CN" sz="2800" dirty="0">
                <a:solidFill>
                  <a:schemeClr val="bg1"/>
                </a:solidFill>
                <a:ea typeface="宋体" panose="02010600030101010101" pitchFamily="2" charset="-122"/>
              </a:rPr>
              <a:t>Redness and swelling in injured area</a:t>
            </a:r>
          </a:p>
          <a:p>
            <a:endParaRPr lang="en-US" altLang="zh-CN" sz="2800" b="1" dirty="0">
              <a:solidFill>
                <a:schemeClr val="bg1"/>
              </a:solidFill>
              <a:ea typeface="宋体" panose="02010600030101010101" pitchFamily="2" charset="-122"/>
            </a:endParaRPr>
          </a:p>
          <a:p>
            <a:pPr>
              <a:buFontTx/>
              <a:buNone/>
            </a:pPr>
            <a:r>
              <a:rPr lang="en-US" altLang="zh-CN" sz="2800" b="1" dirty="0">
                <a:solidFill>
                  <a:schemeClr val="bg1"/>
                </a:solidFill>
                <a:ea typeface="宋体" panose="02010600030101010101" pitchFamily="2" charset="-122"/>
              </a:rPr>
              <a:t>TREATMENT:</a:t>
            </a:r>
          </a:p>
          <a:p>
            <a:r>
              <a:rPr lang="en-US" altLang="zh-CN" sz="2800" dirty="0">
                <a:solidFill>
                  <a:schemeClr val="bg1"/>
                </a:solidFill>
                <a:ea typeface="宋体" panose="02010600030101010101" pitchFamily="2" charset="-122"/>
              </a:rPr>
              <a:t>Remove stinger as fast as possible</a:t>
            </a:r>
          </a:p>
          <a:p>
            <a:r>
              <a:rPr lang="en-US" altLang="zh-CN" sz="2800" dirty="0">
                <a:solidFill>
                  <a:schemeClr val="bg1"/>
                </a:solidFill>
                <a:ea typeface="宋体" panose="02010600030101010101" pitchFamily="2" charset="-122"/>
              </a:rPr>
              <a:t>Reduce pain and swelling with cold compress</a:t>
            </a:r>
          </a:p>
          <a:p>
            <a:endParaRPr lang="en-US" altLang="zh-CN" sz="2800" dirty="0">
              <a:solidFill>
                <a:schemeClr val="bg1"/>
              </a:solidFill>
              <a:ea typeface="宋体" panose="02010600030101010101" pitchFamily="2" charset="-122"/>
            </a:endParaRPr>
          </a:p>
          <a:p>
            <a:endParaRPr lang="zh-CN" altLang="en-US" sz="2800" dirty="0">
              <a:solidFill>
                <a:schemeClr val="bg1"/>
              </a:solidFill>
              <a:ea typeface="宋体" panose="02010600030101010101" pitchFamily="2" charset="-122"/>
            </a:endParaRPr>
          </a:p>
        </p:txBody>
      </p:sp>
    </p:spTree>
    <p:extLst>
      <p:ext uri="{BB962C8B-B14F-4D97-AF65-F5344CB8AC3E}">
        <p14:creationId xmlns:p14="http://schemas.microsoft.com/office/powerpoint/2010/main" val="7859861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69" y="-105508"/>
            <a:ext cx="7765322" cy="970450"/>
          </a:xfrm>
        </p:spPr>
        <p:txBody>
          <a:bodyPr>
            <a:normAutofit/>
          </a:bodyPr>
          <a:lstStyle/>
          <a:p>
            <a:r>
              <a:rPr lang="en-US" dirty="0">
                <a:solidFill>
                  <a:schemeClr val="bg1"/>
                </a:solidFill>
              </a:rPr>
              <a:t>BLEEDING</a:t>
            </a:r>
            <a:endParaRPr lang="en-US" dirty="0"/>
          </a:p>
        </p:txBody>
      </p:sp>
      <p:sp>
        <p:nvSpPr>
          <p:cNvPr id="3" name="Content Placeholder 2"/>
          <p:cNvSpPr>
            <a:spLocks noGrp="1"/>
          </p:cNvSpPr>
          <p:nvPr>
            <p:ph idx="1"/>
          </p:nvPr>
        </p:nvSpPr>
        <p:spPr>
          <a:xfrm>
            <a:off x="732238" y="1099404"/>
            <a:ext cx="7765322" cy="4058751"/>
          </a:xfrm>
        </p:spPr>
        <p:txBody>
          <a:bodyPr>
            <a:noAutofit/>
          </a:bodyPr>
          <a:lstStyle/>
          <a:p>
            <a:pPr marL="36900" indent="0" algn="just">
              <a:buNone/>
            </a:pPr>
            <a:r>
              <a:rPr lang="en-US" sz="2800" dirty="0">
                <a:solidFill>
                  <a:srgbClr val="FF0000"/>
                </a:solidFill>
                <a:effectLst/>
              </a:rPr>
              <a:t>Control Methods For External Bleeding:</a:t>
            </a:r>
          </a:p>
          <a:p>
            <a:pPr lvl="1" algn="just"/>
            <a:r>
              <a:rPr lang="en-US" sz="2800" dirty="0">
                <a:solidFill>
                  <a:schemeClr val="bg1"/>
                </a:solidFill>
                <a:effectLst/>
              </a:rPr>
              <a:t>Wear medical exam gloves </a:t>
            </a:r>
          </a:p>
          <a:p>
            <a:pPr lvl="1" algn="just"/>
            <a:r>
              <a:rPr lang="en-US" sz="2800" dirty="0">
                <a:solidFill>
                  <a:schemeClr val="bg1"/>
                </a:solidFill>
                <a:effectLst/>
              </a:rPr>
              <a:t>Apply direct pressure this will stop most of the  bleeding.</a:t>
            </a:r>
          </a:p>
          <a:p>
            <a:pPr lvl="1" algn="just"/>
            <a:r>
              <a:rPr lang="en-US" sz="2800" dirty="0">
                <a:solidFill>
                  <a:schemeClr val="bg1"/>
                </a:solidFill>
                <a:effectLst/>
              </a:rPr>
              <a:t>Place a sterile gauze pad or a clean cloth over wound</a:t>
            </a:r>
          </a:p>
          <a:p>
            <a:pPr lvl="1" algn="just"/>
            <a:r>
              <a:rPr lang="en-US" sz="2800" dirty="0">
                <a:solidFill>
                  <a:schemeClr val="bg1"/>
                </a:solidFill>
                <a:effectLst/>
              </a:rPr>
              <a:t>Elevation injured part to help reduce blood flow.</a:t>
            </a:r>
          </a:p>
          <a:p>
            <a:pPr lvl="1" algn="just"/>
            <a:r>
              <a:rPr lang="en-US" sz="2800" dirty="0">
                <a:solidFill>
                  <a:schemeClr val="bg1"/>
                </a:solidFill>
                <a:effectLst/>
              </a:rPr>
              <a:t>Combine direct pressure over the wound with bandaging around the wound.</a:t>
            </a:r>
          </a:p>
        </p:txBody>
      </p:sp>
    </p:spTree>
    <p:extLst>
      <p:ext uri="{BB962C8B-B14F-4D97-AF65-F5344CB8AC3E}">
        <p14:creationId xmlns:p14="http://schemas.microsoft.com/office/powerpoint/2010/main" val="29555532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a:t>
            </a:r>
          </a:p>
        </p:txBody>
      </p:sp>
      <p:sp>
        <p:nvSpPr>
          <p:cNvPr id="3" name="Content Placeholder 2"/>
          <p:cNvSpPr>
            <a:spLocks noGrp="1"/>
          </p:cNvSpPr>
          <p:nvPr>
            <p:ph idx="1"/>
          </p:nvPr>
        </p:nvSpPr>
        <p:spPr/>
        <p:txBody>
          <a:bodyPr>
            <a:normAutofit/>
          </a:bodyPr>
          <a:lstStyle/>
          <a:p>
            <a:pPr marL="36900" indent="0" algn="just">
              <a:buClr>
                <a:schemeClr val="accent1"/>
              </a:buClr>
              <a:buNone/>
            </a:pPr>
            <a:r>
              <a:rPr lang="en-US" sz="2800" dirty="0">
                <a:solidFill>
                  <a:schemeClr val="bg1"/>
                </a:solidFill>
                <a:effectLst/>
              </a:rPr>
              <a:t>If bleeding continues, apply pressure at a pressure point to slow blood flow.</a:t>
            </a:r>
          </a:p>
          <a:p>
            <a:pPr algn="just">
              <a:buClr>
                <a:schemeClr val="accent1"/>
              </a:buClr>
            </a:pPr>
            <a:r>
              <a:rPr lang="en-US" sz="2800" dirty="0">
                <a:solidFill>
                  <a:schemeClr val="bg1"/>
                </a:solidFill>
                <a:effectLst/>
              </a:rPr>
              <a:t>Pressure point locations:</a:t>
            </a:r>
          </a:p>
          <a:p>
            <a:pPr lvl="1" algn="just">
              <a:buClr>
                <a:schemeClr val="accent1"/>
              </a:buClr>
            </a:pPr>
            <a:r>
              <a:rPr lang="en-US" sz="2600" dirty="0">
                <a:solidFill>
                  <a:schemeClr val="bg1"/>
                </a:solidFill>
                <a:effectLst/>
              </a:rPr>
              <a:t>Brachial (Top of elbow)</a:t>
            </a:r>
          </a:p>
          <a:p>
            <a:pPr lvl="1" algn="just">
              <a:buClr>
                <a:schemeClr val="accent1"/>
              </a:buClr>
            </a:pPr>
            <a:r>
              <a:rPr lang="en-US" sz="2600" dirty="0">
                <a:solidFill>
                  <a:schemeClr val="bg1"/>
                </a:solidFill>
                <a:effectLst/>
              </a:rPr>
              <a:t>Femoral (Inside upper thigh)</a:t>
            </a:r>
          </a:p>
          <a:p>
            <a:pPr>
              <a:buClr>
                <a:schemeClr val="accent1"/>
              </a:buClr>
            </a:pPr>
            <a:endParaRPr lang="en-US" sz="2800" dirty="0"/>
          </a:p>
        </p:txBody>
      </p:sp>
    </p:spTree>
    <p:extLst>
      <p:ext uri="{BB962C8B-B14F-4D97-AF65-F5344CB8AC3E}">
        <p14:creationId xmlns:p14="http://schemas.microsoft.com/office/powerpoint/2010/main" val="305396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Basic principles…..</a:t>
            </a:r>
          </a:p>
        </p:txBody>
      </p:sp>
      <p:sp>
        <p:nvSpPr>
          <p:cNvPr id="3" name="Content Placeholder 2"/>
          <p:cNvSpPr>
            <a:spLocks noGrp="1"/>
          </p:cNvSpPr>
          <p:nvPr>
            <p:ph idx="1"/>
          </p:nvPr>
        </p:nvSpPr>
        <p:spPr>
          <a:xfrm>
            <a:off x="685346" y="1732450"/>
            <a:ext cx="7765322" cy="4978316"/>
          </a:xfrm>
        </p:spPr>
        <p:txBody>
          <a:bodyPr>
            <a:normAutofit/>
          </a:bodyPr>
          <a:lstStyle/>
          <a:p>
            <a:r>
              <a:rPr lang="en-US" sz="2800" dirty="0">
                <a:solidFill>
                  <a:schemeClr val="bg1"/>
                </a:solidFill>
              </a:rPr>
              <a:t>Providing reassurance and guidance to the casualty</a:t>
            </a:r>
          </a:p>
          <a:p>
            <a:endParaRPr lang="en-US" sz="2800" dirty="0">
              <a:solidFill>
                <a:schemeClr val="bg1"/>
              </a:solidFill>
            </a:endParaRPr>
          </a:p>
          <a:p>
            <a:r>
              <a:rPr lang="en-US" sz="2800" dirty="0">
                <a:solidFill>
                  <a:schemeClr val="bg1"/>
                </a:solidFill>
              </a:rPr>
              <a:t>Communication with bystanders and emergency services personnel</a:t>
            </a:r>
          </a:p>
          <a:p>
            <a:endParaRPr lang="en-US" sz="2800" dirty="0">
              <a:solidFill>
                <a:schemeClr val="bg1"/>
              </a:solidFill>
            </a:endParaRPr>
          </a:p>
          <a:p>
            <a:r>
              <a:rPr lang="en-US" sz="2800" dirty="0">
                <a:solidFill>
                  <a:schemeClr val="bg1"/>
                </a:solidFill>
              </a:rPr>
              <a:t>Acting in accord with first aid protocol and workplace guidelines</a:t>
            </a:r>
          </a:p>
          <a:p>
            <a:endParaRPr lang="en-US" dirty="0"/>
          </a:p>
        </p:txBody>
      </p:sp>
    </p:spTree>
    <p:extLst>
      <p:ext uri="{BB962C8B-B14F-4D97-AF65-F5344CB8AC3E}">
        <p14:creationId xmlns:p14="http://schemas.microsoft.com/office/powerpoint/2010/main" val="94227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a:t>
            </a:r>
          </a:p>
        </p:txBody>
      </p:sp>
      <p:sp>
        <p:nvSpPr>
          <p:cNvPr id="3" name="Content Placeholder 2"/>
          <p:cNvSpPr>
            <a:spLocks noGrp="1"/>
          </p:cNvSpPr>
          <p:nvPr>
            <p:ph idx="1"/>
          </p:nvPr>
        </p:nvSpPr>
        <p:spPr/>
        <p:txBody>
          <a:bodyPr>
            <a:normAutofit/>
          </a:bodyPr>
          <a:lstStyle/>
          <a:p>
            <a:pPr marL="36900" indent="0">
              <a:buNone/>
            </a:pPr>
            <a:r>
              <a:rPr lang="en-US" sz="2800" dirty="0">
                <a:solidFill>
                  <a:srgbClr val="FF0000"/>
                </a:solidFill>
                <a:effectLst/>
              </a:rPr>
              <a:t>Control Methods For Internal Bleeding:</a:t>
            </a:r>
          </a:p>
          <a:p>
            <a:pPr lvl="1"/>
            <a:r>
              <a:rPr lang="en-US" sz="2800" dirty="0">
                <a:solidFill>
                  <a:schemeClr val="bg1"/>
                </a:solidFill>
                <a:effectLst/>
              </a:rPr>
              <a:t>Signs of internal bleeding:</a:t>
            </a:r>
          </a:p>
          <a:p>
            <a:pPr lvl="2"/>
            <a:r>
              <a:rPr lang="en-US" sz="2600" dirty="0">
                <a:solidFill>
                  <a:schemeClr val="bg1"/>
                </a:solidFill>
                <a:effectLst/>
              </a:rPr>
              <a:t>Bruises or contusions of the skin</a:t>
            </a:r>
          </a:p>
          <a:p>
            <a:pPr lvl="2"/>
            <a:r>
              <a:rPr lang="en-US" sz="2600" dirty="0">
                <a:solidFill>
                  <a:schemeClr val="bg1"/>
                </a:solidFill>
                <a:effectLst/>
              </a:rPr>
              <a:t>Painful, tender, rigid, bruised abdomen</a:t>
            </a:r>
          </a:p>
          <a:p>
            <a:pPr lvl="2"/>
            <a:r>
              <a:rPr lang="en-US" sz="2600" dirty="0">
                <a:solidFill>
                  <a:schemeClr val="bg1"/>
                </a:solidFill>
                <a:effectLst/>
              </a:rPr>
              <a:t>Vomiting or coughing up blood</a:t>
            </a:r>
          </a:p>
          <a:p>
            <a:pPr lvl="2"/>
            <a:r>
              <a:rPr lang="en-US" sz="2600" dirty="0">
                <a:solidFill>
                  <a:schemeClr val="bg1"/>
                </a:solidFill>
                <a:effectLst/>
              </a:rPr>
              <a:t>Stools that are black or contain bright red blood</a:t>
            </a:r>
          </a:p>
        </p:txBody>
      </p:sp>
    </p:spTree>
    <p:extLst>
      <p:ext uri="{BB962C8B-B14F-4D97-AF65-F5344CB8AC3E}">
        <p14:creationId xmlns:p14="http://schemas.microsoft.com/office/powerpoint/2010/main" val="157580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472" y="243284"/>
            <a:ext cx="7765322" cy="5870133"/>
          </a:xfrm>
        </p:spPr>
        <p:txBody>
          <a:bodyPr>
            <a:noAutofit/>
          </a:bodyPr>
          <a:lstStyle/>
          <a:p>
            <a:pPr marL="36900" indent="0">
              <a:buNone/>
            </a:pPr>
            <a:r>
              <a:rPr lang="en-US" sz="2800" dirty="0">
                <a:solidFill>
                  <a:schemeClr val="bg1"/>
                </a:solidFill>
                <a:effectLst/>
              </a:rPr>
              <a:t>What to Do:</a:t>
            </a:r>
          </a:p>
          <a:p>
            <a:pPr marL="36900" indent="0">
              <a:buNone/>
            </a:pPr>
            <a:r>
              <a:rPr lang="en-US" sz="2800" dirty="0">
                <a:solidFill>
                  <a:schemeClr val="bg1"/>
                </a:solidFill>
                <a:effectLst/>
              </a:rPr>
              <a:t>For severe internal bleeding, follow these steps:</a:t>
            </a:r>
          </a:p>
          <a:p>
            <a:r>
              <a:rPr lang="en-US" sz="2800" dirty="0">
                <a:solidFill>
                  <a:schemeClr val="bg1"/>
                </a:solidFill>
                <a:effectLst/>
              </a:rPr>
              <a:t>Monitor ABC’s (Airway Breathing Circulation)</a:t>
            </a:r>
          </a:p>
          <a:p>
            <a:r>
              <a:rPr lang="en-US" sz="2800" dirty="0">
                <a:solidFill>
                  <a:schemeClr val="bg1"/>
                </a:solidFill>
                <a:effectLst/>
              </a:rPr>
              <a:t>Keep the victim lying on his/her left side. (This will help prevent expulsion of vomit from stomach, or allow the vomit to drain and also prevent the victim from inhaling vomit).</a:t>
            </a:r>
          </a:p>
          <a:p>
            <a:r>
              <a:rPr lang="en-US" sz="2800" dirty="0">
                <a:solidFill>
                  <a:schemeClr val="bg1"/>
                </a:solidFill>
                <a:effectLst/>
              </a:rPr>
              <a:t>Treat for shock by raising the victim’s legs.</a:t>
            </a:r>
          </a:p>
          <a:p>
            <a:r>
              <a:rPr lang="en-US" sz="2800" dirty="0">
                <a:solidFill>
                  <a:schemeClr val="bg1"/>
                </a:solidFill>
                <a:effectLst/>
              </a:rPr>
              <a:t>Seek immediate medical attention</a:t>
            </a:r>
          </a:p>
        </p:txBody>
      </p:sp>
    </p:spTree>
    <p:extLst>
      <p:ext uri="{BB962C8B-B14F-4D97-AF65-F5344CB8AC3E}">
        <p14:creationId xmlns:p14="http://schemas.microsoft.com/office/powerpoint/2010/main" val="32620621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684213" y="57181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3200">
                <a:solidFill>
                  <a:schemeClr val="tx2"/>
                </a:solidFill>
                <a:latin typeface="Arial" panose="020B0604020202020204" pitchFamily="34" charset="0"/>
              </a:defRPr>
            </a:lvl1pPr>
            <a:lvl2pPr algn="ctr">
              <a:defRPr sz="3200">
                <a:solidFill>
                  <a:schemeClr val="tx2"/>
                </a:solidFill>
                <a:latin typeface="Arial" panose="020B0604020202020204" pitchFamily="34" charset="0"/>
              </a:defRPr>
            </a:lvl2pPr>
            <a:lvl3pPr algn="ctr">
              <a:defRPr sz="3200">
                <a:solidFill>
                  <a:schemeClr val="tx2"/>
                </a:solidFill>
                <a:latin typeface="Arial" panose="020B0604020202020204" pitchFamily="34" charset="0"/>
              </a:defRPr>
            </a:lvl3pPr>
            <a:lvl4pPr algn="ctr">
              <a:defRPr sz="3200">
                <a:solidFill>
                  <a:schemeClr val="tx2"/>
                </a:solidFill>
                <a:latin typeface="Arial" panose="020B0604020202020204" pitchFamily="34" charset="0"/>
              </a:defRPr>
            </a:lvl4pPr>
            <a:lvl5pPr algn="ctr">
              <a:defRPr sz="3200">
                <a:solidFill>
                  <a:schemeClr val="tx2"/>
                </a:solidFill>
                <a:latin typeface="Arial" panose="020B0604020202020204" pitchFamily="34" charset="0"/>
              </a:defRPr>
            </a:lvl5pPr>
            <a:lvl6pPr marL="457200" algn="ctr" fontAlgn="base">
              <a:spcBef>
                <a:spcPct val="0"/>
              </a:spcBef>
              <a:spcAft>
                <a:spcPct val="0"/>
              </a:spcAft>
              <a:defRPr sz="3200">
                <a:solidFill>
                  <a:schemeClr val="tx2"/>
                </a:solidFill>
                <a:latin typeface="Arial" panose="020B0604020202020204" pitchFamily="34" charset="0"/>
              </a:defRPr>
            </a:lvl6pPr>
            <a:lvl7pPr marL="914400" algn="ctr" fontAlgn="base">
              <a:spcBef>
                <a:spcPct val="0"/>
              </a:spcBef>
              <a:spcAft>
                <a:spcPct val="0"/>
              </a:spcAft>
              <a:defRPr sz="3200">
                <a:solidFill>
                  <a:schemeClr val="tx2"/>
                </a:solidFill>
                <a:latin typeface="Arial" panose="020B0604020202020204" pitchFamily="34" charset="0"/>
              </a:defRPr>
            </a:lvl7pPr>
            <a:lvl8pPr marL="1371600" algn="ctr" fontAlgn="base">
              <a:spcBef>
                <a:spcPct val="0"/>
              </a:spcBef>
              <a:spcAft>
                <a:spcPct val="0"/>
              </a:spcAft>
              <a:defRPr sz="3200">
                <a:solidFill>
                  <a:schemeClr val="tx2"/>
                </a:solidFill>
                <a:latin typeface="Arial" panose="020B0604020202020204" pitchFamily="34" charset="0"/>
              </a:defRPr>
            </a:lvl8pPr>
            <a:lvl9pPr marL="1828800" algn="ctr" fontAlgn="base">
              <a:spcBef>
                <a:spcPct val="0"/>
              </a:spcBef>
              <a:spcAft>
                <a:spcPct val="0"/>
              </a:spcAft>
              <a:defRPr sz="3200">
                <a:solidFill>
                  <a:schemeClr val="tx2"/>
                </a:solidFill>
                <a:latin typeface="Arial" panose="020B0604020202020204" pitchFamily="34" charset="0"/>
              </a:defRPr>
            </a:lvl9pPr>
          </a:lstStyle>
          <a:p>
            <a:pPr eaLnBrk="1" hangingPunct="1"/>
            <a:endParaRPr lang="zh-CN" altLang="en-US" sz="1800" b="0">
              <a:solidFill>
                <a:srgbClr val="FFFF00"/>
              </a:solidFill>
              <a:ea typeface="宋体" panose="02010600030101010101" pitchFamily="2" charset="-122"/>
            </a:endParaRPr>
          </a:p>
        </p:txBody>
      </p:sp>
      <p:sp>
        <p:nvSpPr>
          <p:cNvPr id="83973" name="Text Box 5"/>
          <p:cNvSpPr txBox="1">
            <a:spLocks noChangeArrowheads="1"/>
          </p:cNvSpPr>
          <p:nvPr/>
        </p:nvSpPr>
        <p:spPr bwMode="auto">
          <a:xfrm>
            <a:off x="468313" y="1412875"/>
            <a:ext cx="82296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r>
              <a:rPr lang="zh-CN" altLang="en-US" dirty="0">
                <a:solidFill>
                  <a:schemeClr val="bg1"/>
                </a:solidFill>
                <a:latin typeface="+mn-lt"/>
                <a:ea typeface="宋体" panose="02010600030101010101" pitchFamily="2" charset="-122"/>
              </a:rPr>
              <a:t>   </a:t>
            </a:r>
            <a:r>
              <a:rPr lang="en-US" altLang="zh-CN" dirty="0">
                <a:solidFill>
                  <a:schemeClr val="bg1"/>
                </a:solidFill>
                <a:latin typeface="+mn-lt"/>
                <a:ea typeface="宋体" panose="02010600030101010101" pitchFamily="2" charset="-122"/>
              </a:rPr>
              <a:t>Choking is the mechanical obstruction of the flow of air from the environment into the lungs.</a:t>
            </a:r>
          </a:p>
          <a:p>
            <a:pPr eaLnBrk="1" hangingPunct="1">
              <a:buFontTx/>
              <a:buNone/>
            </a:pPr>
            <a:endParaRPr lang="zh-CN" altLang="en-US" dirty="0">
              <a:solidFill>
                <a:schemeClr val="bg1"/>
              </a:solidFill>
              <a:latin typeface="+mn-lt"/>
              <a:ea typeface="宋体" panose="02010600030101010101" pitchFamily="2" charset="-122"/>
            </a:endParaRPr>
          </a:p>
        </p:txBody>
      </p:sp>
      <p:sp>
        <p:nvSpPr>
          <p:cNvPr id="83974" name="Rectangle 6"/>
          <p:cNvSpPr>
            <a:spLocks noChangeArrowheads="1"/>
          </p:cNvSpPr>
          <p:nvPr/>
        </p:nvSpPr>
        <p:spPr bwMode="auto">
          <a:xfrm>
            <a:off x="611188" y="3141663"/>
            <a:ext cx="82296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r>
              <a:rPr lang="en-US" altLang="zh-CN" dirty="0">
                <a:solidFill>
                  <a:schemeClr val="bg1"/>
                </a:solidFill>
                <a:ea typeface="宋体" panose="02010600030101010101" pitchFamily="2" charset="-122"/>
              </a:rPr>
              <a:t>CAUSES:</a:t>
            </a:r>
          </a:p>
          <a:p>
            <a:pPr marL="514350" indent="-514350" eaLnBrk="1" hangingPunct="1">
              <a:buFont typeface="+mj-lt"/>
              <a:buAutoNum type="arabicPeriod"/>
            </a:pPr>
            <a:r>
              <a:rPr lang="en-US" altLang="zh-CN" b="0" dirty="0">
                <a:solidFill>
                  <a:schemeClr val="bg1"/>
                </a:solidFill>
                <a:ea typeface="宋体" panose="02010600030101010101" pitchFamily="2" charset="-122"/>
              </a:rPr>
              <a:t>Introduction of foreign object into airway, which becomes stuck</a:t>
            </a:r>
          </a:p>
          <a:p>
            <a:pPr marL="514350" indent="-514350" eaLnBrk="1" hangingPunct="1">
              <a:buFont typeface="+mj-lt"/>
              <a:buAutoNum type="arabicPeriod"/>
            </a:pPr>
            <a:r>
              <a:rPr lang="en-US" altLang="zh-CN" b="0" dirty="0">
                <a:solidFill>
                  <a:schemeClr val="bg1"/>
                </a:solidFill>
                <a:ea typeface="宋体" panose="02010600030101010101" pitchFamily="2" charset="-122"/>
              </a:rPr>
              <a:t>Respiratory diseases</a:t>
            </a:r>
          </a:p>
          <a:p>
            <a:pPr marL="514350" indent="-514350" eaLnBrk="1" hangingPunct="1">
              <a:buFont typeface="+mj-lt"/>
              <a:buAutoNum type="arabicPeriod"/>
            </a:pPr>
            <a:r>
              <a:rPr lang="en-US" altLang="zh-CN" b="0" dirty="0">
                <a:solidFill>
                  <a:schemeClr val="bg1"/>
                </a:solidFill>
                <a:ea typeface="宋体" panose="02010600030101010101" pitchFamily="2" charset="-122"/>
              </a:rPr>
              <a:t>Compression of airway (e.g. Strangling)</a:t>
            </a:r>
          </a:p>
        </p:txBody>
      </p:sp>
      <p:sp>
        <p:nvSpPr>
          <p:cNvPr id="83981" name="Rectangle 13"/>
          <p:cNvSpPr>
            <a:spLocks noGrp="1" noChangeArrowheads="1"/>
          </p:cNvSpPr>
          <p:nvPr>
            <p:ph type="title"/>
          </p:nvPr>
        </p:nvSpPr>
        <p:spPr/>
        <p:txBody>
          <a:bodyPr/>
          <a:lstStyle/>
          <a:p>
            <a:r>
              <a:rPr lang="en-US" altLang="zh-CN" dirty="0">
                <a:solidFill>
                  <a:schemeClr val="bg1"/>
                </a:solidFill>
                <a:ea typeface="宋体" panose="02010600030101010101" pitchFamily="2" charset="-122"/>
              </a:rPr>
              <a:t>CHOKING</a:t>
            </a:r>
          </a:p>
        </p:txBody>
      </p:sp>
    </p:spTree>
    <p:extLst>
      <p:ext uri="{BB962C8B-B14F-4D97-AF65-F5344CB8AC3E}">
        <p14:creationId xmlns:p14="http://schemas.microsoft.com/office/powerpoint/2010/main" val="42113245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395288" y="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3200">
                <a:solidFill>
                  <a:schemeClr val="tx2"/>
                </a:solidFill>
                <a:latin typeface="Arial" panose="020B0604020202020204" pitchFamily="34" charset="0"/>
              </a:defRPr>
            </a:lvl1pPr>
            <a:lvl2pPr algn="ctr">
              <a:defRPr sz="3200">
                <a:solidFill>
                  <a:schemeClr val="tx2"/>
                </a:solidFill>
                <a:latin typeface="Arial" panose="020B0604020202020204" pitchFamily="34" charset="0"/>
              </a:defRPr>
            </a:lvl2pPr>
            <a:lvl3pPr algn="ctr">
              <a:defRPr sz="3200">
                <a:solidFill>
                  <a:schemeClr val="tx2"/>
                </a:solidFill>
                <a:latin typeface="Arial" panose="020B0604020202020204" pitchFamily="34" charset="0"/>
              </a:defRPr>
            </a:lvl3pPr>
            <a:lvl4pPr algn="ctr">
              <a:defRPr sz="3200">
                <a:solidFill>
                  <a:schemeClr val="tx2"/>
                </a:solidFill>
                <a:latin typeface="Arial" panose="020B0604020202020204" pitchFamily="34" charset="0"/>
              </a:defRPr>
            </a:lvl4pPr>
            <a:lvl5pPr algn="ctr">
              <a:defRPr sz="3200">
                <a:solidFill>
                  <a:schemeClr val="tx2"/>
                </a:solidFill>
                <a:latin typeface="Arial" panose="020B0604020202020204" pitchFamily="34" charset="0"/>
              </a:defRPr>
            </a:lvl5pPr>
            <a:lvl6pPr marL="457200" algn="ctr" fontAlgn="base">
              <a:spcBef>
                <a:spcPct val="0"/>
              </a:spcBef>
              <a:spcAft>
                <a:spcPct val="0"/>
              </a:spcAft>
              <a:defRPr sz="3200">
                <a:solidFill>
                  <a:schemeClr val="tx2"/>
                </a:solidFill>
                <a:latin typeface="Arial" panose="020B0604020202020204" pitchFamily="34" charset="0"/>
              </a:defRPr>
            </a:lvl6pPr>
            <a:lvl7pPr marL="914400" algn="ctr" fontAlgn="base">
              <a:spcBef>
                <a:spcPct val="0"/>
              </a:spcBef>
              <a:spcAft>
                <a:spcPct val="0"/>
              </a:spcAft>
              <a:defRPr sz="3200">
                <a:solidFill>
                  <a:schemeClr val="tx2"/>
                </a:solidFill>
                <a:latin typeface="Arial" panose="020B0604020202020204" pitchFamily="34" charset="0"/>
              </a:defRPr>
            </a:lvl7pPr>
            <a:lvl8pPr marL="1371600" algn="ctr" fontAlgn="base">
              <a:spcBef>
                <a:spcPct val="0"/>
              </a:spcBef>
              <a:spcAft>
                <a:spcPct val="0"/>
              </a:spcAft>
              <a:defRPr sz="3200">
                <a:solidFill>
                  <a:schemeClr val="tx2"/>
                </a:solidFill>
                <a:latin typeface="Arial" panose="020B0604020202020204" pitchFamily="34" charset="0"/>
              </a:defRPr>
            </a:lvl8pPr>
            <a:lvl9pPr marL="1828800" algn="ctr" fontAlgn="base">
              <a:spcBef>
                <a:spcPct val="0"/>
              </a:spcBef>
              <a:spcAft>
                <a:spcPct val="0"/>
              </a:spcAft>
              <a:defRPr sz="3200">
                <a:solidFill>
                  <a:schemeClr val="tx2"/>
                </a:solidFill>
                <a:latin typeface="Arial" panose="020B0604020202020204" pitchFamily="34" charset="0"/>
              </a:defRPr>
            </a:lvl9pPr>
          </a:lstStyle>
          <a:p>
            <a:pPr eaLnBrk="1" hangingPunct="1"/>
            <a:endParaRPr lang="zh-CN" altLang="en-US" sz="1800" b="0">
              <a:solidFill>
                <a:srgbClr val="FFFF00"/>
              </a:solidFill>
              <a:ea typeface="宋体" panose="02010600030101010101" pitchFamily="2" charset="-122"/>
            </a:endParaRPr>
          </a:p>
        </p:txBody>
      </p:sp>
      <p:sp>
        <p:nvSpPr>
          <p:cNvPr id="84997" name="Rectangle 5"/>
          <p:cNvSpPr>
            <a:spLocks noChangeArrowheads="1"/>
          </p:cNvSpPr>
          <p:nvPr/>
        </p:nvSpPr>
        <p:spPr bwMode="auto">
          <a:xfrm>
            <a:off x="2555875" y="2636838"/>
            <a:ext cx="8229600"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Char char="•"/>
              <a:defRPr sz="2800">
                <a:solidFill>
                  <a:schemeClr val="tx1"/>
                </a:solidFill>
                <a:latin typeface="Arial" panose="020B0604020202020204" pitchFamily="34" charset="0"/>
              </a:defRPr>
            </a:lvl1pPr>
            <a:lvl2pPr marL="742950" indent="-285750">
              <a:spcBef>
                <a:spcPct val="20000"/>
              </a:spcBef>
              <a:buClr>
                <a:schemeClr val="tx2"/>
              </a:buClr>
              <a:buChar char="–"/>
              <a:defRPr sz="2400">
                <a:solidFill>
                  <a:schemeClr val="tx1"/>
                </a:solidFill>
                <a:latin typeface="Arial" panose="020B0604020202020204" pitchFamily="34" charset="0"/>
              </a:defRPr>
            </a:lvl2pPr>
            <a:lvl3pPr marL="1143000" indent="-228600">
              <a:spcBef>
                <a:spcPct val="20000"/>
              </a:spcBef>
              <a:buClr>
                <a:schemeClr val="tx2"/>
              </a:buClr>
              <a:buChar char="•"/>
              <a:defRPr sz="2000">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zh-CN" altLang="en-US" sz="2000" b="0">
              <a:ea typeface="宋体" panose="02010600030101010101" pitchFamily="2" charset="-122"/>
            </a:endParaRPr>
          </a:p>
        </p:txBody>
      </p:sp>
      <p:sp>
        <p:nvSpPr>
          <p:cNvPr id="85000" name="Rectangle 8"/>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CHOKING</a:t>
            </a:r>
          </a:p>
        </p:txBody>
      </p:sp>
      <p:sp>
        <p:nvSpPr>
          <p:cNvPr id="85001" name="Rectangle 9"/>
          <p:cNvSpPr>
            <a:spLocks noGrp="1" noChangeArrowheads="1"/>
          </p:cNvSpPr>
          <p:nvPr>
            <p:ph type="body" idx="1"/>
          </p:nvPr>
        </p:nvSpPr>
        <p:spPr/>
        <p:txBody>
          <a:bodyPr>
            <a:noAutofit/>
          </a:bodyPr>
          <a:lstStyle/>
          <a:p>
            <a:pPr>
              <a:lnSpc>
                <a:spcPct val="90000"/>
              </a:lnSpc>
              <a:buFontTx/>
              <a:buNone/>
            </a:pPr>
            <a:r>
              <a:rPr lang="en-US" altLang="zh-CN" sz="2800" b="1" dirty="0">
                <a:solidFill>
                  <a:schemeClr val="bg1"/>
                </a:solidFill>
                <a:effectLst/>
                <a:ea typeface="宋体" panose="02010600030101010101" pitchFamily="2" charset="-122"/>
              </a:rPr>
              <a:t>SYMPTOMS:</a:t>
            </a:r>
          </a:p>
          <a:p>
            <a:pPr>
              <a:lnSpc>
                <a:spcPct val="90000"/>
              </a:lnSpc>
            </a:pPr>
            <a:r>
              <a:rPr lang="en-US" altLang="zh-CN" sz="2800" dirty="0">
                <a:solidFill>
                  <a:schemeClr val="bg1"/>
                </a:solidFill>
                <a:effectLst/>
                <a:ea typeface="宋体" panose="02010600030101010101" pitchFamily="2" charset="-122"/>
              </a:rPr>
              <a:t>Unable to speak or cry out</a:t>
            </a:r>
          </a:p>
          <a:p>
            <a:pPr>
              <a:lnSpc>
                <a:spcPct val="90000"/>
              </a:lnSpc>
            </a:pPr>
            <a:r>
              <a:rPr lang="en-US" altLang="zh-CN" sz="2800" dirty="0">
                <a:solidFill>
                  <a:schemeClr val="bg1"/>
                </a:solidFill>
                <a:effectLst/>
                <a:ea typeface="宋体" panose="02010600030101010101" pitchFamily="2" charset="-122"/>
              </a:rPr>
              <a:t>Face turns blue from lack of oxygen</a:t>
            </a:r>
          </a:p>
          <a:p>
            <a:pPr>
              <a:lnSpc>
                <a:spcPct val="90000"/>
              </a:lnSpc>
            </a:pPr>
            <a:r>
              <a:rPr lang="en-US" altLang="zh-CN" sz="2800" dirty="0">
                <a:solidFill>
                  <a:schemeClr val="bg1"/>
                </a:solidFill>
                <a:effectLst/>
                <a:ea typeface="宋体" panose="02010600030101010101" pitchFamily="2" charset="-122"/>
              </a:rPr>
              <a:t>Victim grabbing at his/her throat</a:t>
            </a:r>
          </a:p>
          <a:p>
            <a:pPr>
              <a:lnSpc>
                <a:spcPct val="90000"/>
              </a:lnSpc>
            </a:pPr>
            <a:r>
              <a:rPr lang="en-US" altLang="zh-CN" sz="2800" dirty="0">
                <a:solidFill>
                  <a:schemeClr val="bg1"/>
                </a:solidFill>
                <a:effectLst/>
                <a:ea typeface="宋体" panose="02010600030101010101" pitchFamily="2" charset="-122"/>
              </a:rPr>
              <a:t>Weak coughing, labored breathing produces high-pitched noise</a:t>
            </a:r>
          </a:p>
          <a:p>
            <a:pPr>
              <a:lnSpc>
                <a:spcPct val="90000"/>
              </a:lnSpc>
            </a:pPr>
            <a:r>
              <a:rPr lang="en-US" altLang="zh-CN" sz="2800" dirty="0">
                <a:solidFill>
                  <a:schemeClr val="bg1"/>
                </a:solidFill>
                <a:effectLst/>
                <a:ea typeface="宋体" panose="02010600030101010101" pitchFamily="2" charset="-122"/>
              </a:rPr>
              <a:t>Unconsciousness</a:t>
            </a:r>
          </a:p>
          <a:p>
            <a:pPr>
              <a:lnSpc>
                <a:spcPct val="90000"/>
              </a:lnSpc>
              <a:buFontTx/>
              <a:buNone/>
            </a:pPr>
            <a:endParaRPr lang="en-US" altLang="zh-CN" sz="2800" dirty="0">
              <a:solidFill>
                <a:schemeClr val="bg1"/>
              </a:solidFill>
              <a:effectLst/>
              <a:ea typeface="宋体" panose="02010600030101010101" pitchFamily="2" charset="-122"/>
            </a:endParaRPr>
          </a:p>
          <a:p>
            <a:pPr>
              <a:lnSpc>
                <a:spcPct val="90000"/>
              </a:lnSpc>
            </a:pPr>
            <a:endParaRPr lang="en-US" altLang="zh-CN" sz="2800" dirty="0">
              <a:solidFill>
                <a:schemeClr val="bg1"/>
              </a:solidFill>
              <a:effectLst/>
              <a:ea typeface="宋体" panose="02010600030101010101" pitchFamily="2" charset="-122"/>
            </a:endParaRPr>
          </a:p>
        </p:txBody>
      </p:sp>
    </p:spTree>
    <p:extLst>
      <p:ext uri="{BB962C8B-B14F-4D97-AF65-F5344CB8AC3E}">
        <p14:creationId xmlns:p14="http://schemas.microsoft.com/office/powerpoint/2010/main" val="40227244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CHOCKING..</a:t>
            </a:r>
          </a:p>
        </p:txBody>
      </p:sp>
      <p:sp>
        <p:nvSpPr>
          <p:cNvPr id="3" name="Content Placeholder 2"/>
          <p:cNvSpPr>
            <a:spLocks noGrp="1"/>
          </p:cNvSpPr>
          <p:nvPr>
            <p:ph idx="1"/>
          </p:nvPr>
        </p:nvSpPr>
        <p:spPr/>
        <p:txBody>
          <a:bodyPr>
            <a:normAutofit/>
          </a:bodyPr>
          <a:lstStyle/>
          <a:p>
            <a:pPr>
              <a:lnSpc>
                <a:spcPct val="90000"/>
              </a:lnSpc>
              <a:buFontTx/>
              <a:buNone/>
            </a:pPr>
            <a:r>
              <a:rPr lang="en-US" altLang="zh-CN" sz="2800" b="1" dirty="0">
                <a:solidFill>
                  <a:schemeClr val="bg1"/>
                </a:solidFill>
                <a:effectLst/>
                <a:ea typeface="宋体" panose="02010600030101010101" pitchFamily="2" charset="-122"/>
              </a:rPr>
              <a:t>TREATMENT:</a:t>
            </a:r>
          </a:p>
          <a:p>
            <a:pPr>
              <a:lnSpc>
                <a:spcPct val="90000"/>
              </a:lnSpc>
            </a:pPr>
            <a:r>
              <a:rPr lang="en-US" altLang="zh-CN" sz="2800" dirty="0">
                <a:solidFill>
                  <a:schemeClr val="bg1"/>
                </a:solidFill>
                <a:effectLst/>
                <a:ea typeface="宋体" panose="02010600030101010101" pitchFamily="2" charset="-122"/>
              </a:rPr>
              <a:t>Encourage victim to cough</a:t>
            </a:r>
          </a:p>
          <a:p>
            <a:pPr>
              <a:lnSpc>
                <a:spcPct val="90000"/>
              </a:lnSpc>
            </a:pPr>
            <a:r>
              <a:rPr lang="en-US" altLang="zh-CN" sz="2800" dirty="0">
                <a:solidFill>
                  <a:schemeClr val="bg1"/>
                </a:solidFill>
                <a:effectLst/>
                <a:ea typeface="宋体" panose="02010600030101010101" pitchFamily="2" charset="-122"/>
              </a:rPr>
              <a:t>Back slaps: Use of hard blows with heel of the hand on the upper back of the victim</a:t>
            </a:r>
          </a:p>
          <a:p>
            <a:pPr>
              <a:lnSpc>
                <a:spcPct val="90000"/>
              </a:lnSpc>
            </a:pPr>
            <a:r>
              <a:rPr lang="en-US" altLang="zh-CN" sz="2800" dirty="0">
                <a:solidFill>
                  <a:schemeClr val="bg1"/>
                </a:solidFill>
                <a:effectLst/>
                <a:ea typeface="宋体" panose="02010600030101010101" pitchFamily="2" charset="-122"/>
              </a:rPr>
              <a:t>Abdominal thrusts: Standing behind the victim and using hands to exert pressure on bottom of the diaphragm (May result in injuries like bruises or fracture of ribs)</a:t>
            </a:r>
          </a:p>
          <a:p>
            <a:endParaRPr lang="en-US" sz="2800" dirty="0"/>
          </a:p>
        </p:txBody>
      </p:sp>
    </p:spTree>
    <p:extLst>
      <p:ext uri="{BB962C8B-B14F-4D97-AF65-F5344CB8AC3E}">
        <p14:creationId xmlns:p14="http://schemas.microsoft.com/office/powerpoint/2010/main" val="6387889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491" y="1081286"/>
            <a:ext cx="7765322" cy="4058751"/>
          </a:xfrm>
        </p:spPr>
        <p:txBody>
          <a:bodyPr>
            <a:noAutofit/>
          </a:bodyPr>
          <a:lstStyle/>
          <a:p>
            <a:pPr marL="36900" indent="0" algn="just">
              <a:buNone/>
            </a:pPr>
            <a:r>
              <a:rPr lang="en-US" sz="2800" dirty="0">
                <a:solidFill>
                  <a:schemeClr val="bg1"/>
                </a:solidFill>
                <a:effectLst/>
              </a:rPr>
              <a:t>Perform </a:t>
            </a:r>
            <a:r>
              <a:rPr lang="en-US" sz="2800" dirty="0">
                <a:solidFill>
                  <a:schemeClr val="accent1"/>
                </a:solidFill>
                <a:effectLst/>
              </a:rPr>
              <a:t>Heimlich Maneuver </a:t>
            </a:r>
            <a:r>
              <a:rPr lang="en-US" sz="2800" dirty="0">
                <a:solidFill>
                  <a:schemeClr val="bg1"/>
                </a:solidFill>
                <a:effectLst/>
              </a:rPr>
              <a:t>if you are properly trained.</a:t>
            </a:r>
          </a:p>
          <a:p>
            <a:pPr marL="36900" indent="0" algn="just">
              <a:buNone/>
            </a:pPr>
            <a:r>
              <a:rPr lang="en-US" sz="2800" dirty="0">
                <a:solidFill>
                  <a:schemeClr val="accent1"/>
                </a:solidFill>
                <a:effectLst/>
              </a:rPr>
              <a:t>Conscious Victim:</a:t>
            </a:r>
          </a:p>
          <a:p>
            <a:pPr algn="just"/>
            <a:r>
              <a:rPr lang="en-US" sz="2800" dirty="0">
                <a:solidFill>
                  <a:schemeClr val="bg1"/>
                </a:solidFill>
                <a:effectLst/>
              </a:rPr>
              <a:t> Approach from behind and wrap arms around the victim’s waist.</a:t>
            </a:r>
          </a:p>
          <a:p>
            <a:pPr algn="just"/>
            <a:r>
              <a:rPr lang="en-US" sz="2800" dirty="0">
                <a:solidFill>
                  <a:schemeClr val="bg1"/>
                </a:solidFill>
                <a:effectLst/>
              </a:rPr>
              <a:t> Place one fist just above the victim’s navel with the thumb side against the abdomen.</a:t>
            </a:r>
          </a:p>
          <a:p>
            <a:pPr algn="just"/>
            <a:r>
              <a:rPr lang="en-US" sz="2800" dirty="0">
                <a:solidFill>
                  <a:schemeClr val="bg1"/>
                </a:solidFill>
                <a:effectLst/>
              </a:rPr>
              <a:t> Second hand over the fist.</a:t>
            </a:r>
          </a:p>
          <a:p>
            <a:pPr algn="just"/>
            <a:r>
              <a:rPr lang="en-US" sz="2800" dirty="0">
                <a:solidFill>
                  <a:schemeClr val="bg1"/>
                </a:solidFill>
                <a:effectLst/>
              </a:rPr>
              <a:t> Press into the victim’s abdomen with one upward thrust</a:t>
            </a:r>
          </a:p>
          <a:p>
            <a:pPr algn="just"/>
            <a:r>
              <a:rPr lang="en-US" sz="2800" dirty="0">
                <a:solidFill>
                  <a:schemeClr val="bg1"/>
                </a:solidFill>
                <a:effectLst/>
              </a:rPr>
              <a:t> </a:t>
            </a:r>
          </a:p>
        </p:txBody>
      </p:sp>
      <p:pic>
        <p:nvPicPr>
          <p:cNvPr id="4" name="Picture 3"/>
          <p:cNvPicPr>
            <a:picLocks noChangeAspect="1"/>
          </p:cNvPicPr>
          <p:nvPr/>
        </p:nvPicPr>
        <p:blipFill>
          <a:blip r:embed="rId2"/>
          <a:stretch>
            <a:fillRect/>
          </a:stretch>
        </p:blipFill>
        <p:spPr>
          <a:xfrm>
            <a:off x="7736473" y="-386684"/>
            <a:ext cx="1400680" cy="1646203"/>
          </a:xfrm>
          <a:prstGeom prst="rect">
            <a:avLst/>
          </a:prstGeom>
        </p:spPr>
      </p:pic>
    </p:spTree>
    <p:extLst>
      <p:ext uri="{BB962C8B-B14F-4D97-AF65-F5344CB8AC3E}">
        <p14:creationId xmlns:p14="http://schemas.microsoft.com/office/powerpoint/2010/main" val="13251656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CHOCKING……</a:t>
            </a:r>
          </a:p>
        </p:txBody>
      </p:sp>
      <p:sp>
        <p:nvSpPr>
          <p:cNvPr id="3" name="Content Placeholder 2"/>
          <p:cNvSpPr>
            <a:spLocks noGrp="1"/>
          </p:cNvSpPr>
          <p:nvPr>
            <p:ph idx="1"/>
          </p:nvPr>
        </p:nvSpPr>
        <p:spPr/>
        <p:txBody>
          <a:bodyPr>
            <a:normAutofit/>
          </a:bodyPr>
          <a:lstStyle/>
          <a:p>
            <a:pPr algn="just"/>
            <a:r>
              <a:rPr lang="en-US" sz="2800" dirty="0">
                <a:solidFill>
                  <a:schemeClr val="bg1"/>
                </a:solidFill>
                <a:effectLst/>
              </a:rPr>
              <a:t>Repeat thrust if necessary.</a:t>
            </a:r>
          </a:p>
          <a:p>
            <a:pPr algn="just"/>
            <a:r>
              <a:rPr lang="en-US" sz="2800" dirty="0">
                <a:solidFill>
                  <a:schemeClr val="bg1"/>
                </a:solidFill>
                <a:effectLst/>
              </a:rPr>
              <a:t> Try to pop the obstruction out with swift thrusts in and up.</a:t>
            </a:r>
          </a:p>
          <a:p>
            <a:pPr algn="just"/>
            <a:r>
              <a:rPr lang="en-US" sz="2800" dirty="0">
                <a:solidFill>
                  <a:schemeClr val="bg1"/>
                </a:solidFill>
                <a:effectLst/>
              </a:rPr>
              <a:t>Continue until the obstruction is relieved or victim collapses.</a:t>
            </a:r>
          </a:p>
          <a:p>
            <a:pPr algn="just"/>
            <a:r>
              <a:rPr lang="en-US" sz="2800" dirty="0">
                <a:solidFill>
                  <a:schemeClr val="bg1"/>
                </a:solidFill>
                <a:effectLst/>
              </a:rPr>
              <a:t> Have someone call for help.</a:t>
            </a:r>
          </a:p>
          <a:p>
            <a:pPr algn="just"/>
            <a:r>
              <a:rPr lang="en-US" sz="2800" dirty="0">
                <a:solidFill>
                  <a:schemeClr val="bg1"/>
                </a:solidFill>
                <a:effectLst/>
              </a:rPr>
              <a:t>Note: Always stay calm.</a:t>
            </a:r>
          </a:p>
          <a:p>
            <a:endParaRPr lang="en-US" sz="2800" dirty="0"/>
          </a:p>
        </p:txBody>
      </p:sp>
    </p:spTree>
    <p:extLst>
      <p:ext uri="{BB962C8B-B14F-4D97-AF65-F5344CB8AC3E}">
        <p14:creationId xmlns:p14="http://schemas.microsoft.com/office/powerpoint/2010/main" val="28263978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055" y="236159"/>
            <a:ext cx="7765322" cy="4058751"/>
          </a:xfrm>
        </p:spPr>
        <p:txBody>
          <a:bodyPr>
            <a:noAutofit/>
          </a:bodyPr>
          <a:lstStyle/>
          <a:p>
            <a:pPr marL="36900" indent="0">
              <a:buNone/>
            </a:pPr>
            <a:r>
              <a:rPr lang="en-US" sz="2800" b="1" dirty="0">
                <a:solidFill>
                  <a:schemeClr val="bg1"/>
                </a:solidFill>
                <a:effectLst/>
              </a:rPr>
              <a:t>Unconscious Victim:</a:t>
            </a:r>
          </a:p>
          <a:p>
            <a:r>
              <a:rPr lang="en-US" sz="2800" dirty="0">
                <a:solidFill>
                  <a:schemeClr val="bg1"/>
                </a:solidFill>
                <a:effectLst/>
              </a:rPr>
              <a:t>Ask someone to call </a:t>
            </a:r>
            <a:r>
              <a:rPr lang="en-US" sz="2800" dirty="0">
                <a:solidFill>
                  <a:srgbClr val="FF0000"/>
                </a:solidFill>
                <a:effectLst/>
              </a:rPr>
              <a:t>911/ems </a:t>
            </a:r>
            <a:r>
              <a:rPr lang="en-US" sz="2800" dirty="0">
                <a:solidFill>
                  <a:schemeClr val="bg1"/>
                </a:solidFill>
                <a:effectLst/>
              </a:rPr>
              <a:t>for help</a:t>
            </a:r>
          </a:p>
          <a:p>
            <a:r>
              <a:rPr lang="en-US" sz="2800" dirty="0">
                <a:solidFill>
                  <a:schemeClr val="bg1"/>
                </a:solidFill>
                <a:effectLst/>
              </a:rPr>
              <a:t>Lower victim to floor on back or left side and perform Heimlich Maneuver</a:t>
            </a:r>
          </a:p>
          <a:p>
            <a:r>
              <a:rPr lang="en-US" sz="2800" dirty="0">
                <a:solidFill>
                  <a:schemeClr val="bg1"/>
                </a:solidFill>
                <a:effectLst/>
              </a:rPr>
              <a:t>Open airway with tongue-jaw lift</a:t>
            </a:r>
          </a:p>
          <a:p>
            <a:r>
              <a:rPr lang="en-US" sz="2800" dirty="0">
                <a:solidFill>
                  <a:schemeClr val="bg1"/>
                </a:solidFill>
                <a:effectLst/>
              </a:rPr>
              <a:t>Look inside mouth – if you cannot see anything, do not do a finger sweep</a:t>
            </a:r>
          </a:p>
          <a:p>
            <a:r>
              <a:rPr lang="en-US" sz="2800" dirty="0">
                <a:solidFill>
                  <a:schemeClr val="bg1"/>
                </a:solidFill>
                <a:effectLst/>
              </a:rPr>
              <a:t>Try to give two full rescue breaths</a:t>
            </a:r>
          </a:p>
          <a:p>
            <a:r>
              <a:rPr lang="en-US" sz="2800" dirty="0">
                <a:solidFill>
                  <a:schemeClr val="bg1"/>
                </a:solidFill>
                <a:effectLst/>
              </a:rPr>
              <a:t>If these do not go in, reposition the head and give another breath</a:t>
            </a:r>
          </a:p>
          <a:p>
            <a:r>
              <a:rPr lang="en-US" sz="2800" dirty="0">
                <a:solidFill>
                  <a:schemeClr val="bg1"/>
                </a:solidFill>
                <a:effectLst/>
              </a:rPr>
              <a:t>Perform abdominal thrusts</a:t>
            </a:r>
          </a:p>
          <a:p>
            <a:r>
              <a:rPr lang="en-US" sz="2800" dirty="0">
                <a:solidFill>
                  <a:schemeClr val="bg1"/>
                </a:solidFill>
                <a:effectLst/>
              </a:rPr>
              <a:t>Continue until successful or help arrives</a:t>
            </a:r>
          </a:p>
        </p:txBody>
      </p:sp>
    </p:spTree>
    <p:extLst>
      <p:ext uri="{BB962C8B-B14F-4D97-AF65-F5344CB8AC3E}">
        <p14:creationId xmlns:p14="http://schemas.microsoft.com/office/powerpoint/2010/main" val="18656050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Heart Attack</a:t>
            </a:r>
          </a:p>
        </p:txBody>
      </p:sp>
      <p:sp>
        <p:nvSpPr>
          <p:cNvPr id="3" name="Content Placeholder 2"/>
          <p:cNvSpPr>
            <a:spLocks noGrp="1"/>
          </p:cNvSpPr>
          <p:nvPr>
            <p:ph idx="1"/>
          </p:nvPr>
        </p:nvSpPr>
        <p:spPr>
          <a:xfrm>
            <a:off x="685346" y="1580050"/>
            <a:ext cx="7765322" cy="4058751"/>
          </a:xfrm>
        </p:spPr>
        <p:txBody>
          <a:bodyPr>
            <a:noAutofit/>
          </a:bodyPr>
          <a:lstStyle/>
          <a:p>
            <a:pPr algn="just"/>
            <a:r>
              <a:rPr lang="en-US" sz="2800" dirty="0">
                <a:solidFill>
                  <a:schemeClr val="bg1"/>
                </a:solidFill>
                <a:effectLst/>
              </a:rPr>
              <a:t>Heart Attack – Usually that happens when one of the coronary arteries is blocked by an obstruction or a spasm.</a:t>
            </a:r>
          </a:p>
          <a:p>
            <a:pPr marL="36900" indent="0" algn="just">
              <a:buNone/>
            </a:pPr>
            <a:r>
              <a:rPr lang="en-US" sz="2800" b="1" dirty="0">
                <a:solidFill>
                  <a:schemeClr val="bg1"/>
                </a:solidFill>
                <a:effectLst/>
              </a:rPr>
              <a:t>Signs and symptoms of a heart attack include:</a:t>
            </a:r>
          </a:p>
          <a:p>
            <a:pPr algn="just"/>
            <a:r>
              <a:rPr lang="en-US" sz="2800" dirty="0">
                <a:solidFill>
                  <a:schemeClr val="bg1"/>
                </a:solidFill>
                <a:effectLst/>
              </a:rPr>
              <a:t>Pressure in chest, fullness, squeezing, or pain that lasts more than a few minutes or that goes away and comes back.</a:t>
            </a:r>
          </a:p>
          <a:p>
            <a:pPr algn="just"/>
            <a:r>
              <a:rPr lang="en-US" sz="2800" dirty="0">
                <a:solidFill>
                  <a:schemeClr val="bg1"/>
                </a:solidFill>
                <a:effectLst/>
              </a:rPr>
              <a:t>Pain spreading to the shoulders, neck, or arms.</a:t>
            </a:r>
          </a:p>
          <a:p>
            <a:pPr algn="just"/>
            <a:r>
              <a:rPr lang="en-US" sz="2800" dirty="0">
                <a:solidFill>
                  <a:schemeClr val="bg1"/>
                </a:solidFill>
                <a:effectLst/>
              </a:rPr>
              <a:t>Chest discomfort with lightheadedness, fainting, sweating, nausea, or shortness of breath.</a:t>
            </a:r>
          </a:p>
        </p:txBody>
      </p:sp>
    </p:spTree>
    <p:extLst>
      <p:ext uri="{BB962C8B-B14F-4D97-AF65-F5344CB8AC3E}">
        <p14:creationId xmlns:p14="http://schemas.microsoft.com/office/powerpoint/2010/main" val="4421166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409" y="765798"/>
            <a:ext cx="7765322" cy="4058751"/>
          </a:xfrm>
        </p:spPr>
        <p:txBody>
          <a:bodyPr>
            <a:noAutofit/>
          </a:bodyPr>
          <a:lstStyle/>
          <a:p>
            <a:pPr marL="36900" indent="0">
              <a:buNone/>
            </a:pPr>
            <a:r>
              <a:rPr lang="en-US" sz="2400" dirty="0">
                <a:solidFill>
                  <a:schemeClr val="bg1"/>
                </a:solidFill>
                <a:effectLst/>
              </a:rPr>
              <a:t>What to Do:</a:t>
            </a:r>
          </a:p>
          <a:p>
            <a:r>
              <a:rPr lang="en-US" sz="2400" dirty="0">
                <a:solidFill>
                  <a:schemeClr val="bg1"/>
                </a:solidFill>
                <a:effectLst/>
              </a:rPr>
              <a:t>get to the nearest hospital</a:t>
            </a:r>
          </a:p>
          <a:p>
            <a:r>
              <a:rPr lang="en-US" sz="2400" dirty="0">
                <a:solidFill>
                  <a:schemeClr val="bg1"/>
                </a:solidFill>
                <a:effectLst/>
              </a:rPr>
              <a:t>emergency department with 24-emergency cardiac care.</a:t>
            </a:r>
          </a:p>
          <a:p>
            <a:r>
              <a:rPr lang="en-US" sz="2400" dirty="0">
                <a:solidFill>
                  <a:schemeClr val="bg1"/>
                </a:solidFill>
                <a:effectLst/>
              </a:rPr>
              <a:t>Monitor victim’s condition.</a:t>
            </a:r>
          </a:p>
          <a:p>
            <a:r>
              <a:rPr lang="en-US" sz="2400" dirty="0">
                <a:solidFill>
                  <a:schemeClr val="bg1"/>
                </a:solidFill>
                <a:effectLst/>
              </a:rPr>
              <a:t>Help the victim to the least painful position, usually sitting with legs up and bent at the knees.</a:t>
            </a:r>
          </a:p>
          <a:p>
            <a:r>
              <a:rPr lang="en-US" sz="2400" dirty="0">
                <a:solidFill>
                  <a:schemeClr val="bg1"/>
                </a:solidFill>
                <a:effectLst/>
              </a:rPr>
              <a:t>Loosen clothing around the neck and midriff.</a:t>
            </a:r>
          </a:p>
          <a:p>
            <a:r>
              <a:rPr lang="en-US" sz="2400" dirty="0">
                <a:solidFill>
                  <a:schemeClr val="bg1"/>
                </a:solidFill>
                <a:effectLst/>
              </a:rPr>
              <a:t>Determine if the victim is known to have coronary heart disease and is using nitroglycerin.</a:t>
            </a:r>
          </a:p>
          <a:p>
            <a:r>
              <a:rPr lang="en-US" sz="2400" dirty="0">
                <a:solidFill>
                  <a:schemeClr val="bg1"/>
                </a:solidFill>
                <a:effectLst/>
              </a:rPr>
              <a:t>If the victim is unresponsive, check ABCs and start CPR, if needed.</a:t>
            </a:r>
          </a:p>
        </p:txBody>
      </p:sp>
    </p:spTree>
    <p:extLst>
      <p:ext uri="{BB962C8B-B14F-4D97-AF65-F5344CB8AC3E}">
        <p14:creationId xmlns:p14="http://schemas.microsoft.com/office/powerpoint/2010/main" val="190344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solidFill>
                  <a:schemeClr val="bg1"/>
                </a:solidFill>
              </a:rPr>
              <a:t>FIRST AID RULES </a:t>
            </a:r>
            <a:br>
              <a:rPr lang="en-US" b="1" dirty="0"/>
            </a:br>
            <a:endParaRPr lang="en-US" dirty="0"/>
          </a:p>
        </p:txBody>
      </p:sp>
      <p:sp>
        <p:nvSpPr>
          <p:cNvPr id="3" name="Content Placeholder 2"/>
          <p:cNvSpPr>
            <a:spLocks noGrp="1"/>
          </p:cNvSpPr>
          <p:nvPr>
            <p:ph idx="1"/>
          </p:nvPr>
        </p:nvSpPr>
        <p:spPr>
          <a:xfrm>
            <a:off x="154983" y="1732450"/>
            <a:ext cx="8989017" cy="5125550"/>
          </a:xfrm>
        </p:spPr>
        <p:txBody>
          <a:bodyPr>
            <a:normAutofit lnSpcReduction="10000"/>
          </a:bodyPr>
          <a:lstStyle/>
          <a:p>
            <a:pPr marL="551250" indent="-514350">
              <a:buAutoNum type="arabicPeriod"/>
            </a:pPr>
            <a:r>
              <a:rPr lang="en-US" sz="2800" dirty="0">
                <a:solidFill>
                  <a:schemeClr val="bg1"/>
                </a:solidFill>
              </a:rPr>
              <a:t>Do not get excited. First, check for danger and then check for responsiveness. </a:t>
            </a:r>
          </a:p>
          <a:p>
            <a:pPr marL="551250" indent="-514350">
              <a:buAutoNum type="arabicPeriod"/>
            </a:pPr>
            <a:endParaRPr lang="en-US" sz="2800" dirty="0">
              <a:solidFill>
                <a:schemeClr val="bg1"/>
              </a:solidFill>
            </a:endParaRPr>
          </a:p>
          <a:p>
            <a:pPr>
              <a:buNone/>
            </a:pPr>
            <a:r>
              <a:rPr lang="en-US" sz="2800" dirty="0">
                <a:solidFill>
                  <a:schemeClr val="bg1"/>
                </a:solidFill>
              </a:rPr>
              <a:t>2. Do not move injured victim unless it is necessary. </a:t>
            </a:r>
          </a:p>
          <a:p>
            <a:pPr>
              <a:buNone/>
            </a:pPr>
            <a:endParaRPr lang="en-US" sz="2800" dirty="0">
              <a:solidFill>
                <a:schemeClr val="bg1"/>
              </a:solidFill>
            </a:endParaRPr>
          </a:p>
          <a:p>
            <a:pPr>
              <a:buNone/>
            </a:pPr>
            <a:r>
              <a:rPr lang="en-US" sz="2800" dirty="0">
                <a:solidFill>
                  <a:schemeClr val="bg1"/>
                </a:solidFill>
              </a:rPr>
              <a:t>3. Keep the victim lying down with his head level with his feet while being examined. </a:t>
            </a:r>
          </a:p>
          <a:p>
            <a:pPr>
              <a:buNone/>
            </a:pPr>
            <a:endParaRPr lang="en-US" sz="2800" dirty="0">
              <a:solidFill>
                <a:schemeClr val="bg1"/>
              </a:solidFill>
            </a:endParaRPr>
          </a:p>
          <a:p>
            <a:pPr>
              <a:buNone/>
            </a:pPr>
            <a:r>
              <a:rPr lang="en-US" sz="2800" dirty="0">
                <a:solidFill>
                  <a:schemeClr val="bg1"/>
                </a:solidFill>
              </a:rPr>
              <a:t>4. Keep the victim warm and comfortable. Remove enough clothing to get a clear idea to the extent of the injury. </a:t>
            </a:r>
          </a:p>
          <a:p>
            <a:endParaRPr lang="en-US" dirty="0"/>
          </a:p>
        </p:txBody>
      </p:sp>
    </p:spTree>
    <p:extLst>
      <p:ext uri="{BB962C8B-B14F-4D97-AF65-F5344CB8AC3E}">
        <p14:creationId xmlns:p14="http://schemas.microsoft.com/office/powerpoint/2010/main" val="1682356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E113-C7BC-4A04-8E4A-B104E16DBCB4}"/>
              </a:ext>
            </a:extLst>
          </p:cNvPr>
          <p:cNvSpPr>
            <a:spLocks noGrp="1"/>
          </p:cNvSpPr>
          <p:nvPr>
            <p:ph type="ctrTitle"/>
          </p:nvPr>
        </p:nvSpPr>
        <p:spPr/>
        <p:txBody>
          <a:bodyPr/>
          <a:lstStyle/>
          <a:p>
            <a:r>
              <a:rPr lang="en-US" dirty="0">
                <a:solidFill>
                  <a:srgbClr val="FF0000"/>
                </a:solidFill>
              </a:rPr>
              <a:t>BURNS</a:t>
            </a:r>
          </a:p>
        </p:txBody>
      </p:sp>
      <p:sp>
        <p:nvSpPr>
          <p:cNvPr id="3" name="Subtitle 2">
            <a:extLst>
              <a:ext uri="{FF2B5EF4-FFF2-40B4-BE49-F238E27FC236}">
                <a16:creationId xmlns:a16="http://schemas.microsoft.com/office/drawing/2014/main" id="{E71E1578-3A64-4BDB-8F11-6A5E23364CEF}"/>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07A91E2C-5911-4D6C-96DC-AEEC5D1E178F}"/>
              </a:ext>
            </a:extLst>
          </p:cNvPr>
          <p:cNvSpPr>
            <a:spLocks noGrp="1"/>
          </p:cNvSpPr>
          <p:nvPr>
            <p:ph type="dt" sz="half" idx="10"/>
          </p:nvPr>
        </p:nvSpPr>
        <p:spPr/>
        <p:txBody>
          <a:bodyPr/>
          <a:lstStyle/>
          <a:p>
            <a:fld id="{5DA239D6-21DA-4D2A-83B3-0758D67F06D4}" type="datetime1">
              <a:rPr lang="en-US" smtClean="0"/>
              <a:t>12/2/2021</a:t>
            </a:fld>
            <a:endParaRPr lang="en-US"/>
          </a:p>
        </p:txBody>
      </p:sp>
      <p:sp>
        <p:nvSpPr>
          <p:cNvPr id="5" name="Slide Number Placeholder 4">
            <a:extLst>
              <a:ext uri="{FF2B5EF4-FFF2-40B4-BE49-F238E27FC236}">
                <a16:creationId xmlns:a16="http://schemas.microsoft.com/office/drawing/2014/main" id="{601EE440-A586-42BB-A859-8ACC9C556414}"/>
              </a:ext>
            </a:extLst>
          </p:cNvPr>
          <p:cNvSpPr>
            <a:spLocks noGrp="1"/>
          </p:cNvSpPr>
          <p:nvPr>
            <p:ph type="sldNum" sz="quarter" idx="12"/>
          </p:nvPr>
        </p:nvSpPr>
        <p:spPr/>
        <p:txBody>
          <a:bodyPr/>
          <a:lstStyle/>
          <a:p>
            <a:fld id="{B93D1BD3-223B-4EEE-8D90-A8A34B0DCC2C}" type="slidenum">
              <a:rPr lang="en-US" smtClean="0"/>
              <a:t>120</a:t>
            </a:fld>
            <a:endParaRPr lang="en-US"/>
          </a:p>
        </p:txBody>
      </p:sp>
    </p:spTree>
    <p:extLst>
      <p:ext uri="{BB962C8B-B14F-4D97-AF65-F5344CB8AC3E}">
        <p14:creationId xmlns:p14="http://schemas.microsoft.com/office/powerpoint/2010/main" val="177515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rPr>
              <a:t>Burns</a:t>
            </a:r>
            <a:endParaRPr lang="en-US" dirty="0"/>
          </a:p>
        </p:txBody>
      </p:sp>
      <p:sp>
        <p:nvSpPr>
          <p:cNvPr id="3" name="Content Placeholder 2"/>
          <p:cNvSpPr>
            <a:spLocks noGrp="1"/>
          </p:cNvSpPr>
          <p:nvPr>
            <p:ph sz="half" idx="1"/>
          </p:nvPr>
        </p:nvSpPr>
        <p:spPr>
          <a:xfrm>
            <a:off x="415637" y="1732449"/>
            <a:ext cx="4763006" cy="4058750"/>
          </a:xfrm>
        </p:spPr>
        <p:txBody>
          <a:bodyPr>
            <a:noAutofit/>
          </a:bodyPr>
          <a:lstStyle/>
          <a:p>
            <a:pPr marL="36900" indent="0">
              <a:buNone/>
            </a:pPr>
            <a:r>
              <a:rPr lang="en-US" sz="2800" dirty="0">
                <a:solidFill>
                  <a:schemeClr val="bg1"/>
                </a:solidFill>
                <a:effectLst/>
              </a:rPr>
              <a:t>Burns have been described as:</a:t>
            </a:r>
          </a:p>
          <a:p>
            <a:r>
              <a:rPr lang="en-US" sz="2800" b="1" dirty="0">
                <a:solidFill>
                  <a:schemeClr val="bg1"/>
                </a:solidFill>
                <a:effectLst/>
              </a:rPr>
              <a:t>First-degree burns </a:t>
            </a:r>
            <a:r>
              <a:rPr lang="en-US" sz="2800" dirty="0">
                <a:solidFill>
                  <a:schemeClr val="bg1"/>
                </a:solidFill>
                <a:effectLst/>
              </a:rPr>
              <a:t>(Superficial)</a:t>
            </a:r>
          </a:p>
          <a:p>
            <a:r>
              <a:rPr lang="en-US" sz="2800" dirty="0">
                <a:solidFill>
                  <a:schemeClr val="bg1"/>
                </a:solidFill>
                <a:effectLst/>
              </a:rPr>
              <a:t>Only the skin’s outer layer (epidermis) is damaged.</a:t>
            </a:r>
          </a:p>
          <a:p>
            <a:r>
              <a:rPr lang="en-US" sz="2800" dirty="0">
                <a:solidFill>
                  <a:schemeClr val="bg1"/>
                </a:solidFill>
                <a:effectLst/>
              </a:rPr>
              <a:t>Symptoms include redness, mild swelling, tenderness, and pain.</a:t>
            </a:r>
          </a:p>
          <a:p>
            <a:r>
              <a:rPr lang="en-US" sz="2800" dirty="0">
                <a:solidFill>
                  <a:schemeClr val="bg1"/>
                </a:solidFill>
                <a:effectLst/>
              </a:rPr>
              <a:t>Usually heals without scarring.</a:t>
            </a:r>
          </a:p>
          <a:p>
            <a:pPr marL="36900" indent="0">
              <a:buNone/>
            </a:pPr>
            <a:endParaRPr lang="en-US" sz="2800" dirty="0">
              <a:solidFill>
                <a:schemeClr val="bg1"/>
              </a:solidFill>
              <a:effectLst/>
            </a:endParaRPr>
          </a:p>
        </p:txBody>
      </p:sp>
      <p:sp>
        <p:nvSpPr>
          <p:cNvPr id="4" name="Content Placeholder 3"/>
          <p:cNvSpPr>
            <a:spLocks noGrp="1"/>
          </p:cNvSpPr>
          <p:nvPr>
            <p:ph sz="half" idx="2"/>
          </p:nvPr>
        </p:nvSpPr>
        <p:spPr>
          <a:xfrm>
            <a:off x="5178642" y="1857141"/>
            <a:ext cx="3798499" cy="4058751"/>
          </a:xfrm>
        </p:spPr>
        <p:txBody>
          <a:bodyPr>
            <a:noAutofit/>
          </a:bodyPr>
          <a:lstStyle/>
          <a:p>
            <a:pPr marL="36900" indent="0">
              <a:buNone/>
            </a:pPr>
            <a:r>
              <a:rPr lang="en-US" sz="2800" dirty="0">
                <a:solidFill>
                  <a:schemeClr val="bg1"/>
                </a:solidFill>
                <a:effectLst/>
              </a:rPr>
              <a:t>What to Do:</a:t>
            </a:r>
          </a:p>
          <a:p>
            <a:r>
              <a:rPr lang="en-US" sz="2800" dirty="0">
                <a:solidFill>
                  <a:schemeClr val="bg1"/>
                </a:solidFill>
                <a:effectLst/>
              </a:rPr>
              <a:t>Immerse in cold water 10 to 45 minutes or use cold, wet cloths.</a:t>
            </a:r>
          </a:p>
          <a:p>
            <a:r>
              <a:rPr lang="en-US" sz="2800" dirty="0">
                <a:solidFill>
                  <a:schemeClr val="bg1"/>
                </a:solidFill>
                <a:effectLst/>
              </a:rPr>
              <a:t>Cold stops burn progression</a:t>
            </a:r>
          </a:p>
          <a:p>
            <a:r>
              <a:rPr lang="en-US" sz="2800" dirty="0">
                <a:solidFill>
                  <a:schemeClr val="bg1"/>
                </a:solidFill>
                <a:effectLst/>
              </a:rPr>
              <a:t>May use other liquids</a:t>
            </a:r>
          </a:p>
          <a:p>
            <a:r>
              <a:rPr lang="en-US" sz="2800" dirty="0">
                <a:solidFill>
                  <a:schemeClr val="bg1"/>
                </a:solidFill>
                <a:effectLst/>
              </a:rPr>
              <a:t>Aloe, moisturizer lotion</a:t>
            </a:r>
            <a:endParaRPr lang="en-US" sz="2800" dirty="0">
              <a:effectLst/>
            </a:endParaRPr>
          </a:p>
        </p:txBody>
      </p:sp>
    </p:spTree>
    <p:extLst>
      <p:ext uri="{BB962C8B-B14F-4D97-AF65-F5344CB8AC3E}">
        <p14:creationId xmlns:p14="http://schemas.microsoft.com/office/powerpoint/2010/main" val="722903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710654" y="1732451"/>
            <a:ext cx="3746004" cy="4391258"/>
          </a:xfrm>
          <a:prstGeom prst="rect">
            <a:avLst/>
          </a:prstGeom>
        </p:spPr>
      </p:pic>
      <p:pic>
        <p:nvPicPr>
          <p:cNvPr id="6" name="Content Placeholder 5"/>
          <p:cNvPicPr>
            <a:picLocks noGrp="1" noChangeAspect="1"/>
          </p:cNvPicPr>
          <p:nvPr>
            <p:ph sz="half" idx="2"/>
          </p:nvPr>
        </p:nvPicPr>
        <p:blipFill>
          <a:blip r:embed="rId3"/>
          <a:stretch>
            <a:fillRect/>
          </a:stretch>
        </p:blipFill>
        <p:spPr>
          <a:xfrm>
            <a:off x="5001491" y="1939637"/>
            <a:ext cx="3671453" cy="4184072"/>
          </a:xfrm>
          <a:prstGeom prst="rect">
            <a:avLst/>
          </a:prstGeom>
        </p:spPr>
      </p:pic>
    </p:spTree>
    <p:extLst>
      <p:ext uri="{BB962C8B-B14F-4D97-AF65-F5344CB8AC3E}">
        <p14:creationId xmlns:p14="http://schemas.microsoft.com/office/powerpoint/2010/main" val="21786725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BURNS…</a:t>
            </a:r>
          </a:p>
        </p:txBody>
      </p:sp>
      <p:sp>
        <p:nvSpPr>
          <p:cNvPr id="6" name="Content Placeholder 5"/>
          <p:cNvSpPr>
            <a:spLocks noGrp="1"/>
          </p:cNvSpPr>
          <p:nvPr>
            <p:ph idx="1"/>
          </p:nvPr>
        </p:nvSpPr>
        <p:spPr>
          <a:xfrm>
            <a:off x="374074" y="1580050"/>
            <a:ext cx="8769926" cy="4058751"/>
          </a:xfrm>
        </p:spPr>
        <p:txBody>
          <a:bodyPr>
            <a:noAutofit/>
          </a:bodyPr>
          <a:lstStyle/>
          <a:p>
            <a:pPr marL="36900" indent="0">
              <a:buNone/>
            </a:pPr>
            <a:r>
              <a:rPr lang="en-US" sz="2800" b="1" dirty="0">
                <a:solidFill>
                  <a:schemeClr val="bg1"/>
                </a:solidFill>
              </a:rPr>
              <a:t>Second-degree burns (Partial Thickness)</a:t>
            </a:r>
          </a:p>
          <a:p>
            <a:pPr lvl="1"/>
            <a:r>
              <a:rPr lang="en-US" sz="2800" dirty="0">
                <a:solidFill>
                  <a:schemeClr val="bg1"/>
                </a:solidFill>
              </a:rPr>
              <a:t>Epidermis and upper regions of dermis are damaged.</a:t>
            </a:r>
          </a:p>
          <a:p>
            <a:pPr lvl="1"/>
            <a:r>
              <a:rPr lang="en-US" sz="2800" dirty="0">
                <a:solidFill>
                  <a:schemeClr val="bg1"/>
                </a:solidFill>
              </a:rPr>
              <a:t>Symptoms include blisters, swelling, weeping of fluids, and severe pain.</a:t>
            </a:r>
          </a:p>
          <a:p>
            <a:pPr marL="36900" indent="0">
              <a:buNone/>
            </a:pPr>
            <a:r>
              <a:rPr lang="en-US" sz="2800" dirty="0">
                <a:solidFill>
                  <a:schemeClr val="bg1"/>
                </a:solidFill>
              </a:rPr>
              <a:t>What to Do:</a:t>
            </a:r>
          </a:p>
          <a:p>
            <a:pPr lvl="1"/>
            <a:r>
              <a:rPr lang="en-US" sz="2800" dirty="0">
                <a:solidFill>
                  <a:schemeClr val="bg1"/>
                </a:solidFill>
              </a:rPr>
              <a:t>Immerse in cold water/wet pack</a:t>
            </a:r>
          </a:p>
          <a:p>
            <a:pPr lvl="1"/>
            <a:r>
              <a:rPr lang="en-US" sz="2800" dirty="0">
                <a:solidFill>
                  <a:schemeClr val="bg1"/>
                </a:solidFill>
              </a:rPr>
              <a:t>Aspirin or ibuprofen</a:t>
            </a:r>
          </a:p>
          <a:p>
            <a:pPr lvl="1"/>
            <a:r>
              <a:rPr lang="en-US" sz="2800" dirty="0">
                <a:solidFill>
                  <a:schemeClr val="bg1"/>
                </a:solidFill>
              </a:rPr>
              <a:t>Do not break blisters</a:t>
            </a:r>
          </a:p>
          <a:p>
            <a:pPr lvl="1"/>
            <a:r>
              <a:rPr lang="en-US" sz="2800" dirty="0">
                <a:solidFill>
                  <a:schemeClr val="bg1"/>
                </a:solidFill>
              </a:rPr>
              <a:t>May seek medical attention</a:t>
            </a:r>
          </a:p>
        </p:txBody>
      </p:sp>
      <p:pic>
        <p:nvPicPr>
          <p:cNvPr id="7" name="Picture 6"/>
          <p:cNvPicPr>
            <a:picLocks noChangeAspect="1"/>
          </p:cNvPicPr>
          <p:nvPr/>
        </p:nvPicPr>
        <p:blipFill>
          <a:blip r:embed="rId2"/>
          <a:stretch>
            <a:fillRect/>
          </a:stretch>
        </p:blipFill>
        <p:spPr>
          <a:xfrm>
            <a:off x="5805056" y="3317907"/>
            <a:ext cx="3103418" cy="2189531"/>
          </a:xfrm>
          <a:prstGeom prst="rect">
            <a:avLst/>
          </a:prstGeom>
        </p:spPr>
      </p:pic>
      <p:pic>
        <p:nvPicPr>
          <p:cNvPr id="8" name="Picture 7"/>
          <p:cNvPicPr>
            <a:picLocks noChangeAspect="1"/>
          </p:cNvPicPr>
          <p:nvPr/>
        </p:nvPicPr>
        <p:blipFill>
          <a:blip r:embed="rId3"/>
          <a:stretch>
            <a:fillRect/>
          </a:stretch>
        </p:blipFill>
        <p:spPr>
          <a:xfrm>
            <a:off x="5805056" y="5507438"/>
            <a:ext cx="3103418" cy="1350562"/>
          </a:xfrm>
          <a:prstGeom prst="rect">
            <a:avLst/>
          </a:prstGeom>
        </p:spPr>
      </p:pic>
    </p:spTree>
    <p:extLst>
      <p:ext uri="{BB962C8B-B14F-4D97-AF65-F5344CB8AC3E}">
        <p14:creationId xmlns:p14="http://schemas.microsoft.com/office/powerpoint/2010/main" val="28361669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BURNS…</a:t>
            </a:r>
          </a:p>
        </p:txBody>
      </p:sp>
      <p:sp>
        <p:nvSpPr>
          <p:cNvPr id="3" name="Content Placeholder 2"/>
          <p:cNvSpPr>
            <a:spLocks noGrp="1"/>
          </p:cNvSpPr>
          <p:nvPr>
            <p:ph idx="1"/>
          </p:nvPr>
        </p:nvSpPr>
        <p:spPr/>
        <p:txBody>
          <a:bodyPr>
            <a:noAutofit/>
          </a:bodyPr>
          <a:lstStyle/>
          <a:p>
            <a:pPr marL="36900" indent="0">
              <a:buNone/>
            </a:pPr>
            <a:r>
              <a:rPr lang="en-US" sz="2600" b="1" dirty="0">
                <a:solidFill>
                  <a:schemeClr val="bg1"/>
                </a:solidFill>
                <a:effectLst/>
              </a:rPr>
              <a:t>Third-degree burns (Full Thickness)</a:t>
            </a:r>
          </a:p>
          <a:p>
            <a:r>
              <a:rPr lang="en-US" sz="2600" dirty="0">
                <a:solidFill>
                  <a:schemeClr val="bg1"/>
                </a:solidFill>
                <a:effectLst/>
              </a:rPr>
              <a:t>Severe burns that penetrate all the skin layers, into the underlying fat and muscle.</a:t>
            </a:r>
          </a:p>
          <a:p>
            <a:r>
              <a:rPr lang="en-US" sz="2600" dirty="0">
                <a:solidFill>
                  <a:schemeClr val="bg1"/>
                </a:solidFill>
                <a:effectLst/>
              </a:rPr>
              <a:t>Symptoms include: the burned area appears gray-white, cherry red, or black; there is no initial edema or pain (since nerve endings are destroyed)</a:t>
            </a:r>
          </a:p>
        </p:txBody>
      </p:sp>
    </p:spTree>
    <p:extLst>
      <p:ext uri="{BB962C8B-B14F-4D97-AF65-F5344CB8AC3E}">
        <p14:creationId xmlns:p14="http://schemas.microsoft.com/office/powerpoint/2010/main" val="31126327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36900" indent="0">
              <a:buNone/>
            </a:pPr>
            <a:r>
              <a:rPr lang="en-US" sz="2600" dirty="0">
                <a:solidFill>
                  <a:schemeClr val="bg1"/>
                </a:solidFill>
                <a:effectLst/>
              </a:rPr>
              <a:t>What to Do:</a:t>
            </a:r>
          </a:p>
          <a:p>
            <a:r>
              <a:rPr lang="en-US" sz="2600" dirty="0">
                <a:solidFill>
                  <a:schemeClr val="bg1"/>
                </a:solidFill>
                <a:effectLst/>
              </a:rPr>
              <a:t>Usually not necessary to apply cold to areas of third degree</a:t>
            </a:r>
          </a:p>
          <a:p>
            <a:r>
              <a:rPr lang="en-US" sz="2600" dirty="0">
                <a:solidFill>
                  <a:schemeClr val="bg1"/>
                </a:solidFill>
                <a:effectLst/>
              </a:rPr>
              <a:t>Do not apply ointments</a:t>
            </a:r>
          </a:p>
          <a:p>
            <a:r>
              <a:rPr lang="en-US" sz="2600" dirty="0">
                <a:solidFill>
                  <a:schemeClr val="bg1"/>
                </a:solidFill>
                <a:effectLst/>
              </a:rPr>
              <a:t>Apply sterile, non-stick dressings (do not use plastic)</a:t>
            </a:r>
          </a:p>
          <a:p>
            <a:r>
              <a:rPr lang="en-US" sz="2600" dirty="0">
                <a:solidFill>
                  <a:schemeClr val="bg1"/>
                </a:solidFill>
                <a:effectLst/>
              </a:rPr>
              <a:t>Check ABC’s</a:t>
            </a:r>
          </a:p>
          <a:p>
            <a:r>
              <a:rPr lang="en-US" sz="2600" dirty="0">
                <a:solidFill>
                  <a:schemeClr val="bg1"/>
                </a:solidFill>
                <a:effectLst/>
              </a:rPr>
              <a:t>Treat for shock</a:t>
            </a:r>
          </a:p>
          <a:p>
            <a:r>
              <a:rPr lang="en-US" sz="2600" dirty="0">
                <a:solidFill>
                  <a:schemeClr val="bg1"/>
                </a:solidFill>
                <a:effectLst/>
              </a:rPr>
              <a:t>Get medical help</a:t>
            </a:r>
          </a:p>
          <a:p>
            <a:endParaRPr lang="en-US" sz="2600" dirty="0"/>
          </a:p>
        </p:txBody>
      </p:sp>
      <p:pic>
        <p:nvPicPr>
          <p:cNvPr id="4" name="Picture 3"/>
          <p:cNvPicPr>
            <a:picLocks noChangeAspect="1"/>
          </p:cNvPicPr>
          <p:nvPr/>
        </p:nvPicPr>
        <p:blipFill>
          <a:blip r:embed="rId2"/>
          <a:stretch>
            <a:fillRect/>
          </a:stretch>
        </p:blipFill>
        <p:spPr>
          <a:xfrm>
            <a:off x="3682670" y="4249211"/>
            <a:ext cx="3746004" cy="2432813"/>
          </a:xfrm>
          <a:prstGeom prst="rect">
            <a:avLst/>
          </a:prstGeom>
        </p:spPr>
      </p:pic>
      <p:pic>
        <p:nvPicPr>
          <p:cNvPr id="5" name="Picture 4"/>
          <p:cNvPicPr>
            <a:picLocks noChangeAspect="1"/>
          </p:cNvPicPr>
          <p:nvPr/>
        </p:nvPicPr>
        <p:blipFill>
          <a:blip r:embed="rId3"/>
          <a:stretch>
            <a:fillRect/>
          </a:stretch>
        </p:blipFill>
        <p:spPr>
          <a:xfrm>
            <a:off x="5597236" y="249382"/>
            <a:ext cx="3297382" cy="2084840"/>
          </a:xfrm>
          <a:prstGeom prst="rect">
            <a:avLst/>
          </a:prstGeom>
        </p:spPr>
      </p:pic>
    </p:spTree>
    <p:extLst>
      <p:ext uri="{BB962C8B-B14F-4D97-AF65-F5344CB8AC3E}">
        <p14:creationId xmlns:p14="http://schemas.microsoft.com/office/powerpoint/2010/main" val="35616877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720436"/>
            <a:ext cx="8458654" cy="5070765"/>
          </a:xfrm>
        </p:spPr>
        <p:txBody>
          <a:bodyPr numCol="2">
            <a:noAutofit/>
          </a:bodyPr>
          <a:lstStyle/>
          <a:p>
            <a:pPr marL="36900" indent="0">
              <a:buNone/>
            </a:pPr>
            <a:r>
              <a:rPr lang="en-US" sz="2800" b="1" dirty="0">
                <a:solidFill>
                  <a:schemeClr val="bg1"/>
                </a:solidFill>
                <a:effectLst/>
              </a:rPr>
              <a:t>Burn injuries can be classified as follow:</a:t>
            </a:r>
          </a:p>
          <a:p>
            <a:r>
              <a:rPr lang="en-US" sz="2800" dirty="0">
                <a:solidFill>
                  <a:schemeClr val="bg1"/>
                </a:solidFill>
                <a:effectLst/>
              </a:rPr>
              <a:t>Thermal (heat) burns caused by:</a:t>
            </a:r>
          </a:p>
          <a:p>
            <a:r>
              <a:rPr lang="en-US" sz="2800" dirty="0">
                <a:solidFill>
                  <a:schemeClr val="bg1"/>
                </a:solidFill>
                <a:effectLst/>
              </a:rPr>
              <a:t>Flames</a:t>
            </a:r>
          </a:p>
          <a:p>
            <a:r>
              <a:rPr lang="en-US" sz="2800" dirty="0">
                <a:solidFill>
                  <a:schemeClr val="bg1"/>
                </a:solidFill>
                <a:effectLst/>
              </a:rPr>
              <a:t>Hot objects</a:t>
            </a:r>
          </a:p>
          <a:p>
            <a:r>
              <a:rPr lang="en-US" sz="2800" dirty="0">
                <a:solidFill>
                  <a:schemeClr val="bg1"/>
                </a:solidFill>
                <a:effectLst/>
              </a:rPr>
              <a:t>Flammable vapor that ignites</a:t>
            </a:r>
          </a:p>
          <a:p>
            <a:r>
              <a:rPr lang="en-US" sz="2800" dirty="0">
                <a:solidFill>
                  <a:schemeClr val="bg1"/>
                </a:solidFill>
                <a:effectLst/>
              </a:rPr>
              <a:t>Steam or hot liquid</a:t>
            </a:r>
          </a:p>
          <a:p>
            <a:pPr marL="36900" indent="0">
              <a:buNone/>
            </a:pPr>
            <a:endParaRPr lang="en-US" sz="2800" dirty="0">
              <a:solidFill>
                <a:schemeClr val="bg1"/>
              </a:solidFill>
              <a:effectLst/>
            </a:endParaRPr>
          </a:p>
          <a:p>
            <a:pPr marL="36900" indent="0">
              <a:buNone/>
            </a:pPr>
            <a:r>
              <a:rPr lang="en-US" sz="2800" b="1" dirty="0">
                <a:solidFill>
                  <a:schemeClr val="bg1"/>
                </a:solidFill>
                <a:effectLst/>
              </a:rPr>
              <a:t>What to Do:</a:t>
            </a:r>
          </a:p>
          <a:p>
            <a:r>
              <a:rPr lang="en-US" sz="2800" dirty="0">
                <a:solidFill>
                  <a:schemeClr val="bg1"/>
                </a:solidFill>
                <a:effectLst/>
              </a:rPr>
              <a:t>Stop the burning</a:t>
            </a:r>
          </a:p>
          <a:p>
            <a:r>
              <a:rPr lang="en-US" sz="2800" dirty="0">
                <a:solidFill>
                  <a:schemeClr val="bg1"/>
                </a:solidFill>
                <a:effectLst/>
              </a:rPr>
              <a:t>Remove victim from burn source</a:t>
            </a:r>
          </a:p>
          <a:p>
            <a:r>
              <a:rPr lang="en-US" sz="2800" dirty="0">
                <a:solidFill>
                  <a:schemeClr val="bg1"/>
                </a:solidFill>
                <a:effectLst/>
              </a:rPr>
              <a:t>If open flame, smother with blanket, coat or similar item, or have the victim roll on ground.</a:t>
            </a:r>
          </a:p>
          <a:p>
            <a:r>
              <a:rPr lang="en-US" sz="2800" dirty="0">
                <a:solidFill>
                  <a:schemeClr val="bg1"/>
                </a:solidFill>
                <a:effectLst/>
              </a:rPr>
              <a:t>Determine the depth (degree) of the burn</a:t>
            </a:r>
          </a:p>
        </p:txBody>
      </p:sp>
    </p:spTree>
    <p:extLst>
      <p:ext uri="{BB962C8B-B14F-4D97-AF65-F5344CB8AC3E}">
        <p14:creationId xmlns:p14="http://schemas.microsoft.com/office/powerpoint/2010/main" val="9360497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BURNS</a:t>
            </a:r>
          </a:p>
        </p:txBody>
      </p:sp>
      <p:sp>
        <p:nvSpPr>
          <p:cNvPr id="3" name="Content Placeholder 2"/>
          <p:cNvSpPr>
            <a:spLocks noGrp="1"/>
          </p:cNvSpPr>
          <p:nvPr>
            <p:ph idx="1"/>
          </p:nvPr>
        </p:nvSpPr>
        <p:spPr/>
        <p:txBody>
          <a:bodyPr>
            <a:normAutofit/>
          </a:bodyPr>
          <a:lstStyle/>
          <a:p>
            <a:pPr marL="36900" indent="0">
              <a:buNone/>
            </a:pPr>
            <a:endParaRPr lang="en-US" sz="2800" b="1" dirty="0">
              <a:solidFill>
                <a:schemeClr val="bg1"/>
              </a:solidFill>
              <a:effectLst/>
            </a:endParaRPr>
          </a:p>
          <a:p>
            <a:r>
              <a:rPr lang="en-US" sz="2800" dirty="0">
                <a:solidFill>
                  <a:schemeClr val="bg1"/>
                </a:solidFill>
              </a:rPr>
              <a:t>The result of a caustic or corrosive substance touching the skin caused by:</a:t>
            </a:r>
          </a:p>
          <a:p>
            <a:r>
              <a:rPr lang="en-US" sz="2800" dirty="0">
                <a:solidFill>
                  <a:schemeClr val="bg1"/>
                </a:solidFill>
              </a:rPr>
              <a:t>Acids (batteries)</a:t>
            </a:r>
          </a:p>
          <a:p>
            <a:r>
              <a:rPr lang="en-US" sz="2800" dirty="0">
                <a:solidFill>
                  <a:schemeClr val="bg1"/>
                </a:solidFill>
              </a:rPr>
              <a:t>Alkalis (drain cleaners- often more extensive)</a:t>
            </a:r>
          </a:p>
          <a:p>
            <a:r>
              <a:rPr lang="en-US" sz="2800" dirty="0">
                <a:solidFill>
                  <a:schemeClr val="bg1"/>
                </a:solidFill>
              </a:rPr>
              <a:t>Organic compounds (oil products)</a:t>
            </a:r>
          </a:p>
        </p:txBody>
      </p:sp>
    </p:spTree>
    <p:extLst>
      <p:ext uri="{BB962C8B-B14F-4D97-AF65-F5344CB8AC3E}">
        <p14:creationId xmlns:p14="http://schemas.microsoft.com/office/powerpoint/2010/main" val="21917123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73" y="111468"/>
            <a:ext cx="7765322" cy="4058751"/>
          </a:xfrm>
        </p:spPr>
        <p:txBody>
          <a:bodyPr>
            <a:noAutofit/>
          </a:bodyPr>
          <a:lstStyle/>
          <a:p>
            <a:pPr marL="36900" indent="0">
              <a:buNone/>
            </a:pPr>
            <a:r>
              <a:rPr lang="en-US" sz="2800" b="1" dirty="0">
                <a:solidFill>
                  <a:schemeClr val="bg1"/>
                </a:solidFill>
                <a:effectLst/>
              </a:rPr>
              <a:t>What to Do:</a:t>
            </a:r>
          </a:p>
          <a:p>
            <a:r>
              <a:rPr lang="en-US" sz="2800" dirty="0">
                <a:solidFill>
                  <a:schemeClr val="bg1"/>
                </a:solidFill>
                <a:effectLst/>
              </a:rPr>
              <a:t>Remove the chemical by flushing the area with water</a:t>
            </a:r>
          </a:p>
          <a:p>
            <a:r>
              <a:rPr lang="en-US" sz="2800" dirty="0">
                <a:solidFill>
                  <a:schemeClr val="bg1"/>
                </a:solidFill>
                <a:effectLst/>
              </a:rPr>
              <a:t>Brush dry powder chemicals from the skin before flushing</a:t>
            </a:r>
          </a:p>
          <a:p>
            <a:r>
              <a:rPr lang="en-US" sz="2800" dirty="0">
                <a:solidFill>
                  <a:schemeClr val="bg1"/>
                </a:solidFill>
                <a:effectLst/>
              </a:rPr>
              <a:t>Take precautions to protect yourself from exposure to the chemical</a:t>
            </a:r>
          </a:p>
          <a:p>
            <a:r>
              <a:rPr lang="en-US" sz="2800" dirty="0">
                <a:solidFill>
                  <a:schemeClr val="bg1"/>
                </a:solidFill>
                <a:effectLst/>
              </a:rPr>
              <a:t>Remove the victim’s contaminated clothing and jewelry while flushing with water</a:t>
            </a:r>
          </a:p>
          <a:p>
            <a:r>
              <a:rPr lang="en-US" sz="2800" dirty="0">
                <a:solidFill>
                  <a:schemeClr val="bg1"/>
                </a:solidFill>
                <a:effectLst/>
              </a:rPr>
              <a:t>Flush for 20 minutes all chemical burns (skin, eyes)</a:t>
            </a:r>
          </a:p>
          <a:p>
            <a:r>
              <a:rPr lang="en-US" sz="2800" dirty="0">
                <a:solidFill>
                  <a:schemeClr val="bg1"/>
                </a:solidFill>
                <a:effectLst/>
              </a:rPr>
              <a:t>Cover the burned area with a dry, sterile dressing</a:t>
            </a:r>
          </a:p>
          <a:p>
            <a:r>
              <a:rPr lang="en-US" sz="2800" dirty="0">
                <a:solidFill>
                  <a:schemeClr val="bg1"/>
                </a:solidFill>
                <a:effectLst/>
              </a:rPr>
              <a:t>Seek medical attention</a:t>
            </a:r>
          </a:p>
        </p:txBody>
      </p:sp>
    </p:spTree>
    <p:extLst>
      <p:ext uri="{BB962C8B-B14F-4D97-AF65-F5344CB8AC3E}">
        <p14:creationId xmlns:p14="http://schemas.microsoft.com/office/powerpoint/2010/main" val="10428356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r>
              <a:rPr lang="en-US" altLang="zh-CN" dirty="0">
                <a:solidFill>
                  <a:schemeClr val="bg1"/>
                </a:solidFill>
                <a:effectLst/>
                <a:ea typeface="宋体" panose="02010600030101010101" pitchFamily="2" charset="-122"/>
              </a:rPr>
              <a:t>MINOR BURNS </a:t>
            </a:r>
            <a:br>
              <a:rPr lang="en-US" altLang="zh-CN" dirty="0">
                <a:solidFill>
                  <a:schemeClr val="bg1"/>
                </a:solidFill>
                <a:effectLst/>
                <a:ea typeface="宋体" panose="02010600030101010101" pitchFamily="2" charset="-122"/>
              </a:rPr>
            </a:br>
            <a:r>
              <a:rPr lang="en-US" altLang="zh-CN" dirty="0">
                <a:solidFill>
                  <a:schemeClr val="bg1"/>
                </a:solidFill>
                <a:effectLst/>
                <a:ea typeface="宋体" panose="02010600030101010101" pitchFamily="2" charset="-122"/>
              </a:rPr>
              <a:t>(FIRST DEGREE BURNS)</a:t>
            </a:r>
          </a:p>
        </p:txBody>
      </p:sp>
      <p:sp>
        <p:nvSpPr>
          <p:cNvPr id="30725" name="Rectangle 5"/>
          <p:cNvSpPr>
            <a:spLocks noGrp="1" noChangeArrowheads="1"/>
          </p:cNvSpPr>
          <p:nvPr>
            <p:ph type="body" idx="1"/>
          </p:nvPr>
        </p:nvSpPr>
        <p:spPr/>
        <p:txBody>
          <a:bodyPr/>
          <a:lstStyle/>
          <a:p>
            <a:pPr>
              <a:lnSpc>
                <a:spcPct val="80000"/>
              </a:lnSpc>
              <a:buFontTx/>
              <a:buNone/>
            </a:pPr>
            <a:r>
              <a:rPr lang="en-US" altLang="zh-CN" sz="2400" b="1" dirty="0">
                <a:solidFill>
                  <a:schemeClr val="bg1"/>
                </a:solidFill>
                <a:effectLst/>
                <a:ea typeface="宋体" panose="02010600030101010101" pitchFamily="2" charset="-122"/>
              </a:rPr>
              <a:t>TREATMENT:</a:t>
            </a:r>
          </a:p>
          <a:p>
            <a:pPr>
              <a:lnSpc>
                <a:spcPct val="80000"/>
              </a:lnSpc>
            </a:pPr>
            <a:r>
              <a:rPr lang="en-US" altLang="zh-CN" sz="2400" dirty="0">
                <a:solidFill>
                  <a:schemeClr val="bg1"/>
                </a:solidFill>
                <a:effectLst/>
                <a:ea typeface="宋体" panose="02010600030101010101" pitchFamily="2" charset="-122"/>
              </a:rPr>
              <a:t>Rinse the injured part with cold water for at least 10 minutes to stop burning and relieve pain</a:t>
            </a:r>
          </a:p>
          <a:p>
            <a:pPr>
              <a:lnSpc>
                <a:spcPct val="80000"/>
              </a:lnSpc>
            </a:pPr>
            <a:r>
              <a:rPr lang="en-US" altLang="zh-CN" sz="2400" dirty="0">
                <a:solidFill>
                  <a:schemeClr val="bg1"/>
                </a:solidFill>
                <a:effectLst/>
                <a:ea typeface="宋体" panose="02010600030101010101" pitchFamily="2" charset="-122"/>
              </a:rPr>
              <a:t>Gently remove any jewelry, watches, belts or constricting clothing from injured area before it begins to swell</a:t>
            </a:r>
          </a:p>
          <a:p>
            <a:pPr>
              <a:lnSpc>
                <a:spcPct val="80000"/>
              </a:lnSpc>
            </a:pPr>
            <a:r>
              <a:rPr lang="en-US" altLang="zh-CN" sz="2400" dirty="0">
                <a:solidFill>
                  <a:schemeClr val="bg1"/>
                </a:solidFill>
                <a:effectLst/>
                <a:ea typeface="宋体" panose="02010600030101010101" pitchFamily="2" charset="-122"/>
              </a:rPr>
              <a:t>Cover area with sterile dressing, or any clean, non-fluffy material and bandage loosely in place.</a:t>
            </a:r>
          </a:p>
          <a:p>
            <a:pPr>
              <a:lnSpc>
                <a:spcPct val="80000"/>
              </a:lnSpc>
            </a:pPr>
            <a:r>
              <a:rPr lang="en-US" altLang="zh-CN" sz="2400" dirty="0">
                <a:solidFill>
                  <a:schemeClr val="bg1"/>
                </a:solidFill>
                <a:effectLst/>
                <a:ea typeface="宋体" panose="02010600030101010101" pitchFamily="2" charset="-122"/>
              </a:rPr>
              <a:t>NOTE: Cold burns should not be rinsed with cold water and cold water should never be applied to anyone with extensive burns.</a:t>
            </a:r>
          </a:p>
        </p:txBody>
      </p:sp>
    </p:spTree>
    <p:extLst>
      <p:ext uri="{BB962C8B-B14F-4D97-AF65-F5344CB8AC3E}">
        <p14:creationId xmlns:p14="http://schemas.microsoft.com/office/powerpoint/2010/main" val="425677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F497-8AB5-4CD5-894D-EE588CBCA99C}"/>
              </a:ext>
            </a:extLst>
          </p:cNvPr>
          <p:cNvSpPr>
            <a:spLocks noGrp="1"/>
          </p:cNvSpPr>
          <p:nvPr>
            <p:ph type="title"/>
          </p:nvPr>
        </p:nvSpPr>
        <p:spPr/>
        <p:txBody>
          <a:bodyPr/>
          <a:lstStyle/>
          <a:p>
            <a:r>
              <a:rPr lang="en-US" dirty="0">
                <a:solidFill>
                  <a:schemeClr val="bg1"/>
                </a:solidFill>
              </a:rPr>
              <a:t>FIRST AID RULES</a:t>
            </a:r>
          </a:p>
        </p:txBody>
      </p:sp>
      <p:sp>
        <p:nvSpPr>
          <p:cNvPr id="3" name="Content Placeholder 2">
            <a:extLst>
              <a:ext uri="{FF2B5EF4-FFF2-40B4-BE49-F238E27FC236}">
                <a16:creationId xmlns:a16="http://schemas.microsoft.com/office/drawing/2014/main" id="{A51D8E21-C629-4198-B57A-22C23018A489}"/>
              </a:ext>
            </a:extLst>
          </p:cNvPr>
          <p:cNvSpPr>
            <a:spLocks noGrp="1"/>
          </p:cNvSpPr>
          <p:nvPr>
            <p:ph idx="1"/>
          </p:nvPr>
        </p:nvSpPr>
        <p:spPr/>
        <p:txBody>
          <a:bodyPr>
            <a:normAutofit fontScale="92500" lnSpcReduction="20000"/>
          </a:bodyPr>
          <a:lstStyle/>
          <a:p>
            <a:pPr marL="36900" indent="0">
              <a:buNone/>
            </a:pPr>
            <a:r>
              <a:rPr lang="en-US" sz="2800" dirty="0">
                <a:solidFill>
                  <a:schemeClr val="bg1"/>
                </a:solidFill>
              </a:rPr>
              <a:t>5. Examined the victim gently. Treat the most urgent injuries first and then treat the other injuries to the best of your ability. </a:t>
            </a:r>
          </a:p>
          <a:p>
            <a:pPr marL="36900" indent="0">
              <a:buNone/>
            </a:pPr>
            <a:endParaRPr lang="en-US" sz="2800" dirty="0">
              <a:solidFill>
                <a:schemeClr val="bg1"/>
              </a:solidFill>
            </a:endParaRPr>
          </a:p>
          <a:p>
            <a:pPr>
              <a:buNone/>
            </a:pPr>
            <a:r>
              <a:rPr lang="en-US" sz="2800" dirty="0">
                <a:solidFill>
                  <a:schemeClr val="bg1"/>
                </a:solidFill>
              </a:rPr>
              <a:t>6. Avoid allowing the victim to see his own injury. Assure him that his condition is understood and that he will receive good care. </a:t>
            </a:r>
          </a:p>
          <a:p>
            <a:pPr>
              <a:buNone/>
            </a:pPr>
            <a:endParaRPr lang="en-US" sz="2800" dirty="0">
              <a:solidFill>
                <a:schemeClr val="bg1"/>
              </a:solidFill>
            </a:endParaRPr>
          </a:p>
          <a:p>
            <a:pPr>
              <a:buNone/>
            </a:pPr>
            <a:r>
              <a:rPr lang="en-US" sz="2800" dirty="0">
                <a:solidFill>
                  <a:schemeClr val="bg1"/>
                </a:solidFill>
              </a:rPr>
              <a:t>7. Do not try to give any solid or liquid substance by mouth to an unconscious victim. </a:t>
            </a:r>
          </a:p>
          <a:p>
            <a:endParaRPr lang="en-US" dirty="0"/>
          </a:p>
        </p:txBody>
      </p:sp>
      <p:sp>
        <p:nvSpPr>
          <p:cNvPr id="4" name="Date Placeholder 3">
            <a:extLst>
              <a:ext uri="{FF2B5EF4-FFF2-40B4-BE49-F238E27FC236}">
                <a16:creationId xmlns:a16="http://schemas.microsoft.com/office/drawing/2014/main" id="{F6D7D3BB-5180-4427-950D-6FA19619C7A1}"/>
              </a:ext>
            </a:extLst>
          </p:cNvPr>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a:extLst>
              <a:ext uri="{FF2B5EF4-FFF2-40B4-BE49-F238E27FC236}">
                <a16:creationId xmlns:a16="http://schemas.microsoft.com/office/drawing/2014/main" id="{7F4C94A0-F85F-4E09-9D09-FF52960930C6}"/>
              </a:ext>
            </a:extLst>
          </p:cNvPr>
          <p:cNvSpPr>
            <a:spLocks noGrp="1"/>
          </p:cNvSpPr>
          <p:nvPr>
            <p:ph type="sldNum" sz="quarter" idx="12"/>
          </p:nvPr>
        </p:nvSpPr>
        <p:spPr/>
        <p:txBody>
          <a:bodyPr/>
          <a:lstStyle/>
          <a:p>
            <a:fld id="{B93D1BD3-223B-4EEE-8D90-A8A34B0DCC2C}" type="slidenum">
              <a:rPr lang="en-US" smtClean="0"/>
              <a:t>13</a:t>
            </a:fld>
            <a:endParaRPr lang="en-US"/>
          </a:p>
        </p:txBody>
      </p:sp>
    </p:spTree>
    <p:extLst>
      <p:ext uri="{BB962C8B-B14F-4D97-AF65-F5344CB8AC3E}">
        <p14:creationId xmlns:p14="http://schemas.microsoft.com/office/powerpoint/2010/main" val="42128681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r>
              <a:rPr lang="en-US" altLang="zh-CN" sz="2800" dirty="0">
                <a:solidFill>
                  <a:schemeClr val="bg1"/>
                </a:solidFill>
                <a:effectLst/>
                <a:ea typeface="宋体" panose="02010600030101010101" pitchFamily="2" charset="-122"/>
              </a:rPr>
              <a:t>SEVERE BURNS </a:t>
            </a:r>
            <a:br>
              <a:rPr lang="en-US" altLang="zh-CN" sz="2800" dirty="0">
                <a:solidFill>
                  <a:schemeClr val="bg1"/>
                </a:solidFill>
                <a:effectLst/>
                <a:ea typeface="宋体" panose="02010600030101010101" pitchFamily="2" charset="-122"/>
              </a:rPr>
            </a:br>
            <a:r>
              <a:rPr lang="en-US" altLang="zh-CN" sz="2800" dirty="0">
                <a:solidFill>
                  <a:schemeClr val="bg1"/>
                </a:solidFill>
                <a:effectLst/>
                <a:ea typeface="宋体" panose="02010600030101010101" pitchFamily="2" charset="-122"/>
              </a:rPr>
              <a:t>(SECOND AND THIRD DEGREE BURNS)</a:t>
            </a:r>
          </a:p>
        </p:txBody>
      </p:sp>
      <p:sp>
        <p:nvSpPr>
          <p:cNvPr id="26630" name="Rectangle 6"/>
          <p:cNvSpPr>
            <a:spLocks noGrp="1" noChangeArrowheads="1"/>
          </p:cNvSpPr>
          <p:nvPr>
            <p:ph type="body" idx="1"/>
          </p:nvPr>
        </p:nvSpPr>
        <p:spPr/>
        <p:txBody>
          <a:bodyPr/>
          <a:lstStyle/>
          <a:p>
            <a:pPr>
              <a:buFontTx/>
              <a:buNone/>
            </a:pPr>
            <a:r>
              <a:rPr lang="en-US" altLang="zh-CN" sz="2400" b="1" dirty="0">
                <a:solidFill>
                  <a:schemeClr val="bg1"/>
                </a:solidFill>
                <a:effectLst/>
                <a:ea typeface="宋体" panose="02010600030101010101" pitchFamily="2" charset="-122"/>
              </a:rPr>
              <a:t>TREATMENT:</a:t>
            </a:r>
          </a:p>
          <a:p>
            <a:r>
              <a:rPr lang="en-US" altLang="zh-CN" sz="2400" dirty="0">
                <a:solidFill>
                  <a:schemeClr val="bg1"/>
                </a:solidFill>
                <a:effectLst/>
                <a:ea typeface="宋体" panose="02010600030101010101" pitchFamily="2" charset="-122"/>
              </a:rPr>
              <a:t>Lay the casualty down and protect the burnt area from contact with the ground if possible</a:t>
            </a:r>
          </a:p>
          <a:p>
            <a:r>
              <a:rPr lang="en-US" altLang="zh-CN" sz="2400" dirty="0">
                <a:solidFill>
                  <a:schemeClr val="bg1"/>
                </a:solidFill>
                <a:effectLst/>
                <a:ea typeface="宋体" panose="02010600030101010101" pitchFamily="2" charset="-122"/>
              </a:rPr>
              <a:t>Rinse burn with plenty of cold water for at least 10 minutes or use burn-cooling gel</a:t>
            </a:r>
          </a:p>
          <a:p>
            <a:r>
              <a:rPr lang="en-US" altLang="zh-CN" sz="2400" dirty="0">
                <a:solidFill>
                  <a:schemeClr val="bg1"/>
                </a:solidFill>
                <a:effectLst/>
                <a:ea typeface="宋体" panose="02010600030101010101" pitchFamily="2" charset="-122"/>
              </a:rPr>
              <a:t>Arrange for casualty to be sent to the hospital</a:t>
            </a:r>
          </a:p>
          <a:p>
            <a:r>
              <a:rPr lang="en-US" altLang="zh-CN" sz="2400" dirty="0">
                <a:solidFill>
                  <a:schemeClr val="bg1"/>
                </a:solidFill>
                <a:effectLst/>
                <a:ea typeface="宋体" panose="02010600030101010101" pitchFamily="2" charset="-122"/>
              </a:rPr>
              <a:t>While cooling the burn, watch for signs of difficulty in breathing and be ready to resuscitate if necessary</a:t>
            </a:r>
          </a:p>
        </p:txBody>
      </p:sp>
    </p:spTree>
    <p:extLst>
      <p:ext uri="{BB962C8B-B14F-4D97-AF65-F5344CB8AC3E}">
        <p14:creationId xmlns:p14="http://schemas.microsoft.com/office/powerpoint/2010/main" val="35676402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p:txBody>
          <a:bodyPr/>
          <a:lstStyle/>
          <a:p>
            <a:r>
              <a:rPr lang="en-US" altLang="zh-CN" sz="2800" dirty="0">
                <a:solidFill>
                  <a:schemeClr val="bg1"/>
                </a:solidFill>
                <a:effectLst/>
                <a:ea typeface="宋体" panose="02010600030101010101" pitchFamily="2" charset="-122"/>
              </a:rPr>
              <a:t>SEVERE BURNS </a:t>
            </a:r>
            <a:br>
              <a:rPr lang="en-US" altLang="zh-CN" sz="2800" dirty="0">
                <a:solidFill>
                  <a:schemeClr val="bg1"/>
                </a:solidFill>
                <a:effectLst/>
                <a:ea typeface="宋体" panose="02010600030101010101" pitchFamily="2" charset="-122"/>
              </a:rPr>
            </a:br>
            <a:r>
              <a:rPr lang="en-US" altLang="zh-CN" sz="2800" dirty="0">
                <a:solidFill>
                  <a:schemeClr val="bg1"/>
                </a:solidFill>
                <a:effectLst/>
                <a:ea typeface="宋体" panose="02010600030101010101" pitchFamily="2" charset="-122"/>
              </a:rPr>
              <a:t> (SECOND AND THIRD DEGREE BURNS)</a:t>
            </a:r>
          </a:p>
        </p:txBody>
      </p:sp>
      <p:sp>
        <p:nvSpPr>
          <p:cNvPr id="27655" name="Rectangle 7"/>
          <p:cNvSpPr>
            <a:spLocks noGrp="1" noChangeArrowheads="1"/>
          </p:cNvSpPr>
          <p:nvPr>
            <p:ph type="body" idx="1"/>
          </p:nvPr>
        </p:nvSpPr>
        <p:spPr>
          <a:xfrm>
            <a:off x="685346" y="1704741"/>
            <a:ext cx="7765322" cy="4058751"/>
          </a:xfrm>
        </p:spPr>
        <p:txBody>
          <a:bodyPr/>
          <a:lstStyle/>
          <a:p>
            <a:pPr>
              <a:lnSpc>
                <a:spcPct val="90000"/>
              </a:lnSpc>
            </a:pPr>
            <a:r>
              <a:rPr lang="en-US" altLang="zh-CN" sz="2400" dirty="0">
                <a:solidFill>
                  <a:schemeClr val="bg1"/>
                </a:solidFill>
                <a:effectLst/>
                <a:ea typeface="宋体" panose="02010600030101010101" pitchFamily="2" charset="-122"/>
              </a:rPr>
              <a:t>Remove any rings, watches, belts, shoes or burning clothing from injured area before it begins to swell</a:t>
            </a:r>
          </a:p>
          <a:p>
            <a:pPr>
              <a:lnSpc>
                <a:spcPct val="90000"/>
              </a:lnSpc>
            </a:pPr>
            <a:r>
              <a:rPr lang="en-US" altLang="zh-CN" sz="2400" dirty="0">
                <a:solidFill>
                  <a:schemeClr val="bg1"/>
                </a:solidFill>
                <a:effectLst/>
                <a:ea typeface="宋体" panose="02010600030101010101" pitchFamily="2" charset="-122"/>
              </a:rPr>
              <a:t>Remove burnt clothing, unless it is sticking to the burn</a:t>
            </a:r>
          </a:p>
          <a:p>
            <a:pPr>
              <a:lnSpc>
                <a:spcPct val="90000"/>
              </a:lnSpc>
            </a:pPr>
            <a:r>
              <a:rPr lang="en-US" altLang="zh-CN" sz="2400" dirty="0">
                <a:solidFill>
                  <a:schemeClr val="bg1"/>
                </a:solidFill>
                <a:effectLst/>
                <a:ea typeface="宋体" panose="02010600030101010101" pitchFamily="2" charset="-122"/>
              </a:rPr>
              <a:t>Cover dressing with sterile dressing or some other suitable material to prevent infection and germs (this is not necessary if burn is on face)</a:t>
            </a:r>
          </a:p>
          <a:p>
            <a:pPr>
              <a:lnSpc>
                <a:spcPct val="90000"/>
              </a:lnSpc>
            </a:pPr>
            <a:r>
              <a:rPr lang="en-US" altLang="zh-CN" sz="2400" dirty="0">
                <a:solidFill>
                  <a:schemeClr val="bg1"/>
                </a:solidFill>
                <a:effectLst/>
                <a:ea typeface="宋体" panose="02010600030101010101" pitchFamily="2" charset="-122"/>
              </a:rPr>
              <a:t>Do NOT burst any blisters, touch infected area or apply any lotions to the injury as this will retain heat within the burn.</a:t>
            </a:r>
          </a:p>
        </p:txBody>
      </p:sp>
    </p:spTree>
    <p:extLst>
      <p:ext uri="{BB962C8B-B14F-4D97-AF65-F5344CB8AC3E}">
        <p14:creationId xmlns:p14="http://schemas.microsoft.com/office/powerpoint/2010/main" val="23988481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fontScale="90000"/>
          </a:bodyPr>
          <a:lstStyle/>
          <a:p>
            <a:r>
              <a:rPr lang="en-US" altLang="zh-CN" dirty="0">
                <a:solidFill>
                  <a:schemeClr val="bg1"/>
                </a:solidFill>
                <a:effectLst/>
                <a:ea typeface="宋体" panose="02010600030101010101" pitchFamily="2" charset="-122"/>
              </a:rPr>
              <a:t>ELECTRIC SHOCKS </a:t>
            </a:r>
            <a:br>
              <a:rPr lang="en-US" altLang="zh-CN" dirty="0">
                <a:solidFill>
                  <a:schemeClr val="bg1"/>
                </a:solidFill>
                <a:effectLst/>
                <a:ea typeface="宋体" panose="02010600030101010101" pitchFamily="2" charset="-122"/>
              </a:rPr>
            </a:br>
            <a:r>
              <a:rPr lang="en-US" altLang="zh-CN" dirty="0">
                <a:solidFill>
                  <a:schemeClr val="bg1"/>
                </a:solidFill>
                <a:effectLst/>
                <a:ea typeface="宋体" panose="02010600030101010101" pitchFamily="2" charset="-122"/>
              </a:rPr>
              <a:t>(LOW-VOLTAGE CURRENTS)</a:t>
            </a:r>
          </a:p>
        </p:txBody>
      </p:sp>
      <p:sp>
        <p:nvSpPr>
          <p:cNvPr id="33797" name="Rectangle 5"/>
          <p:cNvSpPr>
            <a:spLocks noGrp="1" noChangeArrowheads="1"/>
          </p:cNvSpPr>
          <p:nvPr>
            <p:ph type="body" idx="1"/>
          </p:nvPr>
        </p:nvSpPr>
        <p:spPr/>
        <p:txBody>
          <a:bodyPr/>
          <a:lstStyle/>
          <a:p>
            <a:pPr>
              <a:lnSpc>
                <a:spcPct val="80000"/>
              </a:lnSpc>
            </a:pPr>
            <a:r>
              <a:rPr lang="en-US" altLang="zh-CN" sz="2400" dirty="0">
                <a:solidFill>
                  <a:schemeClr val="bg1"/>
                </a:solidFill>
                <a:effectLst/>
                <a:ea typeface="宋体" panose="02010600030101010101" pitchFamily="2" charset="-122"/>
              </a:rPr>
              <a:t>Break contact of electric source with casualty by switching off mains or meter point (Only if it is safe for you to do so)</a:t>
            </a:r>
          </a:p>
          <a:p>
            <a:pPr>
              <a:lnSpc>
                <a:spcPct val="80000"/>
              </a:lnSpc>
            </a:pPr>
            <a:r>
              <a:rPr lang="en-US" altLang="zh-CN" sz="2400" dirty="0">
                <a:solidFill>
                  <a:schemeClr val="bg1"/>
                </a:solidFill>
                <a:effectLst/>
                <a:ea typeface="宋体" panose="02010600030101010101" pitchFamily="2" charset="-122"/>
              </a:rPr>
              <a:t>If unable to reach cable, stand on insulating material e.g. plastic mat, wooden box and push casualty’s limbs away from source with a broom or stick</a:t>
            </a:r>
          </a:p>
          <a:p>
            <a:pPr>
              <a:lnSpc>
                <a:spcPct val="80000"/>
              </a:lnSpc>
            </a:pPr>
            <a:r>
              <a:rPr lang="en-US" altLang="zh-CN" sz="2400" dirty="0">
                <a:solidFill>
                  <a:schemeClr val="bg1"/>
                </a:solidFill>
                <a:effectLst/>
                <a:ea typeface="宋体" panose="02010600030101010101" pitchFamily="2" charset="-122"/>
              </a:rPr>
              <a:t>Do not touch the person until the power supply is turned off</a:t>
            </a:r>
          </a:p>
          <a:p>
            <a:pPr>
              <a:lnSpc>
                <a:spcPct val="80000"/>
              </a:lnSpc>
            </a:pPr>
            <a:r>
              <a:rPr lang="en-US" altLang="zh-CN" sz="2400" dirty="0">
                <a:solidFill>
                  <a:schemeClr val="bg1"/>
                </a:solidFill>
                <a:effectLst/>
                <a:ea typeface="宋体" panose="02010600030101010101" pitchFamily="2" charset="-122"/>
              </a:rPr>
              <a:t>Be careful in areas that are wet</a:t>
            </a:r>
          </a:p>
        </p:txBody>
      </p:sp>
    </p:spTree>
    <p:extLst>
      <p:ext uri="{BB962C8B-B14F-4D97-AF65-F5344CB8AC3E}">
        <p14:creationId xmlns:p14="http://schemas.microsoft.com/office/powerpoint/2010/main" val="8059761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FRACTURES</a:t>
            </a:r>
          </a:p>
        </p:txBody>
      </p:sp>
      <p:sp>
        <p:nvSpPr>
          <p:cNvPr id="36870" name="Rectangle 6"/>
          <p:cNvSpPr>
            <a:spLocks noGrp="1" noChangeArrowheads="1"/>
          </p:cNvSpPr>
          <p:nvPr>
            <p:ph type="body" idx="1"/>
          </p:nvPr>
        </p:nvSpPr>
        <p:spPr>
          <a:xfrm>
            <a:off x="725488" y="2420938"/>
            <a:ext cx="7086600" cy="3986212"/>
          </a:xfrm>
        </p:spPr>
        <p:txBody>
          <a:bodyPr/>
          <a:lstStyle/>
          <a:p>
            <a:pPr>
              <a:buFontTx/>
              <a:buNone/>
            </a:pPr>
            <a:r>
              <a:rPr lang="en-US" altLang="zh-CN" sz="2400" b="1" dirty="0">
                <a:solidFill>
                  <a:schemeClr val="bg1"/>
                </a:solidFill>
                <a:effectLst/>
                <a:ea typeface="宋体" panose="02010600030101010101" pitchFamily="2" charset="-122"/>
              </a:rPr>
              <a:t>SYMPTOMS:</a:t>
            </a:r>
          </a:p>
          <a:p>
            <a:r>
              <a:rPr lang="en-US" altLang="zh-CN" sz="2400" dirty="0">
                <a:solidFill>
                  <a:schemeClr val="bg1"/>
                </a:solidFill>
                <a:effectLst/>
                <a:ea typeface="宋体" panose="02010600030101010101" pitchFamily="2" charset="-122"/>
              </a:rPr>
              <a:t>Pain at or near fractured site</a:t>
            </a:r>
          </a:p>
          <a:p>
            <a:r>
              <a:rPr lang="en-US" altLang="zh-CN" sz="2400" dirty="0">
                <a:solidFill>
                  <a:schemeClr val="bg1"/>
                </a:solidFill>
                <a:effectLst/>
                <a:ea typeface="宋体" panose="02010600030101010101" pitchFamily="2" charset="-122"/>
              </a:rPr>
              <a:t>Tenderness on gentle pressure</a:t>
            </a:r>
          </a:p>
          <a:p>
            <a:r>
              <a:rPr lang="en-US" altLang="zh-CN" sz="2400" dirty="0">
                <a:solidFill>
                  <a:schemeClr val="bg1"/>
                </a:solidFill>
                <a:effectLst/>
                <a:ea typeface="宋体" panose="02010600030101010101" pitchFamily="2" charset="-122"/>
              </a:rPr>
              <a:t>Swelling over the fracture site</a:t>
            </a:r>
          </a:p>
          <a:p>
            <a:r>
              <a:rPr lang="en-US" altLang="zh-CN" sz="2400" dirty="0">
                <a:solidFill>
                  <a:schemeClr val="bg1"/>
                </a:solidFill>
                <a:effectLst/>
                <a:ea typeface="宋体" panose="02010600030101010101" pitchFamily="2" charset="-122"/>
              </a:rPr>
              <a:t>Deformity e.g. irregularity of bone, angulation or rotation of limb, depression of bone etc.</a:t>
            </a:r>
          </a:p>
          <a:p>
            <a:r>
              <a:rPr lang="en-US" altLang="zh-CN" sz="2400" dirty="0">
                <a:solidFill>
                  <a:schemeClr val="bg1"/>
                </a:solidFill>
                <a:effectLst/>
                <a:ea typeface="宋体" panose="02010600030101010101" pitchFamily="2" charset="-122"/>
              </a:rPr>
              <a:t>Loss of power</a:t>
            </a:r>
          </a:p>
          <a:p>
            <a:r>
              <a:rPr lang="en-US" altLang="zh-CN" sz="2400" dirty="0">
                <a:solidFill>
                  <a:schemeClr val="bg1"/>
                </a:solidFill>
                <a:effectLst/>
                <a:ea typeface="宋体" panose="02010600030101010101" pitchFamily="2" charset="-122"/>
              </a:rPr>
              <a:t>Signs and symptoms of shock</a:t>
            </a:r>
          </a:p>
        </p:txBody>
      </p:sp>
      <p:sp>
        <p:nvSpPr>
          <p:cNvPr id="36868" name="Text Box 4"/>
          <p:cNvSpPr txBox="1">
            <a:spLocks noChangeArrowheads="1"/>
          </p:cNvSpPr>
          <p:nvPr/>
        </p:nvSpPr>
        <p:spPr bwMode="auto">
          <a:xfrm>
            <a:off x="990600" y="1320800"/>
            <a:ext cx="74600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zh-CN" sz="2800" dirty="0">
                <a:solidFill>
                  <a:schemeClr val="bg1"/>
                </a:solidFill>
                <a:latin typeface="Arial" panose="020B0604020202020204" pitchFamily="34" charset="0"/>
                <a:ea typeface="宋体" panose="02010600030101010101" pitchFamily="2" charset="-122"/>
              </a:rPr>
              <a:t>A fracture is a break or crack in the  continuity of the bone.</a:t>
            </a:r>
          </a:p>
        </p:txBody>
      </p:sp>
    </p:spTree>
    <p:extLst>
      <p:ext uri="{BB962C8B-B14F-4D97-AF65-F5344CB8AC3E}">
        <p14:creationId xmlns:p14="http://schemas.microsoft.com/office/powerpoint/2010/main" val="12905611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906" y="491479"/>
            <a:ext cx="7765322" cy="4058751"/>
          </a:xfrm>
        </p:spPr>
        <p:txBody>
          <a:bodyPr>
            <a:noAutofit/>
          </a:bodyPr>
          <a:lstStyle/>
          <a:p>
            <a:r>
              <a:rPr lang="en-US" sz="2800" b="1" dirty="0">
                <a:solidFill>
                  <a:schemeClr val="bg1"/>
                </a:solidFill>
                <a:effectLst/>
              </a:rPr>
              <a:t>There are two categories of fractures:</a:t>
            </a:r>
          </a:p>
          <a:p>
            <a:pPr marL="36900" indent="0">
              <a:buNone/>
            </a:pPr>
            <a:r>
              <a:rPr lang="en-US" sz="2800" b="1" dirty="0">
                <a:solidFill>
                  <a:schemeClr val="bg1"/>
                </a:solidFill>
                <a:effectLst/>
              </a:rPr>
              <a:t>1. Closed (Simple) fracture</a:t>
            </a:r>
          </a:p>
          <a:p>
            <a:pPr lvl="1"/>
            <a:r>
              <a:rPr lang="en-US" sz="2800" dirty="0">
                <a:solidFill>
                  <a:schemeClr val="bg1"/>
                </a:solidFill>
                <a:effectLst/>
              </a:rPr>
              <a:t>The skin is intact and no wound exists anywhere near the fracture site.</a:t>
            </a:r>
          </a:p>
          <a:p>
            <a:pPr marL="36900" indent="0">
              <a:buNone/>
            </a:pPr>
            <a:r>
              <a:rPr lang="en-US" sz="2800" b="1" dirty="0">
                <a:solidFill>
                  <a:schemeClr val="bg1"/>
                </a:solidFill>
                <a:effectLst/>
              </a:rPr>
              <a:t>2. Open (Compound) fracture</a:t>
            </a:r>
          </a:p>
          <a:p>
            <a:pPr lvl="1"/>
            <a:r>
              <a:rPr lang="en-US" sz="2800" dirty="0">
                <a:solidFill>
                  <a:schemeClr val="bg1"/>
                </a:solidFill>
                <a:effectLst/>
              </a:rPr>
              <a:t>The skin over the fracture has been damaged or broken.</a:t>
            </a:r>
          </a:p>
          <a:p>
            <a:pPr lvl="1"/>
            <a:r>
              <a:rPr lang="en-US" sz="2800" dirty="0">
                <a:solidFill>
                  <a:schemeClr val="bg1"/>
                </a:solidFill>
                <a:effectLst/>
              </a:rPr>
              <a:t>The wound may result from bone protruding through the skin.</a:t>
            </a:r>
          </a:p>
          <a:p>
            <a:pPr lvl="1"/>
            <a:r>
              <a:rPr lang="en-US" sz="2800" dirty="0">
                <a:solidFill>
                  <a:schemeClr val="bg1"/>
                </a:solidFill>
                <a:effectLst/>
              </a:rPr>
              <a:t>The bone may not always be visible in the wound.</a:t>
            </a:r>
          </a:p>
        </p:txBody>
      </p:sp>
    </p:spTree>
    <p:extLst>
      <p:ext uri="{BB962C8B-B14F-4D97-AF65-F5344CB8AC3E}">
        <p14:creationId xmlns:p14="http://schemas.microsoft.com/office/powerpoint/2010/main" val="1731327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DISLOCATIONS</a:t>
            </a:r>
          </a:p>
        </p:txBody>
      </p:sp>
      <p:sp>
        <p:nvSpPr>
          <p:cNvPr id="34822" name="Rectangle 6"/>
          <p:cNvSpPr>
            <a:spLocks noGrp="1" noChangeArrowheads="1"/>
          </p:cNvSpPr>
          <p:nvPr>
            <p:ph type="body" idx="1"/>
          </p:nvPr>
        </p:nvSpPr>
        <p:spPr>
          <a:xfrm>
            <a:off x="684213" y="2636838"/>
            <a:ext cx="7086600" cy="3986212"/>
          </a:xfrm>
        </p:spPr>
        <p:txBody>
          <a:bodyPr>
            <a:normAutofit/>
          </a:bodyPr>
          <a:lstStyle/>
          <a:p>
            <a:pPr>
              <a:buFontTx/>
              <a:buNone/>
            </a:pPr>
            <a:r>
              <a:rPr lang="en-US" altLang="zh-CN" sz="2400" b="1" dirty="0">
                <a:solidFill>
                  <a:schemeClr val="bg1"/>
                </a:solidFill>
                <a:effectLst/>
                <a:ea typeface="宋体" panose="02010600030101010101" pitchFamily="2" charset="-122"/>
              </a:rPr>
              <a:t>SYMPTOMS:</a:t>
            </a:r>
          </a:p>
          <a:p>
            <a:r>
              <a:rPr lang="en-US" altLang="zh-CN" sz="2400" dirty="0">
                <a:solidFill>
                  <a:schemeClr val="bg1"/>
                </a:solidFill>
                <a:effectLst/>
                <a:ea typeface="宋体" panose="02010600030101010101" pitchFamily="2" charset="-122"/>
              </a:rPr>
              <a:t>Pain at the site of injury</a:t>
            </a:r>
          </a:p>
          <a:p>
            <a:r>
              <a:rPr lang="en-US" altLang="zh-CN" sz="2400" dirty="0">
                <a:solidFill>
                  <a:schemeClr val="bg1"/>
                </a:solidFill>
                <a:effectLst/>
                <a:ea typeface="宋体" panose="02010600030101010101" pitchFamily="2" charset="-122"/>
              </a:rPr>
              <a:t>Limited movement at joint</a:t>
            </a:r>
          </a:p>
          <a:p>
            <a:r>
              <a:rPr lang="en-US" altLang="zh-CN" sz="2400" dirty="0">
                <a:solidFill>
                  <a:schemeClr val="bg1"/>
                </a:solidFill>
                <a:effectLst/>
                <a:ea typeface="宋体" panose="02010600030101010101" pitchFamily="2" charset="-122"/>
              </a:rPr>
              <a:t>Deformity</a:t>
            </a:r>
          </a:p>
          <a:p>
            <a:r>
              <a:rPr lang="en-US" altLang="zh-CN" sz="2400" dirty="0">
                <a:solidFill>
                  <a:schemeClr val="bg1"/>
                </a:solidFill>
                <a:effectLst/>
                <a:ea typeface="宋体" panose="02010600030101010101" pitchFamily="2" charset="-122"/>
              </a:rPr>
              <a:t>Swelling</a:t>
            </a:r>
          </a:p>
          <a:p>
            <a:r>
              <a:rPr lang="en-US" altLang="zh-CN" sz="2400" dirty="0">
                <a:solidFill>
                  <a:schemeClr val="bg1"/>
                </a:solidFill>
                <a:effectLst/>
                <a:ea typeface="宋体" panose="02010600030101010101" pitchFamily="2" charset="-122"/>
              </a:rPr>
              <a:t>Tenderness</a:t>
            </a:r>
          </a:p>
        </p:txBody>
      </p:sp>
      <p:sp>
        <p:nvSpPr>
          <p:cNvPr id="34820" name="Text Box 4"/>
          <p:cNvSpPr txBox="1">
            <a:spLocks noChangeArrowheads="1"/>
          </p:cNvSpPr>
          <p:nvPr/>
        </p:nvSpPr>
        <p:spPr bwMode="auto">
          <a:xfrm>
            <a:off x="296862" y="1268413"/>
            <a:ext cx="86393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zh-CN" sz="2800" dirty="0">
                <a:solidFill>
                  <a:schemeClr val="bg1"/>
                </a:solidFill>
                <a:latin typeface="Arial" panose="020B0604020202020204" pitchFamily="34" charset="0"/>
                <a:ea typeface="宋体" panose="02010600030101010101" pitchFamily="2" charset="-122"/>
              </a:rPr>
              <a:t>A dislocation is the displacement of one or more </a:t>
            </a:r>
          </a:p>
          <a:p>
            <a:pPr eaLnBrk="1" hangingPunct="1"/>
            <a:r>
              <a:rPr lang="en-US" altLang="zh-CN" sz="2800" dirty="0">
                <a:solidFill>
                  <a:schemeClr val="bg1"/>
                </a:solidFill>
                <a:latin typeface="Arial" panose="020B0604020202020204" pitchFamily="34" charset="0"/>
                <a:ea typeface="宋体" panose="02010600030101010101" pitchFamily="2" charset="-122"/>
              </a:rPr>
              <a:t>bones at a joint. It usually occurs in the shoulders, </a:t>
            </a:r>
          </a:p>
          <a:p>
            <a:pPr eaLnBrk="1" hangingPunct="1"/>
            <a:r>
              <a:rPr lang="en-US" altLang="zh-CN" sz="2800" dirty="0">
                <a:solidFill>
                  <a:schemeClr val="bg1"/>
                </a:solidFill>
                <a:latin typeface="Arial" panose="020B0604020202020204" pitchFamily="34" charset="0"/>
                <a:ea typeface="宋体" panose="02010600030101010101" pitchFamily="2" charset="-122"/>
              </a:rPr>
              <a:t>elbow, thumb, fingers and the lower jaw.</a:t>
            </a:r>
          </a:p>
        </p:txBody>
      </p:sp>
    </p:spTree>
    <p:extLst>
      <p:ext uri="{BB962C8B-B14F-4D97-AF65-F5344CB8AC3E}">
        <p14:creationId xmlns:p14="http://schemas.microsoft.com/office/powerpoint/2010/main" val="22246982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r>
              <a:rPr lang="en-US" altLang="zh-CN" dirty="0">
                <a:solidFill>
                  <a:schemeClr val="bg1"/>
                </a:solidFill>
                <a:ea typeface="宋体" panose="02010600030101010101" pitchFamily="2" charset="-122"/>
              </a:rPr>
              <a:t>FRACTURES AND DISLOCATIONS</a:t>
            </a:r>
          </a:p>
        </p:txBody>
      </p:sp>
      <p:sp>
        <p:nvSpPr>
          <p:cNvPr id="35845" name="Rectangle 5"/>
          <p:cNvSpPr>
            <a:spLocks noGrp="1" noChangeArrowheads="1"/>
          </p:cNvSpPr>
          <p:nvPr>
            <p:ph type="body" idx="1"/>
          </p:nvPr>
        </p:nvSpPr>
        <p:spPr/>
        <p:txBody>
          <a:bodyPr>
            <a:normAutofit/>
          </a:bodyPr>
          <a:lstStyle/>
          <a:p>
            <a:pPr>
              <a:lnSpc>
                <a:spcPct val="90000"/>
              </a:lnSpc>
              <a:buFontTx/>
              <a:buNone/>
            </a:pPr>
            <a:r>
              <a:rPr lang="en-US" altLang="zh-CN" sz="2800" b="1" dirty="0">
                <a:solidFill>
                  <a:schemeClr val="bg1"/>
                </a:solidFill>
                <a:effectLst/>
                <a:ea typeface="宋体" panose="02010600030101010101" pitchFamily="2" charset="-122"/>
              </a:rPr>
              <a:t>TREATMENT:</a:t>
            </a:r>
          </a:p>
          <a:p>
            <a:pPr>
              <a:lnSpc>
                <a:spcPct val="90000"/>
              </a:lnSpc>
            </a:pPr>
            <a:r>
              <a:rPr lang="en-US" altLang="zh-CN" sz="2800" dirty="0">
                <a:solidFill>
                  <a:schemeClr val="bg1"/>
                </a:solidFill>
                <a:effectLst/>
                <a:ea typeface="宋体" panose="02010600030101010101" pitchFamily="2" charset="-122"/>
              </a:rPr>
              <a:t>Support and immobilize the injured limb</a:t>
            </a:r>
          </a:p>
          <a:p>
            <a:pPr>
              <a:lnSpc>
                <a:spcPct val="90000"/>
              </a:lnSpc>
            </a:pPr>
            <a:r>
              <a:rPr lang="en-US" altLang="zh-CN" sz="2800" dirty="0">
                <a:solidFill>
                  <a:schemeClr val="bg1"/>
                </a:solidFill>
                <a:effectLst/>
                <a:ea typeface="宋体" panose="02010600030101010101" pitchFamily="2" charset="-122"/>
              </a:rPr>
              <a:t>Use a splint (if possible) in order to prevent movement of the injured part</a:t>
            </a:r>
          </a:p>
          <a:p>
            <a:pPr>
              <a:lnSpc>
                <a:spcPct val="90000"/>
              </a:lnSpc>
            </a:pPr>
            <a:r>
              <a:rPr lang="en-US" altLang="zh-CN" sz="2800" dirty="0">
                <a:solidFill>
                  <a:schemeClr val="bg1"/>
                </a:solidFill>
                <a:effectLst/>
                <a:ea typeface="宋体" panose="02010600030101010101" pitchFamily="2" charset="-122"/>
              </a:rPr>
              <a:t>Arrange for casualty to be removed to hospital</a:t>
            </a:r>
          </a:p>
          <a:p>
            <a:pPr>
              <a:lnSpc>
                <a:spcPct val="90000"/>
              </a:lnSpc>
            </a:pPr>
            <a:r>
              <a:rPr lang="en-US" altLang="zh-CN" sz="2800" dirty="0">
                <a:solidFill>
                  <a:schemeClr val="bg1"/>
                </a:solidFill>
                <a:effectLst/>
                <a:ea typeface="宋体" panose="02010600030101010101" pitchFamily="2" charset="-122"/>
              </a:rPr>
              <a:t>In doubtful cases, always treat as for a fracture</a:t>
            </a:r>
          </a:p>
          <a:p>
            <a:pPr>
              <a:lnSpc>
                <a:spcPct val="90000"/>
              </a:lnSpc>
            </a:pPr>
            <a:r>
              <a:rPr lang="en-US" altLang="zh-CN" sz="2800" dirty="0">
                <a:solidFill>
                  <a:schemeClr val="bg1"/>
                </a:solidFill>
                <a:effectLst/>
                <a:ea typeface="宋体" panose="02010600030101010101" pitchFamily="2" charset="-122"/>
              </a:rPr>
              <a:t>Do not attempt to replace the bones</a:t>
            </a:r>
          </a:p>
        </p:txBody>
      </p:sp>
    </p:spTree>
    <p:extLst>
      <p:ext uri="{BB962C8B-B14F-4D97-AF65-F5344CB8AC3E}">
        <p14:creationId xmlns:p14="http://schemas.microsoft.com/office/powerpoint/2010/main" val="2283853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7"/>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STRAINS</a:t>
            </a:r>
          </a:p>
        </p:txBody>
      </p:sp>
      <p:sp>
        <p:nvSpPr>
          <p:cNvPr id="87048" name="Rectangle 8"/>
          <p:cNvSpPr>
            <a:spLocks noGrp="1" noChangeArrowheads="1"/>
          </p:cNvSpPr>
          <p:nvPr>
            <p:ph type="body" idx="1"/>
          </p:nvPr>
        </p:nvSpPr>
        <p:spPr>
          <a:xfrm>
            <a:off x="685800" y="3043238"/>
            <a:ext cx="7086600" cy="3986212"/>
          </a:xfrm>
        </p:spPr>
        <p:txBody>
          <a:bodyPr>
            <a:normAutofit/>
          </a:bodyPr>
          <a:lstStyle/>
          <a:p>
            <a:pPr>
              <a:buFontTx/>
              <a:buNone/>
            </a:pPr>
            <a:r>
              <a:rPr lang="en-US" altLang="zh-CN" sz="2800" b="1" dirty="0">
                <a:solidFill>
                  <a:schemeClr val="bg1"/>
                </a:solidFill>
                <a:ea typeface="宋体" panose="02010600030101010101" pitchFamily="2" charset="-122"/>
              </a:rPr>
              <a:t>SYMPTOMS:</a:t>
            </a:r>
          </a:p>
          <a:p>
            <a:r>
              <a:rPr lang="en-US" altLang="zh-CN" sz="2800" dirty="0">
                <a:solidFill>
                  <a:schemeClr val="bg1"/>
                </a:solidFill>
                <a:ea typeface="宋体" panose="02010600030101010101" pitchFamily="2" charset="-122"/>
              </a:rPr>
              <a:t>Localized pain</a:t>
            </a:r>
          </a:p>
          <a:p>
            <a:r>
              <a:rPr lang="en-US" altLang="zh-CN" sz="2800" dirty="0">
                <a:solidFill>
                  <a:schemeClr val="bg1"/>
                </a:solidFill>
                <a:ea typeface="宋体" panose="02010600030101010101" pitchFamily="2" charset="-122"/>
              </a:rPr>
              <a:t>Stiffness</a:t>
            </a:r>
          </a:p>
          <a:p>
            <a:r>
              <a:rPr lang="en-US" altLang="zh-CN" sz="2800" dirty="0">
                <a:solidFill>
                  <a:schemeClr val="bg1"/>
                </a:solidFill>
                <a:ea typeface="宋体" panose="02010600030101010101" pitchFamily="2" charset="-122"/>
              </a:rPr>
              <a:t>Inflammation</a:t>
            </a:r>
          </a:p>
          <a:p>
            <a:r>
              <a:rPr lang="en-US" altLang="zh-CN" sz="2800" dirty="0">
                <a:solidFill>
                  <a:schemeClr val="bg1"/>
                </a:solidFill>
                <a:ea typeface="宋体" panose="02010600030101010101" pitchFamily="2" charset="-122"/>
              </a:rPr>
              <a:t>Bruising</a:t>
            </a:r>
          </a:p>
        </p:txBody>
      </p:sp>
      <p:sp>
        <p:nvSpPr>
          <p:cNvPr id="87045" name="Text Box 5"/>
          <p:cNvSpPr txBox="1">
            <a:spLocks noChangeArrowheads="1"/>
          </p:cNvSpPr>
          <p:nvPr/>
        </p:nvSpPr>
        <p:spPr bwMode="auto">
          <a:xfrm>
            <a:off x="250825" y="1484313"/>
            <a:ext cx="819984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zh-CN" sz="2800" dirty="0">
                <a:solidFill>
                  <a:schemeClr val="bg1"/>
                </a:solidFill>
                <a:latin typeface="Arial" panose="020B0604020202020204" pitchFamily="34" charset="0"/>
                <a:ea typeface="宋体" panose="02010600030101010101" pitchFamily="2" charset="-122"/>
              </a:rPr>
              <a:t>A strain is an injury to a muscle in which the Muscle fibers tear as a result of overstretching.</a:t>
            </a:r>
          </a:p>
          <a:p>
            <a:pPr eaLnBrk="1" hangingPunct="1"/>
            <a:r>
              <a:rPr lang="en-US" altLang="zh-CN" sz="2800" dirty="0">
                <a:solidFill>
                  <a:schemeClr val="bg1"/>
                </a:solidFill>
                <a:latin typeface="Arial" panose="020B0604020202020204" pitchFamily="34" charset="0"/>
                <a:ea typeface="宋体" panose="02010600030101010101" pitchFamily="2" charset="-122"/>
              </a:rPr>
              <a:t>(Sprain – to a ligament)</a:t>
            </a:r>
          </a:p>
        </p:txBody>
      </p:sp>
    </p:spTree>
    <p:extLst>
      <p:ext uri="{BB962C8B-B14F-4D97-AF65-F5344CB8AC3E}">
        <p14:creationId xmlns:p14="http://schemas.microsoft.com/office/powerpoint/2010/main" val="42461557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lstStyle/>
          <a:p>
            <a:r>
              <a:rPr lang="en-US" altLang="zh-CN" dirty="0">
                <a:solidFill>
                  <a:schemeClr val="bg1"/>
                </a:solidFill>
                <a:ea typeface="宋体" panose="02010600030101010101" pitchFamily="2" charset="-122"/>
              </a:rPr>
              <a:t>SPRAINS</a:t>
            </a:r>
          </a:p>
        </p:txBody>
      </p:sp>
      <p:sp>
        <p:nvSpPr>
          <p:cNvPr id="37894" name="Rectangle 6"/>
          <p:cNvSpPr>
            <a:spLocks noGrp="1" noChangeArrowheads="1"/>
          </p:cNvSpPr>
          <p:nvPr>
            <p:ph type="body" idx="1"/>
          </p:nvPr>
        </p:nvSpPr>
        <p:spPr>
          <a:xfrm>
            <a:off x="685800" y="2971800"/>
            <a:ext cx="7086600" cy="3986213"/>
          </a:xfrm>
        </p:spPr>
        <p:txBody>
          <a:bodyPr>
            <a:normAutofit/>
          </a:bodyPr>
          <a:lstStyle/>
          <a:p>
            <a:pPr>
              <a:buFontTx/>
              <a:buNone/>
            </a:pPr>
            <a:r>
              <a:rPr lang="en-US" altLang="zh-CN" sz="2800" b="1" dirty="0">
                <a:solidFill>
                  <a:schemeClr val="bg1"/>
                </a:solidFill>
                <a:effectLst/>
                <a:ea typeface="宋体" panose="02010600030101010101" pitchFamily="2" charset="-122"/>
              </a:rPr>
              <a:t>SYMPTOMS:</a:t>
            </a:r>
          </a:p>
          <a:p>
            <a:r>
              <a:rPr lang="en-US" altLang="zh-CN" sz="2800" dirty="0">
                <a:solidFill>
                  <a:schemeClr val="bg1"/>
                </a:solidFill>
                <a:effectLst/>
                <a:ea typeface="宋体" panose="02010600030101010101" pitchFamily="2" charset="-122"/>
              </a:rPr>
              <a:t>Pain at site of </a:t>
            </a:r>
            <a:r>
              <a:rPr lang="en-US" altLang="zh-CN" sz="2800" dirty="0" err="1">
                <a:solidFill>
                  <a:schemeClr val="bg1"/>
                </a:solidFill>
                <a:effectLst/>
                <a:ea typeface="宋体" panose="02010600030101010101" pitchFamily="2" charset="-122"/>
              </a:rPr>
              <a:t>of</a:t>
            </a:r>
            <a:r>
              <a:rPr lang="en-US" altLang="zh-CN" sz="2800" dirty="0">
                <a:solidFill>
                  <a:schemeClr val="bg1"/>
                </a:solidFill>
                <a:effectLst/>
                <a:ea typeface="宋体" panose="02010600030101010101" pitchFamily="2" charset="-122"/>
              </a:rPr>
              <a:t> injury</a:t>
            </a:r>
          </a:p>
          <a:p>
            <a:r>
              <a:rPr lang="en-US" altLang="zh-CN" sz="2800" dirty="0">
                <a:solidFill>
                  <a:schemeClr val="bg1"/>
                </a:solidFill>
                <a:effectLst/>
                <a:ea typeface="宋体" panose="02010600030101010101" pitchFamily="2" charset="-122"/>
              </a:rPr>
              <a:t>Swelling and later bruising</a:t>
            </a:r>
          </a:p>
          <a:p>
            <a:r>
              <a:rPr lang="en-US" altLang="zh-CN" sz="2800" dirty="0">
                <a:solidFill>
                  <a:schemeClr val="bg1"/>
                </a:solidFill>
                <a:effectLst/>
                <a:ea typeface="宋体" panose="02010600030101010101" pitchFamily="2" charset="-122"/>
              </a:rPr>
              <a:t>Pain on movement</a:t>
            </a:r>
          </a:p>
          <a:p>
            <a:r>
              <a:rPr lang="en-US" altLang="zh-CN" sz="2800" dirty="0">
                <a:solidFill>
                  <a:schemeClr val="bg1"/>
                </a:solidFill>
                <a:effectLst/>
                <a:ea typeface="宋体" panose="02010600030101010101" pitchFamily="2" charset="-122"/>
              </a:rPr>
              <a:t>Loss of function</a:t>
            </a:r>
          </a:p>
        </p:txBody>
      </p:sp>
      <p:sp>
        <p:nvSpPr>
          <p:cNvPr id="37892" name="Text Box 4"/>
          <p:cNvSpPr txBox="1">
            <a:spLocks noChangeArrowheads="1"/>
          </p:cNvSpPr>
          <p:nvPr/>
        </p:nvSpPr>
        <p:spPr bwMode="auto">
          <a:xfrm>
            <a:off x="439737" y="1589088"/>
            <a:ext cx="844300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zh-CN" sz="2800" dirty="0">
                <a:solidFill>
                  <a:schemeClr val="bg1"/>
                </a:solidFill>
                <a:latin typeface="Arial" panose="020B0604020202020204" pitchFamily="34" charset="0"/>
                <a:ea typeface="宋体" panose="02010600030101010101" pitchFamily="2" charset="-122"/>
              </a:rPr>
              <a:t>A sprain occurs at a joint where there is </a:t>
            </a:r>
          </a:p>
          <a:p>
            <a:pPr eaLnBrk="1" hangingPunct="1"/>
            <a:r>
              <a:rPr lang="en-US" altLang="zh-CN" sz="2800" dirty="0">
                <a:solidFill>
                  <a:schemeClr val="bg1"/>
                </a:solidFill>
                <a:latin typeface="Arial" panose="020B0604020202020204" pitchFamily="34" charset="0"/>
                <a:ea typeface="宋体" panose="02010600030101010101" pitchFamily="2" charset="-122"/>
              </a:rPr>
              <a:t>tearing or over-stretching of the ligaments </a:t>
            </a:r>
          </a:p>
          <a:p>
            <a:pPr eaLnBrk="1" hangingPunct="1"/>
            <a:r>
              <a:rPr lang="en-US" altLang="zh-CN" sz="2800" dirty="0">
                <a:solidFill>
                  <a:schemeClr val="bg1"/>
                </a:solidFill>
                <a:latin typeface="Arial" panose="020B0604020202020204" pitchFamily="34" charset="0"/>
                <a:ea typeface="宋体" panose="02010600030101010101" pitchFamily="2" charset="-122"/>
              </a:rPr>
              <a:t>and tissues.</a:t>
            </a:r>
          </a:p>
        </p:txBody>
      </p:sp>
    </p:spTree>
    <p:extLst>
      <p:ext uri="{BB962C8B-B14F-4D97-AF65-F5344CB8AC3E}">
        <p14:creationId xmlns:p14="http://schemas.microsoft.com/office/powerpoint/2010/main" val="17562993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p:txBody>
          <a:bodyPr/>
          <a:lstStyle/>
          <a:p>
            <a:r>
              <a:rPr lang="en-US" altLang="zh-CN" dirty="0">
                <a:solidFill>
                  <a:schemeClr val="bg1"/>
                </a:solidFill>
                <a:ea typeface="宋体" panose="02010600030101010101" pitchFamily="2" charset="-122"/>
              </a:rPr>
              <a:t>SPRAINS</a:t>
            </a:r>
          </a:p>
        </p:txBody>
      </p:sp>
      <p:sp>
        <p:nvSpPr>
          <p:cNvPr id="40967" name="Rectangle 7"/>
          <p:cNvSpPr>
            <a:spLocks noGrp="1" noChangeArrowheads="1"/>
          </p:cNvSpPr>
          <p:nvPr>
            <p:ph type="body" idx="1"/>
          </p:nvPr>
        </p:nvSpPr>
        <p:spPr/>
        <p:txBody>
          <a:bodyPr>
            <a:normAutofit/>
          </a:bodyPr>
          <a:lstStyle/>
          <a:p>
            <a:pPr>
              <a:lnSpc>
                <a:spcPct val="90000"/>
              </a:lnSpc>
              <a:buFontTx/>
              <a:buNone/>
            </a:pPr>
            <a:r>
              <a:rPr lang="en-US" altLang="zh-CN" sz="2400" b="1" dirty="0">
                <a:solidFill>
                  <a:schemeClr val="bg1"/>
                </a:solidFill>
                <a:effectLst/>
                <a:ea typeface="宋体" panose="02010600030101010101" pitchFamily="2" charset="-122"/>
              </a:rPr>
              <a:t>TREATMENT:</a:t>
            </a:r>
          </a:p>
          <a:p>
            <a:pPr>
              <a:lnSpc>
                <a:spcPct val="90000"/>
              </a:lnSpc>
            </a:pPr>
            <a:r>
              <a:rPr lang="en-US" altLang="zh-CN" sz="2400" dirty="0">
                <a:solidFill>
                  <a:schemeClr val="bg1"/>
                </a:solidFill>
                <a:effectLst/>
                <a:ea typeface="宋体" panose="02010600030101010101" pitchFamily="2" charset="-122"/>
              </a:rPr>
              <a:t>Support the joint in most comfortable position</a:t>
            </a:r>
          </a:p>
          <a:p>
            <a:pPr>
              <a:lnSpc>
                <a:spcPct val="90000"/>
              </a:lnSpc>
            </a:pPr>
            <a:r>
              <a:rPr lang="en-US" altLang="zh-CN" sz="2400" dirty="0">
                <a:solidFill>
                  <a:schemeClr val="bg1"/>
                </a:solidFill>
                <a:effectLst/>
                <a:ea typeface="宋体" panose="02010600030101010101" pitchFamily="2" charset="-122"/>
              </a:rPr>
              <a:t>P.R.I.C.E. (Protect, Rest, Ice, Compression, Elevation) treatment</a:t>
            </a:r>
          </a:p>
          <a:p>
            <a:pPr>
              <a:lnSpc>
                <a:spcPct val="90000"/>
              </a:lnSpc>
            </a:pPr>
            <a:r>
              <a:rPr lang="en-US" altLang="zh-CN" sz="2400" dirty="0">
                <a:solidFill>
                  <a:schemeClr val="bg1"/>
                </a:solidFill>
                <a:effectLst/>
                <a:ea typeface="宋体" panose="02010600030101010101" pitchFamily="2" charset="-122"/>
              </a:rPr>
              <a:t>When a sprained ankle occurs outdoors, do not remove the shoe</a:t>
            </a:r>
          </a:p>
          <a:p>
            <a:pPr>
              <a:lnSpc>
                <a:spcPct val="90000"/>
              </a:lnSpc>
            </a:pPr>
            <a:r>
              <a:rPr lang="en-US" altLang="zh-CN" sz="2400" dirty="0">
                <a:solidFill>
                  <a:schemeClr val="bg1"/>
                </a:solidFill>
                <a:effectLst/>
                <a:ea typeface="宋体" panose="02010600030101010101" pitchFamily="2" charset="-122"/>
              </a:rPr>
              <a:t>If unsure whether there is a fracture, always assume it is one</a:t>
            </a:r>
          </a:p>
        </p:txBody>
      </p:sp>
    </p:spTree>
    <p:extLst>
      <p:ext uri="{BB962C8B-B14F-4D97-AF65-F5344CB8AC3E}">
        <p14:creationId xmlns:p14="http://schemas.microsoft.com/office/powerpoint/2010/main" val="299509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solidFill>
                  <a:schemeClr val="bg1"/>
                </a:solidFill>
              </a:rPr>
              <a:t>FIRST AID RULES </a:t>
            </a:r>
            <a:br>
              <a:rPr lang="en-US" b="1" dirty="0"/>
            </a:b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a:solidFill>
                  <a:schemeClr val="bg1"/>
                </a:solidFill>
              </a:rPr>
              <a:t>8. Do not touch open wounds or burns with fingers or other objects except when sterile compresses or bandages are not available and it is absolutely necessary to stop bleeding. </a:t>
            </a:r>
          </a:p>
          <a:p>
            <a:pPr>
              <a:buNone/>
            </a:pPr>
            <a:endParaRPr lang="en-US" sz="2800" dirty="0">
              <a:solidFill>
                <a:schemeClr val="bg1"/>
              </a:solidFill>
            </a:endParaRPr>
          </a:p>
          <a:p>
            <a:pPr>
              <a:buNone/>
            </a:pPr>
            <a:r>
              <a:rPr lang="en-US" sz="2800" dirty="0">
                <a:solidFill>
                  <a:schemeClr val="bg1"/>
                </a:solidFill>
              </a:rPr>
              <a:t>9. Do not try to arouse an unconscious person. </a:t>
            </a:r>
          </a:p>
          <a:p>
            <a:pPr>
              <a:buNone/>
            </a:pPr>
            <a:endParaRPr lang="en-US" sz="2800" dirty="0">
              <a:solidFill>
                <a:schemeClr val="bg1"/>
              </a:solidFill>
            </a:endParaRPr>
          </a:p>
          <a:p>
            <a:pPr>
              <a:buNone/>
            </a:pPr>
            <a:r>
              <a:rPr lang="en-US" sz="2800" dirty="0">
                <a:solidFill>
                  <a:schemeClr val="bg1"/>
                </a:solidFill>
              </a:rPr>
              <a:t>10. Seek medical attention immediately. </a:t>
            </a:r>
          </a:p>
          <a:p>
            <a:endParaRPr lang="en-US" dirty="0"/>
          </a:p>
        </p:txBody>
      </p:sp>
    </p:spTree>
    <p:extLst>
      <p:ext uri="{BB962C8B-B14F-4D97-AF65-F5344CB8AC3E}">
        <p14:creationId xmlns:p14="http://schemas.microsoft.com/office/powerpoint/2010/main" val="10255468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normAutofit fontScale="90000"/>
          </a:bodyPr>
          <a:lstStyle/>
          <a:p>
            <a:r>
              <a:rPr lang="en-US" altLang="zh-CN" dirty="0">
                <a:solidFill>
                  <a:schemeClr val="bg1"/>
                </a:solidFill>
                <a:effectLst/>
                <a:ea typeface="宋体" panose="02010600030101010101" pitchFamily="2" charset="-122"/>
              </a:rPr>
              <a:t>FOREIGN BODIES IN MINOR WOUNDS</a:t>
            </a:r>
          </a:p>
        </p:txBody>
      </p:sp>
      <p:sp>
        <p:nvSpPr>
          <p:cNvPr id="41989" name="Rectangle 5"/>
          <p:cNvSpPr>
            <a:spLocks noGrp="1" noChangeArrowheads="1"/>
          </p:cNvSpPr>
          <p:nvPr>
            <p:ph type="body" idx="1"/>
          </p:nvPr>
        </p:nvSpPr>
        <p:spPr/>
        <p:txBody>
          <a:bodyPr>
            <a:noAutofit/>
          </a:bodyPr>
          <a:lstStyle/>
          <a:p>
            <a:pPr algn="just">
              <a:lnSpc>
                <a:spcPct val="80000"/>
              </a:lnSpc>
              <a:buFontTx/>
              <a:buNone/>
            </a:pPr>
            <a:r>
              <a:rPr lang="en-US" altLang="zh-CN" sz="2800" b="1" dirty="0">
                <a:solidFill>
                  <a:schemeClr val="bg1"/>
                </a:solidFill>
                <a:effectLst/>
                <a:ea typeface="宋体" panose="02010600030101010101" pitchFamily="2" charset="-122"/>
              </a:rPr>
              <a:t>TREATMENT:</a:t>
            </a:r>
          </a:p>
          <a:p>
            <a:pPr algn="just">
              <a:lnSpc>
                <a:spcPct val="80000"/>
              </a:lnSpc>
            </a:pPr>
            <a:r>
              <a:rPr lang="en-US" altLang="zh-CN" sz="2800" dirty="0">
                <a:solidFill>
                  <a:schemeClr val="bg1"/>
                </a:solidFill>
                <a:effectLst/>
                <a:ea typeface="宋体" panose="02010600030101010101" pitchFamily="2" charset="-122"/>
              </a:rPr>
              <a:t>Control bleeding by applying firm pressure on either side of the object and by raising wounded part</a:t>
            </a:r>
          </a:p>
          <a:p>
            <a:pPr algn="just">
              <a:lnSpc>
                <a:spcPct val="80000"/>
              </a:lnSpc>
            </a:pPr>
            <a:r>
              <a:rPr lang="en-US" altLang="zh-CN" sz="2800" dirty="0">
                <a:solidFill>
                  <a:schemeClr val="bg1"/>
                </a:solidFill>
                <a:effectLst/>
                <a:ea typeface="宋体" panose="02010600030101010101" pitchFamily="2" charset="-122"/>
              </a:rPr>
              <a:t>Cover the wound with gauze to minimize the risk of infection</a:t>
            </a:r>
          </a:p>
          <a:p>
            <a:pPr algn="just">
              <a:lnSpc>
                <a:spcPct val="80000"/>
              </a:lnSpc>
            </a:pPr>
            <a:r>
              <a:rPr lang="en-US" altLang="zh-CN" sz="2800" dirty="0">
                <a:solidFill>
                  <a:schemeClr val="bg1"/>
                </a:solidFill>
                <a:effectLst/>
                <a:ea typeface="宋体" panose="02010600030101010101" pitchFamily="2" charset="-122"/>
              </a:rPr>
              <a:t>Pad around the object until you can bandage over it without pressing down </a:t>
            </a:r>
          </a:p>
          <a:p>
            <a:pPr algn="just">
              <a:lnSpc>
                <a:spcPct val="80000"/>
              </a:lnSpc>
            </a:pPr>
            <a:r>
              <a:rPr lang="en-US" altLang="zh-CN" sz="2800" dirty="0">
                <a:solidFill>
                  <a:schemeClr val="bg1"/>
                </a:solidFill>
                <a:effectLst/>
                <a:ea typeface="宋体" panose="02010600030101010101" pitchFamily="2" charset="-122"/>
              </a:rPr>
              <a:t>Hold the padding in place while finishing the bandaging</a:t>
            </a:r>
          </a:p>
          <a:p>
            <a:pPr algn="just">
              <a:lnSpc>
                <a:spcPct val="80000"/>
              </a:lnSpc>
            </a:pPr>
            <a:r>
              <a:rPr lang="en-US" altLang="zh-CN" sz="2800" dirty="0">
                <a:solidFill>
                  <a:schemeClr val="bg1"/>
                </a:solidFill>
                <a:effectLst/>
                <a:ea typeface="宋体" panose="02010600030101010101" pitchFamily="2" charset="-122"/>
              </a:rPr>
              <a:t>If you cannot pad high enough, bandage around the object</a:t>
            </a:r>
          </a:p>
        </p:txBody>
      </p:sp>
    </p:spTree>
    <p:extLst>
      <p:ext uri="{BB962C8B-B14F-4D97-AF65-F5344CB8AC3E}">
        <p14:creationId xmlns:p14="http://schemas.microsoft.com/office/powerpoint/2010/main" val="38446172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DROWNING</a:t>
            </a:r>
          </a:p>
        </p:txBody>
      </p:sp>
      <p:sp>
        <p:nvSpPr>
          <p:cNvPr id="5" name="Subtitle 4"/>
          <p:cNvSpPr>
            <a:spLocks noGrp="1"/>
          </p:cNvSpPr>
          <p:nvPr>
            <p:ph type="subTitle" idx="1"/>
          </p:nvPr>
        </p:nvSpPr>
        <p:spPr>
          <a:xfrm>
            <a:off x="5469776" y="5534523"/>
            <a:ext cx="3408217" cy="852422"/>
          </a:xfrm>
        </p:spPr>
        <p:txBody>
          <a:bodyPr>
            <a:noAutofit/>
          </a:bodyPr>
          <a:lstStyle/>
          <a:p>
            <a:r>
              <a:rPr lang="en-US" sz="3200" dirty="0">
                <a:solidFill>
                  <a:schemeClr val="bg1"/>
                </a:solidFill>
                <a:latin typeface="Forte" panose="03060902040502070203" pitchFamily="66" charset="0"/>
              </a:rPr>
              <a:t>Delilah abira</a:t>
            </a:r>
          </a:p>
          <a:p>
            <a:r>
              <a:rPr lang="en-US" sz="3200" dirty="0">
                <a:solidFill>
                  <a:schemeClr val="bg1"/>
                </a:solidFill>
                <a:latin typeface="Forte" panose="03060902040502070203" pitchFamily="66" charset="0"/>
              </a:rPr>
              <a:t>MSCN</a:t>
            </a:r>
          </a:p>
        </p:txBody>
      </p:sp>
    </p:spTree>
    <p:extLst>
      <p:ext uri="{BB962C8B-B14F-4D97-AF65-F5344CB8AC3E}">
        <p14:creationId xmlns:p14="http://schemas.microsoft.com/office/powerpoint/2010/main" val="10429376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734290"/>
            <a:ext cx="7772400" cy="1058645"/>
          </a:xfrm>
        </p:spPr>
        <p:txBody>
          <a:bodyPr>
            <a:normAutofit/>
          </a:bodyPr>
          <a:lstStyle/>
          <a:p>
            <a:r>
              <a:rPr lang="en-US" sz="3600" dirty="0">
                <a:solidFill>
                  <a:schemeClr val="tx2">
                    <a:lumMod val="10000"/>
                  </a:schemeClr>
                </a:solidFill>
              </a:rPr>
              <a:t>INTRO..</a:t>
            </a:r>
          </a:p>
        </p:txBody>
      </p:sp>
      <p:sp>
        <p:nvSpPr>
          <p:cNvPr id="3" name="Content Placeholder 2"/>
          <p:cNvSpPr>
            <a:spLocks noGrp="1"/>
          </p:cNvSpPr>
          <p:nvPr>
            <p:ph idx="1"/>
          </p:nvPr>
        </p:nvSpPr>
        <p:spPr/>
        <p:txBody>
          <a:bodyPr>
            <a:normAutofit/>
          </a:bodyPr>
          <a:lstStyle/>
          <a:p>
            <a:pPr marL="36900" indent="0" algn="just">
              <a:buNone/>
            </a:pPr>
            <a:r>
              <a:rPr lang="en-US" sz="2800" b="1" dirty="0">
                <a:solidFill>
                  <a:schemeClr val="tx2">
                    <a:lumMod val="10000"/>
                  </a:schemeClr>
                </a:solidFill>
                <a:latin typeface="Times New Roman" panose="02020603050405020304" pitchFamily="18" charset="0"/>
                <a:cs typeface="Times New Roman" panose="02020603050405020304" pitchFamily="18" charset="0"/>
              </a:rPr>
              <a:t>Drowning</a:t>
            </a:r>
            <a:r>
              <a:rPr lang="en-US" sz="2800" dirty="0">
                <a:solidFill>
                  <a:schemeClr val="tx2">
                    <a:lumMod val="10000"/>
                  </a:schemeClr>
                </a:solidFill>
                <a:latin typeface="Times New Roman" panose="02020603050405020304" pitchFamily="18" charset="0"/>
                <a:cs typeface="Times New Roman" panose="02020603050405020304" pitchFamily="18" charset="0"/>
              </a:rPr>
              <a:t>:</a:t>
            </a:r>
          </a:p>
          <a:p>
            <a:pPr algn="just"/>
            <a:r>
              <a:rPr lang="en-US" sz="2800" dirty="0">
                <a:solidFill>
                  <a:schemeClr val="tx2">
                    <a:lumMod val="10000"/>
                  </a:schemeClr>
                </a:solidFill>
                <a:latin typeface="Times New Roman" panose="02020603050405020304" pitchFamily="18" charset="0"/>
                <a:cs typeface="Times New Roman" panose="02020603050405020304" pitchFamily="18" charset="0"/>
              </a:rPr>
              <a:t>Drowning is the result of complete immersion of the nose and mouth in water (or any other liquid). </a:t>
            </a:r>
          </a:p>
          <a:p>
            <a:pPr marL="36900" indent="0" algn="just">
              <a:buNone/>
            </a:pPr>
            <a:endParaRPr lang="en-US" sz="2800" dirty="0">
              <a:solidFill>
                <a:schemeClr val="tx2">
                  <a:lumMod val="10000"/>
                </a:schemeClr>
              </a:solidFill>
              <a:latin typeface="Times New Roman" panose="02020603050405020304" pitchFamily="18" charset="0"/>
              <a:cs typeface="Times New Roman" panose="02020603050405020304" pitchFamily="18" charset="0"/>
            </a:endParaRPr>
          </a:p>
          <a:p>
            <a:pPr algn="just"/>
            <a:r>
              <a:rPr lang="en-US" sz="2800" dirty="0">
                <a:solidFill>
                  <a:schemeClr val="tx2">
                    <a:lumMod val="10000"/>
                  </a:schemeClr>
                </a:solidFill>
                <a:latin typeface="Times New Roman" panose="02020603050405020304" pitchFamily="18" charset="0"/>
                <a:cs typeface="Times New Roman" panose="02020603050405020304" pitchFamily="18" charset="0"/>
              </a:rPr>
              <a:t>Water enters the windpipe and lungs, clogging the lungs completely. near drowning: means patient nearly died from drowning. Survives for more than 24 hrs.</a:t>
            </a:r>
          </a:p>
        </p:txBody>
      </p:sp>
    </p:spTree>
    <p:extLst>
      <p:ext uri="{BB962C8B-B14F-4D97-AF65-F5344CB8AC3E}">
        <p14:creationId xmlns:p14="http://schemas.microsoft.com/office/powerpoint/2010/main" val="8327219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2">
                    <a:lumMod val="10000"/>
                  </a:schemeClr>
                </a:solidFill>
                <a:latin typeface="Times New Roman" panose="02020603050405020304" pitchFamily="18" charset="0"/>
                <a:cs typeface="Times New Roman" panose="02020603050405020304" pitchFamily="18" charset="0"/>
              </a:rPr>
              <a:t>Causes:</a:t>
            </a:r>
            <a:endParaRPr lang="en-US" sz="2800" dirty="0"/>
          </a:p>
        </p:txBody>
      </p:sp>
      <p:sp>
        <p:nvSpPr>
          <p:cNvPr id="3" name="Content Placeholder 2"/>
          <p:cNvSpPr>
            <a:spLocks noGrp="1"/>
          </p:cNvSpPr>
          <p:nvPr>
            <p:ph idx="1"/>
          </p:nvPr>
        </p:nvSpPr>
        <p:spPr>
          <a:xfrm>
            <a:off x="685019" y="1942408"/>
            <a:ext cx="7772400" cy="4206240"/>
          </a:xfrm>
        </p:spPr>
        <p:txBody>
          <a:bodyPr>
            <a:normAutofit/>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 Suicide</a:t>
            </a:r>
          </a:p>
          <a:p>
            <a:r>
              <a:rPr lang="en-US" sz="2800" dirty="0">
                <a:solidFill>
                  <a:schemeClr val="tx2">
                    <a:lumMod val="10000"/>
                  </a:schemeClr>
                </a:solidFill>
                <a:latin typeface="Times New Roman" panose="02020603050405020304" pitchFamily="18" charset="0"/>
                <a:cs typeface="Times New Roman" panose="02020603050405020304" pitchFamily="18" charset="0"/>
              </a:rPr>
              <a:t>• Seizures, unconscious near water</a:t>
            </a:r>
          </a:p>
          <a:p>
            <a:r>
              <a:rPr lang="en-US" sz="2800" dirty="0">
                <a:solidFill>
                  <a:schemeClr val="tx2">
                    <a:lumMod val="10000"/>
                  </a:schemeClr>
                </a:solidFill>
                <a:latin typeface="Times New Roman" panose="02020603050405020304" pitchFamily="18" charset="0"/>
                <a:cs typeface="Times New Roman" panose="02020603050405020304" pitchFamily="18" charset="0"/>
              </a:rPr>
              <a:t>• Drowning in swimming pool</a:t>
            </a:r>
          </a:p>
          <a:p>
            <a:r>
              <a:rPr lang="en-US" sz="2800" dirty="0">
                <a:solidFill>
                  <a:schemeClr val="tx2">
                    <a:lumMod val="10000"/>
                  </a:schemeClr>
                </a:solidFill>
                <a:latin typeface="Times New Roman" panose="02020603050405020304" pitchFamily="18" charset="0"/>
                <a:cs typeface="Times New Roman" panose="02020603050405020304" pitchFamily="18" charset="0"/>
              </a:rPr>
              <a:t>• Small children have drowning in bath tubs</a:t>
            </a:r>
          </a:p>
          <a:p>
            <a:r>
              <a:rPr lang="en-US" sz="2800" dirty="0">
                <a:solidFill>
                  <a:schemeClr val="tx2">
                    <a:lumMod val="10000"/>
                  </a:schemeClr>
                </a:solidFill>
                <a:latin typeface="Times New Roman" panose="02020603050405020304" pitchFamily="18" charset="0"/>
                <a:cs typeface="Times New Roman" panose="02020603050405020304" pitchFamily="18" charset="0"/>
              </a:rPr>
              <a:t>• Fall during boating</a:t>
            </a:r>
          </a:p>
        </p:txBody>
      </p:sp>
    </p:spTree>
    <p:extLst>
      <p:ext uri="{BB962C8B-B14F-4D97-AF65-F5344CB8AC3E}">
        <p14:creationId xmlns:p14="http://schemas.microsoft.com/office/powerpoint/2010/main" val="14590107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886690"/>
            <a:ext cx="7772400" cy="906245"/>
          </a:xfrm>
        </p:spPr>
        <p:txBody>
          <a:bodyPr>
            <a:normAutofit/>
          </a:bodyPr>
          <a:lstStyle/>
          <a:p>
            <a:r>
              <a:rPr lang="en-US" sz="2800" b="1" dirty="0">
                <a:solidFill>
                  <a:schemeClr val="tx2">
                    <a:lumMod val="10000"/>
                  </a:schemeClr>
                </a:solidFill>
                <a:latin typeface="Times New Roman" panose="02020603050405020304" pitchFamily="18" charset="0"/>
                <a:cs typeface="Times New Roman" panose="02020603050405020304" pitchFamily="18" charset="0"/>
              </a:rPr>
              <a:t>Signs and symptoms</a:t>
            </a:r>
            <a:endParaRPr lang="en-US" sz="2800" b="1" dirty="0"/>
          </a:p>
        </p:txBody>
      </p:sp>
      <p:sp>
        <p:nvSpPr>
          <p:cNvPr id="3" name="Content Placeholder 2"/>
          <p:cNvSpPr>
            <a:spLocks noGrp="1"/>
          </p:cNvSpPr>
          <p:nvPr>
            <p:ph idx="1"/>
          </p:nvPr>
        </p:nvSpPr>
        <p:spPr>
          <a:xfrm>
            <a:off x="366365" y="1792935"/>
            <a:ext cx="8091054" cy="4206240"/>
          </a:xfrm>
        </p:spPr>
        <p:txBody>
          <a:bodyPr>
            <a:noAutofit/>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 Body is wet, cold hands and legs</a:t>
            </a:r>
          </a:p>
          <a:p>
            <a:r>
              <a:rPr lang="en-US" sz="2800" dirty="0">
                <a:solidFill>
                  <a:schemeClr val="tx2">
                    <a:lumMod val="10000"/>
                  </a:schemeClr>
                </a:solidFill>
                <a:latin typeface="Times New Roman" panose="02020603050405020304" pitchFamily="18" charset="0"/>
                <a:cs typeface="Times New Roman" panose="02020603050405020304" pitchFamily="18" charset="0"/>
              </a:rPr>
              <a:t>• Bluish discoloration of body especially lips</a:t>
            </a:r>
          </a:p>
          <a:p>
            <a:r>
              <a:rPr lang="en-US" sz="2800" dirty="0">
                <a:solidFill>
                  <a:schemeClr val="tx2">
                    <a:lumMod val="10000"/>
                  </a:schemeClr>
                </a:solidFill>
                <a:latin typeface="Times New Roman" panose="02020603050405020304" pitchFamily="18" charset="0"/>
                <a:cs typeface="Times New Roman" panose="02020603050405020304" pitchFamily="18" charset="0"/>
              </a:rPr>
              <a:t>• Shivering, restlessness, unconsciousness, confusion</a:t>
            </a:r>
          </a:p>
          <a:p>
            <a:r>
              <a:rPr lang="en-US" sz="2800" dirty="0">
                <a:solidFill>
                  <a:schemeClr val="tx2">
                    <a:lumMod val="10000"/>
                  </a:schemeClr>
                </a:solidFill>
                <a:latin typeface="Times New Roman" panose="02020603050405020304" pitchFamily="18" charset="0"/>
                <a:cs typeface="Times New Roman" panose="02020603050405020304" pitchFamily="18" charset="0"/>
              </a:rPr>
              <a:t>• Frothy discharge from mouth, vomiting</a:t>
            </a:r>
          </a:p>
          <a:p>
            <a:r>
              <a:rPr lang="en-US" sz="2800" dirty="0">
                <a:solidFill>
                  <a:schemeClr val="tx2">
                    <a:lumMod val="10000"/>
                  </a:schemeClr>
                </a:solidFill>
                <a:latin typeface="Times New Roman" panose="02020603050405020304" pitchFamily="18" charset="0"/>
                <a:cs typeface="Times New Roman" panose="02020603050405020304" pitchFamily="18" charset="0"/>
              </a:rPr>
              <a:t>• Increased / decreased rate of breathing/absent</a:t>
            </a:r>
          </a:p>
          <a:p>
            <a:r>
              <a:rPr lang="en-US" sz="2800" dirty="0">
                <a:solidFill>
                  <a:schemeClr val="tx2">
                    <a:lumMod val="10000"/>
                  </a:schemeClr>
                </a:solidFill>
                <a:latin typeface="Times New Roman" panose="02020603050405020304" pitchFamily="18" charset="0"/>
                <a:cs typeface="Times New Roman" panose="02020603050405020304" pitchFamily="18" charset="0"/>
              </a:rPr>
              <a:t>breathing/gasping</a:t>
            </a:r>
          </a:p>
          <a:p>
            <a:r>
              <a:rPr lang="en-US" sz="2800" dirty="0">
                <a:solidFill>
                  <a:schemeClr val="tx2">
                    <a:lumMod val="10000"/>
                  </a:schemeClr>
                </a:solidFill>
                <a:latin typeface="Times New Roman" panose="02020603050405020304" pitchFamily="18" charset="0"/>
                <a:cs typeface="Times New Roman" panose="02020603050405020304" pitchFamily="18" charset="0"/>
              </a:rPr>
              <a:t>• Abnormal sounds ( gurgling)</a:t>
            </a:r>
          </a:p>
          <a:p>
            <a:r>
              <a:rPr lang="en-US" sz="2800" dirty="0">
                <a:solidFill>
                  <a:schemeClr val="tx2">
                    <a:lumMod val="10000"/>
                  </a:schemeClr>
                </a:solidFill>
                <a:latin typeface="Times New Roman" panose="02020603050405020304" pitchFamily="18" charset="0"/>
                <a:cs typeface="Times New Roman" panose="02020603050405020304" pitchFamily="18" charset="0"/>
              </a:rPr>
              <a:t>• Decreased heart rate</a:t>
            </a:r>
          </a:p>
        </p:txBody>
      </p:sp>
    </p:spTree>
    <p:extLst>
      <p:ext uri="{BB962C8B-B14F-4D97-AF65-F5344CB8AC3E}">
        <p14:creationId xmlns:p14="http://schemas.microsoft.com/office/powerpoint/2010/main" val="1312605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2">
                    <a:lumMod val="10000"/>
                  </a:schemeClr>
                </a:solidFill>
                <a:latin typeface="Times New Roman" panose="02020603050405020304" pitchFamily="18" charset="0"/>
                <a:cs typeface="Times New Roman" panose="02020603050405020304" pitchFamily="18" charset="0"/>
              </a:rPr>
              <a:t>Algae, foreign materials attached in body</a:t>
            </a:r>
          </a:p>
          <a:p>
            <a:pPr>
              <a:buFont typeface="Arial" panose="020B0604020202020204" pitchFamily="34" charset="0"/>
              <a:buChar char="•"/>
            </a:pPr>
            <a:r>
              <a:rPr lang="en-US" sz="2800" dirty="0">
                <a:solidFill>
                  <a:schemeClr val="tx2">
                    <a:lumMod val="10000"/>
                  </a:schemeClr>
                </a:solidFill>
                <a:latin typeface="Times New Roman" panose="02020603050405020304" pitchFamily="18" charset="0"/>
                <a:cs typeface="Times New Roman" panose="02020603050405020304" pitchFamily="18" charset="0"/>
              </a:rPr>
              <a:t>No breathing and no pulse( cardiac arrest)</a:t>
            </a:r>
          </a:p>
        </p:txBody>
      </p:sp>
    </p:spTree>
    <p:extLst>
      <p:ext uri="{BB962C8B-B14F-4D97-AF65-F5344CB8AC3E}">
        <p14:creationId xmlns:p14="http://schemas.microsoft.com/office/powerpoint/2010/main" val="37791644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1025236"/>
            <a:ext cx="7772400" cy="767700"/>
          </a:xfrm>
        </p:spPr>
        <p:txBody>
          <a:bodyPr>
            <a:normAutofit/>
          </a:bodyPr>
          <a:lstStyle/>
          <a:p>
            <a:r>
              <a:rPr lang="en-US" sz="2800" b="1" dirty="0">
                <a:solidFill>
                  <a:schemeClr val="bg1"/>
                </a:solidFill>
                <a:latin typeface="Times New Roman" panose="02020603050405020304" pitchFamily="18" charset="0"/>
                <a:cs typeface="Times New Roman" panose="02020603050405020304" pitchFamily="18" charset="0"/>
              </a:rPr>
              <a:t>Types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Wet drowning:</a:t>
            </a:r>
          </a:p>
          <a:p>
            <a:pPr lvl="1"/>
            <a:r>
              <a:rPr lang="en-US" sz="2600" dirty="0">
                <a:solidFill>
                  <a:schemeClr val="tx2">
                    <a:lumMod val="10000"/>
                  </a:schemeClr>
                </a:solidFill>
                <a:latin typeface="Times New Roman" panose="02020603050405020304" pitchFamily="18" charset="0"/>
                <a:cs typeface="Times New Roman" panose="02020603050405020304" pitchFamily="18" charset="0"/>
              </a:rPr>
              <a:t>• </a:t>
            </a:r>
            <a:r>
              <a:rPr lang="en-US" sz="2800" dirty="0">
                <a:solidFill>
                  <a:schemeClr val="tx2">
                    <a:lumMod val="10000"/>
                  </a:schemeClr>
                </a:solidFill>
                <a:latin typeface="Times New Roman" panose="02020603050405020304" pitchFamily="18" charset="0"/>
                <a:cs typeface="Times New Roman" panose="02020603050405020304" pitchFamily="18" charset="0"/>
              </a:rPr>
              <a:t>Water is inhaled inside lungs</a:t>
            </a:r>
          </a:p>
          <a:p>
            <a:pPr lvl="1"/>
            <a:r>
              <a:rPr lang="en-US" sz="2800" dirty="0">
                <a:solidFill>
                  <a:schemeClr val="tx2">
                    <a:lumMod val="10000"/>
                  </a:schemeClr>
                </a:solidFill>
                <a:latin typeface="Times New Roman" panose="02020603050405020304" pitchFamily="18" charset="0"/>
                <a:cs typeface="Times New Roman" panose="02020603050405020304" pitchFamily="18" charset="0"/>
              </a:rPr>
              <a:t>• Lungs cannot exchange gases properly</a:t>
            </a:r>
          </a:p>
          <a:p>
            <a:pPr lvl="1"/>
            <a:r>
              <a:rPr lang="en-US" sz="2800" dirty="0">
                <a:solidFill>
                  <a:schemeClr val="tx2">
                    <a:lumMod val="10000"/>
                  </a:schemeClr>
                </a:solidFill>
                <a:latin typeface="Times New Roman" panose="02020603050405020304" pitchFamily="18" charset="0"/>
                <a:cs typeface="Times New Roman" panose="02020603050405020304" pitchFamily="18" charset="0"/>
              </a:rPr>
              <a:t>• Breathing and circulation is stopped</a:t>
            </a:r>
          </a:p>
          <a:p>
            <a:r>
              <a:rPr lang="en-US" sz="2800" dirty="0">
                <a:solidFill>
                  <a:schemeClr val="tx2">
                    <a:lumMod val="10000"/>
                  </a:schemeClr>
                </a:solidFill>
                <a:latin typeface="Times New Roman" panose="02020603050405020304" pitchFamily="18" charset="0"/>
                <a:cs typeface="Times New Roman" panose="02020603050405020304" pitchFamily="18" charset="0"/>
              </a:rPr>
              <a:t>Dry drowning:</a:t>
            </a:r>
          </a:p>
          <a:p>
            <a:pPr lvl="1"/>
            <a:r>
              <a:rPr lang="en-US" sz="2800" dirty="0">
                <a:solidFill>
                  <a:schemeClr val="tx2">
                    <a:lumMod val="10000"/>
                  </a:schemeClr>
                </a:solidFill>
                <a:latin typeface="Times New Roman" panose="02020603050405020304" pitchFamily="18" charset="0"/>
                <a:cs typeface="Times New Roman" panose="02020603050405020304" pitchFamily="18" charset="0"/>
              </a:rPr>
              <a:t>Water doesn’t enter the lungs due to immediate</a:t>
            </a:r>
          </a:p>
          <a:p>
            <a:pPr lvl="1"/>
            <a:r>
              <a:rPr lang="en-US" sz="2800" dirty="0">
                <a:solidFill>
                  <a:schemeClr val="tx2">
                    <a:lumMod val="10000"/>
                  </a:schemeClr>
                </a:solidFill>
                <a:latin typeface="Times New Roman" panose="02020603050405020304" pitchFamily="18" charset="0"/>
                <a:cs typeface="Times New Roman" panose="02020603050405020304" pitchFamily="18" charset="0"/>
              </a:rPr>
              <a:t>spasm of the upper airways</a:t>
            </a:r>
          </a:p>
          <a:p>
            <a:pPr lvl="1"/>
            <a:r>
              <a:rPr lang="en-US" sz="2800" dirty="0">
                <a:solidFill>
                  <a:schemeClr val="tx2">
                    <a:lumMod val="10000"/>
                  </a:schemeClr>
                </a:solidFill>
                <a:latin typeface="Times New Roman" panose="02020603050405020304" pitchFamily="18" charset="0"/>
                <a:cs typeface="Times New Roman" panose="02020603050405020304" pitchFamily="18" charset="0"/>
              </a:rPr>
              <a:t>No air entry from upper airways</a:t>
            </a:r>
          </a:p>
        </p:txBody>
      </p:sp>
    </p:spTree>
    <p:extLst>
      <p:ext uri="{BB962C8B-B14F-4D97-AF65-F5344CB8AC3E}">
        <p14:creationId xmlns:p14="http://schemas.microsoft.com/office/powerpoint/2010/main" val="1912228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748144"/>
            <a:ext cx="7772400" cy="1044791"/>
          </a:xfrm>
        </p:spPr>
        <p:txBody>
          <a:bodyPr>
            <a:normAutofit/>
          </a:bodyPr>
          <a:lstStyle/>
          <a:p>
            <a:r>
              <a:rPr lang="en-US" sz="3200" dirty="0">
                <a:solidFill>
                  <a:schemeClr val="bg1"/>
                </a:solidFill>
              </a:rPr>
              <a:t>First aid management</a:t>
            </a:r>
            <a:endParaRPr lang="en-US" sz="3200" dirty="0"/>
          </a:p>
        </p:txBody>
      </p:sp>
      <p:sp>
        <p:nvSpPr>
          <p:cNvPr id="3" name="Content Placeholder 2"/>
          <p:cNvSpPr>
            <a:spLocks noGrp="1"/>
          </p:cNvSpPr>
          <p:nvPr>
            <p:ph idx="1"/>
          </p:nvPr>
        </p:nvSpPr>
        <p:spPr>
          <a:xfrm>
            <a:off x="558817" y="1549740"/>
            <a:ext cx="7772400" cy="4206240"/>
          </a:xfrm>
        </p:spPr>
        <p:txBody>
          <a:bodyPr>
            <a:noAutofit/>
          </a:bodyPr>
          <a:lstStyle/>
          <a:p>
            <a:pPr marL="36900" indent="0">
              <a:buNone/>
            </a:pPr>
            <a:r>
              <a:rPr lang="en-US" sz="2800" b="1" dirty="0">
                <a:solidFill>
                  <a:schemeClr val="tx2">
                    <a:lumMod val="10000"/>
                  </a:schemeClr>
                </a:solidFill>
                <a:latin typeface="Times New Roman" panose="02020603050405020304" pitchFamily="18" charset="0"/>
                <a:cs typeface="Times New Roman" panose="02020603050405020304" pitchFamily="18" charset="0"/>
              </a:rPr>
              <a:t>During drowning:</a:t>
            </a:r>
          </a:p>
          <a:p>
            <a:r>
              <a:rPr lang="en-US" sz="2800" dirty="0">
                <a:solidFill>
                  <a:schemeClr val="tx2">
                    <a:lumMod val="10000"/>
                  </a:schemeClr>
                </a:solidFill>
                <a:latin typeface="Times New Roman" panose="02020603050405020304" pitchFamily="18" charset="0"/>
                <a:cs typeface="Times New Roman" panose="02020603050405020304" pitchFamily="18" charset="0"/>
              </a:rPr>
              <a:t>• Your safety first: don’t just jump in the water</a:t>
            </a:r>
          </a:p>
          <a:p>
            <a:r>
              <a:rPr lang="en-US" sz="2800" dirty="0">
                <a:solidFill>
                  <a:schemeClr val="tx2">
                    <a:lumMod val="10000"/>
                  </a:schemeClr>
                </a:solidFill>
                <a:latin typeface="Times New Roman" panose="02020603050405020304" pitchFamily="18" charset="0"/>
                <a:cs typeface="Times New Roman" panose="02020603050405020304" pitchFamily="18" charset="0"/>
              </a:rPr>
              <a:t>• Throw a light object (life jacket, wooden piece</a:t>
            </a:r>
          </a:p>
          <a:p>
            <a:r>
              <a:rPr lang="en-US" sz="2800" dirty="0">
                <a:solidFill>
                  <a:schemeClr val="tx2">
                    <a:lumMod val="10000"/>
                  </a:schemeClr>
                </a:solidFill>
                <a:latin typeface="Times New Roman" panose="02020603050405020304" pitchFamily="18" charset="0"/>
                <a:cs typeface="Times New Roman" panose="02020603050405020304" pitchFamily="18" charset="0"/>
              </a:rPr>
              <a:t>,rope) for the patient to catch</a:t>
            </a:r>
          </a:p>
          <a:p>
            <a:r>
              <a:rPr lang="en-US" sz="2800" dirty="0">
                <a:solidFill>
                  <a:schemeClr val="tx2">
                    <a:lumMod val="10000"/>
                  </a:schemeClr>
                </a:solidFill>
                <a:latin typeface="Times New Roman" panose="02020603050405020304" pitchFamily="18" charset="0"/>
                <a:cs typeface="Times New Roman" panose="02020603050405020304" pitchFamily="18" charset="0"/>
              </a:rPr>
              <a:t>• Rescue the patient from under water</a:t>
            </a:r>
          </a:p>
          <a:p>
            <a:r>
              <a:rPr lang="en-US" sz="2800" dirty="0">
                <a:solidFill>
                  <a:schemeClr val="tx2">
                    <a:lumMod val="10000"/>
                  </a:schemeClr>
                </a:solidFill>
                <a:latin typeface="Times New Roman" panose="02020603050405020304" pitchFamily="18" charset="0"/>
                <a:cs typeface="Times New Roman" panose="02020603050405020304" pitchFamily="18" charset="0"/>
              </a:rPr>
              <a:t>• Lie the patient in flat surface</a:t>
            </a:r>
          </a:p>
          <a:p>
            <a:r>
              <a:rPr lang="en-US" sz="2800" dirty="0">
                <a:solidFill>
                  <a:schemeClr val="tx2">
                    <a:lumMod val="10000"/>
                  </a:schemeClr>
                </a:solidFill>
                <a:latin typeface="Times New Roman" panose="02020603050405020304" pitchFamily="18" charset="0"/>
                <a:cs typeface="Times New Roman" panose="02020603050405020304" pitchFamily="18" charset="0"/>
              </a:rPr>
              <a:t>• Remove all the wet clothes and make the patient warm</a:t>
            </a:r>
          </a:p>
        </p:txBody>
      </p:sp>
    </p:spTree>
    <p:extLst>
      <p:ext uri="{BB962C8B-B14F-4D97-AF65-F5344CB8AC3E}">
        <p14:creationId xmlns:p14="http://schemas.microsoft.com/office/powerpoint/2010/main" val="22260827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800" b="1" dirty="0">
                <a:solidFill>
                  <a:schemeClr val="bg1"/>
                </a:solidFill>
                <a:latin typeface="Times New Roman" panose="02020603050405020304" pitchFamily="18" charset="0"/>
                <a:cs typeface="Times New Roman" panose="02020603050405020304" pitchFamily="18" charset="0"/>
              </a:rPr>
              <a:t>Management</a:t>
            </a:r>
            <a:r>
              <a:rPr lang="en-US" sz="2800" dirty="0">
                <a:solidFill>
                  <a:schemeClr val="bg1"/>
                </a:solidFill>
                <a:latin typeface="Times New Roman" panose="02020603050405020304" pitchFamily="18" charset="0"/>
                <a:cs typeface="Times New Roman" panose="02020603050405020304" pitchFamily="18" charset="0"/>
              </a:rPr>
              <a:t>: The aim of first aid is to drain out water (or other matter) from lungs and to give artificial respiration.</a:t>
            </a:r>
          </a:p>
          <a:p>
            <a:pPr marL="36900" indent="0" algn="just">
              <a:buNone/>
            </a:pPr>
            <a:endParaRPr lang="en-US" sz="2800" dirty="0">
              <a:solidFill>
                <a:schemeClr val="bg1"/>
              </a:solidFill>
              <a:latin typeface="Times New Roman" panose="02020603050405020304" pitchFamily="18" charset="0"/>
              <a:cs typeface="Times New Roman" panose="02020603050405020304" pitchFamily="18" charset="0"/>
            </a:endParaRPr>
          </a:p>
          <a:p>
            <a:pPr algn="just"/>
            <a:r>
              <a:rPr lang="en-US" sz="2800" dirty="0">
                <a:solidFill>
                  <a:schemeClr val="bg1"/>
                </a:solidFill>
                <a:latin typeface="Times New Roman" panose="02020603050405020304" pitchFamily="18" charset="0"/>
                <a:cs typeface="Times New Roman" panose="02020603050405020304" pitchFamily="18" charset="0"/>
              </a:rPr>
              <a:t>• Act quickly. Remove seaweeds and mud from the nose and throat. Start artificial ventilation immediately. </a:t>
            </a:r>
          </a:p>
        </p:txBody>
      </p:sp>
    </p:spTree>
    <p:extLst>
      <p:ext uri="{BB962C8B-B14F-4D97-AF65-F5344CB8AC3E}">
        <p14:creationId xmlns:p14="http://schemas.microsoft.com/office/powerpoint/2010/main" val="6290643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Turn the victim face down with head to one side and arms stretched beyond his head. Infants or children could be help upside down for a short period.</a:t>
            </a:r>
          </a:p>
          <a:p>
            <a:pPr marL="36900" indent="0" algn="just">
              <a:buNone/>
            </a:pPr>
            <a:endParaRPr lang="en-US" sz="2800" dirty="0">
              <a:solidFill>
                <a:schemeClr val="bg1"/>
              </a:solidFill>
              <a:latin typeface="Times New Roman" panose="02020603050405020304" pitchFamily="18" charset="0"/>
              <a:cs typeface="Times New Roman" panose="02020603050405020304" pitchFamily="18" charset="0"/>
            </a:endParaRPr>
          </a:p>
          <a:p>
            <a:pPr algn="just"/>
            <a:r>
              <a:rPr lang="en-US" sz="2800" dirty="0">
                <a:solidFill>
                  <a:schemeClr val="bg1"/>
                </a:solidFill>
                <a:latin typeface="Times New Roman" panose="02020603050405020304" pitchFamily="18" charset="0"/>
                <a:cs typeface="Times New Roman" panose="02020603050405020304" pitchFamily="18" charset="0"/>
              </a:rPr>
              <a:t>• Raise the middle part of the body with your hands round the belly. This is to cause water to drain out of the lungs.</a:t>
            </a:r>
          </a:p>
          <a:p>
            <a:pPr algn="just"/>
            <a:endParaRPr lang="en-US" sz="2400" dirty="0"/>
          </a:p>
        </p:txBody>
      </p:sp>
    </p:spTree>
    <p:extLst>
      <p:ext uri="{BB962C8B-B14F-4D97-AF65-F5344CB8AC3E}">
        <p14:creationId xmlns:p14="http://schemas.microsoft.com/office/powerpoint/2010/main" val="144715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chemeClr val="bg1"/>
                </a:solidFill>
              </a:rPr>
              <a:t>PRIORITY OF TREATMENT</a:t>
            </a:r>
            <a:br>
              <a:rPr lang="en-US" b="1" dirty="0"/>
            </a:br>
            <a:endParaRPr lang="en-US" b="1" dirty="0"/>
          </a:p>
        </p:txBody>
      </p:sp>
      <p:sp>
        <p:nvSpPr>
          <p:cNvPr id="3" name="Content Placeholder 2"/>
          <p:cNvSpPr>
            <a:spLocks noGrp="1"/>
          </p:cNvSpPr>
          <p:nvPr>
            <p:ph idx="1"/>
          </p:nvPr>
        </p:nvSpPr>
        <p:spPr/>
        <p:txBody>
          <a:bodyPr>
            <a:normAutofit fontScale="92500" lnSpcReduction="20000"/>
          </a:bodyPr>
          <a:lstStyle/>
          <a:p>
            <a:r>
              <a:rPr lang="en-US" sz="2800" dirty="0">
                <a:solidFill>
                  <a:schemeClr val="bg1"/>
                </a:solidFill>
              </a:rPr>
              <a:t>Some injuries are more serious than others and in general they should always be treated in the following order:</a:t>
            </a:r>
          </a:p>
          <a:p>
            <a:pPr>
              <a:buNone/>
            </a:pPr>
            <a:r>
              <a:rPr lang="en-US" sz="2800" dirty="0">
                <a:solidFill>
                  <a:schemeClr val="bg1"/>
                </a:solidFill>
              </a:rPr>
              <a:t>1. AIRWAY - Casualties with airway problems.</a:t>
            </a:r>
          </a:p>
          <a:p>
            <a:pPr>
              <a:buNone/>
            </a:pPr>
            <a:r>
              <a:rPr lang="en-US" sz="2800" dirty="0">
                <a:solidFill>
                  <a:schemeClr val="bg1"/>
                </a:solidFill>
              </a:rPr>
              <a:t>2. BREATHING - Casualties with difficulty in breathing or whose breathing has stopped</a:t>
            </a:r>
          </a:p>
          <a:p>
            <a:pPr>
              <a:buNone/>
            </a:pPr>
            <a:r>
              <a:rPr lang="en-US" sz="2800" dirty="0">
                <a:solidFill>
                  <a:schemeClr val="bg1"/>
                </a:solidFill>
              </a:rPr>
              <a:t>3 CIRCULATION - Casualties with bleeding wounds or are in shock.</a:t>
            </a:r>
          </a:p>
          <a:p>
            <a:pPr>
              <a:buNone/>
            </a:pPr>
            <a:r>
              <a:rPr lang="en-US" sz="2800" dirty="0">
                <a:solidFill>
                  <a:schemeClr val="bg1"/>
                </a:solidFill>
              </a:rPr>
              <a:t>4. DISABLITY - Casualties with other injuries, e.g. breaks and burns.</a:t>
            </a:r>
          </a:p>
          <a:p>
            <a:endParaRPr lang="en-US" dirty="0"/>
          </a:p>
        </p:txBody>
      </p:sp>
    </p:spTree>
    <p:extLst>
      <p:ext uri="{BB962C8B-B14F-4D97-AF65-F5344CB8AC3E}">
        <p14:creationId xmlns:p14="http://schemas.microsoft.com/office/powerpoint/2010/main" val="34929806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25" y="124375"/>
            <a:ext cx="7765322" cy="970450"/>
          </a:xfrm>
        </p:spPr>
        <p:txBody>
          <a:bodyPr/>
          <a:lstStyle/>
          <a:p>
            <a:endParaRPr lang="en-US"/>
          </a:p>
        </p:txBody>
      </p:sp>
      <p:sp>
        <p:nvSpPr>
          <p:cNvPr id="3" name="Content Placeholder 2"/>
          <p:cNvSpPr>
            <a:spLocks noGrp="1"/>
          </p:cNvSpPr>
          <p:nvPr>
            <p:ph idx="1"/>
          </p:nvPr>
        </p:nvSpPr>
        <p:spPr>
          <a:xfrm>
            <a:off x="276171" y="1094825"/>
            <a:ext cx="8583672" cy="4206240"/>
          </a:xfrm>
        </p:spPr>
        <p:txBody>
          <a:bodyPr>
            <a:noAutofit/>
          </a:bodyPr>
          <a:lstStyle/>
          <a:p>
            <a:r>
              <a:rPr lang="en-US" sz="2800" dirty="0">
                <a:solidFill>
                  <a:schemeClr val="bg1"/>
                </a:solidFill>
                <a:latin typeface="Times New Roman" panose="02020603050405020304" pitchFamily="18" charset="0"/>
                <a:cs typeface="Times New Roman" panose="02020603050405020304" pitchFamily="18" charset="0"/>
              </a:rPr>
              <a:t>• Give artificial respiration until breathing comes back to normal. This may have to go on for as long as two hours.</a:t>
            </a:r>
          </a:p>
          <a:p>
            <a:r>
              <a:rPr lang="en-US" sz="2800" dirty="0">
                <a:solidFill>
                  <a:schemeClr val="bg1"/>
                </a:solidFill>
                <a:latin typeface="Times New Roman" panose="02020603050405020304" pitchFamily="18" charset="0"/>
                <a:cs typeface="Times New Roman" panose="02020603050405020304" pitchFamily="18" charset="0"/>
              </a:rPr>
              <a:t>• Remove wet clothing.</a:t>
            </a:r>
          </a:p>
          <a:p>
            <a:r>
              <a:rPr lang="en-US" sz="2800" dirty="0">
                <a:solidFill>
                  <a:schemeClr val="bg1"/>
                </a:solidFill>
                <a:latin typeface="Times New Roman" panose="02020603050405020304" pitchFamily="18" charset="0"/>
                <a:cs typeface="Times New Roman" panose="02020603050405020304" pitchFamily="18" charset="0"/>
              </a:rPr>
              <a:t>• Keep the body warm, cover with blankets.</a:t>
            </a:r>
          </a:p>
          <a:p>
            <a:r>
              <a:rPr lang="en-US" sz="2800" dirty="0">
                <a:solidFill>
                  <a:schemeClr val="bg1"/>
                </a:solidFill>
                <a:latin typeface="Times New Roman" panose="02020603050405020304" pitchFamily="18" charset="0"/>
                <a:cs typeface="Times New Roman" panose="02020603050405020304" pitchFamily="18" charset="0"/>
              </a:rPr>
              <a:t>• When victim becomes conscious, give hot drinks </a:t>
            </a:r>
            <a:r>
              <a:rPr lang="en-US" sz="2800" dirty="0" err="1">
                <a:solidFill>
                  <a:schemeClr val="bg1"/>
                </a:solidFill>
                <a:latin typeface="Times New Roman" panose="02020603050405020304" pitchFamily="18" charset="0"/>
                <a:cs typeface="Times New Roman" panose="02020603050405020304" pitchFamily="18" charset="0"/>
              </a:rPr>
              <a:t>E.g</a:t>
            </a:r>
            <a:r>
              <a:rPr lang="en-US" sz="2800" dirty="0">
                <a:solidFill>
                  <a:schemeClr val="bg1"/>
                </a:solidFill>
                <a:latin typeface="Times New Roman" panose="02020603050405020304" pitchFamily="18" charset="0"/>
                <a:cs typeface="Times New Roman" panose="02020603050405020304" pitchFamily="18" charset="0"/>
              </a:rPr>
              <a:t> coffee or tea.</a:t>
            </a:r>
          </a:p>
          <a:p>
            <a:r>
              <a:rPr lang="en-US" sz="2800" dirty="0">
                <a:solidFill>
                  <a:schemeClr val="bg1"/>
                </a:solidFill>
                <a:latin typeface="Times New Roman" panose="02020603050405020304" pitchFamily="18" charset="0"/>
                <a:cs typeface="Times New Roman" panose="02020603050405020304" pitchFamily="18" charset="0"/>
              </a:rPr>
              <a:t>• Do not allow him to sit up.</a:t>
            </a:r>
          </a:p>
          <a:p>
            <a:r>
              <a:rPr lang="en-US" sz="2800" dirty="0">
                <a:solidFill>
                  <a:schemeClr val="bg1"/>
                </a:solidFill>
                <a:latin typeface="Times New Roman" panose="02020603050405020304" pitchFamily="18" charset="0"/>
                <a:cs typeface="Times New Roman" panose="02020603050405020304" pitchFamily="18" charset="0"/>
              </a:rPr>
              <a:t>• After doing the above, transfer quickly to a hospital.</a:t>
            </a:r>
          </a:p>
          <a:p>
            <a:endParaRPr lang="en-US" sz="2800" dirty="0"/>
          </a:p>
        </p:txBody>
      </p:sp>
    </p:spTree>
    <p:extLst>
      <p:ext uri="{BB962C8B-B14F-4D97-AF65-F5344CB8AC3E}">
        <p14:creationId xmlns:p14="http://schemas.microsoft.com/office/powerpoint/2010/main" val="20561198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0438" y="1914698"/>
            <a:ext cx="7772400" cy="4206240"/>
          </a:xfrm>
        </p:spPr>
        <p:txBody>
          <a:bodyPr>
            <a:normAutofit/>
          </a:bodyPr>
          <a:lstStyle/>
          <a:p>
            <a:pPr marL="36900" indent="0">
              <a:buNone/>
            </a:pPr>
            <a:r>
              <a:rPr lang="en-US" sz="2800" b="1" dirty="0">
                <a:solidFill>
                  <a:schemeClr val="tx2">
                    <a:lumMod val="10000"/>
                  </a:schemeClr>
                </a:solidFill>
                <a:latin typeface="Times New Roman" panose="02020603050405020304" pitchFamily="18" charset="0"/>
                <a:cs typeface="Times New Roman" panose="02020603050405020304" pitchFamily="18" charset="0"/>
              </a:rPr>
              <a:t>Assess the patient</a:t>
            </a:r>
          </a:p>
          <a:p>
            <a:r>
              <a:rPr lang="en-US" sz="2800" dirty="0">
                <a:solidFill>
                  <a:schemeClr val="tx2">
                    <a:lumMod val="10000"/>
                  </a:schemeClr>
                </a:solidFill>
                <a:latin typeface="Times New Roman" panose="02020603050405020304" pitchFamily="18" charset="0"/>
                <a:cs typeface="Times New Roman" panose="02020603050405020304" pitchFamily="18" charset="0"/>
              </a:rPr>
              <a:t>LOOK: ALERTNESS(AVPU SCALE)</a:t>
            </a:r>
          </a:p>
          <a:p>
            <a:r>
              <a:rPr lang="en-US" sz="2800" dirty="0">
                <a:solidFill>
                  <a:schemeClr val="tx2">
                    <a:lumMod val="10000"/>
                  </a:schemeClr>
                </a:solidFill>
                <a:latin typeface="Times New Roman" panose="02020603050405020304" pitchFamily="18" charset="0"/>
                <a:cs typeface="Times New Roman" panose="02020603050405020304" pitchFamily="18" charset="0"/>
              </a:rPr>
              <a:t>CHEST MOVEMENTS,</a:t>
            </a:r>
          </a:p>
          <a:p>
            <a:r>
              <a:rPr lang="en-US" sz="2800" dirty="0">
                <a:solidFill>
                  <a:schemeClr val="tx2">
                    <a:lumMod val="10000"/>
                  </a:schemeClr>
                </a:solidFill>
                <a:latin typeface="Times New Roman" panose="02020603050405020304" pitchFamily="18" charset="0"/>
                <a:cs typeface="Times New Roman" panose="02020603050405020304" pitchFamily="18" charset="0"/>
              </a:rPr>
              <a:t>LISTEN ( HEART SOUNDS)</a:t>
            </a:r>
          </a:p>
          <a:p>
            <a:r>
              <a:rPr lang="en-US" sz="2800" dirty="0">
                <a:solidFill>
                  <a:schemeClr val="tx2">
                    <a:lumMod val="10000"/>
                  </a:schemeClr>
                </a:solidFill>
                <a:latin typeface="Times New Roman" panose="02020603050405020304" pitchFamily="18" charset="0"/>
                <a:cs typeface="Times New Roman" panose="02020603050405020304" pitchFamily="18" charset="0"/>
              </a:rPr>
              <a:t>FEEL ( AIR PASSAGE THROUGH NOSTRILS</a:t>
            </a:r>
          </a:p>
        </p:txBody>
      </p:sp>
    </p:spTree>
    <p:extLst>
      <p:ext uri="{BB962C8B-B14F-4D97-AF65-F5344CB8AC3E}">
        <p14:creationId xmlns:p14="http://schemas.microsoft.com/office/powerpoint/2010/main" val="34621212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buNone/>
            </a:pPr>
            <a:r>
              <a:rPr lang="en-US" sz="2800" b="1" dirty="0">
                <a:solidFill>
                  <a:schemeClr val="tx2">
                    <a:lumMod val="10000"/>
                  </a:schemeClr>
                </a:solidFill>
                <a:latin typeface="Times New Roman" panose="02020603050405020304" pitchFamily="18" charset="0"/>
                <a:cs typeface="Times New Roman" panose="02020603050405020304" pitchFamily="18" charset="0"/>
              </a:rPr>
              <a:t>No pulse no respiration:</a:t>
            </a:r>
          </a:p>
          <a:p>
            <a:r>
              <a:rPr lang="en-US" sz="2800" dirty="0">
                <a:solidFill>
                  <a:schemeClr val="tx2">
                    <a:lumMod val="10000"/>
                  </a:schemeClr>
                </a:solidFill>
                <a:latin typeface="Times New Roman" panose="02020603050405020304" pitchFamily="18" charset="0"/>
                <a:cs typeface="Times New Roman" panose="02020603050405020304" pitchFamily="18" charset="0"/>
              </a:rPr>
              <a:t>Start CPR</a:t>
            </a:r>
          </a:p>
          <a:p>
            <a:r>
              <a:rPr lang="en-US" sz="2800" dirty="0">
                <a:solidFill>
                  <a:schemeClr val="tx2">
                    <a:lumMod val="10000"/>
                  </a:schemeClr>
                </a:solidFill>
                <a:latin typeface="Times New Roman" panose="02020603050405020304" pitchFamily="18" charset="0"/>
                <a:cs typeface="Times New Roman" panose="02020603050405020304" pitchFamily="18" charset="0"/>
              </a:rPr>
              <a:t>Patient breathing but has difficulty:</a:t>
            </a:r>
          </a:p>
          <a:p>
            <a:r>
              <a:rPr lang="en-US" sz="2800" dirty="0">
                <a:solidFill>
                  <a:schemeClr val="tx2">
                    <a:lumMod val="10000"/>
                  </a:schemeClr>
                </a:solidFill>
                <a:latin typeface="Times New Roman" panose="02020603050405020304" pitchFamily="18" charset="0"/>
                <a:cs typeface="Times New Roman" panose="02020603050405020304" pitchFamily="18" charset="0"/>
              </a:rPr>
              <a:t>Maintain ABC</a:t>
            </a:r>
          </a:p>
          <a:p>
            <a:r>
              <a:rPr lang="en-US" sz="2800" dirty="0">
                <a:solidFill>
                  <a:schemeClr val="tx2">
                    <a:lumMod val="10000"/>
                  </a:schemeClr>
                </a:solidFill>
                <a:latin typeface="Times New Roman" panose="02020603050405020304" pitchFamily="18" charset="0"/>
                <a:cs typeface="Times New Roman" panose="02020603050405020304" pitchFamily="18" charset="0"/>
              </a:rPr>
              <a:t>Manage if injuries</a:t>
            </a:r>
          </a:p>
        </p:txBody>
      </p:sp>
    </p:spTree>
    <p:extLst>
      <p:ext uri="{BB962C8B-B14F-4D97-AF65-F5344CB8AC3E}">
        <p14:creationId xmlns:p14="http://schemas.microsoft.com/office/powerpoint/2010/main" val="2648444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48653"/>
            <a:ext cx="7765322" cy="970450"/>
          </a:xfrm>
        </p:spPr>
        <p:txBody>
          <a:bodyPr/>
          <a:lstStyle/>
          <a:p>
            <a:endParaRPr lang="en-US"/>
          </a:p>
        </p:txBody>
      </p:sp>
      <p:sp>
        <p:nvSpPr>
          <p:cNvPr id="3" name="Content Placeholder 2"/>
          <p:cNvSpPr>
            <a:spLocks noGrp="1"/>
          </p:cNvSpPr>
          <p:nvPr>
            <p:ph idx="1"/>
          </p:nvPr>
        </p:nvSpPr>
        <p:spPr>
          <a:xfrm>
            <a:off x="577062" y="1094825"/>
            <a:ext cx="7765322" cy="4058751"/>
          </a:xfrm>
        </p:spPr>
        <p:txBody>
          <a:bodyPr>
            <a:noAutofit/>
          </a:bodyPr>
          <a:lstStyle/>
          <a:p>
            <a:pPr marL="36900" indent="0">
              <a:buNone/>
            </a:pPr>
            <a:r>
              <a:rPr lang="en-US" sz="2800" b="1" dirty="0">
                <a:solidFill>
                  <a:schemeClr val="tx2">
                    <a:lumMod val="10000"/>
                  </a:schemeClr>
                </a:solidFill>
                <a:latin typeface="Times New Roman" panose="02020603050405020304" pitchFamily="18" charset="0"/>
                <a:cs typeface="Times New Roman" panose="02020603050405020304" pitchFamily="18" charset="0"/>
              </a:rPr>
              <a:t>Maintain Airway Patency</a:t>
            </a:r>
            <a:r>
              <a:rPr lang="en-US" sz="2800" dirty="0">
                <a:solidFill>
                  <a:schemeClr val="tx2">
                    <a:lumMod val="10000"/>
                  </a:schemeClr>
                </a:solidFill>
                <a:latin typeface="Times New Roman" panose="02020603050405020304" pitchFamily="18" charset="0"/>
                <a:cs typeface="Times New Roman" panose="02020603050405020304" pitchFamily="18" charset="0"/>
              </a:rPr>
              <a:t>:</a:t>
            </a:r>
          </a:p>
          <a:p>
            <a:r>
              <a:rPr lang="en-US" sz="2800" dirty="0">
                <a:solidFill>
                  <a:schemeClr val="tx2">
                    <a:lumMod val="10000"/>
                  </a:schemeClr>
                </a:solidFill>
                <a:latin typeface="Times New Roman" panose="02020603050405020304" pitchFamily="18" charset="0"/>
                <a:cs typeface="Times New Roman" panose="02020603050405020304" pitchFamily="18" charset="0"/>
              </a:rPr>
              <a:t>Left lateral position</a:t>
            </a:r>
          </a:p>
          <a:p>
            <a:r>
              <a:rPr lang="en-US" sz="2800" dirty="0">
                <a:solidFill>
                  <a:schemeClr val="tx2">
                    <a:lumMod val="10000"/>
                  </a:schemeClr>
                </a:solidFill>
                <a:latin typeface="Times New Roman" panose="02020603050405020304" pitchFamily="18" charset="0"/>
                <a:cs typeface="Times New Roman" panose="02020603050405020304" pitchFamily="18" charset="0"/>
              </a:rPr>
              <a:t>Clear secretions, foreign bodies</a:t>
            </a:r>
          </a:p>
          <a:p>
            <a:r>
              <a:rPr lang="en-US" sz="2800" dirty="0">
                <a:solidFill>
                  <a:schemeClr val="tx2">
                    <a:lumMod val="10000"/>
                  </a:schemeClr>
                </a:solidFill>
                <a:latin typeface="Times New Roman" panose="02020603050405020304" pitchFamily="18" charset="0"/>
                <a:cs typeface="Times New Roman" panose="02020603050405020304" pitchFamily="18" charset="0"/>
              </a:rPr>
              <a:t>Don’t insert anything in mouth(</a:t>
            </a:r>
            <a:r>
              <a:rPr lang="en-US" sz="2800" dirty="0" err="1">
                <a:solidFill>
                  <a:schemeClr val="tx2">
                    <a:lumMod val="10000"/>
                  </a:schemeClr>
                </a:solidFill>
                <a:latin typeface="Times New Roman" panose="02020603050405020304" pitchFamily="18" charset="0"/>
                <a:cs typeface="Times New Roman" panose="02020603050405020304" pitchFamily="18" charset="0"/>
              </a:rPr>
              <a:t>e.g</a:t>
            </a:r>
            <a:r>
              <a:rPr lang="en-US" sz="2800" dirty="0">
                <a:solidFill>
                  <a:schemeClr val="tx2">
                    <a:lumMod val="10000"/>
                  </a:schemeClr>
                </a:solidFill>
                <a:latin typeface="Times New Roman" panose="02020603050405020304" pitchFamily="18" charset="0"/>
                <a:cs typeface="Times New Roman" panose="02020603050405020304" pitchFamily="18" charset="0"/>
              </a:rPr>
              <a:t> spoon)</a:t>
            </a:r>
          </a:p>
          <a:p>
            <a:r>
              <a:rPr lang="en-US" sz="2800" dirty="0">
                <a:solidFill>
                  <a:schemeClr val="tx2">
                    <a:lumMod val="10000"/>
                  </a:schemeClr>
                </a:solidFill>
                <a:latin typeface="Times New Roman" panose="02020603050405020304" pitchFamily="18" charset="0"/>
                <a:cs typeface="Times New Roman" panose="02020603050405020304" pitchFamily="18" charset="0"/>
              </a:rPr>
              <a:t>Head tilt, chin lift , jaw thrust to prevent tongue fall</a:t>
            </a:r>
          </a:p>
          <a:p>
            <a:r>
              <a:rPr lang="en-US" sz="2800" dirty="0">
                <a:solidFill>
                  <a:schemeClr val="tx2">
                    <a:lumMod val="10000"/>
                  </a:schemeClr>
                </a:solidFill>
                <a:latin typeface="Times New Roman" panose="02020603050405020304" pitchFamily="18" charset="0"/>
                <a:cs typeface="Times New Roman" panose="02020603050405020304" pitchFamily="18" charset="0"/>
              </a:rPr>
              <a:t>Loosen tie ,clothing around the neck</a:t>
            </a:r>
          </a:p>
          <a:p>
            <a:r>
              <a:rPr lang="en-US" sz="2800" dirty="0">
                <a:solidFill>
                  <a:schemeClr val="tx2">
                    <a:lumMod val="10000"/>
                  </a:schemeClr>
                </a:solidFill>
                <a:latin typeface="Times New Roman" panose="02020603050405020304" pitchFamily="18" charset="0"/>
                <a:cs typeface="Times New Roman" panose="02020603050405020304" pitchFamily="18" charset="0"/>
              </a:rPr>
              <a:t>Remove artificial dentures if possible</a:t>
            </a:r>
          </a:p>
        </p:txBody>
      </p:sp>
    </p:spTree>
    <p:extLst>
      <p:ext uri="{BB962C8B-B14F-4D97-AF65-F5344CB8AC3E}">
        <p14:creationId xmlns:p14="http://schemas.microsoft.com/office/powerpoint/2010/main" val="16260277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solidFill>
                  <a:schemeClr val="tx2">
                    <a:lumMod val="10000"/>
                  </a:schemeClr>
                </a:solidFill>
                <a:latin typeface="Times New Roman" panose="02020603050405020304" pitchFamily="18" charset="0"/>
                <a:cs typeface="Times New Roman" panose="02020603050405020304" pitchFamily="18" charset="0"/>
              </a:rPr>
              <a:t>Remove excess water from lungs and abdomen:</a:t>
            </a:r>
          </a:p>
          <a:p>
            <a:r>
              <a:rPr lang="en-US" sz="2800" dirty="0">
                <a:solidFill>
                  <a:schemeClr val="tx2">
                    <a:lumMod val="10000"/>
                  </a:schemeClr>
                </a:solidFill>
                <a:latin typeface="Times New Roman" panose="02020603050405020304" pitchFamily="18" charset="0"/>
                <a:cs typeface="Times New Roman" panose="02020603050405020304" pitchFamily="18" charset="0"/>
              </a:rPr>
              <a:t>By turning upside down</a:t>
            </a:r>
          </a:p>
          <a:p>
            <a:r>
              <a:rPr lang="en-US" sz="2800" dirty="0">
                <a:solidFill>
                  <a:schemeClr val="tx2">
                    <a:lumMod val="10000"/>
                  </a:schemeClr>
                </a:solidFill>
                <a:latin typeface="Times New Roman" panose="02020603050405020304" pitchFamily="18" charset="0"/>
                <a:cs typeface="Times New Roman" panose="02020603050405020304" pitchFamily="18" charset="0"/>
              </a:rPr>
              <a:t>Or pressing over the abdomen</a:t>
            </a:r>
          </a:p>
          <a:p>
            <a:r>
              <a:rPr lang="en-US" sz="2800" dirty="0">
                <a:solidFill>
                  <a:schemeClr val="tx2">
                    <a:lumMod val="10000"/>
                  </a:schemeClr>
                </a:solidFill>
                <a:latin typeface="Times New Roman" panose="02020603050405020304" pitchFamily="18" charset="0"/>
                <a:cs typeface="Times New Roman" panose="02020603050405020304" pitchFamily="18" charset="0"/>
              </a:rPr>
              <a:t>Reassure the patient</a:t>
            </a:r>
          </a:p>
          <a:p>
            <a:r>
              <a:rPr lang="en-US" sz="2800" dirty="0">
                <a:solidFill>
                  <a:schemeClr val="tx2">
                    <a:lumMod val="10000"/>
                  </a:schemeClr>
                </a:solidFill>
                <a:latin typeface="Times New Roman" panose="02020603050405020304" pitchFamily="18" charset="0"/>
                <a:cs typeface="Times New Roman" panose="02020603050405020304" pitchFamily="18" charset="0"/>
              </a:rPr>
              <a:t>Immediately transfer to hospital</a:t>
            </a:r>
          </a:p>
        </p:txBody>
      </p:sp>
    </p:spTree>
    <p:extLst>
      <p:ext uri="{BB962C8B-B14F-4D97-AF65-F5344CB8AC3E}">
        <p14:creationId xmlns:p14="http://schemas.microsoft.com/office/powerpoint/2010/main" val="18939851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9" y="1385455"/>
            <a:ext cx="7772400" cy="4832465"/>
          </a:xfrm>
        </p:spPr>
        <p:txBody>
          <a:bodyPr>
            <a:normAutofit/>
          </a:bodyPr>
          <a:lstStyle/>
          <a:p>
            <a:r>
              <a:rPr lang="en-US" sz="2800" b="1" dirty="0">
                <a:solidFill>
                  <a:schemeClr val="tx2">
                    <a:lumMod val="10000"/>
                  </a:schemeClr>
                </a:solidFill>
                <a:latin typeface="Times New Roman" panose="02020603050405020304" pitchFamily="18" charset="0"/>
                <a:cs typeface="Times New Roman" panose="02020603050405020304" pitchFamily="18" charset="0"/>
              </a:rPr>
              <a:t>Complications:</a:t>
            </a:r>
          </a:p>
          <a:p>
            <a:r>
              <a:rPr lang="en-US" sz="2800" dirty="0">
                <a:solidFill>
                  <a:schemeClr val="tx2">
                    <a:lumMod val="10000"/>
                  </a:schemeClr>
                </a:solidFill>
                <a:latin typeface="Times New Roman" panose="02020603050405020304" pitchFamily="18" charset="0"/>
                <a:cs typeface="Times New Roman" panose="02020603050405020304" pitchFamily="18" charset="0"/>
              </a:rPr>
              <a:t>• Cardiac arrest</a:t>
            </a:r>
          </a:p>
          <a:p>
            <a:r>
              <a:rPr lang="en-US" sz="2800" dirty="0">
                <a:solidFill>
                  <a:schemeClr val="tx2">
                    <a:lumMod val="10000"/>
                  </a:schemeClr>
                </a:solidFill>
                <a:latin typeface="Times New Roman" panose="02020603050405020304" pitchFamily="18" charset="0"/>
                <a:cs typeface="Times New Roman" panose="02020603050405020304" pitchFamily="18" charset="0"/>
              </a:rPr>
              <a:t>• Pulmonary edema , pneumonia</a:t>
            </a:r>
          </a:p>
          <a:p>
            <a:r>
              <a:rPr lang="en-US" sz="2800" dirty="0">
                <a:solidFill>
                  <a:schemeClr val="tx2">
                    <a:lumMod val="10000"/>
                  </a:schemeClr>
                </a:solidFill>
                <a:latin typeface="Times New Roman" panose="02020603050405020304" pitchFamily="18" charset="0"/>
                <a:cs typeface="Times New Roman" panose="02020603050405020304" pitchFamily="18" charset="0"/>
              </a:rPr>
              <a:t>• Stroke, cerebral edema</a:t>
            </a:r>
          </a:p>
          <a:p>
            <a:r>
              <a:rPr lang="en-US" sz="2800" dirty="0">
                <a:solidFill>
                  <a:schemeClr val="tx2">
                    <a:lumMod val="10000"/>
                  </a:schemeClr>
                </a:solidFill>
                <a:latin typeface="Times New Roman" panose="02020603050405020304" pitchFamily="18" charset="0"/>
                <a:cs typeface="Times New Roman" panose="02020603050405020304" pitchFamily="18" charset="0"/>
              </a:rPr>
              <a:t>• Renal failure</a:t>
            </a:r>
          </a:p>
          <a:p>
            <a:r>
              <a:rPr lang="en-US" sz="2800" dirty="0">
                <a:solidFill>
                  <a:schemeClr val="tx2">
                    <a:lumMod val="10000"/>
                  </a:schemeClr>
                </a:solidFill>
                <a:latin typeface="Times New Roman" panose="02020603050405020304" pitchFamily="18" charset="0"/>
                <a:cs typeface="Times New Roman" panose="02020603050405020304" pitchFamily="18" charset="0"/>
              </a:rPr>
              <a:t>• Metabolic changes</a:t>
            </a:r>
          </a:p>
          <a:p>
            <a:r>
              <a:rPr lang="en-US" sz="2800" dirty="0">
                <a:solidFill>
                  <a:schemeClr val="tx2">
                    <a:lumMod val="10000"/>
                  </a:schemeClr>
                </a:solidFill>
                <a:latin typeface="Times New Roman" panose="02020603050405020304" pitchFamily="18" charset="0"/>
                <a:cs typeface="Times New Roman" panose="02020603050405020304" pitchFamily="18" charset="0"/>
              </a:rPr>
              <a:t>• infection</a:t>
            </a:r>
          </a:p>
        </p:txBody>
      </p:sp>
    </p:spTree>
    <p:extLst>
      <p:ext uri="{BB962C8B-B14F-4D97-AF65-F5344CB8AC3E}">
        <p14:creationId xmlns:p14="http://schemas.microsoft.com/office/powerpoint/2010/main" val="29130343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solidFill>
                  <a:schemeClr val="tx2">
                    <a:lumMod val="10000"/>
                  </a:schemeClr>
                </a:solidFill>
                <a:latin typeface="Times New Roman" panose="02020603050405020304" pitchFamily="18" charset="0"/>
                <a:cs typeface="Times New Roman" panose="02020603050405020304" pitchFamily="18" charset="0"/>
              </a:rPr>
              <a:t>Prevention from drowning:</a:t>
            </a:r>
          </a:p>
          <a:p>
            <a:r>
              <a:rPr lang="en-US" sz="2800" b="1" dirty="0">
                <a:solidFill>
                  <a:schemeClr val="tx2">
                    <a:lumMod val="10000"/>
                  </a:schemeClr>
                </a:solidFill>
                <a:latin typeface="Times New Roman" panose="02020603050405020304" pitchFamily="18" charset="0"/>
                <a:cs typeface="Times New Roman" panose="02020603050405020304" pitchFamily="18" charset="0"/>
              </a:rPr>
              <a:t>Brainstorming</a:t>
            </a:r>
          </a:p>
        </p:txBody>
      </p:sp>
    </p:spTree>
    <p:extLst>
      <p:ext uri="{BB962C8B-B14F-4D97-AF65-F5344CB8AC3E}">
        <p14:creationId xmlns:p14="http://schemas.microsoft.com/office/powerpoint/2010/main" val="4329802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666" y="1064303"/>
            <a:ext cx="8020125" cy="3713078"/>
          </a:xfrm>
        </p:spPr>
        <p:txBody>
          <a:bodyPr/>
          <a:lstStyle/>
          <a:p>
            <a:r>
              <a:rPr lang="en-US" dirty="0"/>
              <a:t>EMERGENCY CHILDBIRTH</a:t>
            </a:r>
            <a:br>
              <a:rPr lang="en-US" dirty="0"/>
            </a:br>
            <a:r>
              <a:rPr lang="en-US" dirty="0"/>
              <a:t>AND</a:t>
            </a:r>
            <a:br>
              <a:rPr lang="en-US" dirty="0"/>
            </a:br>
            <a:r>
              <a:rPr lang="en-US" dirty="0"/>
              <a:t>SPINAL CORD INJURIES</a:t>
            </a:r>
          </a:p>
        </p:txBody>
      </p:sp>
      <p:sp>
        <p:nvSpPr>
          <p:cNvPr id="3" name="Subtitle 2"/>
          <p:cNvSpPr>
            <a:spLocks noGrp="1"/>
          </p:cNvSpPr>
          <p:nvPr>
            <p:ph type="subTitle" idx="1"/>
          </p:nvPr>
        </p:nvSpPr>
        <p:spPr>
          <a:xfrm>
            <a:off x="4696691" y="5373126"/>
            <a:ext cx="3833100" cy="861420"/>
          </a:xfrm>
        </p:spPr>
        <p:txBody>
          <a:bodyPr>
            <a:noAutofit/>
          </a:bodyPr>
          <a:lstStyle/>
          <a:p>
            <a:r>
              <a:rPr lang="en-US" sz="2800" dirty="0">
                <a:solidFill>
                  <a:schemeClr val="bg1"/>
                </a:solidFill>
                <a:latin typeface="Monotype Corsiva" panose="03010101010201010101" pitchFamily="66" charset="0"/>
              </a:rPr>
              <a:t>Abira </a:t>
            </a:r>
            <a:r>
              <a:rPr lang="en-US" sz="2800" dirty="0" err="1">
                <a:solidFill>
                  <a:schemeClr val="bg1"/>
                </a:solidFill>
                <a:latin typeface="Monotype Corsiva" panose="03010101010201010101" pitchFamily="66" charset="0"/>
              </a:rPr>
              <a:t>delilah</a:t>
            </a:r>
            <a:endParaRPr lang="en-US" sz="2800"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11819595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Emergency Child Birth</a:t>
            </a:r>
            <a:endParaRPr lang="en-US" dirty="0">
              <a:solidFill>
                <a:schemeClr val="bg1"/>
              </a:solidFill>
            </a:endParaRPr>
          </a:p>
        </p:txBody>
      </p:sp>
      <p:sp>
        <p:nvSpPr>
          <p:cNvPr id="3" name="Content Placeholder 2"/>
          <p:cNvSpPr>
            <a:spLocks noGrp="1"/>
          </p:cNvSpPr>
          <p:nvPr>
            <p:ph idx="1"/>
          </p:nvPr>
        </p:nvSpPr>
        <p:spPr>
          <a:xfrm>
            <a:off x="282491" y="2128980"/>
            <a:ext cx="7933254" cy="4174837"/>
          </a:xfrm>
        </p:spPr>
        <p:txBody>
          <a:bodyPr>
            <a:noAutofit/>
          </a:bodyPr>
          <a:lstStyle/>
          <a:p>
            <a:pPr marL="0" indent="0" algn="just">
              <a:buNone/>
            </a:pPr>
            <a:r>
              <a:rPr lang="en-US" sz="2800" dirty="0">
                <a:solidFill>
                  <a:schemeClr val="bg1"/>
                </a:solidFill>
              </a:rPr>
              <a:t>• </a:t>
            </a:r>
            <a:r>
              <a:rPr lang="en-US" sz="2800" b="1" dirty="0">
                <a:solidFill>
                  <a:schemeClr val="bg1"/>
                </a:solidFill>
              </a:rPr>
              <a:t>Definition</a:t>
            </a:r>
            <a:r>
              <a:rPr lang="en-US" sz="2800" dirty="0">
                <a:solidFill>
                  <a:schemeClr val="bg1"/>
                </a:solidFill>
              </a:rPr>
              <a:t>: Emergency child birth is defined as a situation where the expecting mother-to-be can not reach medical facilities in time and needs to give birth on the spot.</a:t>
            </a:r>
          </a:p>
          <a:p>
            <a:pPr marL="0" indent="0" algn="just">
              <a:buNone/>
            </a:pPr>
            <a:endParaRPr lang="en-US" sz="2800" dirty="0">
              <a:solidFill>
                <a:schemeClr val="bg1"/>
              </a:solidFill>
            </a:endParaRPr>
          </a:p>
          <a:p>
            <a:pPr marL="0" indent="0" algn="just">
              <a:buNone/>
            </a:pPr>
            <a:r>
              <a:rPr lang="en-US" sz="2800" b="1" dirty="0">
                <a:solidFill>
                  <a:schemeClr val="bg1"/>
                </a:solidFill>
              </a:rPr>
              <a:t>• Causes: </a:t>
            </a:r>
            <a:r>
              <a:rPr lang="en-US" sz="2800" dirty="0">
                <a:solidFill>
                  <a:schemeClr val="bg1"/>
                </a:solidFill>
              </a:rPr>
              <a:t>Being away from medical facilities is the most common cause for this situation. Also, not having transportation.</a:t>
            </a:r>
          </a:p>
        </p:txBody>
      </p:sp>
    </p:spTree>
    <p:extLst>
      <p:ext uri="{BB962C8B-B14F-4D97-AF65-F5344CB8AC3E}">
        <p14:creationId xmlns:p14="http://schemas.microsoft.com/office/powerpoint/2010/main" val="8527747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child birth</a:t>
            </a:r>
          </a:p>
        </p:txBody>
      </p:sp>
      <p:sp>
        <p:nvSpPr>
          <p:cNvPr id="3" name="Content Placeholder 2"/>
          <p:cNvSpPr>
            <a:spLocks noGrp="1"/>
          </p:cNvSpPr>
          <p:nvPr>
            <p:ph idx="1"/>
          </p:nvPr>
        </p:nvSpPr>
        <p:spPr>
          <a:xfrm>
            <a:off x="110836" y="2022764"/>
            <a:ext cx="8617527" cy="3997036"/>
          </a:xfrm>
        </p:spPr>
        <p:txBody>
          <a:bodyPr>
            <a:noAutofit/>
          </a:bodyPr>
          <a:lstStyle/>
          <a:p>
            <a:pPr algn="just"/>
            <a:r>
              <a:rPr lang="en-US" sz="2800" b="1" dirty="0">
                <a:solidFill>
                  <a:schemeClr val="bg1"/>
                </a:solidFill>
              </a:rPr>
              <a:t>First stage: </a:t>
            </a:r>
            <a:r>
              <a:rPr lang="en-US" sz="2800" dirty="0">
                <a:solidFill>
                  <a:schemeClr val="bg1"/>
                </a:solidFill>
              </a:rPr>
              <a:t>This starts with contractions and your cervix dilating and ends when your cervix is fully open. </a:t>
            </a:r>
          </a:p>
          <a:p>
            <a:pPr algn="just"/>
            <a:r>
              <a:rPr lang="en-US" sz="2800" dirty="0">
                <a:solidFill>
                  <a:schemeClr val="bg1"/>
                </a:solidFill>
              </a:rPr>
              <a:t>This stage is further broken down into latent phase and active phase. </a:t>
            </a:r>
          </a:p>
          <a:p>
            <a:pPr algn="just"/>
            <a:r>
              <a:rPr lang="en-US" sz="2800" dirty="0">
                <a:solidFill>
                  <a:schemeClr val="bg1"/>
                </a:solidFill>
              </a:rPr>
              <a:t>In early labor, your contractions are regular, but still quite far apart. Cervical dilation in latent labor is from 0 to 3 centimeters and the dilation is gradual. </a:t>
            </a:r>
          </a:p>
          <a:p>
            <a:pPr algn="just"/>
            <a:r>
              <a:rPr lang="en-US" sz="2800" dirty="0">
                <a:solidFill>
                  <a:schemeClr val="bg1"/>
                </a:solidFill>
              </a:rPr>
              <a:t>During the active phase of labor, your cervix will dilate more rapidly.</a:t>
            </a:r>
          </a:p>
          <a:p>
            <a:pPr algn="just"/>
            <a:endParaRPr lang="en-US" sz="2800" dirty="0">
              <a:solidFill>
                <a:schemeClr val="tx1"/>
              </a:solidFill>
            </a:endParaRPr>
          </a:p>
        </p:txBody>
      </p:sp>
    </p:spTree>
    <p:extLst>
      <p:ext uri="{BB962C8B-B14F-4D97-AF65-F5344CB8AC3E}">
        <p14:creationId xmlns:p14="http://schemas.microsoft.com/office/powerpoint/2010/main" val="310657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Initial assessment </a:t>
            </a:r>
          </a:p>
        </p:txBody>
      </p:sp>
      <p:sp>
        <p:nvSpPr>
          <p:cNvPr id="3" name="Content Placeholder 2"/>
          <p:cNvSpPr>
            <a:spLocks noGrp="1"/>
          </p:cNvSpPr>
          <p:nvPr>
            <p:ph idx="1"/>
          </p:nvPr>
        </p:nvSpPr>
        <p:spPr>
          <a:xfrm>
            <a:off x="457200" y="1447800"/>
            <a:ext cx="8382000" cy="4678363"/>
          </a:xfrm>
        </p:spPr>
        <p:txBody>
          <a:bodyPr>
            <a:normAutofit/>
          </a:bodyPr>
          <a:lstStyle/>
          <a:p>
            <a:r>
              <a:rPr lang="en-US" sz="2800" dirty="0">
                <a:solidFill>
                  <a:schemeClr val="bg1"/>
                </a:solidFill>
              </a:rPr>
              <a:t> Safety (yours and the  victims), </a:t>
            </a:r>
          </a:p>
          <a:p>
            <a:r>
              <a:rPr lang="en-US" sz="2800" dirty="0">
                <a:solidFill>
                  <a:schemeClr val="bg1"/>
                </a:solidFill>
              </a:rPr>
              <a:t>Mechanism of the injury (how did it happen), </a:t>
            </a:r>
          </a:p>
          <a:p>
            <a:r>
              <a:rPr lang="en-US" sz="2800" dirty="0">
                <a:solidFill>
                  <a:schemeClr val="bg1"/>
                </a:solidFill>
              </a:rPr>
              <a:t>Medical  information devices (“Medic Alert” tags)</a:t>
            </a:r>
          </a:p>
          <a:p>
            <a:r>
              <a:rPr lang="en-US" sz="2800" dirty="0">
                <a:solidFill>
                  <a:schemeClr val="bg1"/>
                </a:solidFill>
              </a:rPr>
              <a:t>Number of  casualties</a:t>
            </a:r>
          </a:p>
          <a:p>
            <a:r>
              <a:rPr lang="en-US" sz="2800" dirty="0">
                <a:solidFill>
                  <a:schemeClr val="bg1"/>
                </a:solidFill>
              </a:rPr>
              <a:t>Bystanders</a:t>
            </a:r>
          </a:p>
          <a:p>
            <a:pPr>
              <a:buNone/>
            </a:pPr>
            <a:r>
              <a:rPr lang="en-US" sz="2800" dirty="0">
                <a:solidFill>
                  <a:schemeClr val="bg1"/>
                </a:solidFill>
              </a:rPr>
              <a:t>Always avoid contact with blood or other body fluids. Use latex gloves whenever possible. </a:t>
            </a:r>
          </a:p>
        </p:txBody>
      </p:sp>
    </p:spTree>
    <p:extLst>
      <p:ext uri="{BB962C8B-B14F-4D97-AF65-F5344CB8AC3E}">
        <p14:creationId xmlns:p14="http://schemas.microsoft.com/office/powerpoint/2010/main" val="9158151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18655" y="817418"/>
            <a:ext cx="8409709" cy="5846618"/>
          </a:xfrm>
          <a:prstGeom prst="rect">
            <a:avLst/>
          </a:prstGeom>
        </p:spPr>
      </p:pic>
    </p:spTree>
    <p:extLst>
      <p:ext uri="{BB962C8B-B14F-4D97-AF65-F5344CB8AC3E}">
        <p14:creationId xmlns:p14="http://schemas.microsoft.com/office/powerpoint/2010/main" val="14806511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4381" y="2489200"/>
            <a:ext cx="7531473" cy="3530600"/>
          </a:xfrm>
        </p:spPr>
        <p:txBody>
          <a:bodyPr>
            <a:normAutofit/>
          </a:bodyPr>
          <a:lstStyle/>
          <a:p>
            <a:r>
              <a:rPr lang="en-US" sz="2800" dirty="0">
                <a:solidFill>
                  <a:schemeClr val="bg1"/>
                </a:solidFill>
              </a:rPr>
              <a:t>Second stage: This is when you push your baby through the birth canal.</a:t>
            </a:r>
          </a:p>
          <a:p>
            <a:endParaRPr lang="en-US" sz="2800" dirty="0">
              <a:solidFill>
                <a:schemeClr val="bg1"/>
              </a:solidFill>
            </a:endParaRPr>
          </a:p>
          <a:p>
            <a:r>
              <a:rPr lang="en-US" sz="2800" dirty="0">
                <a:solidFill>
                  <a:schemeClr val="bg1"/>
                </a:solidFill>
              </a:rPr>
              <a:t>Third stage: This ends with the delivery of the placenta, also called afterbirth.</a:t>
            </a:r>
          </a:p>
          <a:p>
            <a:endParaRPr lang="en-US" sz="2800" dirty="0">
              <a:solidFill>
                <a:schemeClr val="tx1"/>
              </a:solidFill>
            </a:endParaRPr>
          </a:p>
        </p:txBody>
      </p:sp>
    </p:spTree>
    <p:extLst>
      <p:ext uri="{BB962C8B-B14F-4D97-AF65-F5344CB8AC3E}">
        <p14:creationId xmlns:p14="http://schemas.microsoft.com/office/powerpoint/2010/main" val="36783501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5636" y="1025236"/>
            <a:ext cx="8478982" cy="5417128"/>
          </a:xfrm>
          <a:prstGeom prst="rect">
            <a:avLst/>
          </a:prstGeom>
        </p:spPr>
      </p:pic>
    </p:spTree>
    <p:extLst>
      <p:ext uri="{BB962C8B-B14F-4D97-AF65-F5344CB8AC3E}">
        <p14:creationId xmlns:p14="http://schemas.microsoft.com/office/powerpoint/2010/main" val="197013311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 OF CHILD BIRTH</a:t>
            </a:r>
          </a:p>
        </p:txBody>
      </p:sp>
      <p:sp>
        <p:nvSpPr>
          <p:cNvPr id="3" name="Content Placeholder 2"/>
          <p:cNvSpPr>
            <a:spLocks noGrp="1"/>
          </p:cNvSpPr>
          <p:nvPr>
            <p:ph idx="1"/>
          </p:nvPr>
        </p:nvSpPr>
        <p:spPr>
          <a:xfrm>
            <a:off x="864381" y="2489200"/>
            <a:ext cx="7656163" cy="3530600"/>
          </a:xfrm>
        </p:spPr>
        <p:txBody>
          <a:bodyPr>
            <a:normAutofit/>
          </a:bodyPr>
          <a:lstStyle/>
          <a:p>
            <a:pPr algn="just"/>
            <a:r>
              <a:rPr lang="en-US" sz="3200" dirty="0">
                <a:solidFill>
                  <a:schemeClr val="tx1"/>
                </a:solidFill>
              </a:rPr>
              <a:t> </a:t>
            </a:r>
            <a:r>
              <a:rPr lang="en-US" sz="3200" b="1" dirty="0">
                <a:solidFill>
                  <a:schemeClr val="bg1"/>
                </a:solidFill>
              </a:rPr>
              <a:t>Signs/Symptoms: </a:t>
            </a:r>
            <a:r>
              <a:rPr lang="en-US" sz="3200" dirty="0">
                <a:solidFill>
                  <a:schemeClr val="bg1"/>
                </a:solidFill>
              </a:rPr>
              <a:t>If the mother says, “the baby is coming,” or the baby’s head is showing, or the contractions are less than two minutes apart, then it is time to deliver the baby on the spot.</a:t>
            </a:r>
          </a:p>
          <a:p>
            <a:pPr algn="just"/>
            <a:endParaRPr lang="en-US" sz="3200" dirty="0">
              <a:solidFill>
                <a:schemeClr val="tx1"/>
              </a:solidFill>
            </a:endParaRPr>
          </a:p>
        </p:txBody>
      </p:sp>
    </p:spTree>
    <p:extLst>
      <p:ext uri="{BB962C8B-B14F-4D97-AF65-F5344CB8AC3E}">
        <p14:creationId xmlns:p14="http://schemas.microsoft.com/office/powerpoint/2010/main" val="28791360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a:t>
            </a:r>
            <a:br>
              <a:rPr lang="en-US" dirty="0"/>
            </a:br>
            <a:endParaRPr lang="en-US" dirty="0"/>
          </a:p>
        </p:txBody>
      </p:sp>
      <p:sp>
        <p:nvSpPr>
          <p:cNvPr id="3" name="Content Placeholder 2"/>
          <p:cNvSpPr>
            <a:spLocks noGrp="1"/>
          </p:cNvSpPr>
          <p:nvPr>
            <p:ph idx="1"/>
          </p:nvPr>
        </p:nvSpPr>
        <p:spPr>
          <a:xfrm>
            <a:off x="531873" y="2419927"/>
            <a:ext cx="7656164" cy="3530600"/>
          </a:xfrm>
        </p:spPr>
        <p:txBody>
          <a:bodyPr>
            <a:noAutofit/>
          </a:bodyPr>
          <a:lstStyle/>
          <a:p>
            <a:pPr algn="just"/>
            <a:r>
              <a:rPr lang="en-US" sz="2800" dirty="0">
                <a:solidFill>
                  <a:schemeClr val="bg1"/>
                </a:solidFill>
              </a:rPr>
              <a:t>Make sure the ambulance has been called.</a:t>
            </a:r>
          </a:p>
          <a:p>
            <a:pPr algn="just"/>
            <a:r>
              <a:rPr lang="en-US" sz="2800" dirty="0">
                <a:solidFill>
                  <a:schemeClr val="bg1"/>
                </a:solidFill>
              </a:rPr>
              <a:t>Make the mother comfortable on her back. Remove any unnecessary clothing but keep her covered to protect her privacy. </a:t>
            </a:r>
          </a:p>
          <a:p>
            <a:pPr algn="just"/>
            <a:r>
              <a:rPr lang="en-US" sz="2800" dirty="0">
                <a:solidFill>
                  <a:schemeClr val="bg1"/>
                </a:solidFill>
              </a:rPr>
              <a:t>Put some clean towels under her.</a:t>
            </a:r>
          </a:p>
        </p:txBody>
      </p:sp>
    </p:spTree>
    <p:extLst>
      <p:ext uri="{BB962C8B-B14F-4D97-AF65-F5344CB8AC3E}">
        <p14:creationId xmlns:p14="http://schemas.microsoft.com/office/powerpoint/2010/main" val="407362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0309" y="2253672"/>
            <a:ext cx="7947109" cy="4036292"/>
          </a:xfrm>
        </p:spPr>
        <p:txBody>
          <a:bodyPr>
            <a:noAutofit/>
          </a:bodyPr>
          <a:lstStyle/>
          <a:p>
            <a:pPr algn="just"/>
            <a:r>
              <a:rPr lang="en-US" sz="2800" dirty="0">
                <a:solidFill>
                  <a:schemeClr val="bg1"/>
                </a:solidFill>
              </a:rPr>
              <a:t>As a rescuer all you have to do is support the baby as it comes out. Hold the head as it is heavy compared to the rest of the baby.</a:t>
            </a:r>
          </a:p>
          <a:p>
            <a:pPr marL="0" indent="0" algn="just">
              <a:buNone/>
            </a:pPr>
            <a:endParaRPr lang="en-US" sz="2800" dirty="0">
              <a:solidFill>
                <a:schemeClr val="bg1"/>
              </a:solidFill>
            </a:endParaRPr>
          </a:p>
          <a:p>
            <a:pPr algn="just"/>
            <a:r>
              <a:rPr lang="en-US" sz="2800" dirty="0">
                <a:solidFill>
                  <a:schemeClr val="bg1"/>
                </a:solidFill>
              </a:rPr>
              <a:t>As soon as you can see the baby’s throat make sure the umbilical cord is not wrapped around it. If it is use your finger to loosen it and pass it over the head. </a:t>
            </a:r>
          </a:p>
          <a:p>
            <a:endParaRPr lang="en-US" sz="2800" dirty="0">
              <a:solidFill>
                <a:schemeClr val="tx1"/>
              </a:solidFill>
            </a:endParaRPr>
          </a:p>
        </p:txBody>
      </p:sp>
    </p:spTree>
    <p:extLst>
      <p:ext uri="{BB962C8B-B14F-4D97-AF65-F5344CB8AC3E}">
        <p14:creationId xmlns:p14="http://schemas.microsoft.com/office/powerpoint/2010/main" val="24465430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6364" y="1884219"/>
            <a:ext cx="8257309" cy="3872345"/>
          </a:xfrm>
        </p:spPr>
        <p:txBody>
          <a:bodyPr>
            <a:noAutofit/>
          </a:bodyPr>
          <a:lstStyle/>
          <a:p>
            <a:pPr algn="just"/>
            <a:r>
              <a:rPr lang="en-US" sz="2800" dirty="0">
                <a:solidFill>
                  <a:schemeClr val="bg1"/>
                </a:solidFill>
              </a:rPr>
              <a:t>Once the baby comes out wrap it in a clean towel.</a:t>
            </a:r>
          </a:p>
          <a:p>
            <a:pPr algn="just"/>
            <a:r>
              <a:rPr lang="en-US" sz="2800" dirty="0">
                <a:solidFill>
                  <a:schemeClr val="bg1"/>
                </a:solidFill>
              </a:rPr>
              <a:t>Clean its mouth and nose.</a:t>
            </a:r>
          </a:p>
          <a:p>
            <a:pPr algn="just"/>
            <a:r>
              <a:rPr lang="en-US" sz="2800" dirty="0">
                <a:solidFill>
                  <a:schemeClr val="bg1"/>
                </a:solidFill>
              </a:rPr>
              <a:t>If it is not breathing massage its back and tickly its feet. This should help stimulate the breathing mechanism.</a:t>
            </a:r>
          </a:p>
          <a:p>
            <a:pPr algn="just"/>
            <a:endParaRPr lang="en-US" sz="2800" dirty="0">
              <a:solidFill>
                <a:schemeClr val="tx1"/>
              </a:solidFill>
            </a:endParaRPr>
          </a:p>
        </p:txBody>
      </p:sp>
    </p:spTree>
    <p:extLst>
      <p:ext uri="{BB962C8B-B14F-4D97-AF65-F5344CB8AC3E}">
        <p14:creationId xmlns:p14="http://schemas.microsoft.com/office/powerpoint/2010/main" val="14350210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4382" y="2489200"/>
            <a:ext cx="7323654" cy="3530600"/>
          </a:xfrm>
        </p:spPr>
        <p:txBody>
          <a:bodyPr>
            <a:normAutofit/>
          </a:bodyPr>
          <a:lstStyle/>
          <a:p>
            <a:pPr algn="just"/>
            <a:r>
              <a:rPr lang="en-US" sz="2800" dirty="0">
                <a:solidFill>
                  <a:schemeClr val="bg1"/>
                </a:solidFill>
              </a:rPr>
              <a:t>If it is still not breathing begin rescue breathing and CPR.</a:t>
            </a:r>
          </a:p>
          <a:p>
            <a:pPr marL="0" indent="0" algn="just">
              <a:buNone/>
            </a:pPr>
            <a:endParaRPr lang="en-US" sz="2800" dirty="0">
              <a:solidFill>
                <a:schemeClr val="bg1"/>
              </a:solidFill>
            </a:endParaRPr>
          </a:p>
          <a:p>
            <a:pPr algn="just"/>
            <a:r>
              <a:rPr lang="en-US" sz="2800" dirty="0">
                <a:solidFill>
                  <a:schemeClr val="bg1"/>
                </a:solidFill>
              </a:rPr>
              <a:t>Never hold the baby upside down and slap it. This is a TV thing, and if you should drop the baby you’ll be in trouble.</a:t>
            </a:r>
          </a:p>
          <a:p>
            <a:endParaRPr lang="en-US" sz="2800" dirty="0"/>
          </a:p>
        </p:txBody>
      </p:sp>
    </p:spTree>
    <p:extLst>
      <p:ext uri="{BB962C8B-B14F-4D97-AF65-F5344CB8AC3E}">
        <p14:creationId xmlns:p14="http://schemas.microsoft.com/office/powerpoint/2010/main" val="149600792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4381" y="2230582"/>
            <a:ext cx="7697727" cy="3789218"/>
          </a:xfrm>
        </p:spPr>
        <p:txBody>
          <a:bodyPr>
            <a:noAutofit/>
          </a:bodyPr>
          <a:lstStyle/>
          <a:p>
            <a:pPr algn="just"/>
            <a:r>
              <a:rPr lang="en-US" sz="2800" dirty="0">
                <a:solidFill>
                  <a:schemeClr val="bg1"/>
                </a:solidFill>
              </a:rPr>
              <a:t>If the baby is fine give it to the mother to hold.</a:t>
            </a:r>
          </a:p>
          <a:p>
            <a:pPr algn="just"/>
            <a:endParaRPr lang="en-US" sz="2800" dirty="0">
              <a:solidFill>
                <a:schemeClr val="bg1"/>
              </a:solidFill>
            </a:endParaRPr>
          </a:p>
          <a:p>
            <a:pPr algn="just"/>
            <a:r>
              <a:rPr lang="en-US" sz="2800" dirty="0">
                <a:solidFill>
                  <a:schemeClr val="bg1"/>
                </a:solidFill>
              </a:rPr>
              <a:t>The other end of the umbilical cord will be attached to the placenta which will still be inside the mother. Do not pull, it will come out on its own in a few minutes in another set of contractions.</a:t>
            </a:r>
          </a:p>
          <a:p>
            <a:pPr algn="just"/>
            <a:endParaRPr lang="en-US" sz="2800" dirty="0">
              <a:solidFill>
                <a:schemeClr val="tx1"/>
              </a:solidFill>
            </a:endParaRPr>
          </a:p>
        </p:txBody>
      </p:sp>
    </p:spTree>
    <p:extLst>
      <p:ext uri="{BB962C8B-B14F-4D97-AF65-F5344CB8AC3E}">
        <p14:creationId xmlns:p14="http://schemas.microsoft.com/office/powerpoint/2010/main" val="2444888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98" y="608443"/>
            <a:ext cx="6343672" cy="709865"/>
          </a:xfrm>
        </p:spPr>
        <p:txBody>
          <a:bodyPr/>
          <a:lstStyle/>
          <a:p>
            <a:endParaRPr lang="en-US" dirty="0"/>
          </a:p>
        </p:txBody>
      </p:sp>
      <p:sp>
        <p:nvSpPr>
          <p:cNvPr id="3" name="Content Placeholder 2"/>
          <p:cNvSpPr>
            <a:spLocks noGrp="1"/>
          </p:cNvSpPr>
          <p:nvPr>
            <p:ph idx="1"/>
          </p:nvPr>
        </p:nvSpPr>
        <p:spPr>
          <a:xfrm>
            <a:off x="698128" y="1533235"/>
            <a:ext cx="8016382" cy="4077855"/>
          </a:xfrm>
        </p:spPr>
        <p:txBody>
          <a:bodyPr>
            <a:noAutofit/>
          </a:bodyPr>
          <a:lstStyle/>
          <a:p>
            <a:pPr algn="just"/>
            <a:r>
              <a:rPr lang="en-US" sz="2800" dirty="0">
                <a:solidFill>
                  <a:schemeClr val="bg1"/>
                </a:solidFill>
              </a:rPr>
              <a:t>– Do not cut the cord. Simply wrap the placenta in a towel and keep with the baby.</a:t>
            </a:r>
          </a:p>
          <a:p>
            <a:pPr algn="just"/>
            <a:endParaRPr lang="en-US" sz="2800" dirty="0">
              <a:solidFill>
                <a:schemeClr val="bg1"/>
              </a:solidFill>
            </a:endParaRPr>
          </a:p>
          <a:p>
            <a:pPr algn="just"/>
            <a:r>
              <a:rPr lang="en-US" sz="2800" dirty="0">
                <a:solidFill>
                  <a:schemeClr val="bg1"/>
                </a:solidFill>
              </a:rPr>
              <a:t>– Never put the placenta lower than the baby as blood may drain from the baby back into the placenta. </a:t>
            </a:r>
          </a:p>
          <a:p>
            <a:pPr algn="just"/>
            <a:endParaRPr lang="en-US" sz="2800" dirty="0">
              <a:solidFill>
                <a:schemeClr val="bg1"/>
              </a:solidFill>
            </a:endParaRPr>
          </a:p>
          <a:p>
            <a:pPr algn="just"/>
            <a:r>
              <a:rPr lang="en-US" sz="2800" dirty="0">
                <a:solidFill>
                  <a:schemeClr val="bg1"/>
                </a:solidFill>
              </a:rPr>
              <a:t>If you wish you may tie something around the umbilical cord a few centimeters away from the baby and from the placenta. But do not cut it.</a:t>
            </a:r>
          </a:p>
        </p:txBody>
      </p:sp>
    </p:spTree>
    <p:extLst>
      <p:ext uri="{BB962C8B-B14F-4D97-AF65-F5344CB8AC3E}">
        <p14:creationId xmlns:p14="http://schemas.microsoft.com/office/powerpoint/2010/main" val="230410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Principle’s of first aid </a:t>
            </a:r>
            <a:r>
              <a:rPr lang="en-US" dirty="0" err="1">
                <a:solidFill>
                  <a:schemeClr val="bg1"/>
                </a:solidFill>
              </a:rPr>
              <a:t>cont</a:t>
            </a:r>
            <a:r>
              <a:rPr lang="en-US" dirty="0">
                <a:solidFill>
                  <a:schemeClr val="bg1"/>
                </a:solidFill>
              </a:rPr>
              <a:t>…</a:t>
            </a:r>
          </a:p>
        </p:txBody>
      </p:sp>
      <p:sp>
        <p:nvSpPr>
          <p:cNvPr id="3" name="Content Placeholder 2"/>
          <p:cNvSpPr>
            <a:spLocks noGrp="1"/>
          </p:cNvSpPr>
          <p:nvPr>
            <p:ph idx="1"/>
          </p:nvPr>
        </p:nvSpPr>
        <p:spPr/>
        <p:txBody>
          <a:bodyPr/>
          <a:lstStyle/>
          <a:p>
            <a:r>
              <a:rPr lang="en-US" dirty="0">
                <a:solidFill>
                  <a:schemeClr val="bg1"/>
                </a:solidFill>
              </a:rPr>
              <a:t>Three C’s of emergency: </a:t>
            </a:r>
          </a:p>
          <a:p>
            <a:pPr marL="36900" indent="0">
              <a:buNone/>
            </a:pPr>
            <a:r>
              <a:rPr lang="en-US" dirty="0">
                <a:solidFill>
                  <a:schemeClr val="bg1"/>
                </a:solidFill>
              </a:rPr>
              <a:t>1. Check </a:t>
            </a:r>
          </a:p>
          <a:p>
            <a:pPr marL="36900" indent="0">
              <a:buNone/>
            </a:pPr>
            <a:r>
              <a:rPr lang="en-US" dirty="0">
                <a:solidFill>
                  <a:schemeClr val="bg1"/>
                </a:solidFill>
              </a:rPr>
              <a:t>2. Call</a:t>
            </a:r>
          </a:p>
          <a:p>
            <a:pPr marL="36900" indent="0">
              <a:buNone/>
            </a:pPr>
            <a:r>
              <a:rPr lang="en-US" dirty="0">
                <a:solidFill>
                  <a:schemeClr val="bg1"/>
                </a:solidFill>
              </a:rPr>
              <a:t>3. Care </a:t>
            </a:r>
          </a:p>
        </p:txBody>
      </p:sp>
      <p:sp>
        <p:nvSpPr>
          <p:cNvPr id="4" name="Date Placeholder 3"/>
          <p:cNvSpPr>
            <a:spLocks noGrp="1"/>
          </p:cNvSpPr>
          <p:nvPr>
            <p:ph type="dt" sz="half" idx="10"/>
          </p:nvPr>
        </p:nvSpPr>
        <p:spPr/>
        <p:txBody>
          <a:bodyPr/>
          <a:lstStyle/>
          <a:p>
            <a:fld id="{0D09888B-CE55-488B-8E84-60ED3B7D6B9A}"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17</a:t>
            </a:fld>
            <a:endParaRPr lang="en-US"/>
          </a:p>
        </p:txBody>
      </p:sp>
    </p:spTree>
    <p:extLst>
      <p:ext uri="{BB962C8B-B14F-4D97-AF65-F5344CB8AC3E}">
        <p14:creationId xmlns:p14="http://schemas.microsoft.com/office/powerpoint/2010/main" val="22160106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4381" y="2489200"/>
            <a:ext cx="7282091" cy="3530600"/>
          </a:xfrm>
        </p:spPr>
        <p:txBody>
          <a:bodyPr>
            <a:normAutofit/>
          </a:bodyPr>
          <a:lstStyle/>
          <a:p>
            <a:pPr algn="just"/>
            <a:r>
              <a:rPr lang="en-US" sz="2800" dirty="0">
                <a:solidFill>
                  <a:schemeClr val="bg1"/>
                </a:solidFill>
              </a:rPr>
              <a:t>If the baby begins to come out feet first, it is a complication but there is nothing you can do. </a:t>
            </a:r>
          </a:p>
          <a:p>
            <a:pPr algn="just"/>
            <a:endParaRPr lang="en-US" sz="2800" dirty="0">
              <a:solidFill>
                <a:schemeClr val="bg1"/>
              </a:solidFill>
            </a:endParaRPr>
          </a:p>
          <a:p>
            <a:pPr algn="just"/>
            <a:r>
              <a:rPr lang="en-US" sz="2800" dirty="0">
                <a:solidFill>
                  <a:schemeClr val="bg1"/>
                </a:solidFill>
              </a:rPr>
              <a:t>Instruct the mother not to push. Do not try to push the baby back in. Simply support it any way it comes out.</a:t>
            </a:r>
          </a:p>
          <a:p>
            <a:endParaRPr lang="en-US" sz="2800" dirty="0">
              <a:solidFill>
                <a:schemeClr val="tx1"/>
              </a:solidFill>
            </a:endParaRPr>
          </a:p>
        </p:txBody>
      </p:sp>
    </p:spTree>
    <p:extLst>
      <p:ext uri="{BB962C8B-B14F-4D97-AF65-F5344CB8AC3E}">
        <p14:creationId xmlns:p14="http://schemas.microsoft.com/office/powerpoint/2010/main" val="2988880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SPINAL CORD INJURIES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61454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CORD INJURIES</a:t>
            </a:r>
          </a:p>
        </p:txBody>
      </p:sp>
      <p:sp>
        <p:nvSpPr>
          <p:cNvPr id="3" name="Content Placeholder 2"/>
          <p:cNvSpPr>
            <a:spLocks noGrp="1"/>
          </p:cNvSpPr>
          <p:nvPr>
            <p:ph idx="1"/>
          </p:nvPr>
        </p:nvSpPr>
        <p:spPr/>
        <p:txBody>
          <a:bodyPr>
            <a:normAutofit/>
          </a:bodyPr>
          <a:lstStyle/>
          <a:p>
            <a:r>
              <a:rPr lang="en-US" sz="2400" dirty="0">
                <a:solidFill>
                  <a:schemeClr val="bg1"/>
                </a:solidFill>
              </a:rPr>
              <a:t>It is the traumatic injury to the spinal cord.</a:t>
            </a:r>
          </a:p>
          <a:p>
            <a:endParaRPr lang="en-US" sz="2400" dirty="0">
              <a:solidFill>
                <a:schemeClr val="bg1"/>
              </a:solidFill>
            </a:endParaRPr>
          </a:p>
          <a:p>
            <a:r>
              <a:rPr lang="en-US" sz="2400" dirty="0">
                <a:solidFill>
                  <a:schemeClr val="bg1"/>
                </a:solidFill>
              </a:rPr>
              <a:t>Etiology of SCIs </a:t>
            </a:r>
          </a:p>
          <a:p>
            <a:pPr marL="0" indent="0">
              <a:buNone/>
            </a:pPr>
            <a:r>
              <a:rPr lang="en-US" sz="2400" dirty="0">
                <a:solidFill>
                  <a:schemeClr val="bg1"/>
                </a:solidFill>
              </a:rPr>
              <a:t>	1. Road traffic accident – 55% </a:t>
            </a:r>
          </a:p>
          <a:p>
            <a:pPr marL="0" indent="0">
              <a:buNone/>
            </a:pPr>
            <a:r>
              <a:rPr lang="en-US" sz="2400" dirty="0">
                <a:solidFill>
                  <a:schemeClr val="bg1"/>
                </a:solidFill>
              </a:rPr>
              <a:t>	2. Domestic/occupation – 22% </a:t>
            </a:r>
          </a:p>
          <a:p>
            <a:pPr marL="0" indent="0">
              <a:buNone/>
            </a:pPr>
            <a:r>
              <a:rPr lang="en-US" sz="2400" dirty="0">
                <a:solidFill>
                  <a:schemeClr val="bg1"/>
                </a:solidFill>
              </a:rPr>
              <a:t>	3. Sports – 18% </a:t>
            </a:r>
          </a:p>
          <a:p>
            <a:pPr marL="0" indent="0">
              <a:buNone/>
            </a:pPr>
            <a:r>
              <a:rPr lang="en-US" sz="2400" dirty="0">
                <a:solidFill>
                  <a:schemeClr val="bg1"/>
                </a:solidFill>
              </a:rPr>
              <a:t>	4. Assault – 15%</a:t>
            </a:r>
          </a:p>
        </p:txBody>
      </p:sp>
    </p:spTree>
    <p:extLst>
      <p:ext uri="{BB962C8B-B14F-4D97-AF65-F5344CB8AC3E}">
        <p14:creationId xmlns:p14="http://schemas.microsoft.com/office/powerpoint/2010/main" val="104639508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SPINAL CORD</a:t>
            </a:r>
          </a:p>
        </p:txBody>
      </p:sp>
      <p:pic>
        <p:nvPicPr>
          <p:cNvPr id="7170" name="Picture 2" descr="C:\Users\KWAMBOKA_\Documents\spinal-cord-injuries-6-638.jpg"/>
          <p:cNvPicPr>
            <a:picLocks noGrp="1" noChangeAspect="1" noChangeArrowheads="1"/>
          </p:cNvPicPr>
          <p:nvPr>
            <p:ph idx="1"/>
          </p:nvPr>
        </p:nvPicPr>
        <p:blipFill>
          <a:blip r:embed="rId2"/>
          <a:srcRect/>
          <a:stretch>
            <a:fillRect/>
          </a:stretch>
        </p:blipFill>
        <p:spPr bwMode="auto">
          <a:xfrm>
            <a:off x="0" y="1295400"/>
            <a:ext cx="8610600" cy="5562600"/>
          </a:xfrm>
          <a:prstGeom prst="rect">
            <a:avLst/>
          </a:prstGeom>
          <a:noFill/>
        </p:spPr>
      </p:pic>
    </p:spTree>
    <p:extLst>
      <p:ext uri="{BB962C8B-B14F-4D97-AF65-F5344CB8AC3E}">
        <p14:creationId xmlns:p14="http://schemas.microsoft.com/office/powerpoint/2010/main" val="350516930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INJURY</a:t>
            </a:r>
          </a:p>
        </p:txBody>
      </p:sp>
      <p:sp>
        <p:nvSpPr>
          <p:cNvPr id="3" name="Content Placeholder 2"/>
          <p:cNvSpPr>
            <a:spLocks noGrp="1"/>
          </p:cNvSpPr>
          <p:nvPr>
            <p:ph idx="1"/>
          </p:nvPr>
        </p:nvSpPr>
        <p:spPr>
          <a:xfrm>
            <a:off x="89941" y="1877632"/>
            <a:ext cx="8964118" cy="4364181"/>
          </a:xfrm>
        </p:spPr>
        <p:txBody>
          <a:bodyPr>
            <a:noAutofit/>
          </a:bodyPr>
          <a:lstStyle/>
          <a:p>
            <a:r>
              <a:rPr lang="en-US" sz="2400" dirty="0">
                <a:solidFill>
                  <a:schemeClr val="bg1"/>
                </a:solidFill>
              </a:rPr>
              <a:t>The type of primary injury sustained depends on the mechanism of injury. These include: </a:t>
            </a:r>
          </a:p>
          <a:p>
            <a:pPr marL="0" indent="0">
              <a:buNone/>
            </a:pPr>
            <a:r>
              <a:rPr lang="en-US" sz="2400" dirty="0">
                <a:solidFill>
                  <a:schemeClr val="bg1"/>
                </a:solidFill>
              </a:rPr>
              <a:t>	</a:t>
            </a:r>
            <a:r>
              <a:rPr lang="en-US" sz="2400" b="1" dirty="0">
                <a:solidFill>
                  <a:schemeClr val="bg1"/>
                </a:solidFill>
              </a:rPr>
              <a:t>1. Hyper flexion </a:t>
            </a:r>
            <a:r>
              <a:rPr lang="en-US" sz="2400" dirty="0">
                <a:solidFill>
                  <a:schemeClr val="bg1"/>
                </a:solidFill>
              </a:rPr>
              <a:t>– Sudden deceleration motion</a:t>
            </a:r>
          </a:p>
          <a:p>
            <a:pPr marL="0" indent="0">
              <a:buNone/>
            </a:pPr>
            <a:r>
              <a:rPr lang="en-US" sz="2400" dirty="0">
                <a:solidFill>
                  <a:schemeClr val="bg1"/>
                </a:solidFill>
              </a:rPr>
              <a:t>	</a:t>
            </a:r>
            <a:r>
              <a:rPr lang="en-US" sz="2400" dirty="0" err="1">
                <a:solidFill>
                  <a:schemeClr val="bg1"/>
                </a:solidFill>
              </a:rPr>
              <a:t>ie</a:t>
            </a:r>
            <a:r>
              <a:rPr lang="en-US" sz="2400" dirty="0">
                <a:solidFill>
                  <a:schemeClr val="bg1"/>
                </a:solidFill>
              </a:rPr>
              <a:t> head on collision – injury occurs from compression of the  cord by fracture fragments or as a result of dislocation of vertebrae bodies. Instability of the spinal column occurs because of the rupture and tearing of posterior muscle ligaments.</a:t>
            </a:r>
          </a:p>
          <a:p>
            <a:pPr marL="0" indent="0">
              <a:buNone/>
            </a:pPr>
            <a:endParaRPr lang="en-US" sz="2400" dirty="0">
              <a:solidFill>
                <a:schemeClr val="bg1"/>
              </a:solidFill>
            </a:endParaRPr>
          </a:p>
          <a:p>
            <a:pPr marL="0" indent="0">
              <a:buNone/>
            </a:pPr>
            <a:r>
              <a:rPr lang="en-US" sz="2400" dirty="0">
                <a:solidFill>
                  <a:schemeClr val="bg1"/>
                </a:solidFill>
              </a:rPr>
              <a:t>	</a:t>
            </a:r>
            <a:r>
              <a:rPr lang="en-US" sz="2400" b="1" dirty="0">
                <a:solidFill>
                  <a:schemeClr val="bg1"/>
                </a:solidFill>
              </a:rPr>
              <a:t> 2. Hyperextension </a:t>
            </a:r>
            <a:r>
              <a:rPr lang="en-US" sz="2400" dirty="0">
                <a:solidFill>
                  <a:schemeClr val="bg1"/>
                </a:solidFill>
              </a:rPr>
              <a:t>– injuries involve backward and downward motion of the head. Often in rear end collisions or driving accidents. Spinal cord is stretched and distorted.</a:t>
            </a:r>
          </a:p>
        </p:txBody>
      </p:sp>
    </p:spTree>
    <p:extLst>
      <p:ext uri="{BB962C8B-B14F-4D97-AF65-F5344CB8AC3E}">
        <p14:creationId xmlns:p14="http://schemas.microsoft.com/office/powerpoint/2010/main" val="7419510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INJURY</a:t>
            </a:r>
          </a:p>
        </p:txBody>
      </p:sp>
      <p:sp>
        <p:nvSpPr>
          <p:cNvPr id="3" name="Content Placeholder 2"/>
          <p:cNvSpPr>
            <a:spLocks noGrp="1"/>
          </p:cNvSpPr>
          <p:nvPr>
            <p:ph idx="1"/>
          </p:nvPr>
        </p:nvSpPr>
        <p:spPr>
          <a:xfrm>
            <a:off x="415637" y="2175165"/>
            <a:ext cx="8340436" cy="4461162"/>
          </a:xfrm>
        </p:spPr>
        <p:txBody>
          <a:bodyPr>
            <a:normAutofit fontScale="92500" lnSpcReduction="20000"/>
          </a:bodyPr>
          <a:lstStyle/>
          <a:p>
            <a:pPr marL="0" indent="0">
              <a:buNone/>
            </a:pPr>
            <a:r>
              <a:rPr lang="en-US" b="1" dirty="0"/>
              <a:t>	</a:t>
            </a:r>
            <a:r>
              <a:rPr lang="en-US" sz="2400" b="1" dirty="0">
                <a:solidFill>
                  <a:schemeClr val="bg1"/>
                </a:solidFill>
              </a:rPr>
              <a:t>3. Rotation - </a:t>
            </a:r>
            <a:r>
              <a:rPr lang="en-US" sz="2400" dirty="0">
                <a:solidFill>
                  <a:schemeClr val="bg1"/>
                </a:solidFill>
              </a:rPr>
              <a:t>Rotation injuries often occur in conjunction with a flexion or extension injury </a:t>
            </a:r>
          </a:p>
          <a:p>
            <a:pPr marL="0" indent="0">
              <a:buNone/>
            </a:pPr>
            <a:r>
              <a:rPr lang="en-US" sz="2400" dirty="0">
                <a:solidFill>
                  <a:schemeClr val="bg1"/>
                </a:solidFill>
              </a:rPr>
              <a:t>• Severe rotation of the neck or body results in tearing of the posterior ligaments and displacement (rotation) of the spinal column. 	</a:t>
            </a:r>
          </a:p>
          <a:p>
            <a:pPr marL="0" indent="0">
              <a:buNone/>
            </a:pPr>
            <a:endParaRPr lang="en-US" sz="2400" b="1" dirty="0">
              <a:solidFill>
                <a:schemeClr val="bg1"/>
              </a:solidFill>
            </a:endParaRPr>
          </a:p>
          <a:p>
            <a:pPr marL="0" indent="0">
              <a:buNone/>
            </a:pPr>
            <a:r>
              <a:rPr lang="en-US" sz="2400" b="1" dirty="0">
                <a:solidFill>
                  <a:schemeClr val="bg1"/>
                </a:solidFill>
              </a:rPr>
              <a:t>4.  Axial loading/vertical compression - </a:t>
            </a:r>
            <a:r>
              <a:rPr lang="en-US" sz="2400" dirty="0">
                <a:solidFill>
                  <a:schemeClr val="bg1"/>
                </a:solidFill>
              </a:rPr>
              <a:t>This is most commonly seen in a fall from a height in which the person lands on the feet or buttocks </a:t>
            </a:r>
          </a:p>
          <a:p>
            <a:pPr marL="0" indent="0">
              <a:buNone/>
            </a:pPr>
            <a:r>
              <a:rPr lang="en-US" sz="2400" dirty="0">
                <a:solidFill>
                  <a:schemeClr val="bg1"/>
                </a:solidFill>
              </a:rPr>
              <a:t>• Compression injuries cause burst fractures of the vertebral body that often send bony fragments into the spinal canal or directly into the spinal cord.</a:t>
            </a:r>
          </a:p>
          <a:p>
            <a:pPr marL="0" indent="0">
              <a:buNone/>
            </a:pPr>
            <a:endParaRPr lang="en-US" sz="2400" dirty="0">
              <a:solidFill>
                <a:schemeClr val="bg1"/>
              </a:solidFill>
            </a:endParaRPr>
          </a:p>
          <a:p>
            <a:pPr marL="0" indent="0">
              <a:buNone/>
            </a:pPr>
            <a:r>
              <a:rPr lang="en-US" sz="2400" b="1" dirty="0">
                <a:solidFill>
                  <a:schemeClr val="bg1"/>
                </a:solidFill>
              </a:rPr>
              <a:t>5. Missile or penetrating injuries</a:t>
            </a:r>
          </a:p>
          <a:p>
            <a:endParaRPr lang="en-US" dirty="0"/>
          </a:p>
        </p:txBody>
      </p:sp>
    </p:spTree>
    <p:extLst>
      <p:ext uri="{BB962C8B-B14F-4D97-AF65-F5344CB8AC3E}">
        <p14:creationId xmlns:p14="http://schemas.microsoft.com/office/powerpoint/2010/main" val="21891385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D026-3E0E-4EB4-B642-36C7181A5A4E}"/>
              </a:ext>
            </a:extLst>
          </p:cNvPr>
          <p:cNvSpPr>
            <a:spLocks noGrp="1"/>
          </p:cNvSpPr>
          <p:nvPr>
            <p:ph type="title"/>
          </p:nvPr>
        </p:nvSpPr>
        <p:spPr/>
        <p:txBody>
          <a:bodyPr/>
          <a:lstStyle/>
          <a:p>
            <a:r>
              <a:rPr lang="en-US" dirty="0"/>
              <a:t>Emergency S/S of SCIs</a:t>
            </a:r>
          </a:p>
        </p:txBody>
      </p:sp>
      <p:sp>
        <p:nvSpPr>
          <p:cNvPr id="3" name="Content Placeholder 2">
            <a:extLst>
              <a:ext uri="{FF2B5EF4-FFF2-40B4-BE49-F238E27FC236}">
                <a16:creationId xmlns:a16="http://schemas.microsoft.com/office/drawing/2014/main" id="{91E550E8-0E31-45D9-A638-7AA2AA6F12D7}"/>
              </a:ext>
            </a:extLst>
          </p:cNvPr>
          <p:cNvSpPr>
            <a:spLocks noGrp="1"/>
          </p:cNvSpPr>
          <p:nvPr>
            <p:ph idx="1"/>
          </p:nvPr>
        </p:nvSpPr>
        <p:spPr/>
        <p:txBody>
          <a:bodyPr/>
          <a:lstStyle/>
          <a:p>
            <a:pPr algn="l">
              <a:buFont typeface="Arial" panose="020B0604020202020204" pitchFamily="34" charset="0"/>
              <a:buChar char="•"/>
            </a:pPr>
            <a:r>
              <a:rPr lang="en-US" b="0" i="0" dirty="0">
                <a:solidFill>
                  <a:srgbClr val="202124"/>
                </a:solidFill>
                <a:effectLst/>
                <a:latin typeface="arial" panose="020B0604020202020204" pitchFamily="34" charset="0"/>
              </a:rPr>
              <a:t>Extreme back pain or pressure in </a:t>
            </a:r>
            <a:r>
              <a:rPr lang="en-US" dirty="0">
                <a:solidFill>
                  <a:srgbClr val="202124"/>
                </a:solidFill>
                <a:latin typeface="arial" panose="020B0604020202020204" pitchFamily="34" charset="0"/>
              </a:rPr>
              <a:t>the</a:t>
            </a:r>
            <a:r>
              <a:rPr lang="en-US" b="0" i="0" dirty="0">
                <a:solidFill>
                  <a:srgbClr val="202124"/>
                </a:solidFill>
                <a:effectLst/>
                <a:latin typeface="arial" panose="020B0604020202020204" pitchFamily="34" charset="0"/>
              </a:rPr>
              <a:t> neck, head or back.</a:t>
            </a:r>
          </a:p>
          <a:p>
            <a:pPr algn="l">
              <a:buFont typeface="Arial" panose="020B0604020202020204" pitchFamily="34" charset="0"/>
              <a:buChar char="•"/>
            </a:pPr>
            <a:r>
              <a:rPr lang="en-US" b="0" i="0" dirty="0">
                <a:solidFill>
                  <a:srgbClr val="202124"/>
                </a:solidFill>
                <a:effectLst/>
                <a:latin typeface="arial" panose="020B0604020202020204" pitchFamily="34" charset="0"/>
              </a:rPr>
              <a:t>Weakness, incoordination or paralysis in any part of the body.</a:t>
            </a:r>
          </a:p>
          <a:p>
            <a:pPr algn="l">
              <a:buFont typeface="Arial" panose="020B0604020202020204" pitchFamily="34" charset="0"/>
              <a:buChar char="•"/>
            </a:pPr>
            <a:r>
              <a:rPr lang="en-US" b="0" i="0" dirty="0">
                <a:solidFill>
                  <a:srgbClr val="202124"/>
                </a:solidFill>
                <a:effectLst/>
                <a:latin typeface="arial" panose="020B0604020202020204" pitchFamily="34" charset="0"/>
              </a:rPr>
              <a:t>Numbness, tingling or loss of sensation in </a:t>
            </a:r>
            <a:r>
              <a:rPr lang="en-US" dirty="0">
                <a:solidFill>
                  <a:srgbClr val="202124"/>
                </a:solidFill>
                <a:latin typeface="arial" panose="020B0604020202020204" pitchFamily="34" charset="0"/>
              </a:rPr>
              <a:t>the</a:t>
            </a:r>
            <a:r>
              <a:rPr lang="en-US" b="0" i="0" dirty="0">
                <a:solidFill>
                  <a:srgbClr val="202124"/>
                </a:solidFill>
                <a:effectLst/>
                <a:latin typeface="arial" panose="020B0604020202020204" pitchFamily="34" charset="0"/>
              </a:rPr>
              <a:t> hands, fingers, feet or toes.</a:t>
            </a:r>
          </a:p>
          <a:p>
            <a:pPr algn="l">
              <a:buFont typeface="Arial" panose="020B0604020202020204" pitchFamily="34" charset="0"/>
              <a:buChar char="•"/>
            </a:pPr>
            <a:r>
              <a:rPr lang="en-US" b="0" i="0" dirty="0">
                <a:solidFill>
                  <a:srgbClr val="202124"/>
                </a:solidFill>
                <a:effectLst/>
                <a:latin typeface="arial" panose="020B0604020202020204" pitchFamily="34" charset="0"/>
              </a:rPr>
              <a:t>Loss of bladder or bowel control.</a:t>
            </a:r>
          </a:p>
          <a:p>
            <a:endParaRPr lang="en-US" dirty="0"/>
          </a:p>
        </p:txBody>
      </p:sp>
    </p:spTree>
    <p:extLst>
      <p:ext uri="{BB962C8B-B14F-4D97-AF65-F5344CB8AC3E}">
        <p14:creationId xmlns:p14="http://schemas.microsoft.com/office/powerpoint/2010/main" val="16408348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719280"/>
            <a:ext cx="6343672" cy="709865"/>
          </a:xfrm>
        </p:spPr>
        <p:txBody>
          <a:bodyPr>
            <a:normAutofit fontScale="90000"/>
          </a:bodyPr>
          <a:lstStyle/>
          <a:p>
            <a:r>
              <a:rPr lang="en-US" dirty="0"/>
              <a:t>Management of Spinal Cord Injuries</a:t>
            </a:r>
          </a:p>
        </p:txBody>
      </p:sp>
      <p:sp>
        <p:nvSpPr>
          <p:cNvPr id="3" name="Content Placeholder 2"/>
          <p:cNvSpPr>
            <a:spLocks noGrp="1"/>
          </p:cNvSpPr>
          <p:nvPr>
            <p:ph idx="1"/>
          </p:nvPr>
        </p:nvSpPr>
        <p:spPr>
          <a:xfrm>
            <a:off x="149902" y="1962727"/>
            <a:ext cx="8739265" cy="4202545"/>
          </a:xfrm>
        </p:spPr>
        <p:txBody>
          <a:bodyPr>
            <a:noAutofit/>
          </a:bodyPr>
          <a:lstStyle/>
          <a:p>
            <a:pPr marL="0" indent="0">
              <a:buNone/>
            </a:pPr>
            <a:r>
              <a:rPr lang="en-US" sz="2400" dirty="0">
                <a:solidFill>
                  <a:schemeClr val="bg1"/>
                </a:solidFill>
              </a:rPr>
              <a:t>• Immediate management at the scene is critical. </a:t>
            </a:r>
          </a:p>
          <a:p>
            <a:pPr marL="0" indent="0">
              <a:buNone/>
            </a:pPr>
            <a:r>
              <a:rPr lang="en-US" sz="2400" dirty="0">
                <a:solidFill>
                  <a:schemeClr val="bg1"/>
                </a:solidFill>
              </a:rPr>
              <a:t>• Improper handling can cause further damage and loss of functioning </a:t>
            </a:r>
          </a:p>
          <a:p>
            <a:pPr marL="0" indent="0">
              <a:buNone/>
            </a:pPr>
            <a:r>
              <a:rPr lang="en-US" sz="2400" dirty="0">
                <a:solidFill>
                  <a:schemeClr val="bg1"/>
                </a:solidFill>
              </a:rPr>
              <a:t>• Always assume there is a spinal cord injury until it is ruled out </a:t>
            </a:r>
          </a:p>
          <a:p>
            <a:pPr marL="0" indent="0">
              <a:buNone/>
            </a:pPr>
            <a:r>
              <a:rPr lang="en-US" sz="2400" dirty="0">
                <a:solidFill>
                  <a:schemeClr val="bg1"/>
                </a:solidFill>
              </a:rPr>
              <a:t>	– Immobilize </a:t>
            </a:r>
          </a:p>
          <a:p>
            <a:pPr marL="0" indent="0">
              <a:buNone/>
            </a:pPr>
            <a:r>
              <a:rPr lang="en-US" sz="2400" dirty="0">
                <a:solidFill>
                  <a:schemeClr val="bg1"/>
                </a:solidFill>
              </a:rPr>
              <a:t>	– Prevent flexion, rotation or extension of neck </a:t>
            </a:r>
          </a:p>
          <a:p>
            <a:pPr marL="0" indent="0">
              <a:buNone/>
            </a:pPr>
            <a:r>
              <a:rPr lang="en-US" sz="2400" dirty="0">
                <a:solidFill>
                  <a:schemeClr val="bg1"/>
                </a:solidFill>
              </a:rPr>
              <a:t>	– Avoid twisting patient</a:t>
            </a:r>
          </a:p>
          <a:p>
            <a:pPr marL="0" indent="0">
              <a:buNone/>
            </a:pPr>
            <a:endParaRPr lang="en-US" sz="2400" dirty="0">
              <a:solidFill>
                <a:schemeClr val="bg1"/>
              </a:solidFill>
            </a:endParaRPr>
          </a:p>
          <a:p>
            <a:pPr marL="0" indent="0">
              <a:buNone/>
            </a:pPr>
            <a:r>
              <a:rPr lang="en-US" sz="2400" dirty="0">
                <a:solidFill>
                  <a:schemeClr val="bg1"/>
                </a:solidFill>
              </a:rPr>
              <a:t> • If conscious, patients will usually complain of acute pain in back or neck which may radiate along the involved nerve</a:t>
            </a:r>
          </a:p>
        </p:txBody>
      </p:sp>
    </p:spTree>
    <p:extLst>
      <p:ext uri="{BB962C8B-B14F-4D97-AF65-F5344CB8AC3E}">
        <p14:creationId xmlns:p14="http://schemas.microsoft.com/office/powerpoint/2010/main" val="15498810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SCIs</a:t>
            </a:r>
          </a:p>
        </p:txBody>
      </p:sp>
      <p:sp>
        <p:nvSpPr>
          <p:cNvPr id="3" name="Content Placeholder 2"/>
          <p:cNvSpPr>
            <a:spLocks noGrp="1"/>
          </p:cNvSpPr>
          <p:nvPr>
            <p:ph idx="1"/>
          </p:nvPr>
        </p:nvSpPr>
        <p:spPr>
          <a:xfrm>
            <a:off x="864382" y="2133600"/>
            <a:ext cx="7711582" cy="4384964"/>
          </a:xfrm>
        </p:spPr>
        <p:txBody>
          <a:bodyPr>
            <a:normAutofit/>
          </a:bodyPr>
          <a:lstStyle/>
          <a:p>
            <a:r>
              <a:rPr lang="en-US" sz="2400" dirty="0">
                <a:solidFill>
                  <a:schemeClr val="bg1"/>
                </a:solidFill>
              </a:rPr>
              <a:t>Management is aimed at preventing further injury and observing for progression of neuro deficits </a:t>
            </a:r>
          </a:p>
          <a:p>
            <a:r>
              <a:rPr lang="en-US" sz="2400" dirty="0">
                <a:solidFill>
                  <a:schemeClr val="bg1"/>
                </a:solidFill>
              </a:rPr>
              <a:t> Management involves: </a:t>
            </a:r>
          </a:p>
          <a:p>
            <a:pPr marL="0" indent="0">
              <a:buNone/>
            </a:pPr>
            <a:r>
              <a:rPr lang="en-US" sz="2400" dirty="0">
                <a:solidFill>
                  <a:schemeClr val="bg1"/>
                </a:solidFill>
              </a:rPr>
              <a:t>	– Primary and secondary survey; </a:t>
            </a:r>
          </a:p>
          <a:p>
            <a:pPr marL="0" indent="0">
              <a:buNone/>
            </a:pPr>
            <a:r>
              <a:rPr lang="en-US" sz="2400" dirty="0">
                <a:solidFill>
                  <a:schemeClr val="bg1"/>
                </a:solidFill>
              </a:rPr>
              <a:t>	    Initial emergency treatment A-B-C-D-E sequence </a:t>
            </a:r>
          </a:p>
          <a:p>
            <a:pPr marL="0" indent="0">
              <a:buNone/>
            </a:pPr>
            <a:r>
              <a:rPr lang="en-US" sz="2400" dirty="0">
                <a:solidFill>
                  <a:schemeClr val="bg1"/>
                </a:solidFill>
              </a:rPr>
              <a:t>	– Medical management </a:t>
            </a:r>
          </a:p>
          <a:p>
            <a:pPr marL="0" indent="0">
              <a:buNone/>
            </a:pPr>
            <a:r>
              <a:rPr lang="en-US" sz="2400" dirty="0">
                <a:solidFill>
                  <a:schemeClr val="bg1"/>
                </a:solidFill>
              </a:rPr>
              <a:t>	– Surgical vs. non- surgical management </a:t>
            </a:r>
          </a:p>
          <a:p>
            <a:pPr marL="0" indent="0">
              <a:buNone/>
            </a:pPr>
            <a:r>
              <a:rPr lang="en-US" sz="2400" dirty="0">
                <a:solidFill>
                  <a:schemeClr val="bg1"/>
                </a:solidFill>
              </a:rPr>
              <a:t>	– Nursing management</a:t>
            </a:r>
          </a:p>
        </p:txBody>
      </p:sp>
    </p:spTree>
    <p:extLst>
      <p:ext uri="{BB962C8B-B14F-4D97-AF65-F5344CB8AC3E}">
        <p14:creationId xmlns:p14="http://schemas.microsoft.com/office/powerpoint/2010/main" val="11983649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SCIs</a:t>
            </a:r>
          </a:p>
        </p:txBody>
      </p:sp>
      <p:sp>
        <p:nvSpPr>
          <p:cNvPr id="3" name="Content Placeholder 2"/>
          <p:cNvSpPr>
            <a:spLocks noGrp="1"/>
          </p:cNvSpPr>
          <p:nvPr>
            <p:ph idx="1"/>
          </p:nvPr>
        </p:nvSpPr>
        <p:spPr>
          <a:xfrm>
            <a:off x="864382" y="2489200"/>
            <a:ext cx="7725436" cy="4105564"/>
          </a:xfrm>
        </p:spPr>
        <p:txBody>
          <a:bodyPr>
            <a:normAutofit/>
          </a:bodyPr>
          <a:lstStyle/>
          <a:p>
            <a:r>
              <a:rPr lang="en-US" sz="2400" dirty="0">
                <a:solidFill>
                  <a:schemeClr val="bg1"/>
                </a:solidFill>
              </a:rPr>
              <a:t>A. Airway maintenance and Cervical Spine control </a:t>
            </a:r>
          </a:p>
          <a:p>
            <a:r>
              <a:rPr lang="en-US" sz="2400" dirty="0">
                <a:solidFill>
                  <a:schemeClr val="bg1"/>
                </a:solidFill>
              </a:rPr>
              <a:t>B. Breathing and Ventilation </a:t>
            </a:r>
          </a:p>
          <a:p>
            <a:r>
              <a:rPr lang="en-US" sz="2400" dirty="0">
                <a:solidFill>
                  <a:schemeClr val="bg1"/>
                </a:solidFill>
              </a:rPr>
              <a:t>C. Circulation and Hemorrhage Control </a:t>
            </a:r>
          </a:p>
          <a:p>
            <a:r>
              <a:rPr lang="en-US" sz="2400" dirty="0">
                <a:solidFill>
                  <a:schemeClr val="bg1"/>
                </a:solidFill>
              </a:rPr>
              <a:t>D. Disability [Neurological Evaluation] </a:t>
            </a:r>
          </a:p>
          <a:p>
            <a:r>
              <a:rPr lang="en-US" sz="2400" dirty="0">
                <a:solidFill>
                  <a:schemeClr val="bg1"/>
                </a:solidFill>
              </a:rPr>
              <a:t>E. Exposure and Environmental Control</a:t>
            </a:r>
          </a:p>
        </p:txBody>
      </p:sp>
    </p:spTree>
    <p:extLst>
      <p:ext uri="{BB962C8B-B14F-4D97-AF65-F5344CB8AC3E}">
        <p14:creationId xmlns:p14="http://schemas.microsoft.com/office/powerpoint/2010/main" val="185389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C’s </a:t>
            </a:r>
          </a:p>
        </p:txBody>
      </p:sp>
      <p:sp>
        <p:nvSpPr>
          <p:cNvPr id="3" name="Content Placeholder 2"/>
          <p:cNvSpPr>
            <a:spLocks noGrp="1"/>
          </p:cNvSpPr>
          <p:nvPr>
            <p:ph idx="1"/>
          </p:nvPr>
        </p:nvSpPr>
        <p:spPr>
          <a:xfrm>
            <a:off x="685346" y="1732450"/>
            <a:ext cx="7765322" cy="4750412"/>
          </a:xfrm>
        </p:spPr>
        <p:txBody>
          <a:bodyPr/>
          <a:lstStyle/>
          <a:p>
            <a:pPr marL="0" indent="0">
              <a:buNone/>
            </a:pPr>
            <a:r>
              <a:rPr lang="en-US" dirty="0">
                <a:solidFill>
                  <a:schemeClr val="bg1"/>
                </a:solidFill>
              </a:rPr>
              <a:t>1. Check</a:t>
            </a:r>
          </a:p>
          <a:p>
            <a:r>
              <a:rPr lang="en-US" dirty="0">
                <a:solidFill>
                  <a:schemeClr val="bg1"/>
                </a:solidFill>
              </a:rPr>
              <a:t>Checking for anything </a:t>
            </a:r>
            <a:r>
              <a:rPr lang="en-US" b="1" dirty="0">
                <a:solidFill>
                  <a:schemeClr val="bg1"/>
                </a:solidFill>
              </a:rPr>
              <a:t>unsafe. </a:t>
            </a:r>
            <a:r>
              <a:rPr lang="en-US" dirty="0">
                <a:solidFill>
                  <a:schemeClr val="bg1"/>
                </a:solidFill>
              </a:rPr>
              <a:t>If the emergency is surrounded by </a:t>
            </a:r>
            <a:r>
              <a:rPr lang="en-US" b="1" dirty="0">
                <a:solidFill>
                  <a:schemeClr val="bg1"/>
                </a:solidFill>
              </a:rPr>
              <a:t>danger</a:t>
            </a:r>
            <a:r>
              <a:rPr lang="en-US" dirty="0">
                <a:solidFill>
                  <a:schemeClr val="bg1"/>
                </a:solidFill>
              </a:rPr>
              <a:t>, assistance may be needed. </a:t>
            </a:r>
          </a:p>
          <a:p>
            <a:r>
              <a:rPr lang="en-US" dirty="0">
                <a:solidFill>
                  <a:schemeClr val="bg1"/>
                </a:solidFill>
              </a:rPr>
              <a:t>Rushing into a scene without taking in present dangers may lead to more harm for yourself or others. </a:t>
            </a:r>
          </a:p>
          <a:p>
            <a:r>
              <a:rPr lang="en-US" dirty="0">
                <a:solidFill>
                  <a:schemeClr val="bg1"/>
                </a:solidFill>
              </a:rPr>
              <a:t>Check the scene before entering it. </a:t>
            </a:r>
          </a:p>
          <a:p>
            <a:r>
              <a:rPr lang="en-US" dirty="0">
                <a:solidFill>
                  <a:schemeClr val="bg1"/>
                </a:solidFill>
              </a:rPr>
              <a:t>Check if the victim is breathing. You may need to give specific care such as CPR.</a:t>
            </a:r>
            <a:r>
              <a:rPr lang="en-US" dirty="0"/>
              <a:t> </a:t>
            </a:r>
          </a:p>
          <a:p>
            <a:endParaRPr lang="en-US" dirty="0"/>
          </a:p>
        </p:txBody>
      </p:sp>
      <p:sp>
        <p:nvSpPr>
          <p:cNvPr id="4" name="Date Placeholder 3"/>
          <p:cNvSpPr>
            <a:spLocks noGrp="1"/>
          </p:cNvSpPr>
          <p:nvPr>
            <p:ph type="dt" sz="half" idx="10"/>
          </p:nvPr>
        </p:nvSpPr>
        <p:spPr/>
        <p:txBody>
          <a:bodyPr/>
          <a:lstStyle/>
          <a:p>
            <a:fld id="{03E5CB26-16B8-4AD1-ADEE-F80814F9E21E}"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18</a:t>
            </a:fld>
            <a:endParaRPr lang="en-US"/>
          </a:p>
        </p:txBody>
      </p:sp>
    </p:spTree>
    <p:extLst>
      <p:ext uri="{BB962C8B-B14F-4D97-AF65-F5344CB8AC3E}">
        <p14:creationId xmlns:p14="http://schemas.microsoft.com/office/powerpoint/2010/main" val="12271266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64381" y="2489200"/>
            <a:ext cx="7794709" cy="3530600"/>
          </a:xfrm>
        </p:spPr>
        <p:txBody>
          <a:bodyPr>
            <a:normAutofit/>
          </a:bodyPr>
          <a:lstStyle/>
          <a:p>
            <a:r>
              <a:rPr lang="en-US" sz="2400" b="1" dirty="0">
                <a:solidFill>
                  <a:schemeClr val="bg1"/>
                </a:solidFill>
              </a:rPr>
              <a:t>A</a:t>
            </a:r>
            <a:r>
              <a:rPr lang="en-US" sz="2400" dirty="0">
                <a:solidFill>
                  <a:schemeClr val="bg1"/>
                </a:solidFill>
              </a:rPr>
              <a:t>.  Airway &amp; Cervical Neck Control </a:t>
            </a:r>
          </a:p>
          <a:p>
            <a:pPr marL="0" indent="0">
              <a:buNone/>
            </a:pPr>
            <a:r>
              <a:rPr lang="en-US" sz="2400" dirty="0">
                <a:solidFill>
                  <a:schemeClr val="bg1"/>
                </a:solidFill>
              </a:rPr>
              <a:t>	• Ascertain patency- jaw thrust </a:t>
            </a:r>
          </a:p>
          <a:p>
            <a:pPr marL="0" indent="0">
              <a:buNone/>
            </a:pPr>
            <a:r>
              <a:rPr lang="en-US" sz="2400" dirty="0">
                <a:solidFill>
                  <a:schemeClr val="bg1"/>
                </a:solidFill>
              </a:rPr>
              <a:t>	• Foreign bodies, maxillofacial injuries, tracheal or   	laryngeal disruption </a:t>
            </a:r>
          </a:p>
          <a:p>
            <a:pPr marL="0" indent="0">
              <a:buNone/>
            </a:pPr>
            <a:r>
              <a:rPr lang="en-US" sz="2400" dirty="0">
                <a:solidFill>
                  <a:schemeClr val="bg1"/>
                </a:solidFill>
              </a:rPr>
              <a:t>	• Cervical collar/ Manual In-line immobilization</a:t>
            </a:r>
          </a:p>
        </p:txBody>
      </p:sp>
    </p:spTree>
    <p:extLst>
      <p:ext uri="{BB962C8B-B14F-4D97-AF65-F5344CB8AC3E}">
        <p14:creationId xmlns:p14="http://schemas.microsoft.com/office/powerpoint/2010/main" val="1715536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solidFill>
                  <a:schemeClr val="bg1"/>
                </a:solidFill>
              </a:rPr>
              <a:t>B. Breathing &amp; Ventilation </a:t>
            </a:r>
          </a:p>
          <a:p>
            <a:r>
              <a:rPr lang="en-US" sz="2400" dirty="0">
                <a:solidFill>
                  <a:schemeClr val="bg1"/>
                </a:solidFill>
              </a:rPr>
              <a:t>Inspect, Palpate, Auscultate and Percuss </a:t>
            </a:r>
          </a:p>
          <a:p>
            <a:r>
              <a:rPr lang="en-US" sz="2400" dirty="0">
                <a:solidFill>
                  <a:schemeClr val="bg1"/>
                </a:solidFill>
              </a:rPr>
              <a:t>If the patient is not breathing, give breaths using a face mask.</a:t>
            </a:r>
          </a:p>
        </p:txBody>
      </p:sp>
    </p:spTree>
    <p:extLst>
      <p:ext uri="{BB962C8B-B14F-4D97-AF65-F5344CB8AC3E}">
        <p14:creationId xmlns:p14="http://schemas.microsoft.com/office/powerpoint/2010/main" val="13598110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56436"/>
            <a:ext cx="7765322" cy="970450"/>
          </a:xfrm>
        </p:spPr>
        <p:txBody>
          <a:bodyPr/>
          <a:lstStyle/>
          <a:p>
            <a:endParaRPr lang="en-US"/>
          </a:p>
        </p:txBody>
      </p:sp>
      <p:sp>
        <p:nvSpPr>
          <p:cNvPr id="3" name="Content Placeholder 2"/>
          <p:cNvSpPr>
            <a:spLocks noGrp="1"/>
          </p:cNvSpPr>
          <p:nvPr>
            <p:ph idx="1"/>
          </p:nvPr>
        </p:nvSpPr>
        <p:spPr>
          <a:xfrm>
            <a:off x="250007" y="1026886"/>
            <a:ext cx="8636000" cy="4804228"/>
          </a:xfrm>
        </p:spPr>
        <p:txBody>
          <a:bodyPr>
            <a:noAutofit/>
          </a:bodyPr>
          <a:lstStyle/>
          <a:p>
            <a:pPr marL="36900" indent="0">
              <a:buNone/>
            </a:pPr>
            <a:r>
              <a:rPr lang="en-US" sz="2400" b="1" dirty="0">
                <a:solidFill>
                  <a:schemeClr val="bg1"/>
                </a:solidFill>
              </a:rPr>
              <a:t>C. Circulation &amp; Hemorrhage Control </a:t>
            </a:r>
          </a:p>
          <a:p>
            <a:pPr marL="0" indent="0">
              <a:buNone/>
            </a:pPr>
            <a:r>
              <a:rPr lang="en-US" sz="2400" dirty="0">
                <a:solidFill>
                  <a:schemeClr val="bg1"/>
                </a:solidFill>
              </a:rPr>
              <a:t>Check for bleeding and apply pressure at the site.</a:t>
            </a:r>
          </a:p>
          <a:p>
            <a:r>
              <a:rPr lang="en-US" sz="2400" b="1" dirty="0">
                <a:solidFill>
                  <a:schemeClr val="bg1"/>
                </a:solidFill>
              </a:rPr>
              <a:t>Circulation</a:t>
            </a:r>
            <a:r>
              <a:rPr lang="en-US" sz="2400" dirty="0">
                <a:solidFill>
                  <a:schemeClr val="bg1"/>
                </a:solidFill>
              </a:rPr>
              <a:t> • Cardiac output is affected by external or internal hemorrhage and neurogenic shock. </a:t>
            </a:r>
          </a:p>
          <a:p>
            <a:r>
              <a:rPr lang="en-US" sz="2400" dirty="0">
                <a:solidFill>
                  <a:schemeClr val="bg1"/>
                </a:solidFill>
              </a:rPr>
              <a:t>To determine external bleeding, turn the patient in log-roll fashion and quickly note the site of injury. </a:t>
            </a:r>
          </a:p>
          <a:p>
            <a:r>
              <a:rPr lang="en-US" sz="2400" dirty="0">
                <a:solidFill>
                  <a:schemeClr val="bg1"/>
                </a:solidFill>
              </a:rPr>
              <a:t>Two signs of internal bleeding from abdominal trauma are </a:t>
            </a:r>
            <a:r>
              <a:rPr lang="en-US" sz="2400" b="1" dirty="0">
                <a:solidFill>
                  <a:schemeClr val="bg1"/>
                </a:solidFill>
              </a:rPr>
              <a:t>abdominal pain and muscular rigidity. </a:t>
            </a:r>
          </a:p>
          <a:p>
            <a:r>
              <a:rPr lang="en-US" sz="2400" dirty="0">
                <a:solidFill>
                  <a:schemeClr val="bg1"/>
                </a:solidFill>
              </a:rPr>
              <a:t>Other usual signs of shock from internal bleeding are </a:t>
            </a:r>
            <a:r>
              <a:rPr lang="en-US" sz="2400" b="1" dirty="0">
                <a:solidFill>
                  <a:schemeClr val="bg1"/>
                </a:solidFill>
              </a:rPr>
              <a:t>absence of urine and/or classic signs of shock</a:t>
            </a:r>
            <a:r>
              <a:rPr lang="en-US" sz="2400" dirty="0">
                <a:solidFill>
                  <a:schemeClr val="bg1"/>
                </a:solidFill>
              </a:rPr>
              <a:t> (decreased BP and increased HR)</a:t>
            </a:r>
          </a:p>
          <a:p>
            <a:pPr marL="0" indent="0">
              <a:buNone/>
            </a:pPr>
            <a:endParaRPr lang="en-US" sz="2400" dirty="0">
              <a:solidFill>
                <a:schemeClr val="bg1"/>
              </a:solidFill>
            </a:endParaRPr>
          </a:p>
          <a:p>
            <a:pPr marL="0" indent="0">
              <a:buNone/>
            </a:pPr>
            <a:r>
              <a:rPr lang="en-US" sz="2400" dirty="0">
                <a:solidFill>
                  <a:schemeClr val="bg1"/>
                </a:solidFill>
              </a:rPr>
              <a:t>	 </a:t>
            </a:r>
          </a:p>
        </p:txBody>
      </p:sp>
    </p:spTree>
    <p:extLst>
      <p:ext uri="{BB962C8B-B14F-4D97-AF65-F5344CB8AC3E}">
        <p14:creationId xmlns:p14="http://schemas.microsoft.com/office/powerpoint/2010/main" val="6005594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C27D-CFD6-4788-B4B2-CDF815FCAC79}"/>
              </a:ext>
            </a:extLst>
          </p:cNvPr>
          <p:cNvSpPr>
            <a:spLocks noGrp="1"/>
          </p:cNvSpPr>
          <p:nvPr>
            <p:ph type="title"/>
          </p:nvPr>
        </p:nvSpPr>
        <p:spPr>
          <a:xfrm>
            <a:off x="689339" y="0"/>
            <a:ext cx="7765322" cy="970450"/>
          </a:xfrm>
        </p:spPr>
        <p:txBody>
          <a:bodyPr/>
          <a:lstStyle/>
          <a:p>
            <a:endParaRPr lang="en-US" dirty="0"/>
          </a:p>
        </p:txBody>
      </p:sp>
      <p:sp>
        <p:nvSpPr>
          <p:cNvPr id="3" name="Content Placeholder 2">
            <a:extLst>
              <a:ext uri="{FF2B5EF4-FFF2-40B4-BE49-F238E27FC236}">
                <a16:creationId xmlns:a16="http://schemas.microsoft.com/office/drawing/2014/main" id="{7B9C7534-4995-4DA4-963D-ACDE92179E59}"/>
              </a:ext>
            </a:extLst>
          </p:cNvPr>
          <p:cNvSpPr>
            <a:spLocks noGrp="1"/>
          </p:cNvSpPr>
          <p:nvPr>
            <p:ph idx="1"/>
          </p:nvPr>
        </p:nvSpPr>
        <p:spPr>
          <a:xfrm>
            <a:off x="804223" y="1094825"/>
            <a:ext cx="7110385" cy="5149564"/>
          </a:xfrm>
        </p:spPr>
        <p:txBody>
          <a:bodyPr>
            <a:normAutofit/>
          </a:bodyPr>
          <a:lstStyle/>
          <a:p>
            <a:r>
              <a:rPr lang="en-US" dirty="0">
                <a:solidFill>
                  <a:schemeClr val="bg1"/>
                </a:solidFill>
              </a:rPr>
              <a:t>D- disability. Perform a neurological examination.</a:t>
            </a:r>
          </a:p>
          <a:p>
            <a:pPr lvl="1"/>
            <a:r>
              <a:rPr lang="en-US" dirty="0">
                <a:solidFill>
                  <a:schemeClr val="bg1"/>
                </a:solidFill>
              </a:rPr>
              <a:t>Grade the level of consciousness using: AVPU</a:t>
            </a:r>
          </a:p>
          <a:p>
            <a:pPr lvl="1"/>
            <a:r>
              <a:rPr lang="en-US" dirty="0">
                <a:solidFill>
                  <a:schemeClr val="bg1"/>
                </a:solidFill>
              </a:rPr>
              <a:t>The patient’s response to external stimuli, which can be:</a:t>
            </a:r>
          </a:p>
          <a:p>
            <a:pPr lvl="1"/>
            <a:r>
              <a:rPr lang="en-US" dirty="0">
                <a:solidFill>
                  <a:schemeClr val="bg1"/>
                </a:solidFill>
              </a:rPr>
              <a:t>A- Alert</a:t>
            </a:r>
          </a:p>
          <a:p>
            <a:pPr lvl="1"/>
            <a:r>
              <a:rPr lang="en-US" dirty="0">
                <a:solidFill>
                  <a:schemeClr val="bg1"/>
                </a:solidFill>
              </a:rPr>
              <a:t>V- Verbal</a:t>
            </a:r>
          </a:p>
          <a:p>
            <a:pPr lvl="1"/>
            <a:r>
              <a:rPr lang="en-US" dirty="0">
                <a:solidFill>
                  <a:schemeClr val="bg1"/>
                </a:solidFill>
              </a:rPr>
              <a:t>P- pain</a:t>
            </a:r>
          </a:p>
          <a:p>
            <a:pPr lvl="1"/>
            <a:r>
              <a:rPr lang="en-US" dirty="0">
                <a:solidFill>
                  <a:schemeClr val="bg1"/>
                </a:solidFill>
              </a:rPr>
              <a:t>U- unresponsive</a:t>
            </a:r>
          </a:p>
          <a:p>
            <a:pPr lvl="1"/>
            <a:endParaRPr lang="en-US" dirty="0">
              <a:solidFill>
                <a:schemeClr val="bg1"/>
              </a:solidFill>
            </a:endParaRPr>
          </a:p>
          <a:p>
            <a:pPr lvl="1"/>
            <a:r>
              <a:rPr lang="en-US" dirty="0">
                <a:solidFill>
                  <a:schemeClr val="bg1"/>
                </a:solidFill>
              </a:rPr>
              <a:t>Do a Glasgow coma scale( Which assesses the patient in three different classes: </a:t>
            </a:r>
          </a:p>
          <a:p>
            <a:pPr lvl="2"/>
            <a:r>
              <a:rPr lang="en-US" dirty="0">
                <a:solidFill>
                  <a:schemeClr val="bg1"/>
                </a:solidFill>
              </a:rPr>
              <a:t>Eye response (4)</a:t>
            </a:r>
          </a:p>
          <a:p>
            <a:pPr lvl="2"/>
            <a:r>
              <a:rPr lang="en-US" dirty="0">
                <a:solidFill>
                  <a:schemeClr val="bg1"/>
                </a:solidFill>
              </a:rPr>
              <a:t>Verbal response (5)</a:t>
            </a:r>
          </a:p>
          <a:p>
            <a:pPr lvl="2"/>
            <a:r>
              <a:rPr lang="en-US" dirty="0">
                <a:solidFill>
                  <a:schemeClr val="bg1"/>
                </a:solidFill>
              </a:rPr>
              <a:t>Motor response (6)</a:t>
            </a:r>
          </a:p>
        </p:txBody>
      </p:sp>
    </p:spTree>
    <p:extLst>
      <p:ext uri="{BB962C8B-B14F-4D97-AF65-F5344CB8AC3E}">
        <p14:creationId xmlns:p14="http://schemas.microsoft.com/office/powerpoint/2010/main" val="90737602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9D2F-128D-465C-AD2C-743C0E0D2F94}"/>
              </a:ext>
            </a:extLst>
          </p:cNvPr>
          <p:cNvSpPr>
            <a:spLocks noGrp="1"/>
          </p:cNvSpPr>
          <p:nvPr>
            <p:ph type="title"/>
          </p:nvPr>
        </p:nvSpPr>
        <p:spPr/>
        <p:txBody>
          <a:bodyPr/>
          <a:lstStyle/>
          <a:p>
            <a:r>
              <a:rPr lang="en-US" dirty="0"/>
              <a:t>GLASGOW COMA SCALE</a:t>
            </a:r>
          </a:p>
        </p:txBody>
      </p:sp>
      <p:sp>
        <p:nvSpPr>
          <p:cNvPr id="3" name="Content Placeholder 2">
            <a:extLst>
              <a:ext uri="{FF2B5EF4-FFF2-40B4-BE49-F238E27FC236}">
                <a16:creationId xmlns:a16="http://schemas.microsoft.com/office/drawing/2014/main" id="{4EFEEF1B-CBC5-47BF-8626-F51AA3DBA482}"/>
              </a:ext>
            </a:extLst>
          </p:cNvPr>
          <p:cNvSpPr>
            <a:spLocks noGrp="1"/>
          </p:cNvSpPr>
          <p:nvPr>
            <p:ph idx="1"/>
          </p:nvPr>
        </p:nvSpPr>
        <p:spPr/>
        <p:txBody>
          <a:bodyPr/>
          <a:lstStyle/>
          <a:p>
            <a:pPr marL="0" indent="0">
              <a:buNone/>
            </a:pPr>
            <a:r>
              <a:rPr lang="en-US" dirty="0"/>
              <a:t>3</a:t>
            </a:r>
          </a:p>
        </p:txBody>
      </p:sp>
      <p:pic>
        <p:nvPicPr>
          <p:cNvPr id="5" name="Picture 4">
            <a:extLst>
              <a:ext uri="{FF2B5EF4-FFF2-40B4-BE49-F238E27FC236}">
                <a16:creationId xmlns:a16="http://schemas.microsoft.com/office/drawing/2014/main" id="{C54CA515-9E95-4A62-B867-38F52C40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53" y="609600"/>
            <a:ext cx="7267073" cy="5199705"/>
          </a:xfrm>
          <a:prstGeom prst="rect">
            <a:avLst/>
          </a:prstGeom>
        </p:spPr>
      </p:pic>
    </p:spTree>
    <p:extLst>
      <p:ext uri="{BB962C8B-B14F-4D97-AF65-F5344CB8AC3E}">
        <p14:creationId xmlns:p14="http://schemas.microsoft.com/office/powerpoint/2010/main" val="12011201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CF64-888F-4D73-8B77-0A7430CC55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E06B91-2059-4467-A623-117DDB02BCDE}"/>
              </a:ext>
            </a:extLst>
          </p:cNvPr>
          <p:cNvSpPr>
            <a:spLocks noGrp="1"/>
          </p:cNvSpPr>
          <p:nvPr>
            <p:ph idx="1"/>
          </p:nvPr>
        </p:nvSpPr>
        <p:spPr/>
        <p:txBody>
          <a:bodyPr>
            <a:normAutofit/>
          </a:bodyPr>
          <a:lstStyle/>
          <a:p>
            <a:r>
              <a:rPr lang="en-US" dirty="0">
                <a:solidFill>
                  <a:schemeClr val="bg1"/>
                </a:solidFill>
              </a:rPr>
              <a:t>E- exposure and environmental control</a:t>
            </a:r>
          </a:p>
          <a:p>
            <a:r>
              <a:rPr lang="en-US" dirty="0">
                <a:solidFill>
                  <a:schemeClr val="bg1"/>
                </a:solidFill>
              </a:rPr>
              <a:t> Ensure your patient is kept warm</a:t>
            </a:r>
          </a:p>
          <a:p>
            <a:r>
              <a:rPr lang="en-US" dirty="0">
                <a:solidFill>
                  <a:schemeClr val="bg1"/>
                </a:solidFill>
              </a:rPr>
              <a:t>If they are hyperthermic expose them, and monitor their temperature.</a:t>
            </a:r>
          </a:p>
          <a:p>
            <a:endParaRPr lang="en-US" dirty="0">
              <a:solidFill>
                <a:schemeClr val="bg1"/>
              </a:solidFill>
            </a:endParaRPr>
          </a:p>
          <a:p>
            <a:endParaRPr lang="en-US" dirty="0">
              <a:solidFill>
                <a:schemeClr val="bg1"/>
              </a:solidFill>
            </a:endParaRPr>
          </a:p>
          <a:p>
            <a:r>
              <a:rPr lang="en-US" dirty="0">
                <a:solidFill>
                  <a:schemeClr val="bg1"/>
                </a:solidFill>
              </a:rPr>
              <a:t>Lastly get their history and most importantly their event history that led to the injury.</a:t>
            </a:r>
          </a:p>
          <a:p>
            <a:endParaRPr lang="en-US" dirty="0">
              <a:solidFill>
                <a:schemeClr val="bg1"/>
              </a:solidFill>
            </a:endParaRPr>
          </a:p>
          <a:p>
            <a:r>
              <a:rPr lang="en-US" dirty="0">
                <a:solidFill>
                  <a:schemeClr val="bg1"/>
                </a:solidFill>
              </a:rPr>
              <a:t>Await for their transport to the hospital.</a:t>
            </a:r>
          </a:p>
          <a:p>
            <a:endParaRPr lang="en-US" dirty="0"/>
          </a:p>
        </p:txBody>
      </p:sp>
    </p:spTree>
    <p:extLst>
      <p:ext uri="{BB962C8B-B14F-4D97-AF65-F5344CB8AC3E}">
        <p14:creationId xmlns:p14="http://schemas.microsoft.com/office/powerpoint/2010/main" val="34892851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normAutofit fontScale="90000"/>
          </a:bodyPr>
          <a:lstStyle/>
          <a:p>
            <a:r>
              <a:rPr lang="en-US" altLang="zh-CN" dirty="0">
                <a:solidFill>
                  <a:schemeClr val="bg1"/>
                </a:solidFill>
                <a:effectLst/>
                <a:ea typeface="宋体" panose="02010600030101010101" pitchFamily="2" charset="-122"/>
              </a:rPr>
              <a:t>TRANSPORTATION OF CASUALTY</a:t>
            </a:r>
          </a:p>
        </p:txBody>
      </p:sp>
      <p:sp>
        <p:nvSpPr>
          <p:cNvPr id="43013" name="Rectangle 5"/>
          <p:cNvSpPr>
            <a:spLocks noGrp="1" noChangeArrowheads="1"/>
          </p:cNvSpPr>
          <p:nvPr>
            <p:ph type="body" idx="1"/>
          </p:nvPr>
        </p:nvSpPr>
        <p:spPr/>
        <p:txBody>
          <a:bodyPr>
            <a:noAutofit/>
          </a:bodyPr>
          <a:lstStyle/>
          <a:p>
            <a:pPr>
              <a:lnSpc>
                <a:spcPct val="80000"/>
              </a:lnSpc>
              <a:buFontTx/>
              <a:buNone/>
            </a:pPr>
            <a:r>
              <a:rPr lang="en-US" altLang="zh-CN" sz="2400" dirty="0">
                <a:solidFill>
                  <a:schemeClr val="bg1"/>
                </a:solidFill>
                <a:effectLst/>
                <a:ea typeface="宋体" panose="02010600030101010101" pitchFamily="2" charset="-122"/>
              </a:rPr>
              <a:t>With stretcher:</a:t>
            </a:r>
          </a:p>
          <a:p>
            <a:pPr>
              <a:lnSpc>
                <a:spcPct val="80000"/>
              </a:lnSpc>
            </a:pPr>
            <a:r>
              <a:rPr lang="en-US" altLang="zh-CN" sz="2400" dirty="0">
                <a:solidFill>
                  <a:schemeClr val="bg1"/>
                </a:solidFill>
                <a:effectLst/>
                <a:ea typeface="宋体" panose="02010600030101010101" pitchFamily="2" charset="-122"/>
              </a:rPr>
              <a:t>Keep the stretcher level to the ground</a:t>
            </a:r>
          </a:p>
          <a:p>
            <a:pPr>
              <a:lnSpc>
                <a:spcPct val="80000"/>
              </a:lnSpc>
            </a:pPr>
            <a:r>
              <a:rPr lang="en-US" altLang="zh-CN" sz="2400" dirty="0">
                <a:solidFill>
                  <a:schemeClr val="bg1"/>
                </a:solidFill>
                <a:effectLst/>
                <a:ea typeface="宋体" panose="02010600030101010101" pitchFamily="2" charset="-122"/>
              </a:rPr>
              <a:t>Carry the casualty with his feet facing the direction of move</a:t>
            </a:r>
          </a:p>
          <a:p>
            <a:pPr>
              <a:lnSpc>
                <a:spcPct val="80000"/>
              </a:lnSpc>
            </a:pPr>
            <a:r>
              <a:rPr lang="en-US" altLang="zh-CN" sz="2400" dirty="0">
                <a:solidFill>
                  <a:schemeClr val="bg1"/>
                </a:solidFill>
                <a:effectLst/>
                <a:ea typeface="宋体" panose="02010600030101010101" pitchFamily="2" charset="-122"/>
              </a:rPr>
              <a:t>Bring the stretcher to the casualty and not the casualty to the stretcher</a:t>
            </a:r>
          </a:p>
          <a:p>
            <a:pPr>
              <a:lnSpc>
                <a:spcPct val="80000"/>
              </a:lnSpc>
            </a:pPr>
            <a:endParaRPr lang="en-US" altLang="zh-CN" sz="2400" dirty="0">
              <a:solidFill>
                <a:schemeClr val="bg1"/>
              </a:solidFill>
              <a:effectLst/>
              <a:ea typeface="宋体" panose="02010600030101010101" pitchFamily="2" charset="-122"/>
            </a:endParaRPr>
          </a:p>
          <a:p>
            <a:pPr>
              <a:lnSpc>
                <a:spcPct val="80000"/>
              </a:lnSpc>
              <a:buFontTx/>
              <a:buNone/>
            </a:pPr>
            <a:r>
              <a:rPr lang="en-US" altLang="zh-CN" sz="2400" dirty="0">
                <a:solidFill>
                  <a:schemeClr val="bg1"/>
                </a:solidFill>
                <a:effectLst/>
                <a:ea typeface="宋体" panose="02010600030101010101" pitchFamily="2" charset="-122"/>
              </a:rPr>
              <a:t>Types of stretcher:</a:t>
            </a:r>
          </a:p>
          <a:p>
            <a:pPr>
              <a:lnSpc>
                <a:spcPct val="80000"/>
              </a:lnSpc>
            </a:pPr>
            <a:r>
              <a:rPr lang="en-US" altLang="zh-CN" sz="2400" dirty="0">
                <a:solidFill>
                  <a:schemeClr val="bg1"/>
                </a:solidFill>
                <a:effectLst/>
                <a:ea typeface="宋体" panose="02010600030101010101" pitchFamily="2" charset="-122"/>
              </a:rPr>
              <a:t>Wooden stretcher</a:t>
            </a:r>
          </a:p>
          <a:p>
            <a:pPr>
              <a:lnSpc>
                <a:spcPct val="80000"/>
              </a:lnSpc>
            </a:pPr>
            <a:r>
              <a:rPr lang="en-US" altLang="zh-CN" sz="2400" dirty="0">
                <a:solidFill>
                  <a:schemeClr val="bg1"/>
                </a:solidFill>
                <a:effectLst/>
                <a:ea typeface="宋体" panose="02010600030101010101" pitchFamily="2" charset="-122"/>
              </a:rPr>
              <a:t>Collapsible stretcher with telescopic handle</a:t>
            </a:r>
          </a:p>
          <a:p>
            <a:pPr>
              <a:lnSpc>
                <a:spcPct val="80000"/>
              </a:lnSpc>
            </a:pPr>
            <a:r>
              <a:rPr lang="en-US" altLang="zh-CN" sz="2400" dirty="0">
                <a:solidFill>
                  <a:schemeClr val="bg1"/>
                </a:solidFill>
                <a:effectLst/>
                <a:ea typeface="宋体" panose="02010600030101010101" pitchFamily="2" charset="-122"/>
              </a:rPr>
              <a:t>Improvised stretcher</a:t>
            </a:r>
          </a:p>
        </p:txBody>
      </p:sp>
    </p:spTree>
    <p:extLst>
      <p:ext uri="{BB962C8B-B14F-4D97-AF65-F5344CB8AC3E}">
        <p14:creationId xmlns:p14="http://schemas.microsoft.com/office/powerpoint/2010/main" val="274288549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IMPROVISED STRETCHERS</a:t>
            </a:r>
          </a:p>
        </p:txBody>
      </p:sp>
      <p:sp>
        <p:nvSpPr>
          <p:cNvPr id="44040" name="Rectangle 8"/>
          <p:cNvSpPr>
            <a:spLocks noGrp="1" noChangeArrowheads="1"/>
          </p:cNvSpPr>
          <p:nvPr>
            <p:ph type="body" idx="1"/>
          </p:nvPr>
        </p:nvSpPr>
        <p:spPr/>
        <p:txBody>
          <a:bodyPr>
            <a:normAutofit/>
          </a:bodyPr>
          <a:lstStyle/>
          <a:p>
            <a:r>
              <a:rPr lang="en-US" altLang="zh-CN" sz="2800" dirty="0">
                <a:solidFill>
                  <a:schemeClr val="bg1"/>
                </a:solidFill>
                <a:ea typeface="宋体" panose="02010600030101010101" pitchFamily="2" charset="-122"/>
              </a:rPr>
              <a:t>Rolled blanket</a:t>
            </a:r>
          </a:p>
          <a:p>
            <a:r>
              <a:rPr lang="en-US" altLang="zh-CN" sz="2800" dirty="0">
                <a:solidFill>
                  <a:schemeClr val="bg1"/>
                </a:solidFill>
                <a:ea typeface="宋体" panose="02010600030101010101" pitchFamily="2" charset="-122"/>
              </a:rPr>
              <a:t>Blanket with 2 poles</a:t>
            </a:r>
          </a:p>
          <a:p>
            <a:r>
              <a:rPr lang="en-US" altLang="zh-CN" sz="2800" dirty="0">
                <a:solidFill>
                  <a:schemeClr val="bg1"/>
                </a:solidFill>
                <a:ea typeface="宋体" panose="02010600030101010101" pitchFamily="2" charset="-122"/>
              </a:rPr>
              <a:t>Chair method</a:t>
            </a:r>
          </a:p>
          <a:p>
            <a:r>
              <a:rPr lang="en-US" altLang="zh-CN" sz="2800" dirty="0">
                <a:solidFill>
                  <a:schemeClr val="bg1"/>
                </a:solidFill>
                <a:ea typeface="宋体" panose="02010600030101010101" pitchFamily="2" charset="-122"/>
              </a:rPr>
              <a:t>Shirts/Gunnysacks with 2 poles</a:t>
            </a:r>
          </a:p>
        </p:txBody>
      </p:sp>
      <p:sp>
        <p:nvSpPr>
          <p:cNvPr id="44036" name="Rectangle 4"/>
          <p:cNvSpPr>
            <a:spLocks noChangeArrowheads="1"/>
          </p:cNvSpPr>
          <p:nvPr/>
        </p:nvSpPr>
        <p:spPr bwMode="auto">
          <a:xfrm>
            <a:off x="5435600" y="4292600"/>
            <a:ext cx="3203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b="0">
                <a:solidFill>
                  <a:srgbClr val="666699"/>
                </a:solidFill>
                <a:latin typeface="Times New Roman" panose="02020603050405020304" pitchFamily="18" charset="0"/>
                <a:ea typeface="宋体" panose="02010600030101010101" pitchFamily="2" charset="-122"/>
              </a:rPr>
              <a:t>An improvised stretcher made from a blanket and two poles</a:t>
            </a:r>
          </a:p>
        </p:txBody>
      </p:sp>
      <p:pic>
        <p:nvPicPr>
          <p:cNvPr id="44037" name="Picture 5" descr="An improvised stretcher made from a blanket and two poles">
            <a:hlinkClick r:id="rId2" tooltip="An improvised stretcher made from a blanket and two pol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700213"/>
            <a:ext cx="3678237" cy="2471737"/>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magnify-clip">
            <a:hlinkClick r:id="rId2" tooltip="Enlar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3825875"/>
            <a:ext cx="1428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357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normAutofit fontScale="90000"/>
          </a:bodyPr>
          <a:lstStyle/>
          <a:p>
            <a:r>
              <a:rPr lang="en-US" altLang="zh-CN" dirty="0">
                <a:solidFill>
                  <a:schemeClr val="bg1"/>
                </a:solidFill>
                <a:effectLst/>
                <a:ea typeface="宋体" panose="02010600030101010101" pitchFamily="2" charset="-122"/>
              </a:rPr>
              <a:t>EMERGENCY METHODS OF MOVING CASUALTIES</a:t>
            </a:r>
          </a:p>
        </p:txBody>
      </p:sp>
      <p:sp>
        <p:nvSpPr>
          <p:cNvPr id="45061" name="Rectangle 5"/>
          <p:cNvSpPr>
            <a:spLocks noGrp="1" noChangeArrowheads="1"/>
          </p:cNvSpPr>
          <p:nvPr>
            <p:ph type="body" idx="1"/>
          </p:nvPr>
        </p:nvSpPr>
        <p:spPr/>
        <p:txBody>
          <a:bodyPr>
            <a:noAutofit/>
          </a:bodyPr>
          <a:lstStyle/>
          <a:p>
            <a:pPr>
              <a:lnSpc>
                <a:spcPct val="80000"/>
              </a:lnSpc>
              <a:buFontTx/>
              <a:buNone/>
            </a:pPr>
            <a:r>
              <a:rPr lang="en-US" altLang="zh-CN" sz="2800" dirty="0">
                <a:solidFill>
                  <a:schemeClr val="bg1"/>
                </a:solidFill>
                <a:ea typeface="宋体" panose="02010600030101010101" pitchFamily="2" charset="-122"/>
              </a:rPr>
              <a:t>One Man Human Crutch</a:t>
            </a:r>
          </a:p>
          <a:p>
            <a:pPr>
              <a:lnSpc>
                <a:spcPct val="80000"/>
              </a:lnSpc>
            </a:pPr>
            <a:r>
              <a:rPr lang="en-US" altLang="zh-CN" sz="2800" dirty="0">
                <a:solidFill>
                  <a:schemeClr val="bg1"/>
                </a:solidFill>
                <a:ea typeface="宋体" panose="02010600030101010101" pitchFamily="2" charset="-122"/>
              </a:rPr>
              <a:t>Conscious</a:t>
            </a:r>
          </a:p>
          <a:p>
            <a:pPr>
              <a:lnSpc>
                <a:spcPct val="80000"/>
              </a:lnSpc>
            </a:pPr>
            <a:r>
              <a:rPr lang="en-US" altLang="zh-CN" sz="2800" dirty="0">
                <a:solidFill>
                  <a:schemeClr val="bg1"/>
                </a:solidFill>
                <a:ea typeface="宋体" panose="02010600030101010101" pitchFamily="2" charset="-122"/>
              </a:rPr>
              <a:t>Able to walk with some assistance</a:t>
            </a:r>
          </a:p>
          <a:p>
            <a:pPr>
              <a:lnSpc>
                <a:spcPct val="80000"/>
              </a:lnSpc>
              <a:buFontTx/>
              <a:buNone/>
            </a:pPr>
            <a:r>
              <a:rPr lang="en-US" altLang="zh-CN" sz="2800" dirty="0">
                <a:solidFill>
                  <a:schemeClr val="bg1"/>
                </a:solidFill>
                <a:ea typeface="宋体" panose="02010600030101010101" pitchFamily="2" charset="-122"/>
              </a:rPr>
              <a:t>Pick-a-back</a:t>
            </a:r>
          </a:p>
          <a:p>
            <a:pPr>
              <a:lnSpc>
                <a:spcPct val="80000"/>
              </a:lnSpc>
            </a:pPr>
            <a:r>
              <a:rPr lang="en-US" altLang="zh-CN" sz="2800" dirty="0">
                <a:solidFill>
                  <a:schemeClr val="bg1"/>
                </a:solidFill>
                <a:ea typeface="宋体" panose="02010600030101010101" pitchFamily="2" charset="-122"/>
              </a:rPr>
              <a:t>Conscious</a:t>
            </a:r>
          </a:p>
          <a:p>
            <a:pPr>
              <a:lnSpc>
                <a:spcPct val="80000"/>
              </a:lnSpc>
            </a:pPr>
            <a:r>
              <a:rPr lang="en-US" altLang="zh-CN" sz="2800" dirty="0">
                <a:solidFill>
                  <a:schemeClr val="bg1"/>
                </a:solidFill>
                <a:ea typeface="宋体" panose="02010600030101010101" pitchFamily="2" charset="-122"/>
              </a:rPr>
              <a:t>Light weight</a:t>
            </a:r>
          </a:p>
          <a:p>
            <a:pPr>
              <a:lnSpc>
                <a:spcPct val="80000"/>
              </a:lnSpc>
            </a:pPr>
            <a:r>
              <a:rPr lang="en-US" altLang="zh-CN" sz="2800" dirty="0">
                <a:solidFill>
                  <a:schemeClr val="bg1"/>
                </a:solidFill>
                <a:ea typeface="宋体" panose="02010600030101010101" pitchFamily="2" charset="-122"/>
              </a:rPr>
              <a:t>Able to hold on using arms</a:t>
            </a:r>
          </a:p>
          <a:p>
            <a:pPr marL="36900" indent="0">
              <a:lnSpc>
                <a:spcPct val="80000"/>
              </a:lnSpc>
              <a:buNone/>
            </a:pPr>
            <a:r>
              <a:rPr lang="en-US" altLang="zh-CN" sz="2800" dirty="0">
                <a:solidFill>
                  <a:schemeClr val="bg1"/>
                </a:solidFill>
                <a:ea typeface="宋体" panose="02010600030101010101" pitchFamily="2" charset="-122"/>
              </a:rPr>
              <a:t>Cradle method</a:t>
            </a:r>
          </a:p>
          <a:p>
            <a:pPr>
              <a:lnSpc>
                <a:spcPct val="80000"/>
              </a:lnSpc>
            </a:pPr>
            <a:r>
              <a:rPr lang="en-US" altLang="zh-CN" sz="2800" dirty="0">
                <a:solidFill>
                  <a:schemeClr val="bg1"/>
                </a:solidFill>
                <a:ea typeface="宋体" panose="02010600030101010101" pitchFamily="2" charset="-122"/>
              </a:rPr>
              <a:t>Light weight</a:t>
            </a:r>
          </a:p>
          <a:p>
            <a:pPr>
              <a:lnSpc>
                <a:spcPct val="80000"/>
              </a:lnSpc>
            </a:pPr>
            <a:r>
              <a:rPr lang="en-US" altLang="zh-CN" sz="2800" dirty="0">
                <a:solidFill>
                  <a:schemeClr val="bg1"/>
                </a:solidFill>
                <a:ea typeface="宋体" panose="02010600030101010101" pitchFamily="2" charset="-122"/>
              </a:rPr>
              <a:t>A child</a:t>
            </a:r>
          </a:p>
        </p:txBody>
      </p:sp>
    </p:spTree>
    <p:extLst>
      <p:ext uri="{BB962C8B-B14F-4D97-AF65-F5344CB8AC3E}">
        <p14:creationId xmlns:p14="http://schemas.microsoft.com/office/powerpoint/2010/main" val="7344604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1" name="Rectangle 11"/>
          <p:cNvSpPr>
            <a:spLocks noGrp="1" noChangeArrowheads="1"/>
          </p:cNvSpPr>
          <p:nvPr>
            <p:ph type="title"/>
          </p:nvPr>
        </p:nvSpPr>
        <p:spPr/>
        <p:txBody>
          <a:bodyPr>
            <a:normAutofit fontScale="90000"/>
          </a:bodyPr>
          <a:lstStyle/>
          <a:p>
            <a:r>
              <a:rPr lang="en-US" altLang="zh-CN" dirty="0">
                <a:solidFill>
                  <a:schemeClr val="bg1"/>
                </a:solidFill>
                <a:effectLst/>
                <a:ea typeface="宋体" panose="02010600030101010101" pitchFamily="2" charset="-122"/>
              </a:rPr>
              <a:t>EMERGENCY METHODS OF MOVING CASUALTIES</a:t>
            </a:r>
          </a:p>
        </p:txBody>
      </p:sp>
      <p:sp>
        <p:nvSpPr>
          <p:cNvPr id="46092" name="Rectangle 12"/>
          <p:cNvSpPr>
            <a:spLocks noGrp="1" noChangeArrowheads="1"/>
          </p:cNvSpPr>
          <p:nvPr>
            <p:ph type="body" idx="1"/>
          </p:nvPr>
        </p:nvSpPr>
        <p:spPr/>
        <p:txBody>
          <a:bodyPr>
            <a:noAutofit/>
          </a:bodyPr>
          <a:lstStyle/>
          <a:p>
            <a:pPr>
              <a:lnSpc>
                <a:spcPct val="80000"/>
              </a:lnSpc>
              <a:buFontTx/>
              <a:buNone/>
            </a:pPr>
            <a:r>
              <a:rPr lang="en-US" altLang="zh-CN" sz="2400" dirty="0">
                <a:solidFill>
                  <a:schemeClr val="bg1"/>
                </a:solidFill>
                <a:effectLst/>
                <a:ea typeface="宋体" panose="02010600030101010101" pitchFamily="2" charset="-122"/>
              </a:rPr>
              <a:t>Fore Method</a:t>
            </a:r>
          </a:p>
          <a:p>
            <a:pPr>
              <a:lnSpc>
                <a:spcPct val="80000"/>
              </a:lnSpc>
            </a:pPr>
            <a:r>
              <a:rPr lang="en-US" altLang="zh-CN" sz="2400" dirty="0">
                <a:solidFill>
                  <a:schemeClr val="bg1"/>
                </a:solidFill>
                <a:effectLst/>
                <a:ea typeface="宋体" panose="02010600030101010101" pitchFamily="2" charset="-122"/>
              </a:rPr>
              <a:t>When pick-a-back or fireman’s life method cannot be used to carry a heavy casualty down the staircase</a:t>
            </a:r>
          </a:p>
          <a:p>
            <a:pPr>
              <a:lnSpc>
                <a:spcPct val="80000"/>
              </a:lnSpc>
              <a:buFontTx/>
              <a:buNone/>
            </a:pPr>
            <a:r>
              <a:rPr lang="en-US" altLang="zh-CN" sz="2400" dirty="0">
                <a:solidFill>
                  <a:schemeClr val="bg1"/>
                </a:solidFill>
                <a:effectLst/>
                <a:ea typeface="宋体" panose="02010600030101010101" pitchFamily="2" charset="-122"/>
              </a:rPr>
              <a:t>Fireman’s Lift</a:t>
            </a:r>
          </a:p>
          <a:p>
            <a:pPr>
              <a:lnSpc>
                <a:spcPct val="80000"/>
              </a:lnSpc>
            </a:pPr>
            <a:r>
              <a:rPr lang="en-US" altLang="zh-CN" sz="2400" dirty="0">
                <a:solidFill>
                  <a:schemeClr val="bg1"/>
                </a:solidFill>
                <a:effectLst/>
                <a:ea typeface="宋体" panose="02010600030101010101" pitchFamily="2" charset="-122"/>
              </a:rPr>
              <a:t>Conscious</a:t>
            </a:r>
          </a:p>
          <a:p>
            <a:pPr>
              <a:lnSpc>
                <a:spcPct val="80000"/>
              </a:lnSpc>
            </a:pPr>
            <a:r>
              <a:rPr lang="en-US" altLang="zh-CN" sz="2400" dirty="0">
                <a:solidFill>
                  <a:schemeClr val="bg1"/>
                </a:solidFill>
                <a:effectLst/>
                <a:ea typeface="宋体" panose="02010600030101010101" pitchFamily="2" charset="-122"/>
              </a:rPr>
              <a:t>Unconscious</a:t>
            </a:r>
          </a:p>
          <a:p>
            <a:pPr>
              <a:lnSpc>
                <a:spcPct val="80000"/>
              </a:lnSpc>
            </a:pPr>
            <a:r>
              <a:rPr lang="en-US" altLang="zh-CN" sz="2400" dirty="0">
                <a:solidFill>
                  <a:schemeClr val="bg1"/>
                </a:solidFill>
                <a:effectLst/>
                <a:ea typeface="宋体" panose="02010600030101010101" pitchFamily="2" charset="-122"/>
              </a:rPr>
              <a:t>Light-weight</a:t>
            </a:r>
          </a:p>
          <a:p>
            <a:pPr>
              <a:lnSpc>
                <a:spcPct val="80000"/>
              </a:lnSpc>
              <a:buFontTx/>
              <a:buNone/>
            </a:pPr>
            <a:r>
              <a:rPr lang="en-US" altLang="zh-CN" sz="2400" dirty="0">
                <a:solidFill>
                  <a:schemeClr val="bg1"/>
                </a:solidFill>
                <a:effectLst/>
                <a:ea typeface="宋体" panose="02010600030101010101" pitchFamily="2" charset="-122"/>
              </a:rPr>
              <a:t>Double Human Crutch</a:t>
            </a:r>
          </a:p>
          <a:p>
            <a:pPr>
              <a:lnSpc>
                <a:spcPct val="80000"/>
              </a:lnSpc>
            </a:pPr>
            <a:r>
              <a:rPr lang="en-US" altLang="zh-CN" sz="2400" dirty="0">
                <a:solidFill>
                  <a:schemeClr val="bg1"/>
                </a:solidFill>
                <a:effectLst/>
                <a:ea typeface="宋体" panose="02010600030101010101" pitchFamily="2" charset="-122"/>
              </a:rPr>
              <a:t>Conscious</a:t>
            </a:r>
          </a:p>
          <a:p>
            <a:pPr>
              <a:lnSpc>
                <a:spcPct val="80000"/>
              </a:lnSpc>
            </a:pPr>
            <a:r>
              <a:rPr lang="en-US" altLang="zh-CN" sz="2400" dirty="0">
                <a:solidFill>
                  <a:schemeClr val="bg1"/>
                </a:solidFill>
                <a:effectLst/>
                <a:ea typeface="宋体" panose="02010600030101010101" pitchFamily="2" charset="-122"/>
              </a:rPr>
              <a:t>Able to walk with some assistance</a:t>
            </a:r>
          </a:p>
        </p:txBody>
      </p:sp>
      <p:pic>
        <p:nvPicPr>
          <p:cNvPr id="46087" name="Picture 7" descr="Fireman's Carry">
            <a:hlinkClick r:id="rId2" tooltip="Fireman's Carry"/>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317808" y="2911157"/>
            <a:ext cx="4100512" cy="4538662"/>
          </a:xfr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90" name="Line 10"/>
          <p:cNvSpPr>
            <a:spLocks noChangeShapeType="1"/>
          </p:cNvSpPr>
          <p:nvPr/>
        </p:nvSpPr>
        <p:spPr bwMode="auto">
          <a:xfrm>
            <a:off x="2771775" y="3644900"/>
            <a:ext cx="2016125" cy="0"/>
          </a:xfrm>
          <a:prstGeom prst="line">
            <a:avLst/>
          </a:prstGeom>
          <a:noFill/>
          <a:ln w="666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409495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C’S </a:t>
            </a:r>
          </a:p>
        </p:txBody>
      </p:sp>
      <p:sp>
        <p:nvSpPr>
          <p:cNvPr id="3" name="Content Placeholder 2"/>
          <p:cNvSpPr>
            <a:spLocks noGrp="1"/>
          </p:cNvSpPr>
          <p:nvPr>
            <p:ph idx="1"/>
          </p:nvPr>
        </p:nvSpPr>
        <p:spPr/>
        <p:txBody>
          <a:bodyPr/>
          <a:lstStyle/>
          <a:p>
            <a:pPr marL="0" indent="0">
              <a:buNone/>
            </a:pPr>
            <a:r>
              <a:rPr lang="en-US" b="1" dirty="0">
                <a:solidFill>
                  <a:schemeClr val="bg1"/>
                </a:solidFill>
              </a:rPr>
              <a:t>2. Call</a:t>
            </a:r>
          </a:p>
          <a:p>
            <a:r>
              <a:rPr lang="en-US" dirty="0">
                <a:solidFill>
                  <a:schemeClr val="bg1"/>
                </a:solidFill>
              </a:rPr>
              <a:t>In emergency situations, it’s important to call 911 immediately. </a:t>
            </a:r>
          </a:p>
          <a:p>
            <a:r>
              <a:rPr lang="en-US" dirty="0">
                <a:solidFill>
                  <a:schemeClr val="bg1"/>
                </a:solidFill>
              </a:rPr>
              <a:t>As a first responder, </a:t>
            </a:r>
            <a:r>
              <a:rPr lang="en-US" b="1" dirty="0">
                <a:solidFill>
                  <a:schemeClr val="bg1"/>
                </a:solidFill>
              </a:rPr>
              <a:t>act right away </a:t>
            </a:r>
            <a:r>
              <a:rPr lang="en-US" dirty="0">
                <a:solidFill>
                  <a:schemeClr val="bg1"/>
                </a:solidFill>
              </a:rPr>
              <a:t>to get help from professionals. </a:t>
            </a:r>
          </a:p>
          <a:p>
            <a:r>
              <a:rPr lang="en-US" dirty="0">
                <a:solidFill>
                  <a:schemeClr val="bg1"/>
                </a:solidFill>
              </a:rPr>
              <a:t>Inspect the scene, gather needed information.</a:t>
            </a:r>
          </a:p>
          <a:p>
            <a:r>
              <a:rPr lang="en-US" dirty="0">
                <a:solidFill>
                  <a:schemeClr val="bg1"/>
                </a:solidFill>
              </a:rPr>
              <a:t>Provide </a:t>
            </a:r>
            <a:r>
              <a:rPr lang="en-US" b="1" dirty="0">
                <a:solidFill>
                  <a:schemeClr val="bg1"/>
                </a:solidFill>
              </a:rPr>
              <a:t>correct information for local authorities </a:t>
            </a:r>
            <a:r>
              <a:rPr lang="en-US" dirty="0">
                <a:solidFill>
                  <a:schemeClr val="bg1"/>
                </a:solidFill>
              </a:rPr>
              <a:t>and get them involved as soon as possible. </a:t>
            </a:r>
          </a:p>
          <a:p>
            <a:endParaRPr lang="en-US" dirty="0"/>
          </a:p>
        </p:txBody>
      </p:sp>
      <p:sp>
        <p:nvSpPr>
          <p:cNvPr id="4" name="Date Placeholder 3"/>
          <p:cNvSpPr>
            <a:spLocks noGrp="1"/>
          </p:cNvSpPr>
          <p:nvPr>
            <p:ph type="dt" sz="half" idx="10"/>
          </p:nvPr>
        </p:nvSpPr>
        <p:spPr/>
        <p:txBody>
          <a:bodyPr/>
          <a:lstStyle/>
          <a:p>
            <a:fld id="{B0B48FB6-8C45-4B0E-A996-31E59209D589}"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19</a:t>
            </a:fld>
            <a:endParaRPr lang="en-US"/>
          </a:p>
        </p:txBody>
      </p:sp>
    </p:spTree>
    <p:extLst>
      <p:ext uri="{BB962C8B-B14F-4D97-AF65-F5344CB8AC3E}">
        <p14:creationId xmlns:p14="http://schemas.microsoft.com/office/powerpoint/2010/main" val="272609269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9"/>
          <p:cNvSpPr>
            <a:spLocks noGrp="1" noChangeArrowheads="1"/>
          </p:cNvSpPr>
          <p:nvPr>
            <p:ph type="title"/>
          </p:nvPr>
        </p:nvSpPr>
        <p:spPr/>
        <p:txBody>
          <a:bodyPr>
            <a:normAutofit fontScale="90000"/>
          </a:bodyPr>
          <a:lstStyle/>
          <a:p>
            <a:r>
              <a:rPr lang="en-US" altLang="zh-CN" dirty="0">
                <a:solidFill>
                  <a:schemeClr val="bg1"/>
                </a:solidFill>
                <a:ea typeface="宋体" panose="02010600030101010101" pitchFamily="2" charset="-122"/>
              </a:rPr>
              <a:t>EMERGENCY METHODS OF MOVING CASUALTIES</a:t>
            </a:r>
          </a:p>
        </p:txBody>
      </p:sp>
      <p:sp>
        <p:nvSpPr>
          <p:cNvPr id="47114" name="Rectangle 10"/>
          <p:cNvSpPr>
            <a:spLocks noGrp="1" noChangeArrowheads="1"/>
          </p:cNvSpPr>
          <p:nvPr>
            <p:ph type="body" idx="1"/>
          </p:nvPr>
        </p:nvSpPr>
        <p:spPr>
          <a:xfrm>
            <a:off x="685800" y="1820863"/>
            <a:ext cx="4749800" cy="3986212"/>
          </a:xfrm>
        </p:spPr>
        <p:txBody>
          <a:bodyPr>
            <a:normAutofit lnSpcReduction="10000"/>
          </a:bodyPr>
          <a:lstStyle/>
          <a:p>
            <a:pPr>
              <a:buFontTx/>
              <a:buNone/>
            </a:pPr>
            <a:r>
              <a:rPr lang="en-US" altLang="zh-CN" sz="2400" dirty="0">
                <a:solidFill>
                  <a:schemeClr val="bg1"/>
                </a:solidFill>
                <a:effectLst/>
                <a:ea typeface="宋体" panose="02010600030101010101" pitchFamily="2" charset="-122"/>
              </a:rPr>
              <a:t>Two-handed Seat</a:t>
            </a:r>
          </a:p>
          <a:p>
            <a:r>
              <a:rPr lang="en-US" altLang="zh-CN" sz="2400" dirty="0">
                <a:solidFill>
                  <a:schemeClr val="bg1"/>
                </a:solidFill>
                <a:effectLst/>
                <a:ea typeface="宋体" panose="02010600030101010101" pitchFamily="2" charset="-122"/>
              </a:rPr>
              <a:t>Unable to walk with assistance</a:t>
            </a:r>
          </a:p>
          <a:p>
            <a:r>
              <a:rPr lang="en-US" altLang="zh-CN" sz="2400" dirty="0">
                <a:solidFill>
                  <a:schemeClr val="bg1"/>
                </a:solidFill>
                <a:effectLst/>
                <a:ea typeface="宋体" panose="02010600030101010101" pitchFamily="2" charset="-122"/>
              </a:rPr>
              <a:t>Able to use his arms to support</a:t>
            </a:r>
          </a:p>
          <a:p>
            <a:endParaRPr lang="en-US" altLang="zh-CN" sz="2400" dirty="0">
              <a:solidFill>
                <a:schemeClr val="bg1"/>
              </a:solidFill>
              <a:effectLst/>
              <a:ea typeface="宋体" panose="02010600030101010101" pitchFamily="2" charset="-122"/>
            </a:endParaRPr>
          </a:p>
          <a:p>
            <a:pPr>
              <a:buFontTx/>
              <a:buNone/>
            </a:pPr>
            <a:r>
              <a:rPr lang="en-US" altLang="zh-CN" sz="2400" dirty="0">
                <a:solidFill>
                  <a:schemeClr val="bg1"/>
                </a:solidFill>
                <a:effectLst/>
                <a:ea typeface="宋体" panose="02010600030101010101" pitchFamily="2" charset="-122"/>
              </a:rPr>
              <a:t>Three-handed Seat</a:t>
            </a:r>
          </a:p>
          <a:p>
            <a:r>
              <a:rPr lang="en-US" altLang="zh-CN" sz="2400" dirty="0">
                <a:solidFill>
                  <a:schemeClr val="bg1"/>
                </a:solidFill>
                <a:effectLst/>
                <a:ea typeface="宋体" panose="02010600030101010101" pitchFamily="2" charset="-122"/>
              </a:rPr>
              <a:t>Unable to walk with assistance</a:t>
            </a:r>
          </a:p>
          <a:p>
            <a:r>
              <a:rPr lang="en-US" altLang="zh-CN" sz="2400" dirty="0">
                <a:solidFill>
                  <a:schemeClr val="bg1"/>
                </a:solidFill>
                <a:effectLst/>
                <a:ea typeface="宋体" panose="02010600030101010101" pitchFamily="2" charset="-122"/>
              </a:rPr>
              <a:t>Usually with injury on one leg</a:t>
            </a:r>
          </a:p>
          <a:p>
            <a:r>
              <a:rPr lang="en-US" altLang="zh-CN" sz="2400" dirty="0">
                <a:solidFill>
                  <a:schemeClr val="bg1"/>
                </a:solidFill>
                <a:effectLst/>
                <a:ea typeface="宋体" panose="02010600030101010101" pitchFamily="2" charset="-122"/>
              </a:rPr>
              <a:t>Able to use his arms to support</a:t>
            </a:r>
          </a:p>
          <a:p>
            <a:endParaRPr lang="en-US" altLang="zh-CN" sz="2400" dirty="0">
              <a:solidFill>
                <a:schemeClr val="bg1"/>
              </a:solidFill>
              <a:effectLst/>
              <a:ea typeface="宋体" panose="02010600030101010101" pitchFamily="2" charset="-122"/>
            </a:endParaRPr>
          </a:p>
        </p:txBody>
      </p:sp>
      <p:pic>
        <p:nvPicPr>
          <p:cNvPr id="47111" name="Picture 7" descr="Two-hand seat carry">
            <a:hlinkClick r:id="rId2" tooltip="Two-hand seat carry"/>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640388" y="1916113"/>
            <a:ext cx="3503612" cy="45307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91516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zh-CN" sz="2800">
                <a:solidFill>
                  <a:srgbClr val="800000"/>
                </a:solidFill>
                <a:ea typeface="宋体" panose="02010600030101010101" pitchFamily="2" charset="-122"/>
              </a:rPr>
              <a:t>EMERGENCY METHODS OF MOVING CASUALTIES</a:t>
            </a:r>
          </a:p>
        </p:txBody>
      </p:sp>
      <p:sp>
        <p:nvSpPr>
          <p:cNvPr id="91139" name="Rectangle 3"/>
          <p:cNvSpPr>
            <a:spLocks noGrp="1" noChangeArrowheads="1"/>
          </p:cNvSpPr>
          <p:nvPr>
            <p:ph type="body" sz="half" idx="1"/>
          </p:nvPr>
        </p:nvSpPr>
        <p:spPr>
          <a:xfrm>
            <a:off x="685800" y="1820863"/>
            <a:ext cx="3478213" cy="3986212"/>
          </a:xfrm>
        </p:spPr>
        <p:txBody>
          <a:bodyPr/>
          <a:lstStyle/>
          <a:p>
            <a:pPr>
              <a:buFontTx/>
              <a:buNone/>
            </a:pPr>
            <a:endParaRPr lang="zh-CN" altLang="en-US" sz="2400">
              <a:ea typeface="宋体" panose="02010600030101010101" pitchFamily="2" charset="-122"/>
            </a:endParaRPr>
          </a:p>
          <a:p>
            <a:endParaRPr lang="zh-CN" altLang="en-US" sz="2400">
              <a:ea typeface="宋体" panose="02010600030101010101" pitchFamily="2" charset="-122"/>
            </a:endParaRPr>
          </a:p>
        </p:txBody>
      </p:sp>
      <p:sp>
        <p:nvSpPr>
          <p:cNvPr id="91140" name="Rectangle 4"/>
          <p:cNvSpPr>
            <a:spLocks noChangeArrowheads="1"/>
          </p:cNvSpPr>
          <p:nvPr/>
        </p:nvSpPr>
        <p:spPr bwMode="auto">
          <a:xfrm>
            <a:off x="138906" y="1820863"/>
            <a:ext cx="457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CN" sz="2800" dirty="0">
                <a:solidFill>
                  <a:schemeClr val="bg1"/>
                </a:solidFill>
                <a:latin typeface="Arial" panose="020B0604020202020204" pitchFamily="34" charset="0"/>
                <a:ea typeface="宋体" panose="02010600030101010101" pitchFamily="2" charset="-122"/>
                <a:cs typeface="Arial" panose="020B0604020202020204" pitchFamily="34" charset="0"/>
              </a:rPr>
              <a:t>Four-handed Seat</a:t>
            </a:r>
          </a:p>
          <a:p>
            <a:pPr eaLnBrk="1" hangingPunct="1"/>
            <a:r>
              <a:rPr lang="en-US" altLang="zh-CN" sz="2800" b="0" dirty="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rPr>
              <a:t>Unable to walk with assistance</a:t>
            </a:r>
          </a:p>
          <a:p>
            <a:pPr eaLnBrk="1" hangingPunct="1"/>
            <a:r>
              <a:rPr lang="en-US" altLang="zh-CN" sz="2800" b="0" dirty="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rPr>
              <a:t>Able to use his arms to support</a:t>
            </a:r>
          </a:p>
        </p:txBody>
      </p:sp>
      <p:pic>
        <p:nvPicPr>
          <p:cNvPr id="91142" name="Picture 6" descr="Four-hand seat carry">
            <a:hlinkClick r:id="rId2" tooltip="Four-hand seat carry"/>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8163" y="1557338"/>
            <a:ext cx="4108450" cy="53006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809493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7" name="Rectangle 9"/>
          <p:cNvSpPr>
            <a:spLocks noGrp="1" noChangeArrowheads="1"/>
          </p:cNvSpPr>
          <p:nvPr>
            <p:ph type="title"/>
          </p:nvPr>
        </p:nvSpPr>
        <p:spPr/>
        <p:txBody>
          <a:bodyPr>
            <a:normAutofit fontScale="90000"/>
          </a:bodyPr>
          <a:lstStyle/>
          <a:p>
            <a:r>
              <a:rPr lang="en-US" altLang="zh-CN" dirty="0">
                <a:solidFill>
                  <a:schemeClr val="bg1"/>
                </a:solidFill>
                <a:ea typeface="宋体" panose="02010600030101010101" pitchFamily="2" charset="-122"/>
              </a:rPr>
              <a:t>EMERGENCY METHODS OF MOVING CASUALTIES</a:t>
            </a:r>
          </a:p>
        </p:txBody>
      </p:sp>
      <p:sp>
        <p:nvSpPr>
          <p:cNvPr id="94218" name="Rectangle 10"/>
          <p:cNvSpPr>
            <a:spLocks noGrp="1" noChangeArrowheads="1"/>
          </p:cNvSpPr>
          <p:nvPr>
            <p:ph type="body" idx="1"/>
          </p:nvPr>
        </p:nvSpPr>
        <p:spPr/>
        <p:txBody>
          <a:bodyPr>
            <a:normAutofit/>
          </a:bodyPr>
          <a:lstStyle/>
          <a:p>
            <a:pPr>
              <a:buFontTx/>
              <a:buNone/>
            </a:pPr>
            <a:r>
              <a:rPr lang="en-US" altLang="zh-CN" sz="2800" dirty="0">
                <a:solidFill>
                  <a:schemeClr val="bg1"/>
                </a:solidFill>
                <a:ea typeface="宋体" panose="02010600030101010101" pitchFamily="2" charset="-122"/>
              </a:rPr>
              <a:t>Fore and Aft Method</a:t>
            </a:r>
          </a:p>
          <a:p>
            <a:r>
              <a:rPr lang="en-US" altLang="zh-CN" sz="2800" dirty="0">
                <a:solidFill>
                  <a:schemeClr val="bg1"/>
                </a:solidFill>
                <a:ea typeface="宋体" panose="02010600030101010101" pitchFamily="2" charset="-122"/>
              </a:rPr>
              <a:t>Unconscious</a:t>
            </a:r>
          </a:p>
          <a:p>
            <a:r>
              <a:rPr lang="en-US" altLang="zh-CN" sz="2800" dirty="0">
                <a:solidFill>
                  <a:schemeClr val="bg1"/>
                </a:solidFill>
                <a:ea typeface="宋体" panose="02010600030101010101" pitchFamily="2" charset="-122"/>
              </a:rPr>
              <a:t>Sustained abdominal injury</a:t>
            </a:r>
          </a:p>
          <a:p>
            <a:endParaRPr lang="zh-CN" altLang="en-US" sz="2800" dirty="0">
              <a:solidFill>
                <a:schemeClr val="bg1"/>
              </a:solidFill>
              <a:ea typeface="宋体" panose="02010600030101010101" pitchFamily="2" charset="-122"/>
            </a:endParaRPr>
          </a:p>
        </p:txBody>
      </p:sp>
      <p:pic>
        <p:nvPicPr>
          <p:cNvPr id="94215" name="Picture 7" descr="A The shorter bearer spreads the casualty's legs, kneels between the legs with his back to the casualty, and positions his hands behind the casualty's knees. The taller bearer kneels at the casualty's head, slides his hands under the arms and across the chest, and locks his hands. B The bearers rise together, lifting the casualty. C Alternate position, facing casualty.">
            <a:hlinkClick r:id="rId2" tooltip="A The shorter bearer spreads the casualty's legs, kneels between the legs with his back to the casualty, and positions his hands behind the casualty's knees. The taller bearer kneels at the casualty's head, slides his hands under the arms and across the chest, and locks his hands. B The bearers rise together, lifting the casualty. C Alternate position, facing casualty."/>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141413" y="3357563"/>
            <a:ext cx="8002587" cy="2800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558093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11188" y="2565400"/>
            <a:ext cx="8229600" cy="1139825"/>
          </a:xfrm>
        </p:spPr>
        <p:txBody>
          <a:bodyPr/>
          <a:lstStyle/>
          <a:p>
            <a:r>
              <a:rPr lang="en-US" altLang="zh-CN" sz="6800">
                <a:solidFill>
                  <a:schemeClr val="tx1"/>
                </a:solidFill>
                <a:ea typeface="宋体" panose="02010600030101010101" pitchFamily="2" charset="-122"/>
              </a:rPr>
              <a:t>Questions?</a:t>
            </a:r>
          </a:p>
        </p:txBody>
      </p:sp>
    </p:spTree>
    <p:extLst>
      <p:ext uri="{BB962C8B-B14F-4D97-AF65-F5344CB8AC3E}">
        <p14:creationId xmlns:p14="http://schemas.microsoft.com/office/powerpoint/2010/main" val="18441296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828675" y="6165850"/>
            <a:ext cx="85693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zh-CN" sz="1600" b="0">
                <a:latin typeface="Arial" panose="020B0604020202020204" pitchFamily="34" charset="0"/>
                <a:ea typeface="宋体" panose="02010600030101010101" pitchFamily="2" charset="-122"/>
                <a:cs typeface="Arial" panose="020B0604020202020204" pitchFamily="34" charset="0"/>
              </a:rPr>
              <a:t>Acknowledgements: http://en.wikipedia.org</a:t>
            </a:r>
          </a:p>
          <a:p>
            <a:pPr algn="r" eaLnBrk="1" hangingPunct="1">
              <a:spcBef>
                <a:spcPct val="50000"/>
              </a:spcBef>
            </a:pPr>
            <a:r>
              <a:rPr lang="en-US" altLang="zh-CN" sz="1600" b="0">
                <a:latin typeface="Arial" panose="020B0604020202020204" pitchFamily="34" charset="0"/>
                <a:ea typeface="宋体" panose="02010600030101010101" pitchFamily="2" charset="-122"/>
                <a:cs typeface="Arial" panose="020B0604020202020204" pitchFamily="34" charset="0"/>
              </a:rPr>
              <a:t>http://www.health.harvard.edu/fhg/firstaid/recovery.shtml</a:t>
            </a:r>
          </a:p>
          <a:p>
            <a:pPr algn="r" eaLnBrk="1" hangingPunct="1">
              <a:spcBef>
                <a:spcPct val="50000"/>
              </a:spcBef>
            </a:pPr>
            <a:endParaRPr lang="zh-CN" altLang="en-US" sz="1600" b="0">
              <a:latin typeface="Arial" panose="020B0604020202020204" pitchFamily="34" charset="0"/>
              <a:ea typeface="宋体" panose="02010600030101010101" pitchFamily="2" charset="-122"/>
              <a:cs typeface="Arial" panose="020B0604020202020204" pitchFamily="34" charset="0"/>
            </a:endParaRPr>
          </a:p>
        </p:txBody>
      </p:sp>
      <p:sp>
        <p:nvSpPr>
          <p:cNvPr id="51206" name="Text Box 6"/>
          <p:cNvSpPr txBox="1">
            <a:spLocks noChangeArrowheads="1"/>
          </p:cNvSpPr>
          <p:nvPr/>
        </p:nvSpPr>
        <p:spPr bwMode="auto">
          <a:xfrm>
            <a:off x="3924300" y="2852738"/>
            <a:ext cx="39036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9600" dirty="0">
                <a:solidFill>
                  <a:srgbClr val="FF0000"/>
                </a:solidFill>
                <a:latin typeface="Tw Cen MT" panose="020B0602020104020603" pitchFamily="34" charset="0"/>
                <a:ea typeface="宋体" panose="02010600030101010101" pitchFamily="2" charset="-122"/>
              </a:rPr>
              <a:t>END!!!!!!</a:t>
            </a:r>
          </a:p>
        </p:txBody>
      </p:sp>
    </p:spTree>
    <p:extLst>
      <p:ext uri="{BB962C8B-B14F-4D97-AF65-F5344CB8AC3E}">
        <p14:creationId xmlns:p14="http://schemas.microsoft.com/office/powerpoint/2010/main" val="110215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23" y="140677"/>
            <a:ext cx="7765322" cy="970450"/>
          </a:xfrm>
        </p:spPr>
        <p:txBody>
          <a:bodyPr/>
          <a:lstStyle/>
          <a:p>
            <a:r>
              <a:rPr lang="en-US" dirty="0">
                <a:solidFill>
                  <a:schemeClr val="bg1"/>
                </a:solidFill>
              </a:rPr>
              <a:t>OUTLINE</a:t>
            </a:r>
          </a:p>
        </p:txBody>
      </p:sp>
      <p:sp>
        <p:nvSpPr>
          <p:cNvPr id="3" name="Content Placeholder 2"/>
          <p:cNvSpPr>
            <a:spLocks noGrp="1"/>
          </p:cNvSpPr>
          <p:nvPr>
            <p:ph idx="1"/>
          </p:nvPr>
        </p:nvSpPr>
        <p:spPr>
          <a:xfrm>
            <a:off x="685346" y="821635"/>
            <a:ext cx="7765322" cy="5028181"/>
          </a:xfrm>
        </p:spPr>
        <p:txBody>
          <a:bodyPr>
            <a:noAutofit/>
          </a:bodyPr>
          <a:lstStyle/>
          <a:p>
            <a:r>
              <a:rPr lang="en-US" sz="2400" dirty="0">
                <a:solidFill>
                  <a:schemeClr val="bg1"/>
                </a:solidFill>
              </a:rPr>
              <a:t>Objectives</a:t>
            </a:r>
          </a:p>
          <a:p>
            <a:r>
              <a:rPr lang="en-US" sz="2400" dirty="0">
                <a:solidFill>
                  <a:schemeClr val="bg1"/>
                </a:solidFill>
              </a:rPr>
              <a:t>Definition</a:t>
            </a:r>
          </a:p>
          <a:p>
            <a:r>
              <a:rPr lang="en-US" sz="2400" dirty="0">
                <a:solidFill>
                  <a:schemeClr val="bg1"/>
                </a:solidFill>
              </a:rPr>
              <a:t>First aid priorities</a:t>
            </a:r>
          </a:p>
          <a:p>
            <a:r>
              <a:rPr lang="en-US" sz="2400" dirty="0">
                <a:solidFill>
                  <a:schemeClr val="bg1"/>
                </a:solidFill>
              </a:rPr>
              <a:t>Principles and Aims of first aid</a:t>
            </a:r>
          </a:p>
          <a:p>
            <a:r>
              <a:rPr lang="en-US" sz="2400" dirty="0">
                <a:solidFill>
                  <a:schemeClr val="bg1"/>
                </a:solidFill>
              </a:rPr>
              <a:t>Responsibilities of a first aider</a:t>
            </a:r>
          </a:p>
          <a:p>
            <a:r>
              <a:rPr lang="en-US" sz="2400" dirty="0">
                <a:solidFill>
                  <a:schemeClr val="bg1"/>
                </a:solidFill>
              </a:rPr>
              <a:t>Qualities of a first aider</a:t>
            </a:r>
          </a:p>
          <a:p>
            <a:r>
              <a:rPr lang="en-US" sz="2400" dirty="0">
                <a:solidFill>
                  <a:schemeClr val="bg1"/>
                </a:solidFill>
              </a:rPr>
              <a:t>Priority of a casualty</a:t>
            </a:r>
          </a:p>
          <a:p>
            <a:r>
              <a:rPr lang="en-US" sz="2400" dirty="0">
                <a:solidFill>
                  <a:schemeClr val="bg1"/>
                </a:solidFill>
              </a:rPr>
              <a:t>First aid kit</a:t>
            </a:r>
          </a:p>
          <a:p>
            <a:r>
              <a:rPr lang="en-US" sz="2400" dirty="0">
                <a:solidFill>
                  <a:schemeClr val="bg1"/>
                </a:solidFill>
              </a:rPr>
              <a:t>Managing an incident </a:t>
            </a:r>
          </a:p>
          <a:p>
            <a:r>
              <a:rPr lang="en-US" sz="2400" dirty="0">
                <a:solidFill>
                  <a:schemeClr val="bg1"/>
                </a:solidFill>
              </a:rPr>
              <a:t>Assessing the sick/ injured</a:t>
            </a:r>
          </a:p>
          <a:p>
            <a:r>
              <a:rPr lang="en-US" sz="2400" dirty="0">
                <a:solidFill>
                  <a:schemeClr val="bg1"/>
                </a:solidFill>
              </a:rPr>
              <a:t>Adult chain of survival</a:t>
            </a:r>
          </a:p>
          <a:p>
            <a:r>
              <a:rPr lang="en-US" sz="2400" dirty="0">
                <a:solidFill>
                  <a:schemeClr val="bg1"/>
                </a:solidFill>
              </a:rPr>
              <a:t>Recovery position</a:t>
            </a:r>
          </a:p>
          <a:p>
            <a:r>
              <a:rPr lang="en-US" sz="2400" dirty="0">
                <a:solidFill>
                  <a:schemeClr val="bg1"/>
                </a:solidFill>
              </a:rPr>
              <a:t>Cardiopulmonary resuscitation</a:t>
            </a:r>
          </a:p>
          <a:p>
            <a:r>
              <a:rPr lang="en-US" sz="2400" dirty="0">
                <a:solidFill>
                  <a:schemeClr val="bg1"/>
                </a:solidFill>
              </a:rPr>
              <a:t>Managing different conditions</a:t>
            </a: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2</a:t>
            </a:fld>
            <a:endParaRPr lang="en-US"/>
          </a:p>
        </p:txBody>
      </p:sp>
    </p:spTree>
    <p:extLst>
      <p:ext uri="{BB962C8B-B14F-4D97-AF65-F5344CB8AC3E}">
        <p14:creationId xmlns:p14="http://schemas.microsoft.com/office/powerpoint/2010/main" val="35325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C’s </a:t>
            </a:r>
          </a:p>
        </p:txBody>
      </p:sp>
      <p:sp>
        <p:nvSpPr>
          <p:cNvPr id="3" name="Content Placeholder 2"/>
          <p:cNvSpPr>
            <a:spLocks noGrp="1"/>
          </p:cNvSpPr>
          <p:nvPr>
            <p:ph idx="1"/>
          </p:nvPr>
        </p:nvSpPr>
        <p:spPr/>
        <p:txBody>
          <a:bodyPr/>
          <a:lstStyle/>
          <a:p>
            <a:pPr marL="0" indent="0">
              <a:buNone/>
            </a:pPr>
            <a:r>
              <a:rPr lang="en-US" b="1" dirty="0">
                <a:solidFill>
                  <a:schemeClr val="bg1"/>
                </a:solidFill>
              </a:rPr>
              <a:t>3. Care</a:t>
            </a:r>
          </a:p>
          <a:p>
            <a:r>
              <a:rPr lang="en-US" dirty="0">
                <a:solidFill>
                  <a:schemeClr val="bg1"/>
                </a:solidFill>
              </a:rPr>
              <a:t>Provide care until medical professionals arrive on the scene. </a:t>
            </a:r>
          </a:p>
          <a:p>
            <a:r>
              <a:rPr lang="en-US" dirty="0">
                <a:solidFill>
                  <a:schemeClr val="bg1"/>
                </a:solidFill>
              </a:rPr>
              <a:t>Monitor the victims breathing. You may need to stop bleeding or </a:t>
            </a:r>
            <a:r>
              <a:rPr lang="en-US" dirty="0">
                <a:solidFill>
                  <a:schemeClr val="bg1"/>
                </a:solidFill>
                <a:hlinkClick r:id="rId2"/>
              </a:rPr>
              <a:t>perform CPR</a:t>
            </a:r>
            <a:r>
              <a:rPr lang="en-US" dirty="0">
                <a:solidFill>
                  <a:schemeClr val="bg1"/>
                </a:solidFill>
              </a:rPr>
              <a:t>. </a:t>
            </a:r>
          </a:p>
          <a:p>
            <a:r>
              <a:rPr lang="en-US" dirty="0">
                <a:solidFill>
                  <a:schemeClr val="bg1"/>
                </a:solidFill>
              </a:rPr>
              <a:t>Follow the circulation-airway-breathing of first aid.</a:t>
            </a:r>
            <a:r>
              <a:rPr lang="en-US" dirty="0"/>
              <a:t> </a:t>
            </a:r>
          </a:p>
          <a:p>
            <a:endParaRPr lang="en-US" dirty="0"/>
          </a:p>
        </p:txBody>
      </p:sp>
      <p:sp>
        <p:nvSpPr>
          <p:cNvPr id="4" name="Date Placeholder 3"/>
          <p:cNvSpPr>
            <a:spLocks noGrp="1"/>
          </p:cNvSpPr>
          <p:nvPr>
            <p:ph type="dt" sz="half" idx="10"/>
          </p:nvPr>
        </p:nvSpPr>
        <p:spPr/>
        <p:txBody>
          <a:bodyPr/>
          <a:lstStyle/>
          <a:p>
            <a:fld id="{21891DE5-C1AB-4BED-9FD4-5DF7E3CAF741}"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20</a:t>
            </a:fld>
            <a:endParaRPr lang="en-US"/>
          </a:p>
        </p:txBody>
      </p:sp>
    </p:spTree>
    <p:extLst>
      <p:ext uri="{BB962C8B-B14F-4D97-AF65-F5344CB8AC3E}">
        <p14:creationId xmlns:p14="http://schemas.microsoft.com/office/powerpoint/2010/main" val="255415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normAutofit fontScale="90000"/>
          </a:bodyPr>
          <a:lstStyle/>
          <a:p>
            <a:r>
              <a:rPr lang="en-US" altLang="zh-CN" dirty="0">
                <a:solidFill>
                  <a:schemeClr val="bg1"/>
                </a:solidFill>
                <a:ea typeface="宋体" panose="02010600030101010101" pitchFamily="2" charset="-122"/>
              </a:rPr>
              <a:t>RESPONSIBILITIES AS A FIRST AIDER</a:t>
            </a:r>
          </a:p>
        </p:txBody>
      </p:sp>
      <p:sp>
        <p:nvSpPr>
          <p:cNvPr id="6149" name="Rectangle 5"/>
          <p:cNvSpPr>
            <a:spLocks noGrp="1" noChangeArrowheads="1"/>
          </p:cNvSpPr>
          <p:nvPr>
            <p:ph type="body" idx="1"/>
          </p:nvPr>
        </p:nvSpPr>
        <p:spPr>
          <a:xfrm>
            <a:off x="328516" y="1455359"/>
            <a:ext cx="8478981" cy="4058751"/>
          </a:xfrm>
        </p:spPr>
        <p:txBody>
          <a:bodyPr>
            <a:noAutofit/>
          </a:bodyPr>
          <a:lstStyle/>
          <a:p>
            <a:pPr marL="36900" indent="0" algn="just">
              <a:lnSpc>
                <a:spcPct val="150000"/>
              </a:lnSpc>
              <a:buNone/>
            </a:pPr>
            <a:r>
              <a:rPr lang="en-US" altLang="zh-CN" sz="2600" dirty="0">
                <a:solidFill>
                  <a:schemeClr val="bg1"/>
                </a:solidFill>
                <a:effectLst/>
                <a:ea typeface="宋体" panose="02010600030101010101" pitchFamily="2" charset="-122"/>
              </a:rPr>
              <a:t>1. Assess the situation </a:t>
            </a:r>
            <a:r>
              <a:rPr lang="en-US" altLang="zh-CN" sz="2600" b="1" dirty="0">
                <a:solidFill>
                  <a:schemeClr val="bg1"/>
                </a:solidFill>
                <a:effectLst/>
                <a:ea typeface="宋体" panose="02010600030101010101" pitchFamily="2" charset="-122"/>
              </a:rPr>
              <a:t>quickly and safely </a:t>
            </a:r>
            <a:r>
              <a:rPr lang="en-US" altLang="zh-CN" sz="2600" dirty="0">
                <a:solidFill>
                  <a:schemeClr val="bg1"/>
                </a:solidFill>
                <a:effectLst/>
                <a:ea typeface="宋体" panose="02010600030101010101" pitchFamily="2" charset="-122"/>
              </a:rPr>
              <a:t>and summon appropriate help</a:t>
            </a:r>
          </a:p>
          <a:p>
            <a:pPr marL="36900" indent="0" algn="just">
              <a:lnSpc>
                <a:spcPct val="150000"/>
              </a:lnSpc>
              <a:buNone/>
            </a:pPr>
            <a:r>
              <a:rPr lang="en-US" altLang="zh-CN" sz="2600" dirty="0">
                <a:solidFill>
                  <a:schemeClr val="bg1"/>
                </a:solidFill>
                <a:effectLst/>
                <a:ea typeface="宋体" panose="02010600030101010101" pitchFamily="2" charset="-122"/>
              </a:rPr>
              <a:t>2. </a:t>
            </a:r>
            <a:r>
              <a:rPr lang="en-US" altLang="zh-CN" sz="2600" b="1" dirty="0">
                <a:solidFill>
                  <a:schemeClr val="bg1"/>
                </a:solidFill>
                <a:effectLst/>
                <a:ea typeface="宋体" panose="02010600030101010101" pitchFamily="2" charset="-122"/>
              </a:rPr>
              <a:t>Protect</a:t>
            </a:r>
            <a:r>
              <a:rPr lang="en-US" altLang="zh-CN" sz="2600" dirty="0">
                <a:solidFill>
                  <a:schemeClr val="bg1"/>
                </a:solidFill>
                <a:effectLst/>
                <a:ea typeface="宋体" panose="02010600030101010101" pitchFamily="2" charset="-122"/>
              </a:rPr>
              <a:t> casualties and others at the scene from possible </a:t>
            </a:r>
            <a:r>
              <a:rPr lang="en-US" altLang="zh-CN" sz="2600" b="1" dirty="0">
                <a:solidFill>
                  <a:schemeClr val="bg1"/>
                </a:solidFill>
                <a:effectLst/>
                <a:ea typeface="宋体" panose="02010600030101010101" pitchFamily="2" charset="-122"/>
              </a:rPr>
              <a:t>danger</a:t>
            </a:r>
          </a:p>
          <a:p>
            <a:pPr marL="36900" indent="0" algn="just">
              <a:lnSpc>
                <a:spcPct val="150000"/>
              </a:lnSpc>
              <a:buNone/>
            </a:pPr>
            <a:r>
              <a:rPr lang="en-US" altLang="zh-CN" sz="2600" dirty="0">
                <a:solidFill>
                  <a:schemeClr val="bg1"/>
                </a:solidFill>
                <a:effectLst/>
                <a:ea typeface="宋体" panose="02010600030101010101" pitchFamily="2" charset="-122"/>
              </a:rPr>
              <a:t>3. To </a:t>
            </a:r>
            <a:r>
              <a:rPr lang="en-US" altLang="zh-CN" sz="2600" b="1" dirty="0">
                <a:solidFill>
                  <a:schemeClr val="bg1"/>
                </a:solidFill>
                <a:effectLst/>
                <a:ea typeface="宋体" panose="02010600030101010101" pitchFamily="2" charset="-122"/>
              </a:rPr>
              <a:t>identify, </a:t>
            </a:r>
            <a:r>
              <a:rPr lang="en-US" altLang="zh-CN" sz="2600" dirty="0">
                <a:solidFill>
                  <a:schemeClr val="bg1"/>
                </a:solidFill>
                <a:effectLst/>
                <a:ea typeface="宋体" panose="02010600030101010101" pitchFamily="2" charset="-122"/>
              </a:rPr>
              <a:t>as far as possible, the </a:t>
            </a:r>
            <a:r>
              <a:rPr lang="en-US" altLang="zh-CN" sz="2600" b="1" dirty="0">
                <a:solidFill>
                  <a:schemeClr val="bg1"/>
                </a:solidFill>
                <a:effectLst/>
                <a:ea typeface="宋体" panose="02010600030101010101" pitchFamily="2" charset="-122"/>
              </a:rPr>
              <a:t>nature of illness or injury </a:t>
            </a:r>
            <a:r>
              <a:rPr lang="en-US" altLang="zh-CN" sz="2600" dirty="0">
                <a:solidFill>
                  <a:schemeClr val="bg1"/>
                </a:solidFill>
                <a:effectLst/>
                <a:ea typeface="宋体" panose="02010600030101010101" pitchFamily="2" charset="-122"/>
              </a:rPr>
              <a:t>affecting casualty.</a:t>
            </a:r>
          </a:p>
          <a:p>
            <a:pPr marL="36900" indent="0" algn="just">
              <a:lnSpc>
                <a:spcPct val="150000"/>
              </a:lnSpc>
              <a:buNone/>
            </a:pPr>
            <a:r>
              <a:rPr lang="en-US" altLang="zh-CN" sz="2600" dirty="0">
                <a:solidFill>
                  <a:schemeClr val="bg1"/>
                </a:solidFill>
                <a:effectLst/>
                <a:ea typeface="宋体" panose="02010600030101010101" pitchFamily="2" charset="-122"/>
              </a:rPr>
              <a:t>4. To give each casualty </a:t>
            </a:r>
            <a:r>
              <a:rPr lang="en-US" altLang="zh-CN" sz="2600" b="1" dirty="0">
                <a:solidFill>
                  <a:schemeClr val="bg1"/>
                </a:solidFill>
                <a:effectLst/>
                <a:ea typeface="宋体" panose="02010600030101010101" pitchFamily="2" charset="-122"/>
              </a:rPr>
              <a:t>early and appropriate treatment</a:t>
            </a:r>
            <a:r>
              <a:rPr lang="en-US" altLang="zh-CN" sz="2600" dirty="0">
                <a:solidFill>
                  <a:schemeClr val="bg1"/>
                </a:solidFill>
                <a:effectLst/>
                <a:ea typeface="宋体" panose="02010600030101010101" pitchFamily="2" charset="-122"/>
              </a:rPr>
              <a:t>, treating the most serious condition first.</a:t>
            </a:r>
          </a:p>
          <a:p>
            <a:pPr marL="36900" indent="0" algn="just">
              <a:lnSpc>
                <a:spcPct val="150000"/>
              </a:lnSpc>
              <a:buNone/>
            </a:pPr>
            <a:endParaRPr lang="en-US" altLang="zh-CN" sz="2600" dirty="0">
              <a:solidFill>
                <a:schemeClr val="bg1"/>
              </a:solidFill>
              <a:effectLst/>
              <a:ea typeface="宋体" panose="02010600030101010101" pitchFamily="2" charset="-122"/>
            </a:endParaRPr>
          </a:p>
        </p:txBody>
      </p:sp>
      <p:sp>
        <p:nvSpPr>
          <p:cNvPr id="2" name="Date Placeholder 1"/>
          <p:cNvSpPr>
            <a:spLocks noGrp="1"/>
          </p:cNvSpPr>
          <p:nvPr>
            <p:ph type="dt" sz="half" idx="10"/>
          </p:nvPr>
        </p:nvSpPr>
        <p:spPr/>
        <p:txBody>
          <a:bodyPr/>
          <a:lstStyle/>
          <a:p>
            <a:fld id="{14A10BF9-FE6F-4404-B160-1782442817E1}"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21</a:t>
            </a:fld>
            <a:endParaRPr lang="en-US"/>
          </a:p>
        </p:txBody>
      </p:sp>
    </p:spTree>
    <p:extLst>
      <p:ext uri="{BB962C8B-B14F-4D97-AF65-F5344CB8AC3E}">
        <p14:creationId xmlns:p14="http://schemas.microsoft.com/office/powerpoint/2010/main" val="21698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a:normAutofit fontScale="90000"/>
          </a:bodyPr>
          <a:lstStyle/>
          <a:p>
            <a:r>
              <a:rPr lang="en-US" altLang="zh-CN" dirty="0">
                <a:solidFill>
                  <a:schemeClr val="bg1"/>
                </a:solidFill>
                <a:ea typeface="宋体" panose="02010600030101010101" pitchFamily="2" charset="-122"/>
              </a:rPr>
              <a:t>RESPONSIBILITIES OF A FIRST AIDER</a:t>
            </a:r>
          </a:p>
        </p:txBody>
      </p:sp>
      <p:sp>
        <p:nvSpPr>
          <p:cNvPr id="14343" name="Rectangle 7"/>
          <p:cNvSpPr>
            <a:spLocks noGrp="1" noChangeArrowheads="1"/>
          </p:cNvSpPr>
          <p:nvPr>
            <p:ph type="body" idx="1"/>
          </p:nvPr>
        </p:nvSpPr>
        <p:spPr/>
        <p:txBody>
          <a:bodyPr>
            <a:noAutofit/>
          </a:bodyPr>
          <a:lstStyle/>
          <a:p>
            <a:pPr marL="36900" indent="0" algn="just">
              <a:lnSpc>
                <a:spcPct val="150000"/>
              </a:lnSpc>
              <a:buNone/>
            </a:pPr>
            <a:r>
              <a:rPr lang="en-US" altLang="zh-CN" sz="2600" dirty="0">
                <a:solidFill>
                  <a:schemeClr val="bg1"/>
                </a:solidFill>
                <a:effectLst/>
                <a:ea typeface="宋体" panose="02010600030101010101" pitchFamily="2" charset="-122"/>
              </a:rPr>
              <a:t>5. To arrange for the </a:t>
            </a:r>
            <a:r>
              <a:rPr lang="en-US" altLang="zh-CN" sz="2600" b="1" dirty="0">
                <a:solidFill>
                  <a:schemeClr val="bg1"/>
                </a:solidFill>
                <a:effectLst/>
                <a:ea typeface="宋体" panose="02010600030101010101" pitchFamily="2" charset="-122"/>
              </a:rPr>
              <a:t>casualty’s removal to hospital </a:t>
            </a:r>
            <a:r>
              <a:rPr lang="en-US" altLang="zh-CN" sz="2600" dirty="0">
                <a:solidFill>
                  <a:schemeClr val="bg1"/>
                </a:solidFill>
                <a:effectLst/>
                <a:ea typeface="宋体" panose="02010600030101010101" pitchFamily="2" charset="-122"/>
              </a:rPr>
              <a:t>or into the care of a doctor.</a:t>
            </a:r>
          </a:p>
          <a:p>
            <a:pPr marL="36900" indent="0" algn="just">
              <a:lnSpc>
                <a:spcPct val="150000"/>
              </a:lnSpc>
              <a:buNone/>
            </a:pPr>
            <a:r>
              <a:rPr lang="en-US" altLang="zh-CN" sz="2600" dirty="0">
                <a:solidFill>
                  <a:schemeClr val="bg1"/>
                </a:solidFill>
                <a:effectLst/>
                <a:ea typeface="宋体" panose="02010600030101010101" pitchFamily="2" charset="-122"/>
              </a:rPr>
              <a:t>6. To </a:t>
            </a:r>
            <a:r>
              <a:rPr lang="en-US" altLang="zh-CN" sz="2600" b="1" dirty="0">
                <a:solidFill>
                  <a:schemeClr val="bg1"/>
                </a:solidFill>
                <a:effectLst/>
                <a:ea typeface="宋体" panose="02010600030101010101" pitchFamily="2" charset="-122"/>
              </a:rPr>
              <a:t>remain with a casualty </a:t>
            </a:r>
            <a:r>
              <a:rPr lang="en-US" altLang="zh-CN" sz="2600" dirty="0">
                <a:solidFill>
                  <a:schemeClr val="bg1"/>
                </a:solidFill>
                <a:effectLst/>
                <a:ea typeface="宋体" panose="02010600030101010101" pitchFamily="2" charset="-122"/>
              </a:rPr>
              <a:t>until appropriate care is available.</a:t>
            </a:r>
          </a:p>
          <a:p>
            <a:pPr marL="36900" indent="0" algn="just">
              <a:lnSpc>
                <a:spcPct val="150000"/>
              </a:lnSpc>
              <a:buNone/>
            </a:pPr>
            <a:r>
              <a:rPr lang="en-US" altLang="zh-CN" sz="2600" dirty="0">
                <a:solidFill>
                  <a:schemeClr val="bg1"/>
                </a:solidFill>
                <a:effectLst/>
                <a:ea typeface="宋体" panose="02010600030101010101" pitchFamily="2" charset="-122"/>
              </a:rPr>
              <a:t>7. To </a:t>
            </a:r>
            <a:r>
              <a:rPr lang="en-US" altLang="zh-CN" sz="2600" b="1" dirty="0">
                <a:solidFill>
                  <a:schemeClr val="bg1"/>
                </a:solidFill>
                <a:effectLst/>
                <a:ea typeface="宋体" panose="02010600030101010101" pitchFamily="2" charset="-122"/>
              </a:rPr>
              <a:t>report your observations </a:t>
            </a:r>
            <a:r>
              <a:rPr lang="en-US" altLang="zh-CN" sz="2600" dirty="0">
                <a:solidFill>
                  <a:schemeClr val="bg1"/>
                </a:solidFill>
                <a:effectLst/>
                <a:ea typeface="宋体" panose="02010600030101010101" pitchFamily="2" charset="-122"/>
              </a:rPr>
              <a:t>to those taking care of the casualty, and to give further assistance if required.</a:t>
            </a:r>
          </a:p>
        </p:txBody>
      </p:sp>
      <p:sp>
        <p:nvSpPr>
          <p:cNvPr id="2" name="Date Placeholder 1"/>
          <p:cNvSpPr>
            <a:spLocks noGrp="1"/>
          </p:cNvSpPr>
          <p:nvPr>
            <p:ph type="dt" sz="half" idx="10"/>
          </p:nvPr>
        </p:nvSpPr>
        <p:spPr/>
        <p:txBody>
          <a:bodyPr/>
          <a:lstStyle/>
          <a:p>
            <a:fld id="{F11D1B5C-D69B-41A2-8E41-9B450A86CB3E}"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22</a:t>
            </a:fld>
            <a:endParaRPr lang="en-US"/>
          </a:p>
        </p:txBody>
      </p:sp>
    </p:spTree>
    <p:extLst>
      <p:ext uri="{BB962C8B-B14F-4D97-AF65-F5344CB8AC3E}">
        <p14:creationId xmlns:p14="http://schemas.microsoft.com/office/powerpoint/2010/main" val="303697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Qualities of a first aide:</a:t>
            </a:r>
          </a:p>
        </p:txBody>
      </p:sp>
      <p:sp>
        <p:nvSpPr>
          <p:cNvPr id="3" name="Content Placeholder 2"/>
          <p:cNvSpPr>
            <a:spLocks noGrp="1"/>
          </p:cNvSpPr>
          <p:nvPr>
            <p:ph idx="1"/>
          </p:nvPr>
        </p:nvSpPr>
        <p:spPr/>
        <p:txBody>
          <a:bodyPr>
            <a:normAutofit/>
          </a:bodyPr>
          <a:lstStyle/>
          <a:p>
            <a:pPr>
              <a:lnSpc>
                <a:spcPct val="150000"/>
              </a:lnSpc>
            </a:pPr>
            <a:r>
              <a:rPr lang="en-US" sz="2600" b="1" dirty="0">
                <a:solidFill>
                  <a:schemeClr val="bg1"/>
                </a:solidFill>
                <a:effectLst/>
              </a:rPr>
              <a:t>~ Calm</a:t>
            </a:r>
          </a:p>
          <a:p>
            <a:pPr>
              <a:lnSpc>
                <a:spcPct val="150000"/>
              </a:lnSpc>
            </a:pPr>
            <a:r>
              <a:rPr lang="en-US" sz="2600" dirty="0">
                <a:solidFill>
                  <a:schemeClr val="bg1"/>
                </a:solidFill>
                <a:effectLst/>
              </a:rPr>
              <a:t> </a:t>
            </a:r>
            <a:r>
              <a:rPr lang="en-US" sz="2600" b="1" dirty="0">
                <a:solidFill>
                  <a:schemeClr val="bg1"/>
                </a:solidFill>
                <a:effectLst/>
              </a:rPr>
              <a:t>~ Confident</a:t>
            </a:r>
          </a:p>
          <a:p>
            <a:pPr>
              <a:lnSpc>
                <a:spcPct val="150000"/>
              </a:lnSpc>
            </a:pPr>
            <a:r>
              <a:rPr lang="en-US" sz="2600" dirty="0">
                <a:solidFill>
                  <a:schemeClr val="bg1"/>
                </a:solidFill>
                <a:effectLst/>
              </a:rPr>
              <a:t> </a:t>
            </a:r>
            <a:r>
              <a:rPr lang="en-US" sz="2600" b="1" dirty="0">
                <a:solidFill>
                  <a:schemeClr val="bg1"/>
                </a:solidFill>
                <a:effectLst/>
              </a:rPr>
              <a:t>~ Willing to offer assistance whenever necessary</a:t>
            </a:r>
          </a:p>
          <a:p>
            <a:pPr>
              <a:lnSpc>
                <a:spcPct val="150000"/>
              </a:lnSpc>
            </a:pPr>
            <a:r>
              <a:rPr lang="en-US" sz="2600" dirty="0">
                <a:solidFill>
                  <a:schemeClr val="bg1"/>
                </a:solidFill>
                <a:effectLst/>
              </a:rPr>
              <a:t> </a:t>
            </a:r>
            <a:r>
              <a:rPr lang="en-US" sz="2600" b="1" dirty="0">
                <a:solidFill>
                  <a:schemeClr val="bg1"/>
                </a:solidFill>
                <a:effectLst/>
              </a:rPr>
              <a:t>~ Patience</a:t>
            </a:r>
          </a:p>
          <a:p>
            <a:pPr>
              <a:lnSpc>
                <a:spcPct val="150000"/>
              </a:lnSpc>
            </a:pPr>
            <a:r>
              <a:rPr lang="en-US" sz="2600" b="1" dirty="0">
                <a:solidFill>
                  <a:schemeClr val="bg1"/>
                </a:solidFill>
                <a:effectLst/>
              </a:rPr>
              <a:t>~ knowledgeable</a:t>
            </a:r>
            <a:endParaRPr lang="en-US" sz="2600" dirty="0">
              <a:solidFill>
                <a:schemeClr val="bg1"/>
              </a:solidFill>
              <a:effectLst/>
            </a:endParaRPr>
          </a:p>
        </p:txBody>
      </p:sp>
      <p:sp>
        <p:nvSpPr>
          <p:cNvPr id="4" name="Date Placeholder 3"/>
          <p:cNvSpPr>
            <a:spLocks noGrp="1"/>
          </p:cNvSpPr>
          <p:nvPr>
            <p:ph type="dt" sz="half" idx="10"/>
          </p:nvPr>
        </p:nvSpPr>
        <p:spPr/>
        <p:txBody>
          <a:bodyPr/>
          <a:lstStyle/>
          <a:p>
            <a:fld id="{E42B5A96-4E2D-4C0A-92DF-5D9B3089FCFE}"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23</a:t>
            </a:fld>
            <a:endParaRPr lang="en-US"/>
          </a:p>
        </p:txBody>
      </p:sp>
    </p:spTree>
    <p:extLst>
      <p:ext uri="{BB962C8B-B14F-4D97-AF65-F5344CB8AC3E}">
        <p14:creationId xmlns:p14="http://schemas.microsoft.com/office/powerpoint/2010/main" val="333285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ltLang="zh-CN" dirty="0">
                <a:solidFill>
                  <a:schemeClr val="bg1"/>
                </a:solidFill>
                <a:ea typeface="宋体" panose="02010600030101010101" pitchFamily="2" charset="-122"/>
              </a:rPr>
              <a:t>PRIORITY OF CASUALTIES</a:t>
            </a:r>
          </a:p>
        </p:txBody>
      </p:sp>
      <p:sp>
        <p:nvSpPr>
          <p:cNvPr id="16389" name="Rectangle 5"/>
          <p:cNvSpPr>
            <a:spLocks noGrp="1" noChangeArrowheads="1"/>
          </p:cNvSpPr>
          <p:nvPr>
            <p:ph type="body" idx="1"/>
          </p:nvPr>
        </p:nvSpPr>
        <p:spPr>
          <a:xfrm>
            <a:off x="685346" y="1413795"/>
            <a:ext cx="7765322" cy="4058751"/>
          </a:xfrm>
        </p:spPr>
        <p:txBody>
          <a:bodyPr>
            <a:noAutofit/>
          </a:bodyPr>
          <a:lstStyle/>
          <a:p>
            <a:pPr algn="just">
              <a:lnSpc>
                <a:spcPct val="150000"/>
              </a:lnSpc>
              <a:buFont typeface="Wingdings" pitchFamily="2" charset="2"/>
              <a:buChar char="v"/>
            </a:pPr>
            <a:r>
              <a:rPr lang="en-US" altLang="zh-CN" sz="2600" dirty="0">
                <a:solidFill>
                  <a:schemeClr val="bg1"/>
                </a:solidFill>
                <a:effectLst/>
                <a:ea typeface="宋体" panose="02010600030101010101" pitchFamily="2" charset="-122"/>
              </a:rPr>
              <a:t>Save the conscious casualties before the unconscious ones as they have a higher chance of recovery.</a:t>
            </a:r>
          </a:p>
          <a:p>
            <a:pPr algn="just">
              <a:lnSpc>
                <a:spcPct val="150000"/>
              </a:lnSpc>
              <a:buFont typeface="Wingdings" pitchFamily="2" charset="2"/>
              <a:buChar char="v"/>
            </a:pPr>
            <a:r>
              <a:rPr lang="en-US" altLang="zh-CN" sz="2600" dirty="0">
                <a:solidFill>
                  <a:schemeClr val="bg1"/>
                </a:solidFill>
                <a:effectLst/>
                <a:ea typeface="宋体" panose="02010600030101010101" pitchFamily="2" charset="-122"/>
              </a:rPr>
              <a:t>Save the young before the old.</a:t>
            </a:r>
          </a:p>
          <a:p>
            <a:pPr algn="just">
              <a:lnSpc>
                <a:spcPct val="150000"/>
              </a:lnSpc>
              <a:buFont typeface="Wingdings" pitchFamily="2" charset="2"/>
              <a:buChar char="v"/>
            </a:pPr>
            <a:r>
              <a:rPr lang="en-US" altLang="zh-CN" sz="2600" dirty="0">
                <a:solidFill>
                  <a:schemeClr val="bg1"/>
                </a:solidFill>
                <a:effectLst/>
                <a:ea typeface="宋体" panose="02010600030101010101" pitchFamily="2" charset="-122"/>
              </a:rPr>
              <a:t>Do not jeopardize your own life while rendering First Aid. In the event of immediate danger, get out of site immediately.</a:t>
            </a:r>
          </a:p>
          <a:p>
            <a:pPr algn="just">
              <a:lnSpc>
                <a:spcPct val="150000"/>
              </a:lnSpc>
            </a:pPr>
            <a:endParaRPr lang="en-US" altLang="zh-CN" sz="2600" dirty="0">
              <a:solidFill>
                <a:schemeClr val="bg1"/>
              </a:solidFill>
              <a:effectLst/>
              <a:ea typeface="宋体" panose="02010600030101010101" pitchFamily="2" charset="-122"/>
            </a:endParaRPr>
          </a:p>
        </p:txBody>
      </p:sp>
      <p:sp>
        <p:nvSpPr>
          <p:cNvPr id="2" name="Date Placeholder 1"/>
          <p:cNvSpPr>
            <a:spLocks noGrp="1"/>
          </p:cNvSpPr>
          <p:nvPr>
            <p:ph type="dt" sz="half" idx="10"/>
          </p:nvPr>
        </p:nvSpPr>
        <p:spPr/>
        <p:txBody>
          <a:bodyPr/>
          <a:lstStyle/>
          <a:p>
            <a:fld id="{3A8E894F-338E-4D7E-B75F-3F576D65F94C}"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24</a:t>
            </a:fld>
            <a:endParaRPr lang="en-US"/>
          </a:p>
        </p:txBody>
      </p:sp>
    </p:spTree>
    <p:extLst>
      <p:ext uri="{BB962C8B-B14F-4D97-AF65-F5344CB8AC3E}">
        <p14:creationId xmlns:p14="http://schemas.microsoft.com/office/powerpoint/2010/main" val="2364213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8"/>
          <p:cNvSpPr>
            <a:spLocks noGrp="1" noChangeArrowheads="1"/>
          </p:cNvSpPr>
          <p:nvPr>
            <p:ph type="body" idx="1"/>
          </p:nvPr>
        </p:nvSpPr>
        <p:spPr>
          <a:xfrm>
            <a:off x="435964" y="1025868"/>
            <a:ext cx="7765322" cy="4058751"/>
          </a:xfrm>
        </p:spPr>
        <p:txBody>
          <a:bodyPr>
            <a:noAutofit/>
          </a:bodyPr>
          <a:lstStyle/>
          <a:p>
            <a:pPr algn="just">
              <a:lnSpc>
                <a:spcPct val="150000"/>
              </a:lnSpc>
            </a:pPr>
            <a:r>
              <a:rPr lang="en-US" altLang="zh-CN" sz="2600" dirty="0">
                <a:solidFill>
                  <a:schemeClr val="bg1"/>
                </a:solidFill>
                <a:effectLst/>
                <a:ea typeface="宋体" panose="02010600030101010101" pitchFamily="2" charset="-122"/>
              </a:rPr>
              <a:t>Remember: One of your aims is to preserve life, and not endanger your own in the process of rendering First Aid.</a:t>
            </a:r>
          </a:p>
          <a:p>
            <a:pPr algn="just">
              <a:lnSpc>
                <a:spcPct val="150000"/>
              </a:lnSpc>
            </a:pPr>
            <a:r>
              <a:rPr lang="en-US" altLang="zh-CN" sz="2600" dirty="0">
                <a:solidFill>
                  <a:schemeClr val="bg1"/>
                </a:solidFill>
                <a:effectLst/>
                <a:ea typeface="宋体" panose="02010600030101010101" pitchFamily="2" charset="-122"/>
              </a:rPr>
              <a:t>Casualties should always be treated in the order of priority, usually given by the “3 </a:t>
            </a:r>
            <a:r>
              <a:rPr lang="en-US" altLang="zh-CN" sz="2600" dirty="0" err="1">
                <a:solidFill>
                  <a:schemeClr val="bg1"/>
                </a:solidFill>
                <a:effectLst/>
                <a:ea typeface="宋体" panose="02010600030101010101" pitchFamily="2" charset="-122"/>
              </a:rPr>
              <a:t>Bs</a:t>
            </a:r>
            <a:r>
              <a:rPr lang="en-US" altLang="zh-CN" sz="2600" dirty="0">
                <a:solidFill>
                  <a:schemeClr val="bg1"/>
                </a:solidFill>
                <a:effectLst/>
                <a:ea typeface="宋体" panose="02010600030101010101" pitchFamily="2" charset="-122"/>
              </a:rPr>
              <a:t>”:</a:t>
            </a:r>
          </a:p>
          <a:p>
            <a:pPr lvl="1" algn="just">
              <a:lnSpc>
                <a:spcPct val="150000"/>
              </a:lnSpc>
            </a:pPr>
            <a:r>
              <a:rPr lang="en-US" altLang="zh-CN" sz="2600" dirty="0">
                <a:solidFill>
                  <a:schemeClr val="bg1"/>
                </a:solidFill>
                <a:effectLst/>
                <a:ea typeface="宋体" panose="02010600030101010101" pitchFamily="2" charset="-122"/>
              </a:rPr>
              <a:t> Breathing</a:t>
            </a:r>
          </a:p>
          <a:p>
            <a:pPr lvl="1" algn="just">
              <a:lnSpc>
                <a:spcPct val="150000"/>
              </a:lnSpc>
            </a:pPr>
            <a:r>
              <a:rPr lang="en-US" altLang="zh-CN" sz="2600" dirty="0">
                <a:solidFill>
                  <a:schemeClr val="bg1"/>
                </a:solidFill>
                <a:effectLst/>
                <a:ea typeface="宋体" panose="02010600030101010101" pitchFamily="2" charset="-122"/>
              </a:rPr>
              <a:t> Bleeding</a:t>
            </a:r>
          </a:p>
          <a:p>
            <a:pPr lvl="1" algn="just">
              <a:lnSpc>
                <a:spcPct val="150000"/>
              </a:lnSpc>
            </a:pPr>
            <a:r>
              <a:rPr lang="en-US" altLang="zh-CN" sz="2600" dirty="0">
                <a:solidFill>
                  <a:schemeClr val="bg1"/>
                </a:solidFill>
                <a:effectLst/>
                <a:ea typeface="宋体" panose="02010600030101010101" pitchFamily="2" charset="-122"/>
              </a:rPr>
              <a:t> Bones </a:t>
            </a:r>
          </a:p>
        </p:txBody>
      </p:sp>
      <p:sp>
        <p:nvSpPr>
          <p:cNvPr id="2" name="Date Placeholder 1"/>
          <p:cNvSpPr>
            <a:spLocks noGrp="1"/>
          </p:cNvSpPr>
          <p:nvPr>
            <p:ph type="dt" sz="half" idx="10"/>
          </p:nvPr>
        </p:nvSpPr>
        <p:spPr/>
        <p:txBody>
          <a:bodyPr/>
          <a:lstStyle/>
          <a:p>
            <a:fld id="{77E2D74C-75CD-4AF4-8131-093FB8838BAD}"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25</a:t>
            </a:fld>
            <a:endParaRPr lang="en-US"/>
          </a:p>
        </p:txBody>
      </p:sp>
    </p:spTree>
    <p:extLst>
      <p:ext uri="{BB962C8B-B14F-4D97-AF65-F5344CB8AC3E}">
        <p14:creationId xmlns:p14="http://schemas.microsoft.com/office/powerpoint/2010/main" val="73882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Essential to protect yourself from injury and infection</a:t>
            </a:r>
          </a:p>
        </p:txBody>
      </p:sp>
      <p:sp>
        <p:nvSpPr>
          <p:cNvPr id="3" name="Content Placeholder 2"/>
          <p:cNvSpPr>
            <a:spLocks noGrp="1"/>
          </p:cNvSpPr>
          <p:nvPr>
            <p:ph idx="1"/>
          </p:nvPr>
        </p:nvSpPr>
        <p:spPr>
          <a:xfrm>
            <a:off x="297419" y="2092036"/>
            <a:ext cx="7765322" cy="3906983"/>
          </a:xfrm>
        </p:spPr>
        <p:txBody>
          <a:bodyPr>
            <a:noAutofit/>
          </a:bodyPr>
          <a:lstStyle/>
          <a:p>
            <a:r>
              <a:rPr lang="en-US" sz="2600" dirty="0">
                <a:solidFill>
                  <a:schemeClr val="bg1"/>
                </a:solidFill>
                <a:effectLst/>
              </a:rPr>
              <a:t>Ensure surroundings are safe</a:t>
            </a:r>
          </a:p>
          <a:p>
            <a:r>
              <a:rPr lang="en-US" sz="2600" dirty="0">
                <a:solidFill>
                  <a:schemeClr val="bg1"/>
                </a:solidFill>
                <a:effectLst/>
              </a:rPr>
              <a:t>Protection from infection</a:t>
            </a:r>
          </a:p>
          <a:p>
            <a:pPr lvl="1"/>
            <a:r>
              <a:rPr lang="en-US" sz="2600" dirty="0">
                <a:solidFill>
                  <a:schemeClr val="bg1"/>
                </a:solidFill>
                <a:effectLst/>
              </a:rPr>
              <a:t> To prevent “</a:t>
            </a:r>
            <a:r>
              <a:rPr lang="en-US" sz="2600" b="1" dirty="0">
                <a:solidFill>
                  <a:schemeClr val="bg1"/>
                </a:solidFill>
                <a:effectLst/>
              </a:rPr>
              <a:t>cross infection</a:t>
            </a:r>
            <a:r>
              <a:rPr lang="en-US" sz="2600" dirty="0">
                <a:solidFill>
                  <a:schemeClr val="bg1"/>
                </a:solidFill>
                <a:effectLst/>
              </a:rPr>
              <a:t>” </a:t>
            </a:r>
          </a:p>
          <a:p>
            <a:pPr lvl="1"/>
            <a:r>
              <a:rPr lang="en-US" sz="2600" dirty="0">
                <a:solidFill>
                  <a:schemeClr val="bg1"/>
                </a:solidFill>
                <a:effectLst/>
              </a:rPr>
              <a:t>Wear gloves or wash hands before doing a dressing.</a:t>
            </a:r>
          </a:p>
        </p:txBody>
      </p:sp>
      <p:sp>
        <p:nvSpPr>
          <p:cNvPr id="4" name="Date Placeholder 3"/>
          <p:cNvSpPr>
            <a:spLocks noGrp="1"/>
          </p:cNvSpPr>
          <p:nvPr>
            <p:ph type="dt" sz="half" idx="10"/>
          </p:nvPr>
        </p:nvSpPr>
        <p:spPr/>
        <p:txBody>
          <a:bodyPr/>
          <a:lstStyle/>
          <a:p>
            <a:fld id="{76BEB8B1-D174-4891-97D3-7DAC62387D75}"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26</a:t>
            </a:fld>
            <a:endParaRPr lang="en-US"/>
          </a:p>
        </p:txBody>
      </p:sp>
    </p:spTree>
    <p:extLst>
      <p:ext uri="{BB962C8B-B14F-4D97-AF65-F5344CB8AC3E}">
        <p14:creationId xmlns:p14="http://schemas.microsoft.com/office/powerpoint/2010/main" val="53603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62" y="-105508"/>
            <a:ext cx="7765322" cy="970450"/>
          </a:xfrm>
        </p:spPr>
        <p:txBody>
          <a:bodyPr/>
          <a:lstStyle/>
          <a:p>
            <a:r>
              <a:rPr lang="en-US" dirty="0">
                <a:solidFill>
                  <a:schemeClr val="bg1"/>
                </a:solidFill>
              </a:rPr>
              <a:t>GETTING HELP FROM OTHERS</a:t>
            </a:r>
          </a:p>
        </p:txBody>
      </p:sp>
      <p:sp>
        <p:nvSpPr>
          <p:cNvPr id="3" name="Content Placeholder 2"/>
          <p:cNvSpPr>
            <a:spLocks noGrp="1"/>
          </p:cNvSpPr>
          <p:nvPr>
            <p:ph idx="1"/>
          </p:nvPr>
        </p:nvSpPr>
        <p:spPr>
          <a:xfrm>
            <a:off x="661900" y="855784"/>
            <a:ext cx="7765322" cy="5005753"/>
          </a:xfrm>
        </p:spPr>
        <p:txBody>
          <a:bodyPr>
            <a:normAutofit/>
          </a:bodyPr>
          <a:lstStyle/>
          <a:p>
            <a:r>
              <a:rPr lang="en-US" dirty="0">
                <a:solidFill>
                  <a:schemeClr val="bg1"/>
                </a:solidFill>
              </a:rPr>
              <a:t>In an emergency situations, there are several tasks to be performed at once.</a:t>
            </a:r>
          </a:p>
          <a:p>
            <a:endParaRPr lang="en-US" dirty="0">
              <a:solidFill>
                <a:schemeClr val="bg1"/>
              </a:solidFill>
            </a:endParaRPr>
          </a:p>
          <a:p>
            <a:r>
              <a:rPr lang="en-US" dirty="0">
                <a:solidFill>
                  <a:schemeClr val="bg1"/>
                </a:solidFill>
              </a:rPr>
              <a:t>To maintain safety, </a:t>
            </a:r>
            <a:r>
              <a:rPr lang="en-US" b="1" dirty="0">
                <a:solidFill>
                  <a:schemeClr val="bg1"/>
                </a:solidFill>
              </a:rPr>
              <a:t>call for help </a:t>
            </a:r>
            <a:r>
              <a:rPr lang="en-US" dirty="0">
                <a:solidFill>
                  <a:schemeClr val="bg1"/>
                </a:solidFill>
              </a:rPr>
              <a:t>and start giving first aid. Ask people around the scene to help in activities that are not complex.</a:t>
            </a:r>
          </a:p>
          <a:p>
            <a:endParaRPr lang="en-US" dirty="0">
              <a:solidFill>
                <a:schemeClr val="bg1"/>
              </a:solidFill>
            </a:endParaRPr>
          </a:p>
          <a:p>
            <a:r>
              <a:rPr lang="en-US" dirty="0">
                <a:solidFill>
                  <a:schemeClr val="bg1"/>
                </a:solidFill>
              </a:rPr>
              <a:t>Make the area safe.</a:t>
            </a:r>
          </a:p>
          <a:p>
            <a:r>
              <a:rPr lang="en-US" dirty="0">
                <a:solidFill>
                  <a:schemeClr val="bg1"/>
                </a:solidFill>
              </a:rPr>
              <a:t>Call emergency services </a:t>
            </a:r>
            <a:r>
              <a:rPr lang="en-US" dirty="0" err="1">
                <a:solidFill>
                  <a:schemeClr val="bg1"/>
                </a:solidFill>
              </a:rPr>
              <a:t>ie</a:t>
            </a:r>
            <a:r>
              <a:rPr lang="en-US" dirty="0">
                <a:solidFill>
                  <a:schemeClr val="bg1"/>
                </a:solidFill>
              </a:rPr>
              <a:t> County ambulances, Redcross,  St. John’s ambulance </a:t>
            </a:r>
            <a:r>
              <a:rPr lang="en-US" dirty="0" err="1">
                <a:solidFill>
                  <a:schemeClr val="bg1"/>
                </a:solidFill>
              </a:rPr>
              <a:t>etc</a:t>
            </a:r>
            <a:r>
              <a:rPr lang="en-US" dirty="0">
                <a:solidFill>
                  <a:schemeClr val="bg1"/>
                </a:solidFill>
              </a:rPr>
              <a:t> others like the policemen, fire brigade</a:t>
            </a:r>
          </a:p>
          <a:p>
            <a:endParaRPr lang="en-US" dirty="0">
              <a:solidFill>
                <a:schemeClr val="bg1"/>
              </a:solidFill>
            </a:endParaRPr>
          </a:p>
          <a:p>
            <a:r>
              <a:rPr lang="en-US" dirty="0">
                <a:solidFill>
                  <a:schemeClr val="bg1"/>
                </a:solidFill>
              </a:rPr>
              <a:t>Get first aid equipment </a:t>
            </a:r>
            <a:r>
              <a:rPr lang="en-US" dirty="0" err="1">
                <a:solidFill>
                  <a:schemeClr val="bg1"/>
                </a:solidFill>
              </a:rPr>
              <a:t>ie</a:t>
            </a:r>
            <a:r>
              <a:rPr lang="en-US" dirty="0">
                <a:solidFill>
                  <a:schemeClr val="bg1"/>
                </a:solidFill>
              </a:rPr>
              <a:t> the AED</a:t>
            </a:r>
          </a:p>
          <a:p>
            <a:r>
              <a:rPr lang="en-US" dirty="0">
                <a:solidFill>
                  <a:schemeClr val="bg1"/>
                </a:solidFill>
              </a:rPr>
              <a:t>Assess ABCs</a:t>
            </a:r>
          </a:p>
          <a:p>
            <a:pPr marL="36900" indent="0">
              <a:buNone/>
            </a:pPr>
            <a:endParaRPr lang="en-US" dirty="0">
              <a:solidFill>
                <a:schemeClr val="bg1"/>
              </a:solidFill>
            </a:endParaRP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27</a:t>
            </a:fld>
            <a:endParaRPr lang="en-US"/>
          </a:p>
        </p:txBody>
      </p:sp>
    </p:spTree>
    <p:extLst>
      <p:ext uri="{BB962C8B-B14F-4D97-AF65-F5344CB8AC3E}">
        <p14:creationId xmlns:p14="http://schemas.microsoft.com/office/powerpoint/2010/main" val="33388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p:txBody>
          <a:bodyPr/>
          <a:lstStyle/>
          <a:p>
            <a:r>
              <a:rPr lang="en-US" dirty="0">
                <a:solidFill>
                  <a:schemeClr val="bg1"/>
                </a:solidFill>
              </a:rPr>
              <a:t>Control bleeding </a:t>
            </a:r>
          </a:p>
          <a:p>
            <a:r>
              <a:rPr lang="en-US" dirty="0">
                <a:solidFill>
                  <a:schemeClr val="bg1"/>
                </a:solidFill>
              </a:rPr>
              <a:t>Transport the casualty to a safe place if in immediate danger only if its safer to move him</a:t>
            </a:r>
          </a:p>
          <a:p>
            <a:r>
              <a:rPr lang="en-US" dirty="0">
                <a:solidFill>
                  <a:schemeClr val="bg1"/>
                </a:solidFill>
              </a:rPr>
              <a:t>Care for personal belongings</a:t>
            </a:r>
          </a:p>
          <a:p>
            <a:r>
              <a:rPr lang="en-US" dirty="0">
                <a:solidFill>
                  <a:schemeClr val="bg1"/>
                </a:solidFill>
              </a:rPr>
              <a:t>Keep a written record  on the casualty ( What do you record?????) </a:t>
            </a:r>
          </a:p>
          <a:p>
            <a:endParaRPr lang="en-US" dirty="0"/>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28</a:t>
            </a:fld>
            <a:endParaRPr lang="en-US"/>
          </a:p>
        </p:txBody>
      </p:sp>
    </p:spTree>
    <p:extLst>
      <p:ext uri="{BB962C8B-B14F-4D97-AF65-F5344CB8AC3E}">
        <p14:creationId xmlns:p14="http://schemas.microsoft.com/office/powerpoint/2010/main" val="692696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FIRST AID KIT</a:t>
            </a:r>
          </a:p>
        </p:txBody>
      </p:sp>
      <p:pic>
        <p:nvPicPr>
          <p:cNvPr id="6146" name="Picture 2" descr="C:\Users\User\Documents\kit.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0615" y="1723292"/>
            <a:ext cx="3072729" cy="344658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cuments\first aid ki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9570" y="1946031"/>
            <a:ext cx="2863606" cy="288711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F134D45F-4070-4F40-8E7F-FC902458116A}"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29</a:t>
            </a:fld>
            <a:endParaRPr lang="en-US"/>
          </a:p>
        </p:txBody>
      </p:sp>
    </p:spTree>
    <p:extLst>
      <p:ext uri="{BB962C8B-B14F-4D97-AF65-F5344CB8AC3E}">
        <p14:creationId xmlns:p14="http://schemas.microsoft.com/office/powerpoint/2010/main" val="314391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OBJECTIVES</a:t>
            </a:r>
          </a:p>
        </p:txBody>
      </p:sp>
      <p:sp>
        <p:nvSpPr>
          <p:cNvPr id="3" name="Content Placeholder 2"/>
          <p:cNvSpPr>
            <a:spLocks noGrp="1"/>
          </p:cNvSpPr>
          <p:nvPr>
            <p:ph idx="1"/>
          </p:nvPr>
        </p:nvSpPr>
        <p:spPr/>
        <p:txBody>
          <a:bodyPr/>
          <a:lstStyle/>
          <a:p>
            <a:pPr marL="36900" indent="0">
              <a:buNone/>
            </a:pPr>
            <a:r>
              <a:rPr lang="en-US" sz="2400" dirty="0">
                <a:solidFill>
                  <a:schemeClr val="bg1"/>
                </a:solidFill>
              </a:rPr>
              <a:t>By the end of this course you should be able to:</a:t>
            </a:r>
          </a:p>
          <a:p>
            <a:r>
              <a:rPr lang="en-US" sz="2400" dirty="0">
                <a:solidFill>
                  <a:schemeClr val="bg1"/>
                </a:solidFill>
              </a:rPr>
              <a:t>Be prepared </a:t>
            </a:r>
            <a:r>
              <a:rPr lang="en-US" sz="2400" b="1" dirty="0">
                <a:solidFill>
                  <a:schemeClr val="bg1"/>
                </a:solidFill>
              </a:rPr>
              <a:t>psychologically and emotionally as a first aider in an emergency</a:t>
            </a:r>
          </a:p>
          <a:p>
            <a:endParaRPr lang="en-US" sz="2400" dirty="0">
              <a:solidFill>
                <a:schemeClr val="bg1"/>
              </a:solidFill>
            </a:endParaRPr>
          </a:p>
          <a:p>
            <a:r>
              <a:rPr lang="en-US" sz="2400" dirty="0">
                <a:solidFill>
                  <a:schemeClr val="bg1"/>
                </a:solidFill>
              </a:rPr>
              <a:t>Provide </a:t>
            </a:r>
            <a:r>
              <a:rPr lang="en-US" sz="2400" b="1" dirty="0">
                <a:solidFill>
                  <a:schemeClr val="bg1"/>
                </a:solidFill>
              </a:rPr>
              <a:t>practical advice </a:t>
            </a:r>
            <a:r>
              <a:rPr lang="en-US" sz="2400" dirty="0">
                <a:solidFill>
                  <a:schemeClr val="bg1"/>
                </a:solidFill>
              </a:rPr>
              <a:t>on what you should and should not do in an </a:t>
            </a:r>
            <a:r>
              <a:rPr lang="en-US" sz="2400" b="1" dirty="0">
                <a:solidFill>
                  <a:schemeClr val="bg1"/>
                </a:solidFill>
              </a:rPr>
              <a:t>emergency situation.</a:t>
            </a:r>
          </a:p>
          <a:p>
            <a:pPr marL="36900" indent="0">
              <a:buNone/>
            </a:pPr>
            <a:endParaRPr lang="en-US" sz="2400" dirty="0">
              <a:solidFill>
                <a:schemeClr val="bg1"/>
              </a:solidFill>
            </a:endParaRPr>
          </a:p>
          <a:p>
            <a:r>
              <a:rPr lang="en-US" sz="2400" dirty="0">
                <a:solidFill>
                  <a:schemeClr val="bg1"/>
                </a:solidFill>
              </a:rPr>
              <a:t>To </a:t>
            </a:r>
            <a:r>
              <a:rPr lang="en-US" sz="2400" b="1" dirty="0">
                <a:solidFill>
                  <a:schemeClr val="bg1"/>
                </a:solidFill>
              </a:rPr>
              <a:t>strengthen your skills </a:t>
            </a:r>
            <a:r>
              <a:rPr lang="en-US" sz="2400" dirty="0">
                <a:solidFill>
                  <a:schemeClr val="bg1"/>
                </a:solidFill>
              </a:rPr>
              <a:t>and increase your confidence. </a:t>
            </a:r>
          </a:p>
          <a:p>
            <a:endParaRPr lang="en-US" dirty="0"/>
          </a:p>
        </p:txBody>
      </p:sp>
      <p:sp>
        <p:nvSpPr>
          <p:cNvPr id="4" name="Date Placeholder 3"/>
          <p:cNvSpPr>
            <a:spLocks noGrp="1"/>
          </p:cNvSpPr>
          <p:nvPr>
            <p:ph type="dt" sz="half" idx="10"/>
          </p:nvPr>
        </p:nvSpPr>
        <p:spPr/>
        <p:txBody>
          <a:bodyPr/>
          <a:lstStyle/>
          <a:p>
            <a:fld id="{38EF2CF3-6594-40BD-BAD7-C7528ABF6F75}"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3</a:t>
            </a:fld>
            <a:endParaRPr lang="en-US"/>
          </a:p>
        </p:txBody>
      </p:sp>
    </p:spTree>
    <p:extLst>
      <p:ext uri="{BB962C8B-B14F-4D97-AF65-F5344CB8AC3E}">
        <p14:creationId xmlns:p14="http://schemas.microsoft.com/office/powerpoint/2010/main" val="38927802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FIRST AID KIT</a:t>
            </a:r>
          </a:p>
        </p:txBody>
      </p:sp>
      <p:sp>
        <p:nvSpPr>
          <p:cNvPr id="3" name="Content Placeholder 2"/>
          <p:cNvSpPr>
            <a:spLocks noGrp="1"/>
          </p:cNvSpPr>
          <p:nvPr>
            <p:ph idx="1"/>
          </p:nvPr>
        </p:nvSpPr>
        <p:spPr>
          <a:xfrm>
            <a:off x="398585" y="1512278"/>
            <a:ext cx="8052083" cy="4853354"/>
          </a:xfrm>
        </p:spPr>
        <p:txBody>
          <a:bodyPr>
            <a:normAutofit/>
          </a:bodyPr>
          <a:lstStyle/>
          <a:p>
            <a:r>
              <a:rPr lang="en-US" dirty="0">
                <a:solidFill>
                  <a:schemeClr val="bg1"/>
                </a:solidFill>
                <a:effectLst/>
              </a:rPr>
              <a:t>It is a collection </a:t>
            </a:r>
            <a:r>
              <a:rPr lang="en-US" b="1" dirty="0">
                <a:solidFill>
                  <a:schemeClr val="bg1"/>
                </a:solidFill>
                <a:effectLst/>
              </a:rPr>
              <a:t>of supplies and Equipments</a:t>
            </a:r>
            <a:r>
              <a:rPr lang="en-US" dirty="0">
                <a:solidFill>
                  <a:schemeClr val="bg1"/>
                </a:solidFill>
                <a:effectLst/>
              </a:rPr>
              <a:t> that is used to give medical treatment.</a:t>
            </a:r>
          </a:p>
          <a:p>
            <a:r>
              <a:rPr lang="en-US" dirty="0">
                <a:solidFill>
                  <a:schemeClr val="bg1"/>
                </a:solidFill>
                <a:effectLst/>
              </a:rPr>
              <a:t> There is a wide variation in the contents of first aid kits based on the:</a:t>
            </a:r>
          </a:p>
          <a:p>
            <a:pPr marL="36900" indent="0">
              <a:lnSpc>
                <a:spcPct val="160000"/>
              </a:lnSpc>
              <a:buNone/>
            </a:pPr>
            <a:r>
              <a:rPr lang="en-US" dirty="0">
                <a:solidFill>
                  <a:schemeClr val="bg1"/>
                </a:solidFill>
                <a:effectLst/>
              </a:rPr>
              <a:t>	</a:t>
            </a:r>
            <a:r>
              <a:rPr lang="en-US" dirty="0">
                <a:solidFill>
                  <a:srgbClr val="C00000"/>
                </a:solidFill>
                <a:effectLst/>
              </a:rPr>
              <a:t>1. Knowledge and experience of those putting it together, </a:t>
            </a:r>
          </a:p>
          <a:p>
            <a:pPr marL="36900" indent="0">
              <a:lnSpc>
                <a:spcPct val="160000"/>
              </a:lnSpc>
              <a:buNone/>
            </a:pPr>
            <a:r>
              <a:rPr lang="en-US" dirty="0">
                <a:solidFill>
                  <a:srgbClr val="C00000"/>
                </a:solidFill>
                <a:effectLst/>
              </a:rPr>
              <a:t>	2. The differing first aid requirements of the area where it may be used 	3. Variations in legislation or regulation in a given area</a:t>
            </a:r>
            <a:endParaRPr lang="en-US" dirty="0">
              <a:solidFill>
                <a:srgbClr val="C00000"/>
              </a:solidFill>
            </a:endParaRPr>
          </a:p>
          <a:p>
            <a:r>
              <a:rPr lang="en-US" dirty="0">
                <a:solidFill>
                  <a:schemeClr val="bg1"/>
                </a:solidFill>
              </a:rPr>
              <a:t>Every trained first aider should have access to a first aid kit.</a:t>
            </a:r>
            <a:br>
              <a:rPr lang="en-US" dirty="0">
                <a:solidFill>
                  <a:schemeClr val="bg1"/>
                </a:solidFill>
              </a:rPr>
            </a:br>
            <a:r>
              <a:rPr lang="en-US" dirty="0">
                <a:solidFill>
                  <a:schemeClr val="bg1"/>
                </a:solidFill>
              </a:rPr>
              <a:t> </a:t>
            </a:r>
          </a:p>
          <a:p>
            <a:r>
              <a:rPr lang="en-US" dirty="0">
                <a:solidFill>
                  <a:schemeClr val="bg1"/>
                </a:solidFill>
              </a:rPr>
              <a:t> First aid kits contain </a:t>
            </a:r>
            <a:r>
              <a:rPr lang="en-US" b="1" dirty="0">
                <a:solidFill>
                  <a:schemeClr val="bg1"/>
                </a:solidFill>
              </a:rPr>
              <a:t>basic elements for dealing with common injuries</a:t>
            </a:r>
            <a:r>
              <a:rPr lang="en-US" dirty="0">
                <a:solidFill>
                  <a:schemeClr val="bg1"/>
                </a:solidFill>
              </a:rPr>
              <a:t>, </a:t>
            </a:r>
            <a:r>
              <a:rPr lang="en-US" b="1" dirty="0">
                <a:solidFill>
                  <a:schemeClr val="bg1"/>
                </a:solidFill>
              </a:rPr>
              <a:t>along with accessories </a:t>
            </a:r>
            <a:r>
              <a:rPr lang="en-US" dirty="0">
                <a:solidFill>
                  <a:schemeClr val="bg1"/>
                </a:solidFill>
              </a:rPr>
              <a:t>to ensure both casualty and first aider are protected. </a:t>
            </a:r>
          </a:p>
          <a:p>
            <a:endParaRPr lang="en-US" dirty="0">
              <a:solidFill>
                <a:schemeClr val="bg1"/>
              </a:solidFill>
            </a:endParaRPr>
          </a:p>
          <a:p>
            <a:endParaRPr lang="en-US" dirty="0"/>
          </a:p>
        </p:txBody>
      </p:sp>
      <p:sp>
        <p:nvSpPr>
          <p:cNvPr id="4" name="Date Placeholder 3"/>
          <p:cNvSpPr>
            <a:spLocks noGrp="1"/>
          </p:cNvSpPr>
          <p:nvPr>
            <p:ph type="dt" sz="half" idx="10"/>
          </p:nvPr>
        </p:nvSpPr>
        <p:spPr/>
        <p:txBody>
          <a:bodyPr/>
          <a:lstStyle/>
          <a:p>
            <a:fld id="{5C0E621D-4D11-4993-A814-78CE0314FB7F}"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30</a:t>
            </a:fld>
            <a:endParaRPr lang="en-US"/>
          </a:p>
        </p:txBody>
      </p:sp>
    </p:spTree>
    <p:extLst>
      <p:ext uri="{BB962C8B-B14F-4D97-AF65-F5344CB8AC3E}">
        <p14:creationId xmlns:p14="http://schemas.microsoft.com/office/powerpoint/2010/main" val="3924662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rPr>
              <a:t>Content of the first aid kit:</a:t>
            </a:r>
            <a:endParaRPr lang="en-US" dirty="0">
              <a:solidFill>
                <a:schemeClr val="bg1"/>
              </a:solidFill>
              <a:effectLst/>
            </a:endParaRPr>
          </a:p>
        </p:txBody>
      </p:sp>
      <p:sp>
        <p:nvSpPr>
          <p:cNvPr id="3" name="Content Placeholder 2"/>
          <p:cNvSpPr>
            <a:spLocks noGrp="1"/>
          </p:cNvSpPr>
          <p:nvPr>
            <p:ph idx="1"/>
          </p:nvPr>
        </p:nvSpPr>
        <p:spPr/>
        <p:txBody>
          <a:bodyPr numCol="2">
            <a:noAutofit/>
          </a:bodyPr>
          <a:lstStyle/>
          <a:p>
            <a:pPr marL="36900" indent="0">
              <a:buNone/>
            </a:pPr>
            <a:r>
              <a:rPr lang="en-US" sz="2600" dirty="0">
                <a:solidFill>
                  <a:schemeClr val="bg1"/>
                </a:solidFill>
                <a:effectLst/>
              </a:rPr>
              <a:t>The Red Cross recommends that all first aid kits for a family of four include the following:</a:t>
            </a:r>
          </a:p>
          <a:p>
            <a:r>
              <a:rPr lang="en-US" sz="2600" dirty="0">
                <a:solidFill>
                  <a:schemeClr val="bg1"/>
                </a:solidFill>
                <a:effectLst/>
              </a:rPr>
              <a:t>Dressing:</a:t>
            </a:r>
          </a:p>
          <a:p>
            <a:r>
              <a:rPr lang="en-US" sz="2600" dirty="0">
                <a:solidFill>
                  <a:schemeClr val="bg1"/>
                </a:solidFill>
                <a:effectLst/>
              </a:rPr>
              <a:t>• 2 absorbent compress dressings </a:t>
            </a:r>
          </a:p>
          <a:p>
            <a:r>
              <a:rPr lang="en-US" sz="2600" dirty="0">
                <a:solidFill>
                  <a:schemeClr val="bg1"/>
                </a:solidFill>
                <a:effectLst/>
              </a:rPr>
              <a:t>• 25 adhesive bandages (assorted sizes)</a:t>
            </a:r>
          </a:p>
          <a:p>
            <a:r>
              <a:rPr lang="en-US" sz="2600" dirty="0">
                <a:solidFill>
                  <a:schemeClr val="bg1"/>
                </a:solidFill>
                <a:effectLst/>
              </a:rPr>
              <a:t>• 1 adhesive cloth tape </a:t>
            </a:r>
          </a:p>
          <a:p>
            <a:r>
              <a:rPr lang="en-US" sz="2600" dirty="0">
                <a:solidFill>
                  <a:schemeClr val="bg1"/>
                </a:solidFill>
                <a:effectLst/>
              </a:rPr>
              <a:t>• Sterile eye dressing</a:t>
            </a:r>
          </a:p>
          <a:p>
            <a:r>
              <a:rPr lang="en-US" sz="2600" dirty="0">
                <a:solidFill>
                  <a:schemeClr val="bg1"/>
                </a:solidFill>
                <a:effectLst/>
              </a:rPr>
              <a:t>• Gauze pads</a:t>
            </a:r>
          </a:p>
        </p:txBody>
      </p:sp>
      <p:sp>
        <p:nvSpPr>
          <p:cNvPr id="4" name="Date Placeholder 3"/>
          <p:cNvSpPr>
            <a:spLocks noGrp="1"/>
          </p:cNvSpPr>
          <p:nvPr>
            <p:ph type="dt" sz="half" idx="10"/>
          </p:nvPr>
        </p:nvSpPr>
        <p:spPr/>
        <p:txBody>
          <a:bodyPr/>
          <a:lstStyle/>
          <a:p>
            <a:fld id="{AA93BBFD-7533-45BB-97DA-AC31243A7B0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31</a:t>
            </a:fld>
            <a:endParaRPr lang="en-US"/>
          </a:p>
        </p:txBody>
      </p:sp>
    </p:spTree>
    <p:extLst>
      <p:ext uri="{BB962C8B-B14F-4D97-AF65-F5344CB8AC3E}">
        <p14:creationId xmlns:p14="http://schemas.microsoft.com/office/powerpoint/2010/main" val="321089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Absorbent dressings</a:t>
            </a:r>
          </a:p>
        </p:txBody>
      </p:sp>
      <p:pic>
        <p:nvPicPr>
          <p:cNvPr id="1026" name="Picture 2" descr="C:\Users\User\Documents\absorbent dres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0655" y="2297724"/>
            <a:ext cx="2685867" cy="32355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cuments\absorbent dressi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89550" y="2856706"/>
            <a:ext cx="2740758" cy="275864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D7F6C660-D4C2-4973-AC92-F2A711FF79E0}"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32</a:t>
            </a:fld>
            <a:endParaRPr lang="en-US"/>
          </a:p>
        </p:txBody>
      </p:sp>
    </p:spTree>
    <p:extLst>
      <p:ext uri="{BB962C8B-B14F-4D97-AF65-F5344CB8AC3E}">
        <p14:creationId xmlns:p14="http://schemas.microsoft.com/office/powerpoint/2010/main" val="2163227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17231"/>
            <a:ext cx="7765322" cy="970450"/>
          </a:xfrm>
        </p:spPr>
        <p:txBody>
          <a:bodyPr/>
          <a:lstStyle/>
          <a:p>
            <a:r>
              <a:rPr lang="en-US" dirty="0"/>
              <a:t>Adhesive bandages</a:t>
            </a:r>
          </a:p>
        </p:txBody>
      </p:sp>
      <p:pic>
        <p:nvPicPr>
          <p:cNvPr id="2050" name="Picture 2" descr="C:\Users\User\Documents\adhesive bandag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08186" y="1852247"/>
            <a:ext cx="2647034" cy="3540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cuments\adhesive bandage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3589" y="785447"/>
            <a:ext cx="2444750" cy="30714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ocuments\adhesive cloth ta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215" y="3915508"/>
            <a:ext cx="2532185" cy="249115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E3DEF04C-8429-4492-A50A-28997BD462B8}"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33</a:t>
            </a:fld>
            <a:endParaRPr lang="en-US"/>
          </a:p>
        </p:txBody>
      </p:sp>
    </p:spTree>
    <p:extLst>
      <p:ext uri="{BB962C8B-B14F-4D97-AF65-F5344CB8AC3E}">
        <p14:creationId xmlns:p14="http://schemas.microsoft.com/office/powerpoint/2010/main" val="1232049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Gauze pads</a:t>
            </a:r>
          </a:p>
        </p:txBody>
      </p:sp>
      <p:pic>
        <p:nvPicPr>
          <p:cNvPr id="3074" name="Picture 2" descr="C:\Users\User\Documents\gauze pads.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12094" y="1746739"/>
            <a:ext cx="2143125" cy="30864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cuments\gauze pad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69035" y="2150758"/>
            <a:ext cx="2831611"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B3EE2B1B-B0BC-40A5-84C5-D6439B3BA9E9}"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34</a:t>
            </a:fld>
            <a:endParaRPr lang="en-US"/>
          </a:p>
        </p:txBody>
      </p:sp>
    </p:spTree>
    <p:extLst>
      <p:ext uri="{BB962C8B-B14F-4D97-AF65-F5344CB8AC3E}">
        <p14:creationId xmlns:p14="http://schemas.microsoft.com/office/powerpoint/2010/main" val="3352016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539262"/>
          </a:xfrm>
        </p:spPr>
        <p:txBody>
          <a:bodyPr>
            <a:normAutofit fontScale="90000"/>
          </a:bodyPr>
          <a:lstStyle/>
          <a:p>
            <a:endParaRPr lang="en-US" dirty="0"/>
          </a:p>
        </p:txBody>
      </p:sp>
      <p:sp>
        <p:nvSpPr>
          <p:cNvPr id="3" name="Content Placeholder 2"/>
          <p:cNvSpPr>
            <a:spLocks noGrp="1"/>
          </p:cNvSpPr>
          <p:nvPr>
            <p:ph idx="1"/>
          </p:nvPr>
        </p:nvSpPr>
        <p:spPr>
          <a:xfrm>
            <a:off x="615008" y="1369035"/>
            <a:ext cx="7765322" cy="4058751"/>
          </a:xfrm>
        </p:spPr>
        <p:txBody>
          <a:bodyPr numCol="2">
            <a:noAutofit/>
          </a:bodyPr>
          <a:lstStyle/>
          <a:p>
            <a:pPr marL="36900" indent="0">
              <a:buNone/>
            </a:pPr>
            <a:r>
              <a:rPr lang="en-US" sz="2600" dirty="0">
                <a:solidFill>
                  <a:schemeClr val="bg1"/>
                </a:solidFill>
              </a:rPr>
              <a:t>Medications:</a:t>
            </a:r>
          </a:p>
          <a:p>
            <a:pPr marL="36900" indent="0">
              <a:buNone/>
            </a:pPr>
            <a:r>
              <a:rPr lang="en-US" sz="2600" dirty="0">
                <a:solidFill>
                  <a:schemeClr val="bg1"/>
                </a:solidFill>
              </a:rPr>
              <a:t>• 2 hydrocortisone ointment packets (approximately 1 gram each)</a:t>
            </a:r>
          </a:p>
          <a:p>
            <a:pPr marL="36900" indent="0">
              <a:buNone/>
            </a:pPr>
            <a:r>
              <a:rPr lang="en-US" sz="2600" dirty="0">
                <a:solidFill>
                  <a:schemeClr val="bg1"/>
                </a:solidFill>
              </a:rPr>
              <a:t>• 5 antibiotic ointment </a:t>
            </a:r>
            <a:r>
              <a:rPr lang="en-US" sz="2600" dirty="0">
                <a:solidFill>
                  <a:schemeClr val="bg1"/>
                </a:solidFill>
                <a:effectLst/>
              </a:rPr>
              <a:t>packets and burn cream</a:t>
            </a:r>
          </a:p>
          <a:p>
            <a:pPr marL="36900" indent="0">
              <a:buNone/>
            </a:pPr>
            <a:r>
              <a:rPr lang="en-US" sz="2600" dirty="0">
                <a:solidFill>
                  <a:schemeClr val="bg1"/>
                </a:solidFill>
              </a:rPr>
              <a:t>(approximately 1 gram)</a:t>
            </a:r>
          </a:p>
          <a:p>
            <a:pPr marL="36900" indent="0">
              <a:buNone/>
            </a:pPr>
            <a:r>
              <a:rPr lang="en-US" sz="2600" dirty="0">
                <a:solidFill>
                  <a:schemeClr val="bg1"/>
                </a:solidFill>
              </a:rPr>
              <a:t>• 5 antiseptic wipe packets/solution</a:t>
            </a:r>
          </a:p>
          <a:p>
            <a:pPr marL="36900" indent="0">
              <a:buNone/>
            </a:pPr>
            <a:r>
              <a:rPr lang="en-US" sz="2600" dirty="0">
                <a:solidFill>
                  <a:schemeClr val="bg1"/>
                </a:solidFill>
              </a:rPr>
              <a:t>• 2 packets of aspirin (81 mg each)</a:t>
            </a:r>
          </a:p>
          <a:p>
            <a:pPr marL="36900" indent="0">
              <a:buNone/>
            </a:pPr>
            <a:endParaRPr lang="en-US" sz="2600" dirty="0">
              <a:solidFill>
                <a:schemeClr val="bg1"/>
              </a:solidFill>
            </a:endParaRPr>
          </a:p>
          <a:p>
            <a:pPr marL="36900" indent="0">
              <a:buNone/>
            </a:pPr>
            <a:r>
              <a:rPr lang="en-US" sz="2600" dirty="0">
                <a:solidFill>
                  <a:schemeClr val="bg1"/>
                </a:solidFill>
              </a:rPr>
              <a:t>• Bandages:</a:t>
            </a:r>
          </a:p>
          <a:p>
            <a:pPr marL="36900" indent="0">
              <a:buNone/>
            </a:pPr>
            <a:r>
              <a:rPr lang="en-US" sz="2600" dirty="0">
                <a:solidFill>
                  <a:schemeClr val="bg1"/>
                </a:solidFill>
              </a:rPr>
              <a:t>• 2 roller bandages (different sizes)</a:t>
            </a:r>
          </a:p>
          <a:p>
            <a:pPr marL="36900" indent="0">
              <a:buNone/>
            </a:pPr>
            <a:r>
              <a:rPr lang="it-IT" sz="2600" dirty="0">
                <a:solidFill>
                  <a:schemeClr val="bg1"/>
                </a:solidFill>
              </a:rPr>
              <a:t>• 5 sterile gauze pads (3 x 3</a:t>
            </a:r>
          </a:p>
          <a:p>
            <a:pPr marL="36900" indent="0">
              <a:buNone/>
            </a:pPr>
            <a:r>
              <a:rPr lang="en-US" sz="2600" dirty="0">
                <a:solidFill>
                  <a:schemeClr val="bg1"/>
                </a:solidFill>
              </a:rPr>
              <a:t>inches)</a:t>
            </a:r>
          </a:p>
          <a:p>
            <a:pPr marL="36900" indent="0">
              <a:buNone/>
            </a:pPr>
            <a:r>
              <a:rPr lang="en-US" sz="2600" dirty="0">
                <a:solidFill>
                  <a:schemeClr val="bg1"/>
                </a:solidFill>
              </a:rPr>
              <a:t>• 5 sterile gauze pads (4 x 4 inches)</a:t>
            </a:r>
          </a:p>
          <a:p>
            <a:pPr marL="36900" indent="0">
              <a:buNone/>
            </a:pPr>
            <a:r>
              <a:rPr lang="en-US" sz="2600" dirty="0">
                <a:solidFill>
                  <a:schemeClr val="bg1"/>
                </a:solidFill>
              </a:rPr>
              <a:t>• 2 triangular bandages</a:t>
            </a:r>
          </a:p>
          <a:p>
            <a:pPr marL="36900" indent="0">
              <a:buNone/>
            </a:pPr>
            <a:endParaRPr lang="en-US" sz="2600" dirty="0">
              <a:solidFill>
                <a:schemeClr val="bg1"/>
              </a:solidFill>
            </a:endParaRPr>
          </a:p>
        </p:txBody>
      </p:sp>
      <p:sp>
        <p:nvSpPr>
          <p:cNvPr id="4" name="Date Placeholder 3"/>
          <p:cNvSpPr>
            <a:spLocks noGrp="1"/>
          </p:cNvSpPr>
          <p:nvPr>
            <p:ph type="dt" sz="half" idx="10"/>
          </p:nvPr>
        </p:nvSpPr>
        <p:spPr/>
        <p:txBody>
          <a:bodyPr/>
          <a:lstStyle/>
          <a:p>
            <a:fld id="{70E905BD-9C6C-4729-8F8F-D9346AD81765}"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35</a:t>
            </a:fld>
            <a:endParaRPr lang="en-US"/>
          </a:p>
        </p:txBody>
      </p:sp>
    </p:spTree>
    <p:extLst>
      <p:ext uri="{BB962C8B-B14F-4D97-AF65-F5344CB8AC3E}">
        <p14:creationId xmlns:p14="http://schemas.microsoft.com/office/powerpoint/2010/main" val="1910316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Roller bandages and a triangular bandage</a:t>
            </a:r>
          </a:p>
        </p:txBody>
      </p:sp>
      <p:pic>
        <p:nvPicPr>
          <p:cNvPr id="4098" name="Picture 2" descr="C:\Users\User\Documents\roller bandage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9356" y="138875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ocuments\roller bandag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5415" y="1453662"/>
            <a:ext cx="2849685" cy="32318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ocuments\triangular band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282" y="385872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04616116-0751-444C-9569-EE9955C8488F}"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36</a:t>
            </a:fld>
            <a:endParaRPr lang="en-US"/>
          </a:p>
        </p:txBody>
      </p:sp>
    </p:spTree>
    <p:extLst>
      <p:ext uri="{BB962C8B-B14F-4D97-AF65-F5344CB8AC3E}">
        <p14:creationId xmlns:p14="http://schemas.microsoft.com/office/powerpoint/2010/main" val="2096192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87568"/>
            <a:ext cx="7765322" cy="996463"/>
          </a:xfrm>
        </p:spPr>
        <p:txBody>
          <a:bodyPr>
            <a:normAutofit/>
          </a:bodyPr>
          <a:lstStyle/>
          <a:p>
            <a:endParaRPr lang="en-US" dirty="0"/>
          </a:p>
        </p:txBody>
      </p:sp>
      <p:sp>
        <p:nvSpPr>
          <p:cNvPr id="3" name="Content Placeholder 2"/>
          <p:cNvSpPr>
            <a:spLocks noGrp="1"/>
          </p:cNvSpPr>
          <p:nvPr>
            <p:ph idx="1"/>
          </p:nvPr>
        </p:nvSpPr>
        <p:spPr>
          <a:xfrm>
            <a:off x="685346" y="1298696"/>
            <a:ext cx="7765322" cy="4058751"/>
          </a:xfrm>
        </p:spPr>
        <p:txBody>
          <a:bodyPr numCol="2">
            <a:noAutofit/>
          </a:bodyPr>
          <a:lstStyle/>
          <a:p>
            <a:r>
              <a:rPr lang="en-US" sz="2600" dirty="0">
                <a:solidFill>
                  <a:schemeClr val="bg1"/>
                </a:solidFill>
                <a:effectLst/>
              </a:rPr>
              <a:t>Others:</a:t>
            </a:r>
          </a:p>
          <a:p>
            <a:r>
              <a:rPr lang="en-US" sz="2600" dirty="0">
                <a:solidFill>
                  <a:schemeClr val="bg1"/>
                </a:solidFill>
                <a:effectLst/>
              </a:rPr>
              <a:t>• 1 blanket (space blanket)</a:t>
            </a:r>
          </a:p>
          <a:p>
            <a:r>
              <a:rPr lang="en-US" sz="2600" dirty="0">
                <a:solidFill>
                  <a:schemeClr val="bg1"/>
                </a:solidFill>
                <a:effectLst/>
              </a:rPr>
              <a:t>• 1 breathing barrier (with one-way valve)</a:t>
            </a:r>
          </a:p>
          <a:p>
            <a:r>
              <a:rPr lang="en-US" sz="2600" dirty="0">
                <a:solidFill>
                  <a:schemeClr val="bg1"/>
                </a:solidFill>
                <a:effectLst/>
              </a:rPr>
              <a:t>• 1 instant cold compress</a:t>
            </a:r>
          </a:p>
          <a:p>
            <a:r>
              <a:rPr lang="en-US" sz="2600" dirty="0">
                <a:solidFill>
                  <a:schemeClr val="bg1"/>
                </a:solidFill>
                <a:effectLst/>
              </a:rPr>
              <a:t>• First aid instruction booklet</a:t>
            </a:r>
          </a:p>
          <a:p>
            <a:r>
              <a:rPr lang="en-US" sz="2600" dirty="0">
                <a:solidFill>
                  <a:schemeClr val="bg1"/>
                </a:solidFill>
                <a:effectLst/>
              </a:rPr>
              <a:t>Eye pads and eye wash</a:t>
            </a:r>
          </a:p>
          <a:p>
            <a:r>
              <a:rPr lang="en-US" sz="2600" dirty="0">
                <a:solidFill>
                  <a:schemeClr val="bg1"/>
                </a:solidFill>
                <a:effectLst/>
              </a:rPr>
              <a:t>Face shield for CPR</a:t>
            </a:r>
          </a:p>
          <a:p>
            <a:endParaRPr lang="en-US" sz="2600" dirty="0">
              <a:solidFill>
                <a:schemeClr val="bg1"/>
              </a:solidFill>
              <a:effectLst/>
            </a:endParaRPr>
          </a:p>
          <a:p>
            <a:endParaRPr lang="en-US" sz="2600" dirty="0">
              <a:solidFill>
                <a:schemeClr val="bg1"/>
              </a:solidFill>
              <a:effectLst/>
            </a:endParaRPr>
          </a:p>
          <a:p>
            <a:r>
              <a:rPr lang="en-US" sz="2600" dirty="0">
                <a:solidFill>
                  <a:schemeClr val="bg1"/>
                </a:solidFill>
                <a:effectLst/>
              </a:rPr>
              <a:t>Equipment’s:</a:t>
            </a:r>
          </a:p>
          <a:p>
            <a:r>
              <a:rPr lang="en-US" sz="2600" dirty="0">
                <a:solidFill>
                  <a:schemeClr val="bg1"/>
                </a:solidFill>
                <a:effectLst/>
              </a:rPr>
              <a:t>• Tweezers-to pull out stings</a:t>
            </a:r>
          </a:p>
          <a:p>
            <a:r>
              <a:rPr lang="en-US" sz="2600" dirty="0">
                <a:solidFill>
                  <a:schemeClr val="bg1"/>
                </a:solidFill>
                <a:effectLst/>
              </a:rPr>
              <a:t>• Scissors-to cut dressing/bandage</a:t>
            </a:r>
          </a:p>
          <a:p>
            <a:r>
              <a:rPr lang="en-US" sz="2600" dirty="0">
                <a:solidFill>
                  <a:schemeClr val="bg1"/>
                </a:solidFill>
                <a:effectLst/>
              </a:rPr>
              <a:t>• Oral thermometer (</a:t>
            </a:r>
            <a:r>
              <a:rPr lang="en-US" sz="2600" dirty="0" err="1">
                <a:solidFill>
                  <a:schemeClr val="bg1"/>
                </a:solidFill>
                <a:effectLst/>
              </a:rPr>
              <a:t>nonmercury</a:t>
            </a:r>
            <a:r>
              <a:rPr lang="en-US" sz="2600" dirty="0">
                <a:solidFill>
                  <a:schemeClr val="bg1"/>
                </a:solidFill>
                <a:effectLst/>
              </a:rPr>
              <a:t>/ </a:t>
            </a:r>
            <a:r>
              <a:rPr lang="en-US" sz="2600" dirty="0" err="1">
                <a:solidFill>
                  <a:schemeClr val="bg1"/>
                </a:solidFill>
                <a:effectLst/>
              </a:rPr>
              <a:t>nonglass</a:t>
            </a:r>
            <a:r>
              <a:rPr lang="en-US" sz="2600" dirty="0">
                <a:solidFill>
                  <a:schemeClr val="bg1"/>
                </a:solidFill>
                <a:effectLst/>
              </a:rPr>
              <a:t>)</a:t>
            </a:r>
          </a:p>
          <a:p>
            <a:r>
              <a:rPr lang="en-US" sz="2600" dirty="0">
                <a:solidFill>
                  <a:schemeClr val="bg1"/>
                </a:solidFill>
                <a:effectLst/>
              </a:rPr>
              <a:t>• 2 pair of non latex gloves (size: large)</a:t>
            </a:r>
          </a:p>
          <a:p>
            <a:r>
              <a:rPr lang="en-US" sz="2600" dirty="0">
                <a:solidFill>
                  <a:schemeClr val="bg1"/>
                </a:solidFill>
                <a:effectLst/>
              </a:rPr>
              <a:t>• Safety pin</a:t>
            </a:r>
          </a:p>
        </p:txBody>
      </p:sp>
      <p:sp>
        <p:nvSpPr>
          <p:cNvPr id="4" name="Date Placeholder 3"/>
          <p:cNvSpPr>
            <a:spLocks noGrp="1"/>
          </p:cNvSpPr>
          <p:nvPr>
            <p:ph type="dt" sz="half" idx="10"/>
          </p:nvPr>
        </p:nvSpPr>
        <p:spPr/>
        <p:txBody>
          <a:bodyPr/>
          <a:lstStyle/>
          <a:p>
            <a:fld id="{2E0508BA-0F01-498F-885A-42C6FB71A9B3}"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37</a:t>
            </a:fld>
            <a:endParaRPr lang="en-US"/>
          </a:p>
        </p:txBody>
      </p:sp>
    </p:spTree>
    <p:extLst>
      <p:ext uri="{BB962C8B-B14F-4D97-AF65-F5344CB8AC3E}">
        <p14:creationId xmlns:p14="http://schemas.microsoft.com/office/powerpoint/2010/main" val="1619423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Breathing barrier and cold compress</a:t>
            </a:r>
          </a:p>
        </p:txBody>
      </p:sp>
      <p:pic>
        <p:nvPicPr>
          <p:cNvPr id="5122" name="Picture 2" descr="C:\Users\User\Documents\breathing barrier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01970" y="2192215"/>
            <a:ext cx="2553250" cy="26409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cuments\instant cold pack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47557" y="1817079"/>
            <a:ext cx="2561981" cy="3051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cuments\cold p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881" y="1957020"/>
            <a:ext cx="2005011" cy="287288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9B1A6DC6-496A-4E18-9C07-1F54AEB157AE}"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38</a:t>
            </a:fld>
            <a:endParaRPr lang="en-US"/>
          </a:p>
        </p:txBody>
      </p:sp>
    </p:spTree>
    <p:extLst>
      <p:ext uri="{BB962C8B-B14F-4D97-AF65-F5344CB8AC3E}">
        <p14:creationId xmlns:p14="http://schemas.microsoft.com/office/powerpoint/2010/main" val="265533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bg1"/>
                </a:solidFill>
              </a:rPr>
              <a:t>Bandages can be used to:</a:t>
            </a:r>
          </a:p>
          <a:p>
            <a:r>
              <a:rPr lang="en-US" dirty="0">
                <a:solidFill>
                  <a:schemeClr val="bg1"/>
                </a:solidFill>
              </a:rPr>
              <a:t>Hold a dressing in place over an open wound</a:t>
            </a:r>
          </a:p>
          <a:p>
            <a:r>
              <a:rPr lang="en-US" dirty="0">
                <a:solidFill>
                  <a:schemeClr val="bg1"/>
                </a:solidFill>
              </a:rPr>
              <a:t>Apply direct pressure over a dressing to control bleeding</a:t>
            </a:r>
          </a:p>
          <a:p>
            <a:r>
              <a:rPr lang="en-US" dirty="0">
                <a:solidFill>
                  <a:schemeClr val="bg1"/>
                </a:solidFill>
              </a:rPr>
              <a:t>Prevent or reduce swelling</a:t>
            </a:r>
          </a:p>
          <a:p>
            <a:r>
              <a:rPr lang="en-US" dirty="0">
                <a:solidFill>
                  <a:schemeClr val="bg1"/>
                </a:solidFill>
              </a:rPr>
              <a:t>Provide support and stability for an extremity or joint</a:t>
            </a:r>
          </a:p>
          <a:p>
            <a:r>
              <a:rPr lang="en-US" dirty="0">
                <a:solidFill>
                  <a:schemeClr val="bg1"/>
                </a:solidFill>
              </a:rPr>
              <a:t>Bandage should be clean but need to be sterile</a:t>
            </a:r>
          </a:p>
          <a:p>
            <a:endParaRPr lang="en-US" dirty="0"/>
          </a:p>
        </p:txBody>
      </p:sp>
      <p:sp>
        <p:nvSpPr>
          <p:cNvPr id="4" name="Date Placeholder 3"/>
          <p:cNvSpPr>
            <a:spLocks noGrp="1"/>
          </p:cNvSpPr>
          <p:nvPr>
            <p:ph type="dt" sz="half" idx="10"/>
          </p:nvPr>
        </p:nvSpPr>
        <p:spPr/>
        <p:txBody>
          <a:bodyPr/>
          <a:lstStyle/>
          <a:p>
            <a:fld id="{F34E53A6-D149-414B-A2B3-FEA5BD376AB8}"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39</a:t>
            </a:fld>
            <a:endParaRPr lang="en-US"/>
          </a:p>
        </p:txBody>
      </p:sp>
    </p:spTree>
    <p:extLst>
      <p:ext uri="{BB962C8B-B14F-4D97-AF65-F5344CB8AC3E}">
        <p14:creationId xmlns:p14="http://schemas.microsoft.com/office/powerpoint/2010/main" val="289496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1030"/>
          <p:cNvSpPr>
            <a:spLocks noGrp="1" noChangeArrowheads="1"/>
          </p:cNvSpPr>
          <p:nvPr>
            <p:ph type="title"/>
          </p:nvPr>
        </p:nvSpPr>
        <p:spPr/>
        <p:txBody>
          <a:bodyPr/>
          <a:lstStyle/>
          <a:p>
            <a:r>
              <a:rPr lang="en-US" altLang="zh-CN" dirty="0">
                <a:solidFill>
                  <a:schemeClr val="bg1"/>
                </a:solidFill>
                <a:ea typeface="宋体" panose="02010600030101010101" pitchFamily="2" charset="-122"/>
              </a:rPr>
              <a:t>DEFINITION OF FIRST AID</a:t>
            </a:r>
          </a:p>
        </p:txBody>
      </p:sp>
      <p:sp>
        <p:nvSpPr>
          <p:cNvPr id="5123" name="Text Box 1027"/>
          <p:cNvSpPr txBox="1">
            <a:spLocks noChangeArrowheads="1"/>
          </p:cNvSpPr>
          <p:nvPr/>
        </p:nvSpPr>
        <p:spPr bwMode="auto">
          <a:xfrm>
            <a:off x="418461" y="2565400"/>
            <a:ext cx="8654742" cy="265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30000"/>
              </a:lnSpc>
            </a:pPr>
            <a:r>
              <a:rPr lang="en-US" altLang="zh-CN" sz="3200" b="0" dirty="0">
                <a:solidFill>
                  <a:schemeClr val="bg1"/>
                </a:solidFill>
                <a:latin typeface="Arial" panose="020B0604020202020204" pitchFamily="34" charset="0"/>
                <a:ea typeface="宋体" panose="02010600030101010101" pitchFamily="2" charset="-122"/>
              </a:rPr>
              <a:t>First Aid is the </a:t>
            </a:r>
            <a:r>
              <a:rPr lang="en-US" altLang="zh-CN" sz="3200" b="1" dirty="0">
                <a:solidFill>
                  <a:schemeClr val="bg1"/>
                </a:solidFill>
                <a:latin typeface="Arial" panose="020B0604020202020204" pitchFamily="34" charset="0"/>
                <a:ea typeface="宋体" panose="02010600030101010101" pitchFamily="2" charset="-122"/>
              </a:rPr>
              <a:t>initial assistance or treatment</a:t>
            </a:r>
          </a:p>
          <a:p>
            <a:pPr algn="ctr" eaLnBrk="1" hangingPunct="1">
              <a:lnSpc>
                <a:spcPct val="130000"/>
              </a:lnSpc>
            </a:pPr>
            <a:r>
              <a:rPr lang="en-US" altLang="zh-CN" sz="3200" b="0" dirty="0">
                <a:solidFill>
                  <a:schemeClr val="bg1"/>
                </a:solidFill>
                <a:latin typeface="Arial" panose="020B0604020202020204" pitchFamily="34" charset="0"/>
                <a:ea typeface="宋体" panose="02010600030101010101" pitchFamily="2" charset="-122"/>
              </a:rPr>
              <a:t>given to a casualty for any injury or sudden</a:t>
            </a:r>
          </a:p>
          <a:p>
            <a:pPr algn="ctr" eaLnBrk="1" hangingPunct="1">
              <a:lnSpc>
                <a:spcPct val="130000"/>
              </a:lnSpc>
            </a:pPr>
            <a:r>
              <a:rPr lang="en-US" altLang="zh-CN" sz="3200" b="0" dirty="0">
                <a:solidFill>
                  <a:schemeClr val="bg1"/>
                </a:solidFill>
                <a:latin typeface="Arial" panose="020B0604020202020204" pitchFamily="34" charset="0"/>
                <a:ea typeface="宋体" panose="02010600030101010101" pitchFamily="2" charset="-122"/>
              </a:rPr>
              <a:t>illness before the arrival of an ambulance,</a:t>
            </a:r>
          </a:p>
          <a:p>
            <a:pPr algn="ctr" eaLnBrk="1" hangingPunct="1">
              <a:lnSpc>
                <a:spcPct val="130000"/>
              </a:lnSpc>
            </a:pPr>
            <a:r>
              <a:rPr lang="en-US" altLang="zh-CN" sz="3200" b="0" dirty="0">
                <a:solidFill>
                  <a:schemeClr val="bg1"/>
                </a:solidFill>
                <a:latin typeface="Arial" panose="020B0604020202020204" pitchFamily="34" charset="0"/>
                <a:ea typeface="宋体" panose="02010600030101010101" pitchFamily="2" charset="-122"/>
              </a:rPr>
              <a:t>doctor, or other qualified personnel.</a:t>
            </a:r>
          </a:p>
        </p:txBody>
      </p:sp>
      <p:sp>
        <p:nvSpPr>
          <p:cNvPr id="2" name="Date Placeholder 1"/>
          <p:cNvSpPr>
            <a:spLocks noGrp="1"/>
          </p:cNvSpPr>
          <p:nvPr>
            <p:ph type="dt" sz="half" idx="10"/>
          </p:nvPr>
        </p:nvSpPr>
        <p:spPr/>
        <p:txBody>
          <a:bodyPr/>
          <a:lstStyle/>
          <a:p>
            <a:fld id="{C82D16D3-472C-4213-BB22-C86036C0E4F1}"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4</a:t>
            </a:fld>
            <a:endParaRPr lang="en-US"/>
          </a:p>
        </p:txBody>
      </p:sp>
    </p:spTree>
    <p:extLst>
      <p:ext uri="{BB962C8B-B14F-4D97-AF65-F5344CB8AC3E}">
        <p14:creationId xmlns:p14="http://schemas.microsoft.com/office/powerpoint/2010/main" val="58898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linds(horizontal)">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0-#ppt_w/2"/>
                                          </p:val>
                                        </p:tav>
                                        <p:tav tm="100000">
                                          <p:val>
                                            <p:strVal val="#ppt_x"/>
                                          </p:val>
                                        </p:tav>
                                      </p:tavLst>
                                    </p:anim>
                                    <p:anim calcmode="lin" valueType="num">
                                      <p:cBhvr additive="base">
                                        <p:cTn id="13" dur="500" fill="hold"/>
                                        <p:tgtEl>
                                          <p:spTgt spid="51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rPr>
              <a:t>Managing an Incident (Action Plan) Principles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600" dirty="0">
                <a:solidFill>
                  <a:schemeClr val="bg1"/>
                </a:solidFill>
                <a:effectLst/>
              </a:rPr>
              <a:t> A.M.E.G.A</a:t>
            </a:r>
          </a:p>
          <a:p>
            <a:pPr lvl="2"/>
            <a:r>
              <a:rPr lang="en-US" sz="2600" b="1" dirty="0">
                <a:solidFill>
                  <a:schemeClr val="bg1"/>
                </a:solidFill>
                <a:effectLst/>
              </a:rPr>
              <a:t>Assess.</a:t>
            </a:r>
          </a:p>
          <a:p>
            <a:pPr lvl="2"/>
            <a:r>
              <a:rPr lang="en-US" sz="2600" b="1" dirty="0">
                <a:solidFill>
                  <a:schemeClr val="bg1"/>
                </a:solidFill>
                <a:effectLst/>
              </a:rPr>
              <a:t>Make safe.</a:t>
            </a:r>
          </a:p>
          <a:p>
            <a:pPr lvl="2"/>
            <a:r>
              <a:rPr lang="en-US" sz="2600" b="1" dirty="0">
                <a:solidFill>
                  <a:schemeClr val="bg1"/>
                </a:solidFill>
                <a:effectLst/>
              </a:rPr>
              <a:t>Emergency aid.</a:t>
            </a:r>
          </a:p>
          <a:p>
            <a:pPr lvl="2"/>
            <a:r>
              <a:rPr lang="en-US" sz="2600" b="1" dirty="0">
                <a:solidFill>
                  <a:schemeClr val="bg1"/>
                </a:solidFill>
                <a:effectLst/>
              </a:rPr>
              <a:t>Get help.</a:t>
            </a:r>
          </a:p>
          <a:p>
            <a:pPr lvl="2"/>
            <a:r>
              <a:rPr lang="en-US" sz="2600" b="1" dirty="0">
                <a:solidFill>
                  <a:schemeClr val="bg1"/>
                </a:solidFill>
                <a:effectLst/>
              </a:rPr>
              <a:t>After care.</a:t>
            </a:r>
            <a:endParaRPr lang="en-US" sz="2600" b="1" dirty="0">
              <a:solidFill>
                <a:schemeClr val="bg1"/>
              </a:solidFill>
            </a:endParaRPr>
          </a:p>
        </p:txBody>
      </p:sp>
      <p:sp>
        <p:nvSpPr>
          <p:cNvPr id="4" name="Date Placeholder 3"/>
          <p:cNvSpPr>
            <a:spLocks noGrp="1"/>
          </p:cNvSpPr>
          <p:nvPr>
            <p:ph type="dt" sz="half" idx="10"/>
          </p:nvPr>
        </p:nvSpPr>
        <p:spPr/>
        <p:txBody>
          <a:bodyPr/>
          <a:lstStyle/>
          <a:p>
            <a:fld id="{327671E9-235E-4AE2-B132-3EDAA1C62E0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40</a:t>
            </a:fld>
            <a:endParaRPr lang="en-US"/>
          </a:p>
        </p:txBody>
      </p:sp>
    </p:spTree>
    <p:extLst>
      <p:ext uri="{BB962C8B-B14F-4D97-AF65-F5344CB8AC3E}">
        <p14:creationId xmlns:p14="http://schemas.microsoft.com/office/powerpoint/2010/main" val="234882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Managing an incident …..</a:t>
            </a:r>
          </a:p>
        </p:txBody>
      </p:sp>
      <p:sp>
        <p:nvSpPr>
          <p:cNvPr id="3" name="Content Placeholder 2"/>
          <p:cNvSpPr>
            <a:spLocks noGrp="1"/>
          </p:cNvSpPr>
          <p:nvPr>
            <p:ph idx="1"/>
          </p:nvPr>
        </p:nvSpPr>
        <p:spPr>
          <a:xfrm>
            <a:off x="685346" y="1371600"/>
            <a:ext cx="7765322" cy="5001491"/>
          </a:xfrm>
        </p:spPr>
        <p:txBody>
          <a:bodyPr>
            <a:normAutofit lnSpcReduction="10000"/>
          </a:bodyPr>
          <a:lstStyle/>
          <a:p>
            <a:pPr marL="36900" indent="0">
              <a:buNone/>
            </a:pPr>
            <a:r>
              <a:rPr lang="en-US" sz="2600" b="1" dirty="0">
                <a:solidFill>
                  <a:schemeClr val="bg1"/>
                </a:solidFill>
                <a:effectLst/>
              </a:rPr>
              <a:t>1. Assess Stop (only fools rush in). Look (use your eyes, ears and nose).</a:t>
            </a:r>
            <a:br>
              <a:rPr lang="en-US" sz="2600" dirty="0">
                <a:solidFill>
                  <a:schemeClr val="bg1"/>
                </a:solidFill>
              </a:rPr>
            </a:br>
            <a:r>
              <a:rPr lang="en-US" sz="2600" dirty="0">
                <a:solidFill>
                  <a:schemeClr val="bg1"/>
                </a:solidFill>
                <a:effectLst/>
              </a:rPr>
              <a:t>Think (who is involved, what happened, when did it happen, why did it happen and what resources have I got).</a:t>
            </a:r>
          </a:p>
          <a:p>
            <a:pPr marL="551250" indent="-514350">
              <a:buAutoNum type="arabicPeriod"/>
            </a:pPr>
            <a:endParaRPr lang="en-US" sz="2600" dirty="0">
              <a:solidFill>
                <a:schemeClr val="bg1"/>
              </a:solidFill>
              <a:effectLst/>
            </a:endParaRPr>
          </a:p>
          <a:p>
            <a:pPr marL="36900" indent="0">
              <a:buNone/>
            </a:pPr>
            <a:r>
              <a:rPr lang="en-US" sz="2600" b="1" dirty="0">
                <a:solidFill>
                  <a:schemeClr val="bg1"/>
                </a:solidFill>
                <a:effectLst/>
              </a:rPr>
              <a:t>2. Make Safe Turn off. Engines, electric, gas, water, etc.</a:t>
            </a:r>
            <a:br>
              <a:rPr lang="en-US" sz="2600" dirty="0">
                <a:solidFill>
                  <a:schemeClr val="bg1"/>
                </a:solidFill>
              </a:rPr>
            </a:br>
            <a:r>
              <a:rPr lang="en-US" sz="2600" dirty="0">
                <a:solidFill>
                  <a:schemeClr val="bg1"/>
                </a:solidFill>
                <a:effectLst/>
              </a:rPr>
              <a:t>In case someone is on fire Stop, Drop, Wrap and Roll. For drowning reach and throw do not go. For electric shock disconnect at fuse board first. If in any doubt, get help first, better one casualty than two.</a:t>
            </a:r>
            <a:endParaRPr lang="en-US" sz="2600" dirty="0">
              <a:solidFill>
                <a:schemeClr val="bg1"/>
              </a:solidFill>
            </a:endParaRPr>
          </a:p>
        </p:txBody>
      </p:sp>
      <p:sp>
        <p:nvSpPr>
          <p:cNvPr id="4" name="Date Placeholder 3"/>
          <p:cNvSpPr>
            <a:spLocks noGrp="1"/>
          </p:cNvSpPr>
          <p:nvPr>
            <p:ph type="dt" sz="half" idx="10"/>
          </p:nvPr>
        </p:nvSpPr>
        <p:spPr/>
        <p:txBody>
          <a:bodyPr/>
          <a:lstStyle/>
          <a:p>
            <a:fld id="{135F10F9-9DBB-4279-A4EA-B3FAC71BA24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41</a:t>
            </a:fld>
            <a:endParaRPr lang="en-US"/>
          </a:p>
        </p:txBody>
      </p:sp>
    </p:spTree>
    <p:extLst>
      <p:ext uri="{BB962C8B-B14F-4D97-AF65-F5344CB8AC3E}">
        <p14:creationId xmlns:p14="http://schemas.microsoft.com/office/powerpoint/2010/main" val="3540725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an incident…</a:t>
            </a:r>
          </a:p>
        </p:txBody>
      </p:sp>
      <p:sp>
        <p:nvSpPr>
          <p:cNvPr id="3" name="Content Placeholder 2"/>
          <p:cNvSpPr>
            <a:spLocks noGrp="1"/>
          </p:cNvSpPr>
          <p:nvPr>
            <p:ph idx="1"/>
          </p:nvPr>
        </p:nvSpPr>
        <p:spPr>
          <a:xfrm>
            <a:off x="685346" y="1580050"/>
            <a:ext cx="7765322" cy="4762135"/>
          </a:xfrm>
        </p:spPr>
        <p:txBody>
          <a:bodyPr>
            <a:noAutofit/>
          </a:bodyPr>
          <a:lstStyle/>
          <a:p>
            <a:pPr marL="36900" indent="0" algn="just">
              <a:buNone/>
            </a:pPr>
            <a:r>
              <a:rPr lang="en-US" sz="2600" b="1" dirty="0">
                <a:solidFill>
                  <a:schemeClr val="bg1"/>
                </a:solidFill>
                <a:effectLst/>
              </a:rPr>
              <a:t>3. Emergency aid: </a:t>
            </a:r>
            <a:r>
              <a:rPr lang="en-US" sz="2600" dirty="0">
                <a:solidFill>
                  <a:schemeClr val="bg1"/>
                </a:solidFill>
                <a:effectLst/>
              </a:rPr>
              <a:t>is only given by someone that is qualified. </a:t>
            </a:r>
            <a:endParaRPr lang="en-US" sz="2600" dirty="0">
              <a:solidFill>
                <a:schemeClr val="bg1"/>
              </a:solidFill>
            </a:endParaRPr>
          </a:p>
          <a:p>
            <a:pPr marL="36900" indent="0" algn="just">
              <a:buNone/>
            </a:pPr>
            <a:r>
              <a:rPr lang="en-US" sz="2600" b="1" dirty="0">
                <a:solidFill>
                  <a:schemeClr val="bg1"/>
                </a:solidFill>
                <a:effectLst/>
              </a:rPr>
              <a:t>4. Getting Help. To fetch medical supplies. Control bleeding.</a:t>
            </a:r>
            <a:br>
              <a:rPr lang="en-US" sz="2600" dirty="0">
                <a:solidFill>
                  <a:schemeClr val="bg1"/>
                </a:solidFill>
              </a:rPr>
            </a:br>
            <a:r>
              <a:rPr lang="en-US" sz="2600" dirty="0">
                <a:solidFill>
                  <a:schemeClr val="bg1"/>
                </a:solidFill>
                <a:effectLst/>
              </a:rPr>
              <a:t>To maintain casualty privacy. </a:t>
            </a:r>
          </a:p>
          <a:p>
            <a:pPr marL="36900" indent="0" algn="just">
              <a:buNone/>
            </a:pPr>
            <a:r>
              <a:rPr lang="en-US" sz="2600" dirty="0">
                <a:solidFill>
                  <a:schemeClr val="bg1"/>
                </a:solidFill>
                <a:effectLst/>
              </a:rPr>
              <a:t>Help to put casualty into recovery position.</a:t>
            </a:r>
          </a:p>
          <a:p>
            <a:pPr marL="36900" indent="0" algn="just">
              <a:buNone/>
            </a:pPr>
            <a:r>
              <a:rPr lang="en-US" sz="2600" dirty="0">
                <a:solidFill>
                  <a:schemeClr val="bg1"/>
                </a:solidFill>
                <a:effectLst/>
              </a:rPr>
              <a:t>To move casualty away from danger, get help from the public e.g. crowd/traffic control, getting help…</a:t>
            </a:r>
            <a:endParaRPr lang="en-US" sz="2600" dirty="0">
              <a:solidFill>
                <a:schemeClr val="bg1"/>
              </a:solidFill>
            </a:endParaRPr>
          </a:p>
        </p:txBody>
      </p:sp>
      <p:sp>
        <p:nvSpPr>
          <p:cNvPr id="4" name="Date Placeholder 3"/>
          <p:cNvSpPr>
            <a:spLocks noGrp="1"/>
          </p:cNvSpPr>
          <p:nvPr>
            <p:ph type="dt" sz="half" idx="10"/>
          </p:nvPr>
        </p:nvSpPr>
        <p:spPr/>
        <p:txBody>
          <a:bodyPr/>
          <a:lstStyle/>
          <a:p>
            <a:fld id="{5F8489FE-660B-4089-92B8-21F9F31009EC}"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42</a:t>
            </a:fld>
            <a:endParaRPr lang="en-US"/>
          </a:p>
        </p:txBody>
      </p:sp>
    </p:spTree>
    <p:extLst>
      <p:ext uri="{BB962C8B-B14F-4D97-AF65-F5344CB8AC3E}">
        <p14:creationId xmlns:p14="http://schemas.microsoft.com/office/powerpoint/2010/main" val="4165335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an incident..</a:t>
            </a:r>
          </a:p>
        </p:txBody>
      </p:sp>
      <p:sp>
        <p:nvSpPr>
          <p:cNvPr id="3" name="Content Placeholder 2"/>
          <p:cNvSpPr>
            <a:spLocks noGrp="1"/>
          </p:cNvSpPr>
          <p:nvPr>
            <p:ph idx="1"/>
          </p:nvPr>
        </p:nvSpPr>
        <p:spPr>
          <a:xfrm>
            <a:off x="685346" y="1580050"/>
            <a:ext cx="7765322" cy="4058751"/>
          </a:xfrm>
        </p:spPr>
        <p:txBody>
          <a:bodyPr>
            <a:noAutofit/>
          </a:bodyPr>
          <a:lstStyle/>
          <a:p>
            <a:pPr algn="just"/>
            <a:r>
              <a:rPr lang="en-US" sz="2600" b="1" dirty="0">
                <a:solidFill>
                  <a:schemeClr val="bg1"/>
                </a:solidFill>
                <a:effectLst/>
              </a:rPr>
              <a:t>5. After Care: </a:t>
            </a:r>
            <a:r>
              <a:rPr lang="en-US" sz="2600" dirty="0">
                <a:solidFill>
                  <a:schemeClr val="bg1"/>
                </a:solidFill>
                <a:effectLst/>
              </a:rPr>
              <a:t>Your job does not end when the ambulance arrives you need to pass on information:</a:t>
            </a:r>
          </a:p>
          <a:p>
            <a:pPr marL="36900" indent="0" algn="just">
              <a:buNone/>
            </a:pPr>
            <a:r>
              <a:rPr lang="en-US" sz="2600" dirty="0">
                <a:solidFill>
                  <a:schemeClr val="bg1"/>
                </a:solidFill>
                <a:effectLst/>
              </a:rPr>
              <a:t>     -Name , address. History (what happened ). Brief     	description of injuries. Any unusual behavior.</a:t>
            </a:r>
          </a:p>
          <a:p>
            <a:pPr algn="just"/>
            <a:endParaRPr lang="en-US" sz="2600" dirty="0">
              <a:solidFill>
                <a:schemeClr val="bg1"/>
              </a:solidFill>
              <a:effectLst/>
            </a:endParaRPr>
          </a:p>
          <a:p>
            <a:pPr algn="just"/>
            <a:r>
              <a:rPr lang="en-US" sz="2600" b="1" dirty="0">
                <a:solidFill>
                  <a:schemeClr val="bg1"/>
                </a:solidFill>
                <a:effectLst/>
              </a:rPr>
              <a:t>After Care Any treatment given.</a:t>
            </a:r>
            <a:br>
              <a:rPr lang="en-US" sz="2600" dirty="0">
                <a:solidFill>
                  <a:schemeClr val="bg1"/>
                </a:solidFill>
              </a:rPr>
            </a:br>
            <a:r>
              <a:rPr lang="en-US" sz="2600" dirty="0">
                <a:solidFill>
                  <a:schemeClr val="bg1"/>
                </a:solidFill>
                <a:effectLst/>
              </a:rPr>
              <a:t>Observation made on breathing, pulse and levels of response. Minor cases arrange a lift home.</a:t>
            </a:r>
          </a:p>
        </p:txBody>
      </p:sp>
      <p:sp>
        <p:nvSpPr>
          <p:cNvPr id="4" name="Date Placeholder 3"/>
          <p:cNvSpPr>
            <a:spLocks noGrp="1"/>
          </p:cNvSpPr>
          <p:nvPr>
            <p:ph type="dt" sz="half" idx="10"/>
          </p:nvPr>
        </p:nvSpPr>
        <p:spPr/>
        <p:txBody>
          <a:bodyPr/>
          <a:lstStyle/>
          <a:p>
            <a:fld id="{676817BE-11A4-44F9-9C1F-240C19B67089}"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43</a:t>
            </a:fld>
            <a:endParaRPr lang="en-US"/>
          </a:p>
        </p:txBody>
      </p:sp>
    </p:spTree>
    <p:extLst>
      <p:ext uri="{BB962C8B-B14F-4D97-AF65-F5344CB8AC3E}">
        <p14:creationId xmlns:p14="http://schemas.microsoft.com/office/powerpoint/2010/main" val="848573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an incident..</a:t>
            </a:r>
          </a:p>
        </p:txBody>
      </p:sp>
      <p:sp>
        <p:nvSpPr>
          <p:cNvPr id="3" name="Content Placeholder 2"/>
          <p:cNvSpPr>
            <a:spLocks noGrp="1"/>
          </p:cNvSpPr>
          <p:nvPr>
            <p:ph idx="1"/>
          </p:nvPr>
        </p:nvSpPr>
        <p:spPr/>
        <p:txBody>
          <a:bodyPr/>
          <a:lstStyle/>
          <a:p>
            <a:pPr algn="just"/>
            <a:r>
              <a:rPr lang="en-US" sz="2800" dirty="0">
                <a:solidFill>
                  <a:schemeClr val="bg1"/>
                </a:solidFill>
                <a:effectLst/>
              </a:rPr>
              <a:t>Some of the things a first aider sees or gets involved in, could cause shock and be upsetting. Speak too someone, don’t just suck it up.</a:t>
            </a:r>
          </a:p>
          <a:p>
            <a:pPr algn="just"/>
            <a:endParaRPr lang="en-US" sz="2800" dirty="0">
              <a:solidFill>
                <a:schemeClr val="bg1"/>
              </a:solidFill>
              <a:effectLst/>
            </a:endParaRPr>
          </a:p>
          <a:p>
            <a:pPr algn="just"/>
            <a:r>
              <a:rPr lang="en-US" sz="2800" dirty="0">
                <a:solidFill>
                  <a:schemeClr val="bg1"/>
                </a:solidFill>
                <a:effectLst/>
              </a:rPr>
              <a:t>First aiders may need to restock equipment or refill supplies.</a:t>
            </a:r>
            <a:endParaRPr lang="en-US" sz="2800" dirty="0">
              <a:solidFill>
                <a:schemeClr val="bg1"/>
              </a:solidFill>
            </a:endParaRPr>
          </a:p>
          <a:p>
            <a:pPr marL="36900" indent="0">
              <a:buNone/>
            </a:pPr>
            <a:endParaRPr lang="en-US" dirty="0"/>
          </a:p>
        </p:txBody>
      </p:sp>
      <p:sp>
        <p:nvSpPr>
          <p:cNvPr id="4" name="Date Placeholder 3"/>
          <p:cNvSpPr>
            <a:spLocks noGrp="1"/>
          </p:cNvSpPr>
          <p:nvPr>
            <p:ph type="dt" sz="half" idx="10"/>
          </p:nvPr>
        </p:nvSpPr>
        <p:spPr/>
        <p:txBody>
          <a:bodyPr/>
          <a:lstStyle/>
          <a:p>
            <a:fld id="{8C659E93-47CC-46D3-A1CC-CC2B04965B63}"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44</a:t>
            </a:fld>
            <a:endParaRPr lang="en-US"/>
          </a:p>
        </p:txBody>
      </p:sp>
    </p:spTree>
    <p:extLst>
      <p:ext uri="{BB962C8B-B14F-4D97-AF65-F5344CB8AC3E}">
        <p14:creationId xmlns:p14="http://schemas.microsoft.com/office/powerpoint/2010/main" val="1786927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ASSESSING THE SICK/INJURED</a:t>
            </a:r>
          </a:p>
        </p:txBody>
      </p:sp>
      <p:sp>
        <p:nvSpPr>
          <p:cNvPr id="3" name="Content Placeholder 2"/>
          <p:cNvSpPr>
            <a:spLocks noGrp="1"/>
          </p:cNvSpPr>
          <p:nvPr>
            <p:ph idx="1"/>
          </p:nvPr>
        </p:nvSpPr>
        <p:spPr/>
        <p:txBody>
          <a:bodyPr/>
          <a:lstStyle/>
          <a:p>
            <a:r>
              <a:rPr lang="en-US" dirty="0">
                <a:solidFill>
                  <a:schemeClr val="bg1"/>
                </a:solidFill>
              </a:rPr>
              <a:t>Tell those at the scene you are trained.</a:t>
            </a:r>
          </a:p>
          <a:p>
            <a:r>
              <a:rPr lang="en-US" dirty="0">
                <a:solidFill>
                  <a:schemeClr val="bg1"/>
                </a:solidFill>
              </a:rPr>
              <a:t>Remember:</a:t>
            </a:r>
          </a:p>
          <a:p>
            <a:pPr marL="36900" indent="0">
              <a:buNone/>
            </a:pPr>
            <a:r>
              <a:rPr lang="en-US" dirty="0">
                <a:solidFill>
                  <a:schemeClr val="bg1"/>
                </a:solidFill>
              </a:rPr>
              <a:t>   1. Be calm</a:t>
            </a:r>
          </a:p>
          <a:p>
            <a:pPr marL="36900" indent="0">
              <a:buNone/>
            </a:pPr>
            <a:r>
              <a:rPr lang="en-US" dirty="0">
                <a:solidFill>
                  <a:schemeClr val="bg1"/>
                </a:solidFill>
              </a:rPr>
              <a:t>   2. Be aware of risks</a:t>
            </a:r>
          </a:p>
          <a:p>
            <a:pPr marL="36900" indent="0">
              <a:buNone/>
            </a:pPr>
            <a:r>
              <a:rPr lang="en-US" dirty="0">
                <a:solidFill>
                  <a:schemeClr val="bg1"/>
                </a:solidFill>
              </a:rPr>
              <a:t>   3. Build and maintain a casualty’s trust</a:t>
            </a:r>
          </a:p>
          <a:p>
            <a:pPr marL="36900" indent="0">
              <a:buNone/>
            </a:pPr>
            <a:r>
              <a:rPr lang="en-US" dirty="0">
                <a:solidFill>
                  <a:schemeClr val="bg1"/>
                </a:solidFill>
              </a:rPr>
              <a:t>   4. Call appropriate help</a:t>
            </a:r>
          </a:p>
          <a:p>
            <a:pPr marL="36900" indent="0">
              <a:buNone/>
            </a:pPr>
            <a:r>
              <a:rPr lang="en-US" dirty="0">
                <a:solidFill>
                  <a:schemeClr val="bg1"/>
                </a:solidFill>
              </a:rPr>
              <a:t>   5. Remember your own needs</a:t>
            </a:r>
          </a:p>
          <a:p>
            <a:pPr marL="36900" indent="0">
              <a:buNone/>
            </a:pPr>
            <a:endParaRPr lang="en-US" dirty="0"/>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45</a:t>
            </a:fld>
            <a:endParaRPr lang="en-US"/>
          </a:p>
        </p:txBody>
      </p:sp>
    </p:spTree>
    <p:extLst>
      <p:ext uri="{BB962C8B-B14F-4D97-AF65-F5344CB8AC3E}">
        <p14:creationId xmlns:p14="http://schemas.microsoft.com/office/powerpoint/2010/main" val="3903130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METHODS OF ASSESSMENT</a:t>
            </a:r>
          </a:p>
        </p:txBody>
      </p:sp>
      <p:sp>
        <p:nvSpPr>
          <p:cNvPr id="3" name="Content Placeholder 2"/>
          <p:cNvSpPr>
            <a:spLocks noGrp="1"/>
          </p:cNvSpPr>
          <p:nvPr>
            <p:ph idx="1"/>
          </p:nvPr>
        </p:nvSpPr>
        <p:spPr/>
        <p:txBody>
          <a:bodyPr/>
          <a:lstStyle/>
          <a:p>
            <a:pPr marL="494100" indent="-457200">
              <a:buAutoNum type="arabicPeriod"/>
            </a:pPr>
            <a:r>
              <a:rPr lang="en-US" dirty="0">
                <a:solidFill>
                  <a:schemeClr val="bg1"/>
                </a:solidFill>
              </a:rPr>
              <a:t>Deal with life threatening conditions first</a:t>
            </a:r>
          </a:p>
          <a:p>
            <a:pPr marL="494100" indent="-457200">
              <a:buAutoNum type="arabicPeriod"/>
            </a:pPr>
            <a:r>
              <a:rPr lang="en-US" dirty="0">
                <a:solidFill>
                  <a:schemeClr val="bg1"/>
                </a:solidFill>
              </a:rPr>
              <a:t>Deal with conditions as you find them.</a:t>
            </a:r>
          </a:p>
          <a:p>
            <a:pPr marL="494100" indent="-457200">
              <a:buAutoNum type="arabicPeriod"/>
            </a:pPr>
            <a:endParaRPr lang="en-US" dirty="0">
              <a:solidFill>
                <a:schemeClr val="bg1"/>
              </a:solidFill>
            </a:endParaRPr>
          </a:p>
          <a:p>
            <a:pPr marL="36900" indent="0">
              <a:buNone/>
            </a:pPr>
            <a:r>
              <a:rPr lang="en-US" dirty="0">
                <a:solidFill>
                  <a:schemeClr val="bg1"/>
                </a:solidFill>
              </a:rPr>
              <a:t>There are two methods;</a:t>
            </a:r>
          </a:p>
          <a:p>
            <a:pPr marL="36900" indent="0">
              <a:buNone/>
            </a:pPr>
            <a:r>
              <a:rPr lang="en-US" dirty="0">
                <a:solidFill>
                  <a:schemeClr val="bg1"/>
                </a:solidFill>
              </a:rPr>
              <a:t> a. Primary survey</a:t>
            </a:r>
          </a:p>
          <a:p>
            <a:pPr marL="36900" indent="0">
              <a:buNone/>
            </a:pPr>
            <a:r>
              <a:rPr lang="en-US" dirty="0">
                <a:solidFill>
                  <a:schemeClr val="bg1"/>
                </a:solidFill>
              </a:rPr>
              <a:t> b. secondary survey</a:t>
            </a: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46</a:t>
            </a:fld>
            <a:endParaRPr lang="en-US"/>
          </a:p>
        </p:txBody>
      </p:sp>
    </p:spTree>
    <p:extLst>
      <p:ext uri="{BB962C8B-B14F-4D97-AF65-F5344CB8AC3E}">
        <p14:creationId xmlns:p14="http://schemas.microsoft.com/office/powerpoint/2010/main" val="335117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PRIMARY SURVEY</a:t>
            </a:r>
          </a:p>
        </p:txBody>
      </p:sp>
      <p:sp>
        <p:nvSpPr>
          <p:cNvPr id="3" name="Content Placeholder 2"/>
          <p:cNvSpPr>
            <a:spLocks noGrp="1"/>
          </p:cNvSpPr>
          <p:nvPr>
            <p:ph idx="1"/>
          </p:nvPr>
        </p:nvSpPr>
        <p:spPr/>
        <p:txBody>
          <a:bodyPr/>
          <a:lstStyle/>
          <a:p>
            <a:r>
              <a:rPr lang="en-US" dirty="0">
                <a:solidFill>
                  <a:schemeClr val="bg1"/>
                </a:solidFill>
              </a:rPr>
              <a:t>This is the </a:t>
            </a:r>
            <a:r>
              <a:rPr lang="en-US" b="1" dirty="0">
                <a:solidFill>
                  <a:schemeClr val="bg1"/>
                </a:solidFill>
              </a:rPr>
              <a:t>initial rapid assessment </a:t>
            </a:r>
            <a:r>
              <a:rPr lang="en-US" dirty="0">
                <a:solidFill>
                  <a:schemeClr val="bg1"/>
                </a:solidFill>
              </a:rPr>
              <a:t>of a casualty to </a:t>
            </a:r>
            <a:r>
              <a:rPr lang="en-US" b="1" dirty="0">
                <a:solidFill>
                  <a:schemeClr val="bg1"/>
                </a:solidFill>
              </a:rPr>
              <a:t>establish and treat </a:t>
            </a:r>
            <a:r>
              <a:rPr lang="en-US" dirty="0">
                <a:solidFill>
                  <a:schemeClr val="bg1"/>
                </a:solidFill>
              </a:rPr>
              <a:t>conditions that are an immediate threat to life.</a:t>
            </a:r>
          </a:p>
          <a:p>
            <a:endParaRPr lang="en-US" dirty="0">
              <a:solidFill>
                <a:schemeClr val="bg1"/>
              </a:solidFill>
            </a:endParaRPr>
          </a:p>
          <a:p>
            <a:r>
              <a:rPr lang="en-US" dirty="0"/>
              <a:t> </a:t>
            </a:r>
            <a:r>
              <a:rPr lang="en-US" dirty="0">
                <a:solidFill>
                  <a:schemeClr val="bg1"/>
                </a:solidFill>
              </a:rPr>
              <a:t>By following a methodical sequence using established techniques, each life threatening condition can be identified in a priority order and dealt with on a “find and treat basis”.</a:t>
            </a:r>
          </a:p>
          <a:p>
            <a:endParaRPr lang="en-US" dirty="0">
              <a:solidFill>
                <a:schemeClr val="bg1"/>
              </a:solidFill>
            </a:endParaRPr>
          </a:p>
          <a:p>
            <a:r>
              <a:rPr lang="en-US" dirty="0">
                <a:solidFill>
                  <a:schemeClr val="bg1"/>
                </a:solidFill>
              </a:rPr>
              <a:t>It should be applied to every casualty you attend.</a:t>
            </a:r>
          </a:p>
          <a:p>
            <a:endParaRPr lang="en-US" dirty="0">
              <a:solidFill>
                <a:schemeClr val="bg1"/>
              </a:solidFill>
            </a:endParaRP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47</a:t>
            </a:fld>
            <a:endParaRPr lang="en-US"/>
          </a:p>
        </p:txBody>
      </p:sp>
    </p:spTree>
    <p:extLst>
      <p:ext uri="{BB962C8B-B14F-4D97-AF65-F5344CB8AC3E}">
        <p14:creationId xmlns:p14="http://schemas.microsoft.com/office/powerpoint/2010/main" val="2321606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Primary survey….</a:t>
            </a:r>
          </a:p>
        </p:txBody>
      </p:sp>
      <p:sp>
        <p:nvSpPr>
          <p:cNvPr id="3" name="Content Placeholder 2"/>
          <p:cNvSpPr>
            <a:spLocks noGrp="1"/>
          </p:cNvSpPr>
          <p:nvPr>
            <p:ph idx="1"/>
          </p:nvPr>
        </p:nvSpPr>
        <p:spPr/>
        <p:txBody>
          <a:bodyPr/>
          <a:lstStyle/>
          <a:p>
            <a:pPr marL="494100" indent="-457200">
              <a:buAutoNum type="arabicPeriod"/>
            </a:pPr>
            <a:r>
              <a:rPr lang="en-US" dirty="0">
                <a:solidFill>
                  <a:schemeClr val="bg1"/>
                </a:solidFill>
              </a:rPr>
              <a:t>Response</a:t>
            </a:r>
          </a:p>
          <a:p>
            <a:pPr marL="494100" indent="-457200">
              <a:buAutoNum type="arabicPeriod" startAt="2"/>
            </a:pPr>
            <a:r>
              <a:rPr lang="en-US" dirty="0">
                <a:solidFill>
                  <a:schemeClr val="bg1"/>
                </a:solidFill>
              </a:rPr>
              <a:t>Airway</a:t>
            </a:r>
          </a:p>
          <a:p>
            <a:pPr marL="494100" indent="-457200">
              <a:buAutoNum type="arabicPeriod" startAt="2"/>
            </a:pPr>
            <a:r>
              <a:rPr lang="en-US" dirty="0">
                <a:solidFill>
                  <a:schemeClr val="bg1"/>
                </a:solidFill>
              </a:rPr>
              <a:t>Breathing</a:t>
            </a:r>
          </a:p>
          <a:p>
            <a:pPr marL="494100" indent="-457200">
              <a:buAutoNum type="arabicPeriod" startAt="2"/>
            </a:pPr>
            <a:r>
              <a:rPr lang="en-US" dirty="0">
                <a:solidFill>
                  <a:schemeClr val="bg1"/>
                </a:solidFill>
              </a:rPr>
              <a:t>Circulation </a:t>
            </a:r>
          </a:p>
          <a:p>
            <a:pPr marL="36900" indent="0">
              <a:buNone/>
            </a:pPr>
            <a:endParaRPr lang="en-US" dirty="0"/>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48</a:t>
            </a:fld>
            <a:endParaRPr lang="en-US"/>
          </a:p>
        </p:txBody>
      </p:sp>
    </p:spTree>
    <p:extLst>
      <p:ext uri="{BB962C8B-B14F-4D97-AF65-F5344CB8AC3E}">
        <p14:creationId xmlns:p14="http://schemas.microsoft.com/office/powerpoint/2010/main" val="3854859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Primary survey</a:t>
            </a:r>
          </a:p>
        </p:txBody>
      </p:sp>
      <p:sp>
        <p:nvSpPr>
          <p:cNvPr id="3" name="Content Placeholder 2"/>
          <p:cNvSpPr>
            <a:spLocks noGrp="1"/>
          </p:cNvSpPr>
          <p:nvPr>
            <p:ph idx="1"/>
          </p:nvPr>
        </p:nvSpPr>
        <p:spPr/>
        <p:txBody>
          <a:bodyPr>
            <a:normAutofit lnSpcReduction="10000"/>
          </a:bodyPr>
          <a:lstStyle/>
          <a:p>
            <a:pPr marL="36900" indent="0">
              <a:buNone/>
            </a:pPr>
            <a:r>
              <a:rPr lang="en-US" b="1" dirty="0">
                <a:solidFill>
                  <a:schemeClr val="bg1"/>
                </a:solidFill>
              </a:rPr>
              <a:t>1. Response</a:t>
            </a:r>
          </a:p>
          <a:p>
            <a:pPr marL="36900" indent="0">
              <a:buNone/>
            </a:pPr>
            <a:r>
              <a:rPr lang="en-US" dirty="0">
                <a:solidFill>
                  <a:schemeClr val="bg1"/>
                </a:solidFill>
              </a:rPr>
              <a:t>Do a quick assessment to check for the level of consciousness. If either conscious or unconscious.</a:t>
            </a:r>
          </a:p>
          <a:p>
            <a:pPr marL="36900" indent="0">
              <a:buNone/>
            </a:pPr>
            <a:r>
              <a:rPr lang="en-US" dirty="0">
                <a:solidFill>
                  <a:schemeClr val="bg1"/>
                </a:solidFill>
              </a:rPr>
              <a:t>Observe patient as you approach.</a:t>
            </a:r>
          </a:p>
          <a:p>
            <a:pPr marL="36900" indent="0">
              <a:buNone/>
            </a:pPr>
            <a:r>
              <a:rPr lang="en-US" dirty="0">
                <a:solidFill>
                  <a:schemeClr val="bg1"/>
                </a:solidFill>
              </a:rPr>
              <a:t>Introduce yourself. Ask questions: what happened?</a:t>
            </a:r>
          </a:p>
          <a:p>
            <a:pPr marL="36900" indent="0">
              <a:buNone/>
            </a:pPr>
            <a:r>
              <a:rPr lang="en-US" dirty="0">
                <a:solidFill>
                  <a:schemeClr val="bg1"/>
                </a:solidFill>
              </a:rPr>
              <a:t>				    Are you okay?</a:t>
            </a:r>
          </a:p>
          <a:p>
            <a:pPr marL="36900" indent="0">
              <a:buNone/>
            </a:pPr>
            <a:r>
              <a:rPr lang="en-US" dirty="0">
                <a:solidFill>
                  <a:schemeClr val="bg1"/>
                </a:solidFill>
              </a:rPr>
              <a:t>				    Open your eyes</a:t>
            </a:r>
          </a:p>
          <a:p>
            <a:pPr marL="36900" indent="0">
              <a:buNone/>
            </a:pPr>
            <a:r>
              <a:rPr lang="en-US" dirty="0">
                <a:solidFill>
                  <a:schemeClr val="bg1"/>
                </a:solidFill>
              </a:rPr>
              <a:t>If no response, gently shake the patient’s shoulders</a:t>
            </a:r>
          </a:p>
          <a:p>
            <a:pPr marL="36900" indent="0">
              <a:buNone/>
            </a:pPr>
            <a:r>
              <a:rPr lang="en-US" dirty="0">
                <a:solidFill>
                  <a:schemeClr val="bg1"/>
                </a:solidFill>
              </a:rPr>
              <a:t>If it’s a child-  tap his/her shoulders, for an infant tap his foot, if there is no response take priority with this patients.</a:t>
            </a: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49</a:t>
            </a:fld>
            <a:endParaRPr lang="en-US"/>
          </a:p>
        </p:txBody>
      </p:sp>
    </p:spTree>
    <p:extLst>
      <p:ext uri="{BB962C8B-B14F-4D97-AF65-F5344CB8AC3E}">
        <p14:creationId xmlns:p14="http://schemas.microsoft.com/office/powerpoint/2010/main" val="141797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685346" y="1312985"/>
            <a:ext cx="7765322" cy="5032397"/>
          </a:xfrm>
        </p:spPr>
        <p:txBody>
          <a:bodyPr>
            <a:normAutofit/>
          </a:bodyPr>
          <a:lstStyle/>
          <a:p>
            <a:pPr algn="just"/>
            <a:r>
              <a:rPr lang="en-US" sz="2800" b="1" dirty="0">
                <a:ln>
                  <a:solidFill>
                    <a:schemeClr val="bg1">
                      <a:lumMod val="75000"/>
                      <a:lumOff val="25000"/>
                      <a:alpha val="0"/>
                    </a:schemeClr>
                  </a:solidFill>
                </a:ln>
                <a:solidFill>
                  <a:schemeClr val="bg1"/>
                </a:solidFill>
                <a:effectLst/>
              </a:rPr>
              <a:t>First aid </a:t>
            </a:r>
            <a:r>
              <a:rPr lang="en-US" sz="2800" dirty="0">
                <a:ln>
                  <a:solidFill>
                    <a:schemeClr val="bg1">
                      <a:lumMod val="75000"/>
                      <a:lumOff val="25000"/>
                      <a:alpha val="0"/>
                    </a:schemeClr>
                  </a:solidFill>
                </a:ln>
                <a:solidFill>
                  <a:schemeClr val="bg1"/>
                </a:solidFill>
                <a:effectLst/>
              </a:rPr>
              <a:t>is the provision of immediate care to a victim With an injury or illness, usually effected by a </a:t>
            </a:r>
            <a:r>
              <a:rPr lang="en-US" sz="2800" b="1" dirty="0">
                <a:ln>
                  <a:solidFill>
                    <a:schemeClr val="bg1">
                      <a:lumMod val="75000"/>
                      <a:lumOff val="25000"/>
                      <a:alpha val="0"/>
                    </a:schemeClr>
                  </a:solidFill>
                </a:ln>
                <a:solidFill>
                  <a:schemeClr val="bg1"/>
                </a:solidFill>
                <a:effectLst/>
              </a:rPr>
              <a:t>layperson, </a:t>
            </a:r>
            <a:r>
              <a:rPr lang="en-US" sz="2800" dirty="0">
                <a:ln>
                  <a:solidFill>
                    <a:schemeClr val="bg1">
                      <a:lumMod val="75000"/>
                      <a:lumOff val="25000"/>
                      <a:alpha val="0"/>
                    </a:schemeClr>
                  </a:solidFill>
                </a:ln>
                <a:solidFill>
                  <a:schemeClr val="bg1"/>
                </a:solidFill>
                <a:effectLst/>
              </a:rPr>
              <a:t>and performed within a </a:t>
            </a:r>
            <a:r>
              <a:rPr lang="en-US" sz="2800" b="1" dirty="0">
                <a:ln>
                  <a:solidFill>
                    <a:schemeClr val="bg1">
                      <a:lumMod val="75000"/>
                      <a:lumOff val="25000"/>
                      <a:alpha val="0"/>
                    </a:schemeClr>
                  </a:solidFill>
                </a:ln>
                <a:solidFill>
                  <a:schemeClr val="bg1"/>
                </a:solidFill>
                <a:effectLst/>
              </a:rPr>
              <a:t>limited skill range.</a:t>
            </a:r>
          </a:p>
          <a:p>
            <a:pPr algn="just"/>
            <a:endParaRPr lang="en-US" sz="2800" dirty="0">
              <a:ln>
                <a:solidFill>
                  <a:schemeClr val="bg1">
                    <a:lumMod val="75000"/>
                    <a:lumOff val="25000"/>
                    <a:alpha val="0"/>
                  </a:schemeClr>
                </a:solidFill>
              </a:ln>
              <a:solidFill>
                <a:schemeClr val="bg1"/>
              </a:solidFill>
              <a:effectLst/>
            </a:endParaRPr>
          </a:p>
          <a:p>
            <a:pPr algn="just"/>
            <a:r>
              <a:rPr lang="en-US" sz="2800" dirty="0">
                <a:ln>
                  <a:solidFill>
                    <a:schemeClr val="bg1">
                      <a:lumMod val="75000"/>
                      <a:lumOff val="25000"/>
                      <a:alpha val="0"/>
                    </a:schemeClr>
                  </a:solidFill>
                </a:ln>
                <a:solidFill>
                  <a:schemeClr val="bg1"/>
                </a:solidFill>
                <a:effectLst/>
              </a:rPr>
              <a:t>First aid is normally performed </a:t>
            </a:r>
            <a:r>
              <a:rPr lang="en-US" sz="2800" b="1" dirty="0">
                <a:ln>
                  <a:solidFill>
                    <a:schemeClr val="bg1">
                      <a:lumMod val="75000"/>
                      <a:lumOff val="25000"/>
                      <a:alpha val="0"/>
                    </a:schemeClr>
                  </a:solidFill>
                </a:ln>
                <a:solidFill>
                  <a:schemeClr val="bg1"/>
                </a:solidFill>
                <a:effectLst/>
              </a:rPr>
              <a:t>until the injury or illness </a:t>
            </a:r>
            <a:r>
              <a:rPr lang="en-US" sz="2800" dirty="0">
                <a:ln>
                  <a:solidFill>
                    <a:schemeClr val="bg1">
                      <a:lumMod val="75000"/>
                      <a:lumOff val="25000"/>
                      <a:alpha val="0"/>
                    </a:schemeClr>
                  </a:solidFill>
                </a:ln>
                <a:solidFill>
                  <a:schemeClr val="bg1"/>
                </a:solidFill>
                <a:effectLst/>
              </a:rPr>
              <a:t>is </a:t>
            </a:r>
            <a:r>
              <a:rPr lang="en-US" sz="2800" b="1" dirty="0">
                <a:ln>
                  <a:solidFill>
                    <a:schemeClr val="bg1">
                      <a:lumMod val="75000"/>
                      <a:lumOff val="25000"/>
                      <a:alpha val="0"/>
                    </a:schemeClr>
                  </a:solidFill>
                </a:ln>
                <a:solidFill>
                  <a:schemeClr val="bg1"/>
                </a:solidFill>
                <a:effectLst/>
              </a:rPr>
              <a:t>satisfactorily dealt with </a:t>
            </a:r>
            <a:r>
              <a:rPr lang="en-US" sz="2800" dirty="0">
                <a:ln>
                  <a:solidFill>
                    <a:schemeClr val="bg1">
                      <a:lumMod val="75000"/>
                      <a:lumOff val="25000"/>
                      <a:alpha val="0"/>
                    </a:schemeClr>
                  </a:solidFill>
                </a:ln>
                <a:solidFill>
                  <a:schemeClr val="bg1"/>
                </a:solidFill>
                <a:effectLst/>
              </a:rPr>
              <a:t>or until the next level of care, such as a paramedic or doctor, arrives.</a:t>
            </a:r>
          </a:p>
          <a:p>
            <a:pPr algn="just"/>
            <a:endParaRPr lang="en-US" sz="2400" dirty="0">
              <a:ln>
                <a:solidFill>
                  <a:schemeClr val="bg1">
                    <a:lumMod val="75000"/>
                    <a:lumOff val="25000"/>
                    <a:alpha val="0"/>
                  </a:schemeClr>
                </a:solidFill>
              </a:ln>
              <a:solidFill>
                <a:schemeClr val="bg1"/>
              </a:solidFill>
              <a:effectLst/>
            </a:endParaRPr>
          </a:p>
        </p:txBody>
      </p:sp>
      <p:sp>
        <p:nvSpPr>
          <p:cNvPr id="4" name="Date Placeholder 3"/>
          <p:cNvSpPr>
            <a:spLocks noGrp="1"/>
          </p:cNvSpPr>
          <p:nvPr>
            <p:ph type="dt" sz="half" idx="10"/>
          </p:nvPr>
        </p:nvSpPr>
        <p:spPr/>
        <p:txBody>
          <a:bodyPr/>
          <a:lstStyle/>
          <a:p>
            <a:fld id="{58ED6848-37DD-41D5-9224-B330FEB36437}"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a:t>
            </a:fld>
            <a:endParaRPr lang="en-US"/>
          </a:p>
        </p:txBody>
      </p:sp>
    </p:spTree>
    <p:extLst>
      <p:ext uri="{BB962C8B-B14F-4D97-AF65-F5344CB8AC3E}">
        <p14:creationId xmlns:p14="http://schemas.microsoft.com/office/powerpoint/2010/main" val="1351866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Primary survey</a:t>
            </a:r>
          </a:p>
        </p:txBody>
      </p:sp>
      <p:sp>
        <p:nvSpPr>
          <p:cNvPr id="3" name="Content Placeholder 2"/>
          <p:cNvSpPr>
            <a:spLocks noGrp="1"/>
          </p:cNvSpPr>
          <p:nvPr>
            <p:ph idx="1"/>
          </p:nvPr>
        </p:nvSpPr>
        <p:spPr>
          <a:xfrm>
            <a:off x="685346" y="1732450"/>
            <a:ext cx="7765322" cy="4879365"/>
          </a:xfrm>
        </p:spPr>
        <p:txBody>
          <a:bodyPr/>
          <a:lstStyle/>
          <a:p>
            <a:pPr marL="36900" indent="0">
              <a:buNone/>
            </a:pPr>
            <a:r>
              <a:rPr lang="en-US" b="1" dirty="0">
                <a:solidFill>
                  <a:schemeClr val="bg1"/>
                </a:solidFill>
              </a:rPr>
              <a:t>2. Airway </a:t>
            </a:r>
          </a:p>
          <a:p>
            <a:pPr>
              <a:buFont typeface="Wingdings" pitchFamily="2" charset="2"/>
              <a:buChar char="v"/>
            </a:pPr>
            <a:r>
              <a:rPr lang="en-US" dirty="0">
                <a:solidFill>
                  <a:schemeClr val="bg1"/>
                </a:solidFill>
              </a:rPr>
              <a:t>Is the airway open and clear.</a:t>
            </a:r>
          </a:p>
          <a:p>
            <a:pPr>
              <a:buFont typeface="Wingdings" pitchFamily="2" charset="2"/>
              <a:buChar char="v"/>
            </a:pPr>
            <a:r>
              <a:rPr lang="en-US" dirty="0">
                <a:solidFill>
                  <a:schemeClr val="bg1"/>
                </a:solidFill>
              </a:rPr>
              <a:t>If alert and talking to you ; then the airway is clear.</a:t>
            </a:r>
          </a:p>
          <a:p>
            <a:pPr>
              <a:buFont typeface="Wingdings" pitchFamily="2" charset="2"/>
              <a:buChar char="v"/>
            </a:pPr>
            <a:r>
              <a:rPr lang="en-US" b="1" dirty="0">
                <a:solidFill>
                  <a:schemeClr val="bg1"/>
                </a:solidFill>
              </a:rPr>
              <a:t>If unconscious -  </a:t>
            </a:r>
            <a:r>
              <a:rPr lang="en-US" dirty="0">
                <a:solidFill>
                  <a:schemeClr val="bg1"/>
                </a:solidFill>
              </a:rPr>
              <a:t>the airway may be obstructed.</a:t>
            </a:r>
          </a:p>
          <a:p>
            <a:pPr>
              <a:buFont typeface="Wingdings" pitchFamily="2" charset="2"/>
              <a:buChar char="v"/>
            </a:pPr>
            <a:r>
              <a:rPr lang="en-US" dirty="0">
                <a:solidFill>
                  <a:srgbClr val="0070C0"/>
                </a:solidFill>
              </a:rPr>
              <a:t>Perform the </a:t>
            </a:r>
            <a:r>
              <a:rPr lang="en-US" b="1" dirty="0">
                <a:solidFill>
                  <a:srgbClr val="0070C0"/>
                </a:solidFill>
              </a:rPr>
              <a:t>head tilt chin lift maneuver</a:t>
            </a:r>
            <a:r>
              <a:rPr lang="en-US" dirty="0">
                <a:solidFill>
                  <a:srgbClr val="0070C0"/>
                </a:solidFill>
              </a:rPr>
              <a:t>.</a:t>
            </a:r>
          </a:p>
          <a:p>
            <a:pPr marL="450000" lvl="1" indent="0">
              <a:buNone/>
            </a:pPr>
            <a:r>
              <a:rPr lang="en-US" dirty="0">
                <a:solidFill>
                  <a:srgbClr val="0070C0"/>
                </a:solidFill>
              </a:rPr>
              <a:t>1. Put one hand on the patient’s forehead , gently tilt his head back.</a:t>
            </a:r>
          </a:p>
          <a:p>
            <a:pPr marL="450000" lvl="1" indent="0">
              <a:buNone/>
            </a:pPr>
            <a:r>
              <a:rPr lang="en-US" dirty="0">
                <a:solidFill>
                  <a:srgbClr val="0070C0"/>
                </a:solidFill>
              </a:rPr>
              <a:t>As you  do this the mouth will fall open slightly.</a:t>
            </a:r>
          </a:p>
          <a:p>
            <a:pPr marL="450000" lvl="1" indent="0">
              <a:buNone/>
            </a:pPr>
            <a:r>
              <a:rPr lang="en-US" dirty="0">
                <a:solidFill>
                  <a:srgbClr val="0070C0"/>
                </a:solidFill>
              </a:rPr>
              <a:t>2. Place fingertips of your other hand on the point of the casualty’s chin and lift the chin.</a:t>
            </a:r>
          </a:p>
          <a:p>
            <a:pPr marL="450000" lvl="1" indent="0">
              <a:buNone/>
            </a:pPr>
            <a:r>
              <a:rPr lang="en-US" dirty="0">
                <a:solidFill>
                  <a:srgbClr val="0070C0"/>
                </a:solidFill>
              </a:rPr>
              <a:t>CHILD/INFANT</a:t>
            </a:r>
          </a:p>
          <a:p>
            <a:pPr marL="450000" lvl="1" indent="0">
              <a:buNone/>
            </a:pPr>
            <a:r>
              <a:rPr lang="en-US" dirty="0">
                <a:solidFill>
                  <a:srgbClr val="0070C0"/>
                </a:solidFill>
              </a:rPr>
              <a:t>Do not push on the soft tissues under the chin, since it may block the airways.</a:t>
            </a:r>
          </a:p>
          <a:p>
            <a:pPr marL="450000" lvl="1" indent="0">
              <a:buNone/>
            </a:pPr>
            <a:endParaRPr lang="en-US" dirty="0">
              <a:solidFill>
                <a:srgbClr val="0070C0"/>
              </a:solidFill>
            </a:endParaRPr>
          </a:p>
          <a:p>
            <a:pPr lvl="1">
              <a:buFont typeface="Wingdings" pitchFamily="2" charset="2"/>
              <a:buChar char="v"/>
            </a:pPr>
            <a:endParaRPr lang="en-US" dirty="0">
              <a:solidFill>
                <a:schemeClr val="bg1"/>
              </a:solidFill>
            </a:endParaRP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50</a:t>
            </a:fld>
            <a:endParaRPr lang="en-US"/>
          </a:p>
        </p:txBody>
      </p:sp>
    </p:spTree>
    <p:extLst>
      <p:ext uri="{BB962C8B-B14F-4D97-AF65-F5344CB8AC3E}">
        <p14:creationId xmlns:p14="http://schemas.microsoft.com/office/powerpoint/2010/main" val="1784192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a:t>
            </a:r>
          </a:p>
        </p:txBody>
      </p:sp>
      <p:sp>
        <p:nvSpPr>
          <p:cNvPr id="3" name="Content Placeholder 2"/>
          <p:cNvSpPr>
            <a:spLocks noGrp="1"/>
          </p:cNvSpPr>
          <p:nvPr>
            <p:ph idx="1"/>
          </p:nvPr>
        </p:nvSpPr>
        <p:spPr/>
        <p:txBody>
          <a:bodyPr/>
          <a:lstStyle/>
          <a:p>
            <a:pPr marL="36900" indent="0">
              <a:buNone/>
            </a:pPr>
            <a:r>
              <a:rPr lang="en-US" b="1" dirty="0">
                <a:solidFill>
                  <a:schemeClr val="bg1"/>
                </a:solidFill>
              </a:rPr>
              <a:t>If conscious:</a:t>
            </a:r>
          </a:p>
          <a:p>
            <a:r>
              <a:rPr lang="en-US" dirty="0">
                <a:solidFill>
                  <a:schemeClr val="bg1"/>
                </a:solidFill>
              </a:rPr>
              <a:t>Treat conditions like choking, suffocation that may be causing blockage.</a:t>
            </a: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51</a:t>
            </a:fld>
            <a:endParaRPr lang="en-US"/>
          </a:p>
        </p:txBody>
      </p:sp>
    </p:spTree>
    <p:extLst>
      <p:ext uri="{BB962C8B-B14F-4D97-AF65-F5344CB8AC3E}">
        <p14:creationId xmlns:p14="http://schemas.microsoft.com/office/powerpoint/2010/main" val="4146191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Primary survey…</a:t>
            </a:r>
          </a:p>
        </p:txBody>
      </p:sp>
      <p:sp>
        <p:nvSpPr>
          <p:cNvPr id="3" name="Content Placeholder 2"/>
          <p:cNvSpPr>
            <a:spLocks noGrp="1"/>
          </p:cNvSpPr>
          <p:nvPr>
            <p:ph idx="1"/>
          </p:nvPr>
        </p:nvSpPr>
        <p:spPr>
          <a:xfrm>
            <a:off x="685346" y="1732450"/>
            <a:ext cx="7765322" cy="4492504"/>
          </a:xfrm>
        </p:spPr>
        <p:txBody>
          <a:bodyPr/>
          <a:lstStyle/>
          <a:p>
            <a:pPr marL="36900" indent="0">
              <a:buNone/>
            </a:pPr>
            <a:r>
              <a:rPr lang="en-US" b="1" dirty="0">
                <a:solidFill>
                  <a:schemeClr val="bg1"/>
                </a:solidFill>
              </a:rPr>
              <a:t>3. Breathing</a:t>
            </a:r>
          </a:p>
          <a:p>
            <a:pPr marL="36900" indent="0">
              <a:buNone/>
            </a:pPr>
            <a:r>
              <a:rPr lang="en-US" dirty="0">
                <a:solidFill>
                  <a:schemeClr val="bg1"/>
                </a:solidFill>
              </a:rPr>
              <a:t>Check if the patient is breathing normally; look, listen and feel for breaths. If no breaths;</a:t>
            </a:r>
          </a:p>
          <a:p>
            <a:pPr marL="36900" indent="0">
              <a:buNone/>
            </a:pPr>
            <a:r>
              <a:rPr lang="en-US" b="1" dirty="0">
                <a:solidFill>
                  <a:srgbClr val="0070C0"/>
                </a:solidFill>
              </a:rPr>
              <a:t> a. Conscious </a:t>
            </a:r>
          </a:p>
          <a:p>
            <a:pPr marL="36900" indent="0">
              <a:buNone/>
            </a:pPr>
            <a:r>
              <a:rPr lang="en-US" dirty="0">
                <a:solidFill>
                  <a:schemeClr val="bg1"/>
                </a:solidFill>
              </a:rPr>
              <a:t>Treat any difficulty in breathing.</a:t>
            </a:r>
          </a:p>
          <a:p>
            <a:pPr marL="36900" indent="0">
              <a:buNone/>
            </a:pPr>
            <a:r>
              <a:rPr lang="en-US" b="1" dirty="0">
                <a:solidFill>
                  <a:srgbClr val="0070C0"/>
                </a:solidFill>
              </a:rPr>
              <a:t>b. Unconscious </a:t>
            </a:r>
          </a:p>
          <a:p>
            <a:pPr>
              <a:buFont typeface="Wingdings" pitchFamily="2" charset="2"/>
              <a:buChar char="Ø"/>
            </a:pPr>
            <a:r>
              <a:rPr lang="en-US" dirty="0">
                <a:solidFill>
                  <a:schemeClr val="bg1"/>
                </a:solidFill>
              </a:rPr>
              <a:t>Call an ambulance </a:t>
            </a:r>
          </a:p>
          <a:p>
            <a:pPr>
              <a:buFont typeface="Wingdings" pitchFamily="2" charset="2"/>
              <a:buChar char="Ø"/>
            </a:pPr>
            <a:r>
              <a:rPr lang="en-US" dirty="0">
                <a:solidFill>
                  <a:schemeClr val="bg1"/>
                </a:solidFill>
              </a:rPr>
              <a:t>Begin chest compressions  and rescue breaths.(CPR immediately)</a:t>
            </a:r>
          </a:p>
          <a:p>
            <a:pPr>
              <a:buFont typeface="Wingdings" pitchFamily="2" charset="2"/>
              <a:buChar char="Ø"/>
            </a:pPr>
            <a:r>
              <a:rPr lang="en-US" dirty="0">
                <a:solidFill>
                  <a:schemeClr val="bg1"/>
                </a:solidFill>
              </a:rPr>
              <a:t>If this happens deal with it first before moving to the next step.</a:t>
            </a:r>
          </a:p>
          <a:p>
            <a:pPr marL="36900" indent="0">
              <a:buNone/>
            </a:pPr>
            <a:endParaRPr lang="en-US" dirty="0">
              <a:solidFill>
                <a:schemeClr val="bg1"/>
              </a:solidFill>
            </a:endParaRP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52</a:t>
            </a:fld>
            <a:endParaRPr lang="en-US"/>
          </a:p>
        </p:txBody>
      </p:sp>
    </p:spTree>
    <p:extLst>
      <p:ext uri="{BB962C8B-B14F-4D97-AF65-F5344CB8AC3E}">
        <p14:creationId xmlns:p14="http://schemas.microsoft.com/office/powerpoint/2010/main" val="110532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Primary survey..</a:t>
            </a:r>
          </a:p>
        </p:txBody>
      </p:sp>
      <p:sp>
        <p:nvSpPr>
          <p:cNvPr id="3" name="Content Placeholder 2"/>
          <p:cNvSpPr>
            <a:spLocks noGrp="1"/>
          </p:cNvSpPr>
          <p:nvPr>
            <p:ph idx="1"/>
          </p:nvPr>
        </p:nvSpPr>
        <p:spPr/>
        <p:txBody>
          <a:bodyPr/>
          <a:lstStyle/>
          <a:p>
            <a:pPr marL="36900" indent="0">
              <a:buNone/>
            </a:pPr>
            <a:r>
              <a:rPr lang="en-US" b="1" dirty="0">
                <a:solidFill>
                  <a:schemeClr val="bg1"/>
                </a:solidFill>
              </a:rPr>
              <a:t>4. Circulation</a:t>
            </a:r>
          </a:p>
          <a:p>
            <a:pPr>
              <a:buFont typeface="Wingdings" pitchFamily="2" charset="2"/>
              <a:buChar char="Ø"/>
            </a:pPr>
            <a:r>
              <a:rPr lang="en-US" dirty="0">
                <a:solidFill>
                  <a:schemeClr val="bg1"/>
                </a:solidFill>
              </a:rPr>
              <a:t>Conditions that affect circulation could be life threatening.</a:t>
            </a:r>
          </a:p>
          <a:p>
            <a:pPr>
              <a:buFont typeface="Wingdings" pitchFamily="2" charset="2"/>
              <a:buChar char="Ø"/>
            </a:pPr>
            <a:r>
              <a:rPr lang="en-US" dirty="0">
                <a:solidFill>
                  <a:schemeClr val="bg1"/>
                </a:solidFill>
              </a:rPr>
              <a:t>Injuries lead to severe bleeding, hence blood loss from the circulatory system.</a:t>
            </a:r>
          </a:p>
          <a:p>
            <a:pPr>
              <a:buFont typeface="Wingdings" pitchFamily="2" charset="2"/>
              <a:buChar char="Ø"/>
            </a:pPr>
            <a:r>
              <a:rPr lang="en-US" dirty="0">
                <a:solidFill>
                  <a:schemeClr val="bg1"/>
                </a:solidFill>
              </a:rPr>
              <a:t>Treat immediately to minimize conditions like shock.</a:t>
            </a:r>
          </a:p>
          <a:p>
            <a:pPr>
              <a:buFont typeface="Wingdings" pitchFamily="2" charset="2"/>
              <a:buChar char="Ø"/>
            </a:pPr>
            <a:r>
              <a:rPr lang="en-US" dirty="0">
                <a:solidFill>
                  <a:schemeClr val="bg1"/>
                </a:solidFill>
              </a:rPr>
              <a:t>After stabilizing life threatening conditions then proceed to secondary survey.</a:t>
            </a:r>
          </a:p>
          <a:p>
            <a:pPr>
              <a:buFont typeface="Wingdings" pitchFamily="2" charset="2"/>
              <a:buChar char="Ø"/>
            </a:pPr>
            <a:endParaRPr lang="en-US" dirty="0">
              <a:solidFill>
                <a:schemeClr val="bg1"/>
              </a:solidFill>
            </a:endParaRPr>
          </a:p>
          <a:p>
            <a:pPr>
              <a:buFont typeface="Wingdings" pitchFamily="2" charset="2"/>
              <a:buChar char="Ø"/>
            </a:pPr>
            <a:r>
              <a:rPr lang="en-US" b="1" dirty="0">
                <a:solidFill>
                  <a:schemeClr val="bg1"/>
                </a:solidFill>
              </a:rPr>
              <a:t>Shock- </a:t>
            </a:r>
            <a:r>
              <a:rPr lang="en-US" dirty="0">
                <a:solidFill>
                  <a:schemeClr val="bg1"/>
                </a:solidFill>
              </a:rPr>
              <a:t> treat the cause  i.e. cuts, burns, antepartum hemorrhage or postpartum hemorrhage</a:t>
            </a: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53</a:t>
            </a:fld>
            <a:endParaRPr lang="en-US"/>
          </a:p>
        </p:txBody>
      </p:sp>
    </p:spTree>
    <p:extLst>
      <p:ext uri="{BB962C8B-B14F-4D97-AF65-F5344CB8AC3E}">
        <p14:creationId xmlns:p14="http://schemas.microsoft.com/office/powerpoint/2010/main" val="594775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SECONDARY SURVEY</a:t>
            </a:r>
          </a:p>
        </p:txBody>
      </p:sp>
      <p:sp>
        <p:nvSpPr>
          <p:cNvPr id="3" name="Content Placeholder 2"/>
          <p:cNvSpPr>
            <a:spLocks noGrp="1"/>
          </p:cNvSpPr>
          <p:nvPr>
            <p:ph idx="1"/>
          </p:nvPr>
        </p:nvSpPr>
        <p:spPr>
          <a:xfrm>
            <a:off x="685346" y="1441939"/>
            <a:ext cx="7765322" cy="5251938"/>
          </a:xfrm>
        </p:spPr>
        <p:txBody>
          <a:bodyPr>
            <a:normAutofit fontScale="92500" lnSpcReduction="20000"/>
          </a:bodyPr>
          <a:lstStyle/>
          <a:p>
            <a:r>
              <a:rPr lang="en-US" dirty="0">
                <a:solidFill>
                  <a:schemeClr val="bg1"/>
                </a:solidFill>
              </a:rPr>
              <a:t>A further assessment  done on the patient after the primary survey.</a:t>
            </a:r>
          </a:p>
          <a:p>
            <a:r>
              <a:rPr lang="en-US" dirty="0">
                <a:solidFill>
                  <a:schemeClr val="bg1"/>
                </a:solidFill>
              </a:rPr>
              <a:t>It has two further checks:</a:t>
            </a:r>
          </a:p>
          <a:p>
            <a:pPr marL="36900" indent="0">
              <a:buNone/>
            </a:pPr>
            <a:r>
              <a:rPr lang="en-US" dirty="0">
                <a:solidFill>
                  <a:schemeClr val="bg1"/>
                </a:solidFill>
              </a:rPr>
              <a:t> 1. Checks for disability; patient’s level of consciousness</a:t>
            </a:r>
          </a:p>
          <a:p>
            <a:pPr marL="36900" indent="0">
              <a:buNone/>
            </a:pPr>
            <a:r>
              <a:rPr lang="en-US" dirty="0">
                <a:solidFill>
                  <a:schemeClr val="bg1"/>
                </a:solidFill>
              </a:rPr>
              <a:t> 2. Examination </a:t>
            </a:r>
          </a:p>
          <a:p>
            <a:pPr marL="36900" indent="0">
              <a:buNone/>
            </a:pPr>
            <a:endParaRPr lang="en-US" dirty="0">
              <a:solidFill>
                <a:schemeClr val="bg1"/>
              </a:solidFill>
            </a:endParaRPr>
          </a:p>
          <a:p>
            <a:pPr>
              <a:buFont typeface="Wingdings" pitchFamily="2" charset="2"/>
              <a:buChar char="v"/>
            </a:pPr>
            <a:r>
              <a:rPr lang="en-US" dirty="0">
                <a:solidFill>
                  <a:schemeClr val="bg1"/>
                </a:solidFill>
              </a:rPr>
              <a:t>Once you are done with primary survey start a methodical process of checking for other injuries/ illness by doing a head to toe examination. By performing: </a:t>
            </a:r>
          </a:p>
          <a:p>
            <a:pPr>
              <a:buFont typeface="Wingdings" pitchFamily="2" charset="2"/>
              <a:buChar char="v"/>
            </a:pPr>
            <a:endParaRPr lang="en-US" dirty="0">
              <a:solidFill>
                <a:schemeClr val="bg1"/>
              </a:solidFill>
            </a:endParaRPr>
          </a:p>
          <a:p>
            <a:pPr marL="36900" indent="0">
              <a:buNone/>
            </a:pPr>
            <a:r>
              <a:rPr lang="en-US" dirty="0">
                <a:solidFill>
                  <a:schemeClr val="bg1"/>
                </a:solidFill>
              </a:rPr>
              <a:t>	a. Health history</a:t>
            </a:r>
          </a:p>
          <a:p>
            <a:pPr marL="36900" indent="0">
              <a:buNone/>
            </a:pPr>
            <a:r>
              <a:rPr lang="en-US" dirty="0">
                <a:solidFill>
                  <a:schemeClr val="bg1"/>
                </a:solidFill>
              </a:rPr>
              <a:t>	b. Head to toe examination</a:t>
            </a:r>
          </a:p>
          <a:p>
            <a:pPr marL="36900" indent="0">
              <a:buNone/>
            </a:pPr>
            <a:r>
              <a:rPr lang="en-US" dirty="0">
                <a:solidFill>
                  <a:schemeClr val="bg1"/>
                </a:solidFill>
              </a:rPr>
              <a:t>	c. Vital signs</a:t>
            </a:r>
          </a:p>
          <a:p>
            <a:pPr marL="36900" indent="0">
              <a:buNone/>
            </a:pPr>
            <a:endParaRPr lang="en-US" dirty="0">
              <a:solidFill>
                <a:schemeClr val="bg1"/>
              </a:solidFill>
            </a:endParaRPr>
          </a:p>
          <a:p>
            <a:pPr marL="36900" indent="0">
              <a:buNone/>
            </a:pPr>
            <a:endParaRPr lang="en-US" dirty="0">
              <a:solidFill>
                <a:schemeClr val="bg1"/>
              </a:solidFill>
            </a:endParaRPr>
          </a:p>
          <a:p>
            <a:pPr marL="36900" indent="0">
              <a:buNone/>
            </a:pPr>
            <a:r>
              <a:rPr lang="en-US" dirty="0">
                <a:solidFill>
                  <a:schemeClr val="bg1"/>
                </a:solidFill>
              </a:rPr>
              <a:t>	</a:t>
            </a:r>
          </a:p>
          <a:p>
            <a:pPr marL="36900" indent="0">
              <a:buNone/>
            </a:pPr>
            <a:endParaRPr lang="en-US" dirty="0">
              <a:solidFill>
                <a:schemeClr val="bg1"/>
              </a:solidFill>
            </a:endParaRPr>
          </a:p>
          <a:p>
            <a:pPr marL="36900" indent="0">
              <a:buNone/>
            </a:pPr>
            <a:endParaRPr lang="en-US" dirty="0">
              <a:solidFill>
                <a:schemeClr val="bg1"/>
              </a:solidFill>
            </a:endParaRP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54</a:t>
            </a:fld>
            <a:endParaRPr lang="en-US"/>
          </a:p>
        </p:txBody>
      </p:sp>
    </p:spTree>
    <p:extLst>
      <p:ext uri="{BB962C8B-B14F-4D97-AF65-F5344CB8AC3E}">
        <p14:creationId xmlns:p14="http://schemas.microsoft.com/office/powerpoint/2010/main" val="275504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Secondary survey</a:t>
            </a:r>
          </a:p>
        </p:txBody>
      </p:sp>
      <p:sp>
        <p:nvSpPr>
          <p:cNvPr id="3" name="Content Placeholder 2"/>
          <p:cNvSpPr>
            <a:spLocks noGrp="1"/>
          </p:cNvSpPr>
          <p:nvPr>
            <p:ph idx="1"/>
          </p:nvPr>
        </p:nvSpPr>
        <p:spPr>
          <a:xfrm>
            <a:off x="685346" y="1732450"/>
            <a:ext cx="7765322" cy="4738688"/>
          </a:xfrm>
        </p:spPr>
        <p:txBody>
          <a:bodyPr>
            <a:normAutofit fontScale="92500" lnSpcReduction="20000"/>
          </a:bodyPr>
          <a:lstStyle/>
          <a:p>
            <a:pPr marL="36900" indent="0">
              <a:buNone/>
            </a:pPr>
            <a:r>
              <a:rPr lang="en-US" dirty="0">
                <a:solidFill>
                  <a:schemeClr val="bg1"/>
                </a:solidFill>
              </a:rPr>
              <a:t>1. Health history</a:t>
            </a:r>
          </a:p>
          <a:p>
            <a:pPr marL="36900" indent="0">
              <a:buNone/>
            </a:pPr>
            <a:r>
              <a:rPr lang="en-US" dirty="0">
                <a:solidFill>
                  <a:schemeClr val="bg1"/>
                </a:solidFill>
              </a:rPr>
              <a:t>There are two important aspects: I. What happened / event history </a:t>
            </a:r>
          </a:p>
          <a:p>
            <a:pPr marL="36900" indent="0">
              <a:buNone/>
            </a:pPr>
            <a:r>
              <a:rPr lang="en-US" dirty="0">
                <a:solidFill>
                  <a:schemeClr val="bg1"/>
                </a:solidFill>
              </a:rPr>
              <a:t>							    II. Any medical history</a:t>
            </a:r>
          </a:p>
          <a:p>
            <a:pPr marL="36900" indent="0">
              <a:buNone/>
            </a:pPr>
            <a:r>
              <a:rPr lang="en-US" b="1" dirty="0">
                <a:solidFill>
                  <a:schemeClr val="bg1"/>
                </a:solidFill>
              </a:rPr>
              <a:t>I. Event history</a:t>
            </a:r>
          </a:p>
          <a:p>
            <a:pPr>
              <a:buFont typeface="Wingdings" pitchFamily="2" charset="2"/>
              <a:buChar char="Ø"/>
            </a:pPr>
            <a:r>
              <a:rPr lang="en-US" dirty="0">
                <a:solidFill>
                  <a:schemeClr val="bg1"/>
                </a:solidFill>
              </a:rPr>
              <a:t>Initial questions – help discover immediate events leading to the incident.</a:t>
            </a:r>
          </a:p>
          <a:p>
            <a:pPr>
              <a:buFont typeface="Wingdings" pitchFamily="2" charset="2"/>
              <a:buChar char="Ø"/>
            </a:pPr>
            <a:r>
              <a:rPr lang="en-US" dirty="0">
                <a:solidFill>
                  <a:schemeClr val="bg1"/>
                </a:solidFill>
              </a:rPr>
              <a:t>Either from the patient / relatives / bystanders.</a:t>
            </a:r>
          </a:p>
          <a:p>
            <a:pPr>
              <a:buFont typeface="Wingdings" pitchFamily="2" charset="2"/>
              <a:buChar char="Ø"/>
            </a:pPr>
            <a:r>
              <a:rPr lang="en-US" dirty="0">
                <a:solidFill>
                  <a:schemeClr val="bg1"/>
                </a:solidFill>
              </a:rPr>
              <a:t>Also use clues like impact on vehicle called mechanism of injury.</a:t>
            </a:r>
          </a:p>
          <a:p>
            <a:pPr>
              <a:buFont typeface="Wingdings" pitchFamily="2" charset="2"/>
              <a:buChar char="Ø"/>
            </a:pPr>
            <a:endParaRPr lang="en-US" b="1" dirty="0">
              <a:solidFill>
                <a:schemeClr val="bg1"/>
              </a:solidFill>
            </a:endParaRPr>
          </a:p>
          <a:p>
            <a:pPr marL="36900" indent="0">
              <a:buNone/>
            </a:pPr>
            <a:r>
              <a:rPr lang="en-US" b="1" dirty="0">
                <a:solidFill>
                  <a:schemeClr val="bg1"/>
                </a:solidFill>
              </a:rPr>
              <a:t>II. Previous medical history</a:t>
            </a:r>
          </a:p>
          <a:p>
            <a:pPr>
              <a:buFont typeface="Wingdings" pitchFamily="2" charset="2"/>
              <a:buChar char="Ø"/>
            </a:pPr>
            <a:r>
              <a:rPr lang="en-US" dirty="0">
                <a:solidFill>
                  <a:schemeClr val="bg1"/>
                </a:solidFill>
              </a:rPr>
              <a:t>It could have a clue to the cause.</a:t>
            </a:r>
          </a:p>
          <a:p>
            <a:pPr>
              <a:buFont typeface="Wingdings" pitchFamily="2" charset="2"/>
              <a:buChar char="Ø"/>
            </a:pPr>
            <a:r>
              <a:rPr lang="en-US" dirty="0">
                <a:solidFill>
                  <a:schemeClr val="bg1"/>
                </a:solidFill>
              </a:rPr>
              <a:t>At times it may have nothing to do with the present conditions.</a:t>
            </a:r>
          </a:p>
          <a:p>
            <a:pPr>
              <a:buFont typeface="Wingdings" pitchFamily="2" charset="2"/>
              <a:buChar char="Ø"/>
            </a:pPr>
            <a:r>
              <a:rPr lang="en-US" dirty="0">
                <a:solidFill>
                  <a:schemeClr val="bg1"/>
                </a:solidFill>
              </a:rPr>
              <a:t>Clues i.e. a medical bracelet</a:t>
            </a:r>
          </a:p>
          <a:p>
            <a:pPr>
              <a:buFont typeface="Wingdings" pitchFamily="2" charset="2"/>
              <a:buChar char="Ø"/>
            </a:pPr>
            <a:r>
              <a:rPr lang="en-US" dirty="0">
                <a:solidFill>
                  <a:schemeClr val="bg1"/>
                </a:solidFill>
              </a:rPr>
              <a:t>Medications in use</a:t>
            </a:r>
            <a:endParaRPr lang="en-US" dirty="0"/>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55</a:t>
            </a:fld>
            <a:endParaRPr lang="en-US"/>
          </a:p>
        </p:txBody>
      </p:sp>
    </p:spTree>
    <p:extLst>
      <p:ext uri="{BB962C8B-B14F-4D97-AF65-F5344CB8AC3E}">
        <p14:creationId xmlns:p14="http://schemas.microsoft.com/office/powerpoint/2010/main" val="269332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sz="3200" b="1" dirty="0">
                <a:solidFill>
                  <a:schemeClr val="bg1"/>
                </a:solidFill>
              </a:rPr>
              <a:t>QUICK REMINDER</a:t>
            </a:r>
            <a:br>
              <a:rPr lang="en-US" dirty="0">
                <a:solidFill>
                  <a:schemeClr val="bg1"/>
                </a:solidFill>
              </a:rPr>
            </a:br>
            <a:endParaRPr lang="en-US" dirty="0"/>
          </a:p>
        </p:txBody>
      </p:sp>
      <p:sp>
        <p:nvSpPr>
          <p:cNvPr id="3" name="Content Placeholder 2"/>
          <p:cNvSpPr>
            <a:spLocks noGrp="1"/>
          </p:cNvSpPr>
          <p:nvPr>
            <p:ph idx="1"/>
          </p:nvPr>
        </p:nvSpPr>
        <p:spPr/>
        <p:txBody>
          <a:bodyPr/>
          <a:lstStyle/>
          <a:p>
            <a:pPr marL="450000" lvl="1" indent="0">
              <a:buNone/>
            </a:pPr>
            <a:r>
              <a:rPr lang="en-US" dirty="0">
                <a:solidFill>
                  <a:schemeClr val="bg1"/>
                </a:solidFill>
              </a:rPr>
              <a:t>Use the mnemonic  </a:t>
            </a:r>
            <a:r>
              <a:rPr lang="en-US" dirty="0">
                <a:solidFill>
                  <a:srgbClr val="FF0000"/>
                </a:solidFill>
              </a:rPr>
              <a:t>AMPLE</a:t>
            </a:r>
            <a:r>
              <a:rPr lang="en-US" dirty="0">
                <a:solidFill>
                  <a:schemeClr val="bg1"/>
                </a:solidFill>
              </a:rPr>
              <a:t> as a reminder when assessing a casualty to ensure that you have covered all aspects of the examination. When the emergency services arrive they may ask.</a:t>
            </a:r>
          </a:p>
          <a:p>
            <a:pPr marL="450000" lvl="1" indent="0">
              <a:buNone/>
            </a:pPr>
            <a:endParaRPr lang="en-US" dirty="0">
              <a:solidFill>
                <a:schemeClr val="bg1"/>
              </a:solidFill>
            </a:endParaRPr>
          </a:p>
          <a:p>
            <a:pPr marL="450000" lvl="1" indent="0">
              <a:buNone/>
            </a:pPr>
            <a:r>
              <a:rPr lang="en-US" dirty="0">
                <a:solidFill>
                  <a:schemeClr val="bg1"/>
                </a:solidFill>
              </a:rPr>
              <a:t>A - Allergy</a:t>
            </a:r>
          </a:p>
          <a:p>
            <a:pPr marL="450000" lvl="1" indent="0">
              <a:buNone/>
            </a:pPr>
            <a:r>
              <a:rPr lang="en-US" dirty="0">
                <a:solidFill>
                  <a:schemeClr val="bg1"/>
                </a:solidFill>
              </a:rPr>
              <a:t>M -  medications </a:t>
            </a:r>
          </a:p>
          <a:p>
            <a:pPr marL="450000" lvl="1" indent="0">
              <a:buNone/>
            </a:pPr>
            <a:r>
              <a:rPr lang="en-US" dirty="0">
                <a:solidFill>
                  <a:schemeClr val="bg1"/>
                </a:solidFill>
              </a:rPr>
              <a:t>P - Previous medical history </a:t>
            </a:r>
            <a:r>
              <a:rPr lang="en-US" dirty="0" err="1">
                <a:solidFill>
                  <a:schemeClr val="bg1"/>
                </a:solidFill>
              </a:rPr>
              <a:t>e.g</a:t>
            </a:r>
            <a:r>
              <a:rPr lang="en-US" dirty="0">
                <a:solidFill>
                  <a:schemeClr val="bg1"/>
                </a:solidFill>
              </a:rPr>
              <a:t> pre existing conditions</a:t>
            </a:r>
          </a:p>
          <a:p>
            <a:pPr marL="450000" lvl="1" indent="0">
              <a:buNone/>
            </a:pPr>
            <a:r>
              <a:rPr lang="en-US" dirty="0">
                <a:solidFill>
                  <a:schemeClr val="bg1"/>
                </a:solidFill>
              </a:rPr>
              <a:t>L – Last meal </a:t>
            </a:r>
          </a:p>
          <a:p>
            <a:pPr marL="450000" lvl="1" indent="0">
              <a:buNone/>
            </a:pPr>
            <a:r>
              <a:rPr lang="en-US" dirty="0">
                <a:solidFill>
                  <a:schemeClr val="bg1"/>
                </a:solidFill>
              </a:rPr>
              <a:t>E – Event history</a:t>
            </a:r>
          </a:p>
        </p:txBody>
      </p:sp>
      <p:sp>
        <p:nvSpPr>
          <p:cNvPr id="4" name="Date Placeholder 3"/>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56</a:t>
            </a:fld>
            <a:endParaRPr lang="en-US"/>
          </a:p>
        </p:txBody>
      </p:sp>
    </p:spTree>
    <p:extLst>
      <p:ext uri="{BB962C8B-B14F-4D97-AF65-F5344CB8AC3E}">
        <p14:creationId xmlns:p14="http://schemas.microsoft.com/office/powerpoint/2010/main" val="1651905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COMMON EMERGENCIES</a:t>
            </a:r>
          </a:p>
        </p:txBody>
      </p:sp>
      <p:sp>
        <p:nvSpPr>
          <p:cNvPr id="3" name="Content Placeholder 2"/>
          <p:cNvSpPr>
            <a:spLocks noGrp="1"/>
          </p:cNvSpPr>
          <p:nvPr>
            <p:ph sz="half" idx="1"/>
          </p:nvPr>
        </p:nvSpPr>
        <p:spPr/>
        <p:txBody>
          <a:bodyPr>
            <a:normAutofit fontScale="92500" lnSpcReduction="20000"/>
          </a:bodyPr>
          <a:lstStyle/>
          <a:p>
            <a:endParaRPr lang="en-US" dirty="0">
              <a:solidFill>
                <a:schemeClr val="bg1"/>
              </a:solidFill>
            </a:endParaRPr>
          </a:p>
          <a:p>
            <a:r>
              <a:rPr lang="en-US" dirty="0">
                <a:solidFill>
                  <a:schemeClr val="bg1"/>
                </a:solidFill>
              </a:rPr>
              <a:t>Asphyxia</a:t>
            </a:r>
          </a:p>
          <a:p>
            <a:r>
              <a:rPr lang="en-US" dirty="0">
                <a:solidFill>
                  <a:schemeClr val="bg1"/>
                </a:solidFill>
              </a:rPr>
              <a:t>Drowning </a:t>
            </a:r>
          </a:p>
          <a:p>
            <a:r>
              <a:rPr lang="en-US" dirty="0">
                <a:solidFill>
                  <a:schemeClr val="bg1"/>
                </a:solidFill>
              </a:rPr>
              <a:t>shock </a:t>
            </a:r>
          </a:p>
          <a:p>
            <a:r>
              <a:rPr lang="en-US" dirty="0">
                <a:solidFill>
                  <a:schemeClr val="bg1"/>
                </a:solidFill>
              </a:rPr>
              <a:t>Hemorrhage</a:t>
            </a:r>
          </a:p>
          <a:p>
            <a:r>
              <a:rPr lang="en-US" dirty="0">
                <a:solidFill>
                  <a:srgbClr val="FF0000"/>
                </a:solidFill>
              </a:rPr>
              <a:t>Fainting </a:t>
            </a:r>
          </a:p>
          <a:p>
            <a:r>
              <a:rPr lang="en-US" dirty="0">
                <a:solidFill>
                  <a:srgbClr val="FF0000"/>
                </a:solidFill>
              </a:rPr>
              <a:t>Epistaxis </a:t>
            </a:r>
          </a:p>
          <a:p>
            <a:r>
              <a:rPr lang="en-US" dirty="0">
                <a:solidFill>
                  <a:schemeClr val="bg1"/>
                </a:solidFill>
              </a:rPr>
              <a:t>Spinal cord injuries</a:t>
            </a:r>
          </a:p>
          <a:p>
            <a:r>
              <a:rPr lang="en-US" dirty="0">
                <a:solidFill>
                  <a:schemeClr val="bg1"/>
                </a:solidFill>
              </a:rPr>
              <a:t>Head injuries</a:t>
            </a:r>
          </a:p>
          <a:p>
            <a:r>
              <a:rPr lang="en-US" dirty="0">
                <a:solidFill>
                  <a:srgbClr val="FF0000"/>
                </a:solidFill>
              </a:rPr>
              <a:t>Fractures </a:t>
            </a:r>
          </a:p>
          <a:p>
            <a:r>
              <a:rPr lang="en-US" dirty="0">
                <a:solidFill>
                  <a:srgbClr val="FF0000"/>
                </a:solidFill>
              </a:rPr>
              <a:t>Hyperthermia/ hypothermia </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solidFill>
                  <a:schemeClr val="bg1"/>
                </a:solidFill>
              </a:rPr>
              <a:t>Soft tissue injuries</a:t>
            </a:r>
          </a:p>
          <a:p>
            <a:r>
              <a:rPr lang="en-US" dirty="0">
                <a:solidFill>
                  <a:schemeClr val="bg1"/>
                </a:solidFill>
              </a:rPr>
              <a:t>Seizures</a:t>
            </a:r>
          </a:p>
          <a:p>
            <a:r>
              <a:rPr lang="en-US" dirty="0">
                <a:solidFill>
                  <a:srgbClr val="FF0000"/>
                </a:solidFill>
              </a:rPr>
              <a:t>Burns</a:t>
            </a:r>
          </a:p>
          <a:p>
            <a:r>
              <a:rPr lang="en-US" dirty="0">
                <a:solidFill>
                  <a:schemeClr val="bg1"/>
                </a:solidFill>
              </a:rPr>
              <a:t>Angina</a:t>
            </a:r>
          </a:p>
          <a:p>
            <a:r>
              <a:rPr lang="en-US" dirty="0">
                <a:solidFill>
                  <a:schemeClr val="bg1"/>
                </a:solidFill>
              </a:rPr>
              <a:t>Poisoning</a:t>
            </a:r>
          </a:p>
          <a:p>
            <a:r>
              <a:rPr lang="en-US" dirty="0">
                <a:solidFill>
                  <a:srgbClr val="FF0000"/>
                </a:solidFill>
              </a:rPr>
              <a:t>Bites and stings</a:t>
            </a:r>
          </a:p>
          <a:p>
            <a:r>
              <a:rPr lang="en-US" dirty="0">
                <a:solidFill>
                  <a:schemeClr val="bg1"/>
                </a:solidFill>
              </a:rPr>
              <a:t>Concussion</a:t>
            </a:r>
          </a:p>
          <a:p>
            <a:r>
              <a:rPr lang="en-US" dirty="0">
                <a:solidFill>
                  <a:schemeClr val="bg1"/>
                </a:solidFill>
              </a:rPr>
              <a:t>Stroke</a:t>
            </a:r>
          </a:p>
          <a:p>
            <a:r>
              <a:rPr lang="en-US" dirty="0">
                <a:solidFill>
                  <a:schemeClr val="bg1"/>
                </a:solidFill>
              </a:rPr>
              <a:t>Heart attack</a:t>
            </a:r>
          </a:p>
          <a:p>
            <a:r>
              <a:rPr lang="en-US" dirty="0">
                <a:solidFill>
                  <a:srgbClr val="FF0000"/>
                </a:solidFill>
              </a:rPr>
              <a:t>Foreign bodies</a:t>
            </a:r>
          </a:p>
          <a:p>
            <a:r>
              <a:rPr lang="en-US" dirty="0">
                <a:solidFill>
                  <a:srgbClr val="FF0000"/>
                </a:solidFill>
              </a:rPr>
              <a:t>Wounds</a:t>
            </a:r>
          </a:p>
          <a:p>
            <a:endParaRPr lang="en-US" dirty="0">
              <a:solidFill>
                <a:schemeClr val="bg1"/>
              </a:solidFill>
            </a:endParaRPr>
          </a:p>
        </p:txBody>
      </p:sp>
      <p:sp>
        <p:nvSpPr>
          <p:cNvPr id="5" name="Date Placeholder 4"/>
          <p:cNvSpPr>
            <a:spLocks noGrp="1"/>
          </p:cNvSpPr>
          <p:nvPr>
            <p:ph type="dt" sz="half" idx="10"/>
          </p:nvPr>
        </p:nvSpPr>
        <p:spPr/>
        <p:txBody>
          <a:bodyPr/>
          <a:lstStyle/>
          <a:p>
            <a:fld id="{0D078400-7B15-4300-99C9-0924729F579B}"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57</a:t>
            </a:fld>
            <a:endParaRPr lang="en-US"/>
          </a:p>
        </p:txBody>
      </p:sp>
    </p:spTree>
    <p:extLst>
      <p:ext uri="{BB962C8B-B14F-4D97-AF65-F5344CB8AC3E}">
        <p14:creationId xmlns:p14="http://schemas.microsoft.com/office/powerpoint/2010/main" val="5724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Adult Chain of Survival</a:t>
            </a:r>
          </a:p>
        </p:txBody>
      </p:sp>
      <p:sp>
        <p:nvSpPr>
          <p:cNvPr id="3" name="Content Placeholder 2"/>
          <p:cNvSpPr>
            <a:spLocks noGrp="1"/>
          </p:cNvSpPr>
          <p:nvPr>
            <p:ph idx="1"/>
          </p:nvPr>
        </p:nvSpPr>
        <p:spPr>
          <a:xfrm>
            <a:off x="685346" y="1582616"/>
            <a:ext cx="7765322" cy="4677508"/>
          </a:xfrm>
        </p:spPr>
        <p:txBody>
          <a:bodyPr>
            <a:noAutofit/>
          </a:bodyPr>
          <a:lstStyle/>
          <a:p>
            <a:pPr marL="36900" indent="0" algn="just">
              <a:buNone/>
            </a:pPr>
            <a:r>
              <a:rPr lang="en-US" sz="2600" dirty="0">
                <a:solidFill>
                  <a:schemeClr val="bg1"/>
                </a:solidFill>
                <a:effectLst/>
              </a:rPr>
              <a:t>1.Early intervention</a:t>
            </a:r>
          </a:p>
          <a:p>
            <a:pPr marL="36900" indent="0" algn="just">
              <a:buNone/>
            </a:pPr>
            <a:r>
              <a:rPr lang="en-US" sz="2600" dirty="0">
                <a:solidFill>
                  <a:schemeClr val="bg1"/>
                </a:solidFill>
                <a:effectLst/>
              </a:rPr>
              <a:t>2.Immediate recognition of cardiac arrest and activation of the emergency response system (EMS)</a:t>
            </a:r>
          </a:p>
          <a:p>
            <a:pPr marL="36900" indent="0" algn="just">
              <a:buNone/>
            </a:pPr>
            <a:r>
              <a:rPr lang="en-US" sz="2600" dirty="0">
                <a:solidFill>
                  <a:schemeClr val="bg1"/>
                </a:solidFill>
                <a:effectLst/>
              </a:rPr>
              <a:t>3. Early CPR with an emphasis on chest compressions</a:t>
            </a:r>
          </a:p>
          <a:p>
            <a:pPr marL="36900" indent="0" algn="just">
              <a:buNone/>
            </a:pPr>
            <a:r>
              <a:rPr lang="en-US" sz="2600" dirty="0">
                <a:solidFill>
                  <a:schemeClr val="bg1"/>
                </a:solidFill>
                <a:effectLst/>
              </a:rPr>
              <a:t>4. Rapid defibrillation</a:t>
            </a:r>
          </a:p>
          <a:p>
            <a:pPr marL="36900" indent="0" algn="just">
              <a:buNone/>
            </a:pPr>
            <a:r>
              <a:rPr lang="en-US" sz="2600" dirty="0">
                <a:solidFill>
                  <a:schemeClr val="bg1"/>
                </a:solidFill>
                <a:effectLst/>
              </a:rPr>
              <a:t>5. Effective advanced life support</a:t>
            </a:r>
          </a:p>
          <a:p>
            <a:pPr marL="36900" indent="0" algn="just">
              <a:buNone/>
            </a:pPr>
            <a:r>
              <a:rPr lang="en-US" sz="2600" dirty="0">
                <a:solidFill>
                  <a:schemeClr val="bg1"/>
                </a:solidFill>
                <a:effectLst/>
              </a:rPr>
              <a:t>6. Integrated post–cardiac arrest care</a:t>
            </a:r>
          </a:p>
        </p:txBody>
      </p:sp>
      <p:sp>
        <p:nvSpPr>
          <p:cNvPr id="4" name="Date Placeholder 3"/>
          <p:cNvSpPr>
            <a:spLocks noGrp="1"/>
          </p:cNvSpPr>
          <p:nvPr>
            <p:ph type="dt" sz="half" idx="10"/>
          </p:nvPr>
        </p:nvSpPr>
        <p:spPr/>
        <p:txBody>
          <a:bodyPr/>
          <a:lstStyle/>
          <a:p>
            <a:fld id="{722CB2A8-989A-44A3-A7BF-E4672846291C}"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58</a:t>
            </a:fld>
            <a:endParaRPr lang="en-US"/>
          </a:p>
        </p:txBody>
      </p:sp>
    </p:spTree>
    <p:extLst>
      <p:ext uri="{BB962C8B-B14F-4D97-AF65-F5344CB8AC3E}">
        <p14:creationId xmlns:p14="http://schemas.microsoft.com/office/powerpoint/2010/main" val="2170889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Adult Chain of Survival</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07818" y="1732450"/>
            <a:ext cx="8382000" cy="4654495"/>
          </a:xfrm>
          <a:prstGeom prst="rect">
            <a:avLst/>
          </a:prstGeom>
        </p:spPr>
      </p:pic>
      <p:sp>
        <p:nvSpPr>
          <p:cNvPr id="5" name="Slide Number Placeholder 4"/>
          <p:cNvSpPr>
            <a:spLocks noGrp="1"/>
          </p:cNvSpPr>
          <p:nvPr>
            <p:ph type="sldNum" sz="quarter" idx="12"/>
          </p:nvPr>
        </p:nvSpPr>
        <p:spPr>
          <a:xfrm>
            <a:off x="8495802" y="5801214"/>
            <a:ext cx="565159" cy="365125"/>
          </a:xfrm>
        </p:spPr>
        <p:txBody>
          <a:bodyPr/>
          <a:lstStyle/>
          <a:p>
            <a:fld id="{B93D1BD3-223B-4EEE-8D90-A8A34B0DCC2C}" type="slidenum">
              <a:rPr lang="en-US" smtClean="0"/>
              <a:t>59</a:t>
            </a:fld>
            <a:endParaRPr lang="en-US" dirty="0"/>
          </a:p>
        </p:txBody>
      </p:sp>
      <p:sp>
        <p:nvSpPr>
          <p:cNvPr id="7" name="Rectangle 6"/>
          <p:cNvSpPr/>
          <p:nvPr/>
        </p:nvSpPr>
        <p:spPr>
          <a:xfrm>
            <a:off x="8328430" y="6488827"/>
            <a:ext cx="704039" cy="24622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396D39-18C6-45AE-A144-D4D3C7D32299}" type="datetime1">
              <a:rPr lang="en-US" sz="1000">
                <a:solidFill>
                  <a:prstClr val="white">
                    <a:lumMod val="95000"/>
                  </a:prstClr>
                </a:solidFill>
                <a:effectLst>
                  <a:outerShdw blurRad="50800" dist="38100" dir="2700000" algn="tl" rotWithShape="0">
                    <a:prstClr val="black">
                      <a:alpha val="43000"/>
                    </a:prstClr>
                  </a:outerShdw>
                </a:effectLst>
              </a:rPr>
              <a:pPr marL="0" marR="0" lvl="0" indent="0" algn="r" defTabSz="457200" rtl="0" eaLnBrk="1" fontAlgn="auto" latinLnBrk="0" hangingPunct="1">
                <a:lnSpc>
                  <a:spcPct val="100000"/>
                </a:lnSpc>
                <a:spcBef>
                  <a:spcPts val="0"/>
                </a:spcBef>
                <a:spcAft>
                  <a:spcPts val="0"/>
                </a:spcAft>
                <a:buClrTx/>
                <a:buSzTx/>
                <a:buFontTx/>
                <a:buNone/>
                <a:tabLst/>
                <a:defRPr/>
              </a:pPr>
              <a:t>12/2/2021</a:t>
            </a:fld>
            <a:endParaRPr lang="en-US" dirty="0"/>
          </a:p>
        </p:txBody>
      </p:sp>
    </p:spTree>
    <p:extLst>
      <p:ext uri="{BB962C8B-B14F-4D97-AF65-F5344CB8AC3E}">
        <p14:creationId xmlns:p14="http://schemas.microsoft.com/office/powerpoint/2010/main" val="70377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FIRST AID PRIORITIES</a:t>
            </a:r>
          </a:p>
        </p:txBody>
      </p:sp>
      <p:sp>
        <p:nvSpPr>
          <p:cNvPr id="3" name="Content Placeholder 2"/>
          <p:cNvSpPr>
            <a:spLocks noGrp="1"/>
          </p:cNvSpPr>
          <p:nvPr>
            <p:ph idx="1"/>
          </p:nvPr>
        </p:nvSpPr>
        <p:spPr>
          <a:xfrm>
            <a:off x="685346" y="1732450"/>
            <a:ext cx="7765322" cy="4539396"/>
          </a:xfrm>
        </p:spPr>
        <p:txBody>
          <a:bodyPr>
            <a:normAutofit fontScale="77500" lnSpcReduction="20000"/>
          </a:bodyPr>
          <a:lstStyle/>
          <a:p>
            <a:pPr marL="0" indent="0">
              <a:buNone/>
            </a:pPr>
            <a:r>
              <a:rPr lang="en-US" sz="3500" dirty="0">
                <a:solidFill>
                  <a:schemeClr val="bg1"/>
                </a:solidFill>
              </a:rPr>
              <a:t>■ To understand your own </a:t>
            </a:r>
            <a:r>
              <a:rPr lang="en-US" sz="3500" b="1" dirty="0">
                <a:solidFill>
                  <a:schemeClr val="bg1"/>
                </a:solidFill>
              </a:rPr>
              <a:t>abilities and limitations</a:t>
            </a:r>
            <a:r>
              <a:rPr lang="en-US" sz="3500" dirty="0">
                <a:solidFill>
                  <a:schemeClr val="bg1"/>
                </a:solidFill>
              </a:rPr>
              <a:t>. </a:t>
            </a:r>
          </a:p>
          <a:p>
            <a:pPr marL="0" indent="0">
              <a:buNone/>
            </a:pPr>
            <a:r>
              <a:rPr lang="en-US" sz="3500" dirty="0">
                <a:solidFill>
                  <a:schemeClr val="bg1"/>
                </a:solidFill>
              </a:rPr>
              <a:t>■ To stay </a:t>
            </a:r>
            <a:r>
              <a:rPr lang="en-US" sz="3500" b="1" dirty="0">
                <a:solidFill>
                  <a:schemeClr val="bg1"/>
                </a:solidFill>
              </a:rPr>
              <a:t>safe and calm </a:t>
            </a:r>
            <a:r>
              <a:rPr lang="en-US" sz="3500" dirty="0">
                <a:solidFill>
                  <a:schemeClr val="bg1"/>
                </a:solidFill>
              </a:rPr>
              <a:t>at all times. </a:t>
            </a:r>
          </a:p>
          <a:p>
            <a:pPr marL="0" indent="0">
              <a:buNone/>
            </a:pPr>
            <a:r>
              <a:rPr lang="en-US" sz="3500" dirty="0">
                <a:solidFill>
                  <a:schemeClr val="bg1"/>
                </a:solidFill>
              </a:rPr>
              <a:t>■ To assess a situation </a:t>
            </a:r>
            <a:r>
              <a:rPr lang="en-US" sz="3500" b="1" dirty="0">
                <a:solidFill>
                  <a:schemeClr val="bg1"/>
                </a:solidFill>
              </a:rPr>
              <a:t>quickly and calmly</a:t>
            </a:r>
            <a:r>
              <a:rPr lang="en-US" sz="3500" dirty="0">
                <a:solidFill>
                  <a:schemeClr val="bg1"/>
                </a:solidFill>
              </a:rPr>
              <a:t> and summon the appropriate help if necessary. </a:t>
            </a:r>
          </a:p>
          <a:p>
            <a:pPr marL="0" indent="0">
              <a:buNone/>
            </a:pPr>
            <a:r>
              <a:rPr lang="en-US" sz="3500" dirty="0">
                <a:solidFill>
                  <a:schemeClr val="bg1"/>
                </a:solidFill>
              </a:rPr>
              <a:t>■ To assist the casualty and provide the </a:t>
            </a:r>
            <a:r>
              <a:rPr lang="en-US" sz="3500" b="1" dirty="0">
                <a:solidFill>
                  <a:schemeClr val="bg1"/>
                </a:solidFill>
              </a:rPr>
              <a:t>necessary treatment,</a:t>
            </a:r>
            <a:r>
              <a:rPr lang="en-US" sz="3500" dirty="0">
                <a:solidFill>
                  <a:schemeClr val="bg1"/>
                </a:solidFill>
              </a:rPr>
              <a:t> with the help of others if possible. </a:t>
            </a:r>
          </a:p>
          <a:p>
            <a:pPr marL="0" indent="0">
              <a:buNone/>
            </a:pPr>
            <a:r>
              <a:rPr lang="en-US" sz="3500" dirty="0">
                <a:solidFill>
                  <a:schemeClr val="bg1"/>
                </a:solidFill>
              </a:rPr>
              <a:t>■ To pass on </a:t>
            </a:r>
            <a:r>
              <a:rPr lang="en-US" sz="3500" b="1" dirty="0">
                <a:solidFill>
                  <a:schemeClr val="bg1"/>
                </a:solidFill>
              </a:rPr>
              <a:t>relevant information </a:t>
            </a:r>
            <a:r>
              <a:rPr lang="en-US" sz="3500" dirty="0">
                <a:solidFill>
                  <a:schemeClr val="bg1"/>
                </a:solidFill>
              </a:rPr>
              <a:t>to the emergency services, or to the person who takes responsibility for the casualty. </a:t>
            </a:r>
          </a:p>
          <a:p>
            <a:pPr marL="0" indent="0">
              <a:buNone/>
            </a:pPr>
            <a:r>
              <a:rPr lang="en-US" sz="3500" dirty="0">
                <a:solidFill>
                  <a:schemeClr val="bg1"/>
                </a:solidFill>
              </a:rPr>
              <a:t>■ To be </a:t>
            </a:r>
            <a:r>
              <a:rPr lang="en-US" sz="3500" b="1" dirty="0">
                <a:solidFill>
                  <a:schemeClr val="bg1"/>
                </a:solidFill>
              </a:rPr>
              <a:t>aware </a:t>
            </a:r>
            <a:r>
              <a:rPr lang="en-US" sz="3500" dirty="0">
                <a:solidFill>
                  <a:schemeClr val="bg1"/>
                </a:solidFill>
              </a:rPr>
              <a:t>of your own needs.</a:t>
            </a:r>
          </a:p>
          <a:p>
            <a:endParaRPr lang="en-US" dirty="0"/>
          </a:p>
        </p:txBody>
      </p:sp>
      <p:sp>
        <p:nvSpPr>
          <p:cNvPr id="4" name="Date Placeholder 3"/>
          <p:cNvSpPr>
            <a:spLocks noGrp="1"/>
          </p:cNvSpPr>
          <p:nvPr>
            <p:ph type="dt" sz="half" idx="10"/>
          </p:nvPr>
        </p:nvSpPr>
        <p:spPr/>
        <p:txBody>
          <a:bodyPr/>
          <a:lstStyle/>
          <a:p>
            <a:fld id="{DEA5D221-26F1-4DD0-AA22-8C8BE31E90A5}"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a:t>
            </a:fld>
            <a:endParaRPr lang="en-US"/>
          </a:p>
        </p:txBody>
      </p:sp>
    </p:spTree>
    <p:extLst>
      <p:ext uri="{BB962C8B-B14F-4D97-AF65-F5344CB8AC3E}">
        <p14:creationId xmlns:p14="http://schemas.microsoft.com/office/powerpoint/2010/main" val="3939077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6" name="Rectangle 12"/>
          <p:cNvSpPr>
            <a:spLocks noGrp="1" noChangeArrowheads="1"/>
          </p:cNvSpPr>
          <p:nvPr>
            <p:ph type="title"/>
          </p:nvPr>
        </p:nvSpPr>
        <p:spPr/>
        <p:txBody>
          <a:bodyPr/>
          <a:lstStyle/>
          <a:p>
            <a:r>
              <a:rPr lang="en-US" altLang="zh-CN" dirty="0">
                <a:solidFill>
                  <a:schemeClr val="bg1"/>
                </a:solidFill>
                <a:ea typeface="宋体" panose="02010600030101010101" pitchFamily="2" charset="-122"/>
              </a:rPr>
              <a:t>RECOVERY POSITION</a:t>
            </a:r>
          </a:p>
        </p:txBody>
      </p:sp>
      <p:sp>
        <p:nvSpPr>
          <p:cNvPr id="77837" name="Rectangle 13"/>
          <p:cNvSpPr>
            <a:spLocks noGrp="1" noChangeArrowheads="1"/>
          </p:cNvSpPr>
          <p:nvPr>
            <p:ph type="body" idx="1"/>
          </p:nvPr>
        </p:nvSpPr>
        <p:spPr>
          <a:xfrm>
            <a:off x="700452" y="1355970"/>
            <a:ext cx="7765322" cy="4058751"/>
          </a:xfrm>
        </p:spPr>
        <p:txBody>
          <a:bodyPr>
            <a:noAutofit/>
          </a:bodyPr>
          <a:lstStyle/>
          <a:p>
            <a:pPr algn="just">
              <a:lnSpc>
                <a:spcPct val="150000"/>
              </a:lnSpc>
            </a:pPr>
            <a:r>
              <a:rPr lang="en-US" altLang="zh-CN" sz="2800" dirty="0">
                <a:solidFill>
                  <a:schemeClr val="bg1"/>
                </a:solidFill>
                <a:effectLst/>
                <a:ea typeface="宋体" panose="02010600030101010101" pitchFamily="2" charset="-122"/>
              </a:rPr>
              <a:t>For people who are unconscious, or semiconscious, but are still breathing.</a:t>
            </a:r>
          </a:p>
          <a:p>
            <a:pPr algn="just">
              <a:lnSpc>
                <a:spcPct val="150000"/>
              </a:lnSpc>
            </a:pPr>
            <a:r>
              <a:rPr lang="en-US" altLang="zh-CN" sz="2800" dirty="0">
                <a:solidFill>
                  <a:schemeClr val="bg1"/>
                </a:solidFill>
                <a:effectLst/>
                <a:ea typeface="宋体" panose="02010600030101010101" pitchFamily="2" charset="-122"/>
              </a:rPr>
              <a:t>If there are </a:t>
            </a:r>
            <a:r>
              <a:rPr lang="en-US" altLang="zh-CN" sz="2800" b="1" dirty="0">
                <a:solidFill>
                  <a:schemeClr val="bg1"/>
                </a:solidFill>
                <a:effectLst/>
                <a:ea typeface="宋体" panose="02010600030101010101" pitchFamily="2" charset="-122"/>
              </a:rPr>
              <a:t>spinal or neck injuries</a:t>
            </a:r>
            <a:r>
              <a:rPr lang="en-US" altLang="zh-CN" sz="2800" dirty="0">
                <a:solidFill>
                  <a:schemeClr val="bg1"/>
                </a:solidFill>
                <a:effectLst/>
                <a:ea typeface="宋体" panose="02010600030101010101" pitchFamily="2" charset="-122"/>
              </a:rPr>
              <a:t>, do not attempt to place the casualty in the recovery position.</a:t>
            </a:r>
          </a:p>
          <a:p>
            <a:pPr algn="just">
              <a:lnSpc>
                <a:spcPct val="150000"/>
              </a:lnSpc>
            </a:pPr>
            <a:r>
              <a:rPr lang="en-US" altLang="zh-CN" sz="2800" b="1" dirty="0">
                <a:solidFill>
                  <a:schemeClr val="bg1"/>
                </a:solidFill>
                <a:effectLst/>
                <a:ea typeface="宋体" panose="02010600030101010101" pitchFamily="2" charset="-122"/>
              </a:rPr>
              <a:t>NOTE: </a:t>
            </a:r>
            <a:r>
              <a:rPr lang="en-US" altLang="zh-CN" sz="2800" dirty="0">
                <a:solidFill>
                  <a:schemeClr val="bg1"/>
                </a:solidFill>
                <a:effectLst/>
                <a:ea typeface="宋体" panose="02010600030101010101" pitchFamily="2" charset="-122"/>
              </a:rPr>
              <a:t>Leaving the victim in this position for long periods may cause them to experience nerve compression.</a:t>
            </a:r>
          </a:p>
        </p:txBody>
      </p:sp>
      <p:sp>
        <p:nvSpPr>
          <p:cNvPr id="77829" name="Rectangle 5"/>
          <p:cNvSpPr>
            <a:spLocks noChangeArrowheads="1"/>
          </p:cNvSpPr>
          <p:nvPr/>
        </p:nvSpPr>
        <p:spPr bwMode="auto">
          <a:xfrm>
            <a:off x="468313" y="3333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3200">
                <a:solidFill>
                  <a:schemeClr val="tx2"/>
                </a:solidFill>
                <a:latin typeface="Arial" panose="020B0604020202020204" pitchFamily="34" charset="0"/>
              </a:defRPr>
            </a:lvl1pPr>
            <a:lvl2pPr algn="ctr">
              <a:defRPr sz="3200">
                <a:solidFill>
                  <a:schemeClr val="tx2"/>
                </a:solidFill>
                <a:latin typeface="Arial" panose="020B0604020202020204" pitchFamily="34" charset="0"/>
              </a:defRPr>
            </a:lvl2pPr>
            <a:lvl3pPr algn="ctr">
              <a:defRPr sz="3200">
                <a:solidFill>
                  <a:schemeClr val="tx2"/>
                </a:solidFill>
                <a:latin typeface="Arial" panose="020B0604020202020204" pitchFamily="34" charset="0"/>
              </a:defRPr>
            </a:lvl3pPr>
            <a:lvl4pPr algn="ctr">
              <a:defRPr sz="3200">
                <a:solidFill>
                  <a:schemeClr val="tx2"/>
                </a:solidFill>
                <a:latin typeface="Arial" panose="020B0604020202020204" pitchFamily="34" charset="0"/>
              </a:defRPr>
            </a:lvl4pPr>
            <a:lvl5pPr algn="ctr">
              <a:defRPr sz="3200">
                <a:solidFill>
                  <a:schemeClr val="tx2"/>
                </a:solidFill>
                <a:latin typeface="Arial" panose="020B0604020202020204" pitchFamily="34" charset="0"/>
              </a:defRPr>
            </a:lvl5pPr>
            <a:lvl6pPr marL="457200" algn="ctr" fontAlgn="base">
              <a:spcBef>
                <a:spcPct val="0"/>
              </a:spcBef>
              <a:spcAft>
                <a:spcPct val="0"/>
              </a:spcAft>
              <a:defRPr sz="3200">
                <a:solidFill>
                  <a:schemeClr val="tx2"/>
                </a:solidFill>
                <a:latin typeface="Arial" panose="020B0604020202020204" pitchFamily="34" charset="0"/>
              </a:defRPr>
            </a:lvl6pPr>
            <a:lvl7pPr marL="914400" algn="ctr" fontAlgn="base">
              <a:spcBef>
                <a:spcPct val="0"/>
              </a:spcBef>
              <a:spcAft>
                <a:spcPct val="0"/>
              </a:spcAft>
              <a:defRPr sz="3200">
                <a:solidFill>
                  <a:schemeClr val="tx2"/>
                </a:solidFill>
                <a:latin typeface="Arial" panose="020B0604020202020204" pitchFamily="34" charset="0"/>
              </a:defRPr>
            </a:lvl7pPr>
            <a:lvl8pPr marL="1371600" algn="ctr" fontAlgn="base">
              <a:spcBef>
                <a:spcPct val="0"/>
              </a:spcBef>
              <a:spcAft>
                <a:spcPct val="0"/>
              </a:spcAft>
              <a:defRPr sz="3200">
                <a:solidFill>
                  <a:schemeClr val="tx2"/>
                </a:solidFill>
                <a:latin typeface="Arial" panose="020B0604020202020204" pitchFamily="34" charset="0"/>
              </a:defRPr>
            </a:lvl8pPr>
            <a:lvl9pPr marL="1828800" algn="ctr" fontAlgn="base">
              <a:spcBef>
                <a:spcPct val="0"/>
              </a:spcBef>
              <a:spcAft>
                <a:spcPct val="0"/>
              </a:spcAft>
              <a:defRPr sz="3200">
                <a:solidFill>
                  <a:schemeClr val="tx2"/>
                </a:solidFill>
                <a:latin typeface="Arial" panose="020B0604020202020204" pitchFamily="34" charset="0"/>
              </a:defRPr>
            </a:lvl9pPr>
          </a:lstStyle>
          <a:p>
            <a:pPr eaLnBrk="1" hangingPunct="1"/>
            <a:endParaRPr lang="zh-CN" altLang="en-US" b="0">
              <a:solidFill>
                <a:srgbClr val="FFFF00"/>
              </a:solidFill>
              <a:ea typeface="宋体" panose="02010600030101010101" pitchFamily="2" charset="-122"/>
            </a:endParaRPr>
          </a:p>
        </p:txBody>
      </p:sp>
      <p:sp>
        <p:nvSpPr>
          <p:cNvPr id="2" name="Date Placeholder 1"/>
          <p:cNvSpPr>
            <a:spLocks noGrp="1"/>
          </p:cNvSpPr>
          <p:nvPr>
            <p:ph type="dt" sz="half" idx="10"/>
          </p:nvPr>
        </p:nvSpPr>
        <p:spPr/>
        <p:txBody>
          <a:bodyPr/>
          <a:lstStyle/>
          <a:p>
            <a:fld id="{12A83894-2E45-4317-9610-5F754ED26803}"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60</a:t>
            </a:fld>
            <a:endParaRPr lang="en-US"/>
          </a:p>
        </p:txBody>
      </p:sp>
    </p:spTree>
    <p:extLst>
      <p:ext uri="{BB962C8B-B14F-4D97-AF65-F5344CB8AC3E}">
        <p14:creationId xmlns:p14="http://schemas.microsoft.com/office/powerpoint/2010/main" val="56611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RP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2592387" cy="22225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RP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6338"/>
            <a:ext cx="2447925" cy="2409825"/>
          </a:xfrm>
          <a:prstGeom prst="rect">
            <a:avLst/>
          </a:prstGeom>
          <a:noFill/>
          <a:extLst>
            <a:ext uri="{909E8E84-426E-40DD-AFC4-6F175D3DCCD1}">
              <a14:hiddenFill xmlns:a14="http://schemas.microsoft.com/office/drawing/2010/main">
                <a:solidFill>
                  <a:srgbClr val="FFFFFF"/>
                </a:solidFill>
              </a14:hiddenFill>
            </a:ext>
          </a:extLst>
        </p:spPr>
      </p:pic>
      <p:sp>
        <p:nvSpPr>
          <p:cNvPr id="78854" name="Text Box 6"/>
          <p:cNvSpPr txBox="1">
            <a:spLocks noChangeArrowheads="1"/>
          </p:cNvSpPr>
          <p:nvPr/>
        </p:nvSpPr>
        <p:spPr bwMode="auto">
          <a:xfrm>
            <a:off x="3635375" y="549275"/>
            <a:ext cx="504031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900" b="0" dirty="0">
                <a:solidFill>
                  <a:schemeClr val="bg1"/>
                </a:solidFill>
                <a:latin typeface="Arial" panose="020B0604020202020204" pitchFamily="34" charset="0"/>
                <a:ea typeface="宋体" panose="02010600030101010101" pitchFamily="2" charset="-122"/>
                <a:cs typeface="Arial" panose="020B0604020202020204" pitchFamily="34" charset="0"/>
              </a:rPr>
              <a:t>STEP 1: Kneel next to the person. Place the arm closest to you straight out from the body. Position the far arm with the back of the hand against the near cheek.</a:t>
            </a:r>
          </a:p>
        </p:txBody>
      </p:sp>
      <p:sp>
        <p:nvSpPr>
          <p:cNvPr id="78855" name="Text Box 7"/>
          <p:cNvSpPr txBox="1">
            <a:spLocks noChangeArrowheads="1"/>
          </p:cNvSpPr>
          <p:nvPr/>
        </p:nvSpPr>
        <p:spPr bwMode="auto">
          <a:xfrm>
            <a:off x="3563938" y="4149725"/>
            <a:ext cx="504031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900" b="0" dirty="0">
                <a:solidFill>
                  <a:schemeClr val="bg1"/>
                </a:solidFill>
                <a:latin typeface="Arial" panose="020B0604020202020204" pitchFamily="34" charset="0"/>
                <a:ea typeface="宋体" panose="02010600030101010101" pitchFamily="2" charset="-122"/>
                <a:cs typeface="Arial" panose="020B0604020202020204" pitchFamily="34" charset="0"/>
              </a:rPr>
              <a:t>STEP 2: Grab and bend the person’s far knee.</a:t>
            </a:r>
          </a:p>
        </p:txBody>
      </p:sp>
      <p:sp>
        <p:nvSpPr>
          <p:cNvPr id="78856" name="Text Box 8"/>
          <p:cNvSpPr txBox="1">
            <a:spLocks noChangeArrowheads="1"/>
          </p:cNvSpPr>
          <p:nvPr/>
        </p:nvSpPr>
        <p:spPr bwMode="auto">
          <a:xfrm>
            <a:off x="323850" y="6521450"/>
            <a:ext cx="8569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zh-CN" sz="1600" b="0">
                <a:latin typeface="Arial" panose="020B0604020202020204" pitchFamily="34" charset="0"/>
                <a:ea typeface="宋体" panose="02010600030101010101" pitchFamily="2" charset="-122"/>
                <a:cs typeface="Arial" panose="020B0604020202020204" pitchFamily="34" charset="0"/>
              </a:rPr>
              <a:t>http://www.health.harvard.edu/fhg/firstaid/recovery.shtml</a:t>
            </a:r>
          </a:p>
        </p:txBody>
      </p:sp>
      <p:sp>
        <p:nvSpPr>
          <p:cNvPr id="2" name="Date Placeholder 1"/>
          <p:cNvSpPr>
            <a:spLocks noGrp="1"/>
          </p:cNvSpPr>
          <p:nvPr>
            <p:ph type="dt" sz="half" idx="10"/>
          </p:nvPr>
        </p:nvSpPr>
        <p:spPr/>
        <p:txBody>
          <a:bodyPr/>
          <a:lstStyle/>
          <a:p>
            <a:fld id="{182B3533-6D0C-405B-AECB-ED619C544B17}"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61</a:t>
            </a:fld>
            <a:endParaRPr lang="en-US"/>
          </a:p>
        </p:txBody>
      </p:sp>
    </p:spTree>
    <p:extLst>
      <p:ext uri="{BB962C8B-B14F-4D97-AF65-F5344CB8AC3E}">
        <p14:creationId xmlns:p14="http://schemas.microsoft.com/office/powerpoint/2010/main" val="1871709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RP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92150"/>
            <a:ext cx="273685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RP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2181225" cy="2736850"/>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4067175" y="692150"/>
            <a:ext cx="4751388"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900" b="0" dirty="0">
                <a:solidFill>
                  <a:schemeClr val="bg1"/>
                </a:solidFill>
                <a:latin typeface="Arial" panose="020B0604020202020204" pitchFamily="34" charset="0"/>
                <a:ea typeface="宋体" panose="02010600030101010101" pitchFamily="2" charset="-122"/>
                <a:cs typeface="Arial" panose="020B0604020202020204" pitchFamily="34" charset="0"/>
              </a:rPr>
              <a:t>STEP 3: Protecting the head with one hand, gently roll the person toward you by pulling the far knee over and to the ground.</a:t>
            </a:r>
          </a:p>
        </p:txBody>
      </p:sp>
      <p:sp>
        <p:nvSpPr>
          <p:cNvPr id="79879" name="Text Box 7"/>
          <p:cNvSpPr txBox="1">
            <a:spLocks noChangeArrowheads="1"/>
          </p:cNvSpPr>
          <p:nvPr/>
        </p:nvSpPr>
        <p:spPr bwMode="auto">
          <a:xfrm>
            <a:off x="3635375" y="3573463"/>
            <a:ext cx="5040313"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2500" b="0" dirty="0">
                <a:solidFill>
                  <a:schemeClr val="bg1"/>
                </a:solidFill>
                <a:latin typeface="Arial" panose="020B0604020202020204" pitchFamily="34" charset="0"/>
                <a:ea typeface="宋体" panose="02010600030101010101" pitchFamily="2" charset="-122"/>
                <a:cs typeface="Arial" panose="020B0604020202020204" pitchFamily="34" charset="0"/>
              </a:rPr>
              <a:t>STEP 4: Tilt the head up slightly so that the airway is open. Make sure that the hand is under the cheek. Place a blanket or coat over the person (unless he/she has a heat illness or fever) and stay close until help arrives.</a:t>
            </a:r>
          </a:p>
        </p:txBody>
      </p:sp>
      <p:sp>
        <p:nvSpPr>
          <p:cNvPr id="79880" name="Text Box 8"/>
          <p:cNvSpPr txBox="1">
            <a:spLocks noChangeArrowheads="1"/>
          </p:cNvSpPr>
          <p:nvPr/>
        </p:nvSpPr>
        <p:spPr bwMode="auto">
          <a:xfrm>
            <a:off x="323850" y="6521450"/>
            <a:ext cx="8569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zh-CN" sz="1600" b="0">
                <a:latin typeface="Arial" panose="020B0604020202020204" pitchFamily="34" charset="0"/>
                <a:ea typeface="宋体" panose="02010600030101010101" pitchFamily="2" charset="-122"/>
                <a:cs typeface="Arial" panose="020B0604020202020204" pitchFamily="34" charset="0"/>
              </a:rPr>
              <a:t>http://www.health.harvard.edu/fhg/firstaid/recovery.shtml</a:t>
            </a:r>
          </a:p>
        </p:txBody>
      </p:sp>
      <p:sp>
        <p:nvSpPr>
          <p:cNvPr id="2" name="Date Placeholder 1"/>
          <p:cNvSpPr>
            <a:spLocks noGrp="1"/>
          </p:cNvSpPr>
          <p:nvPr>
            <p:ph type="dt" sz="half" idx="10"/>
          </p:nvPr>
        </p:nvSpPr>
        <p:spPr>
          <a:xfrm>
            <a:off x="5723883" y="6310313"/>
            <a:ext cx="2057400" cy="365125"/>
          </a:xfrm>
        </p:spPr>
        <p:txBody>
          <a:bodyPr/>
          <a:lstStyle/>
          <a:p>
            <a:fld id="{99BACFA0-ADBF-4CA8-89DC-337625CDFDBE}" type="datetime1">
              <a:rPr lang="en-US" smtClean="0"/>
              <a:t>12/2/2021</a:t>
            </a:fld>
            <a:endParaRPr lang="en-US" dirty="0"/>
          </a:p>
        </p:txBody>
      </p:sp>
      <p:sp>
        <p:nvSpPr>
          <p:cNvPr id="3" name="Slide Number Placeholder 2"/>
          <p:cNvSpPr>
            <a:spLocks noGrp="1"/>
          </p:cNvSpPr>
          <p:nvPr>
            <p:ph type="sldNum" sz="quarter" idx="12"/>
          </p:nvPr>
        </p:nvSpPr>
        <p:spPr>
          <a:xfrm>
            <a:off x="8253404" y="6127750"/>
            <a:ext cx="565159" cy="365125"/>
          </a:xfrm>
        </p:spPr>
        <p:txBody>
          <a:bodyPr/>
          <a:lstStyle/>
          <a:p>
            <a:fld id="{B93D1BD3-223B-4EEE-8D90-A8A34B0DCC2C}" type="slidenum">
              <a:rPr lang="en-US" smtClean="0"/>
              <a:t>62</a:t>
            </a:fld>
            <a:endParaRPr lang="en-US" dirty="0"/>
          </a:p>
        </p:txBody>
      </p:sp>
    </p:spTree>
    <p:extLst>
      <p:ext uri="{BB962C8B-B14F-4D97-AF65-F5344CB8AC3E}">
        <p14:creationId xmlns:p14="http://schemas.microsoft.com/office/powerpoint/2010/main" val="2982373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CARDIO-PULMONARY RESCUSCITATION- (CPR)</a:t>
            </a:r>
          </a:p>
        </p:txBody>
      </p:sp>
      <p:sp>
        <p:nvSpPr>
          <p:cNvPr id="3" name="Content Placeholder 2"/>
          <p:cNvSpPr>
            <a:spLocks noGrp="1"/>
          </p:cNvSpPr>
          <p:nvPr>
            <p:ph idx="1"/>
          </p:nvPr>
        </p:nvSpPr>
        <p:spPr/>
        <p:txBody>
          <a:bodyPr>
            <a:normAutofit/>
          </a:bodyPr>
          <a:lstStyle/>
          <a:p>
            <a:pPr algn="just">
              <a:lnSpc>
                <a:spcPct val="150000"/>
              </a:lnSpc>
            </a:pPr>
            <a:r>
              <a:rPr lang="en-US" sz="2800" b="1" dirty="0">
                <a:solidFill>
                  <a:schemeClr val="bg1"/>
                </a:solidFill>
                <a:effectLst/>
              </a:rPr>
              <a:t>Cardiopulmonary resuscitation (CPR) </a:t>
            </a:r>
            <a:r>
              <a:rPr lang="en-US" sz="2800" dirty="0">
                <a:solidFill>
                  <a:schemeClr val="bg1"/>
                </a:solidFill>
                <a:effectLst/>
              </a:rPr>
              <a:t>is a lifesaving technique useful in many emergencies, including heart attack or near drowning, in which someone's breathing or heartbeat has stopped.</a:t>
            </a:r>
          </a:p>
        </p:txBody>
      </p:sp>
      <p:sp>
        <p:nvSpPr>
          <p:cNvPr id="4" name="Date Placeholder 3"/>
          <p:cNvSpPr>
            <a:spLocks noGrp="1"/>
          </p:cNvSpPr>
          <p:nvPr>
            <p:ph type="dt" sz="half" idx="10"/>
          </p:nvPr>
        </p:nvSpPr>
        <p:spPr/>
        <p:txBody>
          <a:bodyPr/>
          <a:lstStyle/>
          <a:p>
            <a:fld id="{ECFB09FF-95C1-40AC-A852-A95146FED8E8}"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63</a:t>
            </a:fld>
            <a:endParaRPr lang="en-US"/>
          </a:p>
        </p:txBody>
      </p:sp>
    </p:spTree>
    <p:extLst>
      <p:ext uri="{BB962C8B-B14F-4D97-AF65-F5344CB8AC3E}">
        <p14:creationId xmlns:p14="http://schemas.microsoft.com/office/powerpoint/2010/main" val="198506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CPR..</a:t>
            </a:r>
          </a:p>
        </p:txBody>
      </p:sp>
      <p:sp>
        <p:nvSpPr>
          <p:cNvPr id="3" name="Content Placeholder 2"/>
          <p:cNvSpPr>
            <a:spLocks noGrp="1"/>
          </p:cNvSpPr>
          <p:nvPr>
            <p:ph idx="1"/>
          </p:nvPr>
        </p:nvSpPr>
        <p:spPr/>
        <p:txBody>
          <a:bodyPr>
            <a:normAutofit/>
          </a:bodyPr>
          <a:lstStyle/>
          <a:p>
            <a:pPr algn="just">
              <a:lnSpc>
                <a:spcPct val="150000"/>
              </a:lnSpc>
            </a:pPr>
            <a:r>
              <a:rPr lang="en-US" sz="2800" dirty="0">
                <a:solidFill>
                  <a:schemeClr val="bg1"/>
                </a:solidFill>
                <a:effectLst/>
              </a:rPr>
              <a:t>Cardio Pulmonary Resuscitation is a technique of </a:t>
            </a:r>
            <a:r>
              <a:rPr lang="en-US" sz="2800" b="1" dirty="0">
                <a:solidFill>
                  <a:schemeClr val="bg1"/>
                </a:solidFill>
                <a:effectLst/>
              </a:rPr>
              <a:t>basic life support </a:t>
            </a:r>
            <a:r>
              <a:rPr lang="en-US" sz="2800" dirty="0">
                <a:solidFill>
                  <a:schemeClr val="bg1"/>
                </a:solidFill>
                <a:effectLst/>
              </a:rPr>
              <a:t>for oxygenating the brain and heart until appropriate, definitive medical treatment can restore normal heart and ventilatory action.</a:t>
            </a:r>
          </a:p>
        </p:txBody>
      </p:sp>
      <p:sp>
        <p:nvSpPr>
          <p:cNvPr id="4" name="Date Placeholder 3"/>
          <p:cNvSpPr>
            <a:spLocks noGrp="1"/>
          </p:cNvSpPr>
          <p:nvPr>
            <p:ph type="dt" sz="half" idx="10"/>
          </p:nvPr>
        </p:nvSpPr>
        <p:spPr/>
        <p:txBody>
          <a:bodyPr/>
          <a:lstStyle/>
          <a:p>
            <a:fld id="{730AEFA0-1770-4B3F-8E7C-3C7A3C5F169E}"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64</a:t>
            </a:fld>
            <a:endParaRPr lang="en-US"/>
          </a:p>
        </p:txBody>
      </p:sp>
    </p:spTree>
    <p:extLst>
      <p:ext uri="{BB962C8B-B14F-4D97-AF65-F5344CB8AC3E}">
        <p14:creationId xmlns:p14="http://schemas.microsoft.com/office/powerpoint/2010/main" val="3412831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Purposes </a:t>
            </a:r>
          </a:p>
        </p:txBody>
      </p:sp>
      <p:sp>
        <p:nvSpPr>
          <p:cNvPr id="3" name="Content Placeholder 2"/>
          <p:cNvSpPr>
            <a:spLocks noGrp="1"/>
          </p:cNvSpPr>
          <p:nvPr>
            <p:ph idx="1"/>
          </p:nvPr>
        </p:nvSpPr>
        <p:spPr>
          <a:xfrm>
            <a:off x="685346" y="1732450"/>
            <a:ext cx="7765322" cy="4668350"/>
          </a:xfrm>
        </p:spPr>
        <p:txBody>
          <a:bodyPr>
            <a:noAutofit/>
          </a:bodyPr>
          <a:lstStyle/>
          <a:p>
            <a:r>
              <a:rPr lang="en-US" sz="2800" dirty="0">
                <a:solidFill>
                  <a:schemeClr val="bg1"/>
                </a:solidFill>
                <a:effectLst/>
              </a:rPr>
              <a:t>To maintain an open and clear airway (A).</a:t>
            </a:r>
          </a:p>
          <a:p>
            <a:r>
              <a:rPr lang="en-US" sz="2800" dirty="0">
                <a:solidFill>
                  <a:schemeClr val="bg1"/>
                </a:solidFill>
                <a:effectLst/>
              </a:rPr>
              <a:t>To maintain breathing by external ventilation (B).</a:t>
            </a:r>
          </a:p>
          <a:p>
            <a:r>
              <a:rPr lang="en-US" sz="2800" dirty="0">
                <a:solidFill>
                  <a:schemeClr val="bg1"/>
                </a:solidFill>
                <a:effectLst/>
              </a:rPr>
              <a:t>To maintain Blood circulation by external cardiac massages (C).</a:t>
            </a:r>
          </a:p>
          <a:p>
            <a:r>
              <a:rPr lang="en-US" sz="2800" dirty="0">
                <a:solidFill>
                  <a:schemeClr val="bg1"/>
                </a:solidFill>
                <a:effectLst/>
              </a:rPr>
              <a:t>To save life of the Patient.</a:t>
            </a:r>
          </a:p>
          <a:p>
            <a:r>
              <a:rPr lang="en-US" sz="2800" dirty="0">
                <a:solidFill>
                  <a:schemeClr val="bg1"/>
                </a:solidFill>
                <a:effectLst/>
              </a:rPr>
              <a:t>To provide basic life support till medical and advanced life support arrives</a:t>
            </a:r>
          </a:p>
        </p:txBody>
      </p:sp>
      <p:sp>
        <p:nvSpPr>
          <p:cNvPr id="4" name="Date Placeholder 3"/>
          <p:cNvSpPr>
            <a:spLocks noGrp="1"/>
          </p:cNvSpPr>
          <p:nvPr>
            <p:ph type="dt" sz="half" idx="10"/>
          </p:nvPr>
        </p:nvSpPr>
        <p:spPr/>
        <p:txBody>
          <a:bodyPr/>
          <a:lstStyle/>
          <a:p>
            <a:fld id="{D5E484B8-2877-44DE-94D9-8E6F91A77EAA}"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65</a:t>
            </a:fld>
            <a:endParaRPr lang="en-US"/>
          </a:p>
        </p:txBody>
      </p:sp>
    </p:spTree>
    <p:extLst>
      <p:ext uri="{BB962C8B-B14F-4D97-AF65-F5344CB8AC3E}">
        <p14:creationId xmlns:p14="http://schemas.microsoft.com/office/powerpoint/2010/main" val="2314377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a:t>
            </a:r>
          </a:p>
        </p:txBody>
      </p:sp>
      <p:sp>
        <p:nvSpPr>
          <p:cNvPr id="3" name="Content Placeholder 2"/>
          <p:cNvSpPr>
            <a:spLocks noGrp="1"/>
          </p:cNvSpPr>
          <p:nvPr>
            <p:ph idx="1"/>
          </p:nvPr>
        </p:nvSpPr>
        <p:spPr/>
        <p:txBody>
          <a:bodyPr>
            <a:normAutofit/>
          </a:bodyPr>
          <a:lstStyle/>
          <a:p>
            <a:r>
              <a:rPr lang="en-US" sz="2800" b="1" u="sng" dirty="0">
                <a:solidFill>
                  <a:schemeClr val="bg1"/>
                </a:solidFill>
              </a:rPr>
              <a:t>Cardiac Arrest</a:t>
            </a:r>
          </a:p>
          <a:p>
            <a:r>
              <a:rPr lang="en-US" sz="2800" u="sng" dirty="0">
                <a:solidFill>
                  <a:schemeClr val="bg1"/>
                </a:solidFill>
              </a:rPr>
              <a:t>Ventricular fibrillation (VF)</a:t>
            </a:r>
          </a:p>
          <a:p>
            <a:r>
              <a:rPr lang="en-US" sz="2800" u="sng" dirty="0">
                <a:solidFill>
                  <a:schemeClr val="bg1"/>
                </a:solidFill>
              </a:rPr>
              <a:t> Ventricular tachycardia (VT)</a:t>
            </a:r>
          </a:p>
          <a:p>
            <a:r>
              <a:rPr lang="en-US" sz="2800" u="sng" dirty="0">
                <a:solidFill>
                  <a:schemeClr val="bg1"/>
                </a:solidFill>
              </a:rPr>
              <a:t> Asystole</a:t>
            </a:r>
          </a:p>
          <a:p>
            <a:r>
              <a:rPr lang="en-US" sz="2800" u="sng" dirty="0">
                <a:solidFill>
                  <a:schemeClr val="bg1"/>
                </a:solidFill>
              </a:rPr>
              <a:t> Pulse less electrical activity</a:t>
            </a:r>
          </a:p>
        </p:txBody>
      </p:sp>
      <p:sp>
        <p:nvSpPr>
          <p:cNvPr id="4" name="Date Placeholder 3"/>
          <p:cNvSpPr>
            <a:spLocks noGrp="1"/>
          </p:cNvSpPr>
          <p:nvPr>
            <p:ph type="dt" sz="half" idx="10"/>
          </p:nvPr>
        </p:nvSpPr>
        <p:spPr/>
        <p:txBody>
          <a:bodyPr/>
          <a:lstStyle/>
          <a:p>
            <a:fld id="{0492438C-D991-4362-A747-F072020ECE99}"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66</a:t>
            </a:fld>
            <a:endParaRPr lang="en-US"/>
          </a:p>
        </p:txBody>
      </p:sp>
    </p:spTree>
    <p:extLst>
      <p:ext uri="{BB962C8B-B14F-4D97-AF65-F5344CB8AC3E}">
        <p14:creationId xmlns:p14="http://schemas.microsoft.com/office/powerpoint/2010/main" val="4381811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a:t>
            </a:r>
          </a:p>
        </p:txBody>
      </p:sp>
      <p:sp>
        <p:nvSpPr>
          <p:cNvPr id="3" name="Content Placeholder 2"/>
          <p:cNvSpPr>
            <a:spLocks noGrp="1"/>
          </p:cNvSpPr>
          <p:nvPr>
            <p:ph idx="1"/>
          </p:nvPr>
        </p:nvSpPr>
        <p:spPr>
          <a:xfrm>
            <a:off x="685346" y="1732450"/>
            <a:ext cx="7765322" cy="4715242"/>
          </a:xfrm>
        </p:spPr>
        <p:txBody>
          <a:bodyPr numCol="2">
            <a:noAutofit/>
          </a:bodyPr>
          <a:lstStyle/>
          <a:p>
            <a:r>
              <a:rPr lang="en-US" sz="2800" b="1" dirty="0">
                <a:solidFill>
                  <a:schemeClr val="bg1"/>
                </a:solidFill>
                <a:effectLst/>
              </a:rPr>
              <a:t>Respiratory Arrest</a:t>
            </a:r>
          </a:p>
          <a:p>
            <a:r>
              <a:rPr lang="en-US" sz="2800" dirty="0">
                <a:solidFill>
                  <a:schemeClr val="bg1"/>
                </a:solidFill>
                <a:effectLst/>
              </a:rPr>
              <a:t>• This may be result of following:</a:t>
            </a:r>
          </a:p>
          <a:p>
            <a:pPr lvl="4"/>
            <a:r>
              <a:rPr lang="en-US" sz="2800" dirty="0">
                <a:solidFill>
                  <a:schemeClr val="bg1"/>
                </a:solidFill>
                <a:effectLst/>
              </a:rPr>
              <a:t>• Drowning</a:t>
            </a:r>
          </a:p>
          <a:p>
            <a:pPr lvl="4"/>
            <a:r>
              <a:rPr lang="en-US" sz="2800" dirty="0">
                <a:solidFill>
                  <a:schemeClr val="bg1"/>
                </a:solidFill>
                <a:effectLst/>
              </a:rPr>
              <a:t>• Stroke</a:t>
            </a:r>
          </a:p>
          <a:p>
            <a:pPr lvl="4"/>
            <a:r>
              <a:rPr lang="en-US" sz="2800" dirty="0">
                <a:solidFill>
                  <a:schemeClr val="bg1"/>
                </a:solidFill>
                <a:effectLst/>
              </a:rPr>
              <a:t>• Foreign body in throat</a:t>
            </a:r>
          </a:p>
          <a:p>
            <a:pPr lvl="4"/>
            <a:r>
              <a:rPr lang="en-US" sz="2800" dirty="0">
                <a:solidFill>
                  <a:schemeClr val="bg1"/>
                </a:solidFill>
                <a:effectLst/>
              </a:rPr>
              <a:t>• Smoke inhalation</a:t>
            </a:r>
          </a:p>
          <a:p>
            <a:pPr lvl="4"/>
            <a:r>
              <a:rPr lang="en-US" sz="2800" dirty="0">
                <a:solidFill>
                  <a:schemeClr val="bg1"/>
                </a:solidFill>
                <a:effectLst/>
              </a:rPr>
              <a:t>• Drug overdose</a:t>
            </a:r>
          </a:p>
          <a:p>
            <a:pPr lvl="4"/>
            <a:r>
              <a:rPr lang="en-US" sz="2800" dirty="0">
                <a:solidFill>
                  <a:schemeClr val="bg1"/>
                </a:solidFill>
                <a:effectLst/>
              </a:rPr>
              <a:t>• Suffocation</a:t>
            </a:r>
          </a:p>
          <a:p>
            <a:pPr lvl="4"/>
            <a:r>
              <a:rPr lang="en-US" sz="2800" dirty="0">
                <a:solidFill>
                  <a:schemeClr val="bg1"/>
                </a:solidFill>
                <a:effectLst/>
              </a:rPr>
              <a:t>• Accident, injury</a:t>
            </a:r>
          </a:p>
          <a:p>
            <a:pPr lvl="4"/>
            <a:r>
              <a:rPr lang="en-US" sz="2800" dirty="0">
                <a:solidFill>
                  <a:schemeClr val="bg1"/>
                </a:solidFill>
                <a:effectLst/>
              </a:rPr>
              <a:t>• Coma</a:t>
            </a:r>
          </a:p>
          <a:p>
            <a:pPr lvl="4"/>
            <a:r>
              <a:rPr lang="en-US" sz="2800" dirty="0">
                <a:solidFill>
                  <a:schemeClr val="bg1"/>
                </a:solidFill>
                <a:effectLst/>
              </a:rPr>
              <a:t>• Epiglottis paralysis.</a:t>
            </a:r>
          </a:p>
        </p:txBody>
      </p:sp>
      <p:sp>
        <p:nvSpPr>
          <p:cNvPr id="4" name="Date Placeholder 3"/>
          <p:cNvSpPr>
            <a:spLocks noGrp="1"/>
          </p:cNvSpPr>
          <p:nvPr>
            <p:ph type="dt" sz="half" idx="10"/>
          </p:nvPr>
        </p:nvSpPr>
        <p:spPr/>
        <p:txBody>
          <a:bodyPr/>
          <a:lstStyle/>
          <a:p>
            <a:fld id="{DF74E1B0-3F97-4CD1-A72A-30E871C92EDF}"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67</a:t>
            </a:fld>
            <a:endParaRPr lang="en-US"/>
          </a:p>
        </p:txBody>
      </p:sp>
    </p:spTree>
    <p:extLst>
      <p:ext uri="{BB962C8B-B14F-4D97-AF65-F5344CB8AC3E}">
        <p14:creationId xmlns:p14="http://schemas.microsoft.com/office/powerpoint/2010/main" val="1909684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Principles of CPR</a:t>
            </a:r>
          </a:p>
        </p:txBody>
      </p:sp>
      <p:sp>
        <p:nvSpPr>
          <p:cNvPr id="3" name="Content Placeholder 2"/>
          <p:cNvSpPr>
            <a:spLocks noGrp="1"/>
          </p:cNvSpPr>
          <p:nvPr>
            <p:ph idx="1"/>
          </p:nvPr>
        </p:nvSpPr>
        <p:spPr/>
        <p:txBody>
          <a:bodyPr>
            <a:noAutofit/>
          </a:bodyPr>
          <a:lstStyle/>
          <a:p>
            <a:pPr algn="just">
              <a:lnSpc>
                <a:spcPct val="150000"/>
              </a:lnSpc>
            </a:pPr>
            <a:r>
              <a:rPr lang="en-US" sz="2800" dirty="0">
                <a:solidFill>
                  <a:schemeClr val="bg1"/>
                </a:solidFill>
                <a:effectLst/>
              </a:rPr>
              <a:t>To restore effective </a:t>
            </a:r>
            <a:r>
              <a:rPr lang="en-US" sz="2800" b="1" dirty="0">
                <a:solidFill>
                  <a:schemeClr val="bg1"/>
                </a:solidFill>
                <a:effectLst/>
              </a:rPr>
              <a:t>circulation</a:t>
            </a:r>
            <a:r>
              <a:rPr lang="en-US" sz="2800" dirty="0">
                <a:solidFill>
                  <a:schemeClr val="bg1"/>
                </a:solidFill>
                <a:effectLst/>
              </a:rPr>
              <a:t> and </a:t>
            </a:r>
            <a:r>
              <a:rPr lang="en-US" sz="2800" b="1" dirty="0">
                <a:solidFill>
                  <a:schemeClr val="bg1"/>
                </a:solidFill>
                <a:effectLst/>
              </a:rPr>
              <a:t>ventilation</a:t>
            </a:r>
            <a:r>
              <a:rPr lang="en-US" sz="2800" dirty="0">
                <a:solidFill>
                  <a:schemeClr val="bg1"/>
                </a:solidFill>
                <a:effectLst/>
              </a:rPr>
              <a:t>.</a:t>
            </a:r>
          </a:p>
          <a:p>
            <a:pPr algn="just">
              <a:lnSpc>
                <a:spcPct val="150000"/>
              </a:lnSpc>
            </a:pPr>
            <a:r>
              <a:rPr lang="en-US" sz="2800" dirty="0">
                <a:solidFill>
                  <a:schemeClr val="bg1"/>
                </a:solidFill>
                <a:effectLst/>
              </a:rPr>
              <a:t>To prevent </a:t>
            </a:r>
            <a:r>
              <a:rPr lang="en-US" sz="2800" b="1" dirty="0">
                <a:solidFill>
                  <a:schemeClr val="bg1"/>
                </a:solidFill>
                <a:effectLst/>
              </a:rPr>
              <a:t>irreversible cerebral damage </a:t>
            </a:r>
            <a:r>
              <a:rPr lang="en-US" sz="2800" dirty="0">
                <a:solidFill>
                  <a:schemeClr val="bg1"/>
                </a:solidFill>
                <a:effectLst/>
              </a:rPr>
              <a:t>due to </a:t>
            </a:r>
            <a:r>
              <a:rPr lang="en-US" sz="2800" b="1" dirty="0">
                <a:solidFill>
                  <a:schemeClr val="bg1"/>
                </a:solidFill>
                <a:effectLst/>
              </a:rPr>
              <a:t>anoxia. </a:t>
            </a:r>
            <a:r>
              <a:rPr lang="en-US" sz="2800" dirty="0">
                <a:solidFill>
                  <a:schemeClr val="bg1"/>
                </a:solidFill>
                <a:effectLst/>
              </a:rPr>
              <a:t>When the heart fails to maintain the cerebral circulation for approximately </a:t>
            </a:r>
            <a:r>
              <a:rPr lang="en-US" sz="2800" b="1" dirty="0">
                <a:solidFill>
                  <a:schemeClr val="bg1"/>
                </a:solidFill>
                <a:effectLst/>
              </a:rPr>
              <a:t>four minutes</a:t>
            </a:r>
            <a:r>
              <a:rPr lang="en-US" sz="2800" dirty="0">
                <a:solidFill>
                  <a:schemeClr val="bg1"/>
                </a:solidFill>
                <a:effectLst/>
              </a:rPr>
              <a:t> the brain may suffer irreversible damage.</a:t>
            </a:r>
          </a:p>
        </p:txBody>
      </p:sp>
      <p:sp>
        <p:nvSpPr>
          <p:cNvPr id="4" name="Date Placeholder 3"/>
          <p:cNvSpPr>
            <a:spLocks noGrp="1"/>
          </p:cNvSpPr>
          <p:nvPr>
            <p:ph type="dt" sz="half" idx="10"/>
          </p:nvPr>
        </p:nvSpPr>
        <p:spPr/>
        <p:txBody>
          <a:bodyPr/>
          <a:lstStyle/>
          <a:p>
            <a:fld id="{3FCE6403-1BCB-4F7B-BF71-DB771B3B4FB1}"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68</a:t>
            </a:fld>
            <a:endParaRPr lang="en-US"/>
          </a:p>
        </p:txBody>
      </p:sp>
    </p:spTree>
    <p:extLst>
      <p:ext uri="{BB962C8B-B14F-4D97-AF65-F5344CB8AC3E}">
        <p14:creationId xmlns:p14="http://schemas.microsoft.com/office/powerpoint/2010/main" val="3324096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CPR PROCEDURE</a:t>
            </a:r>
          </a:p>
        </p:txBody>
      </p:sp>
      <p:sp>
        <p:nvSpPr>
          <p:cNvPr id="3" name="Content Placeholder 2"/>
          <p:cNvSpPr>
            <a:spLocks noGrp="1"/>
          </p:cNvSpPr>
          <p:nvPr>
            <p:ph idx="1"/>
          </p:nvPr>
        </p:nvSpPr>
        <p:spPr>
          <a:xfrm>
            <a:off x="685346" y="1580050"/>
            <a:ext cx="7765322" cy="4211151"/>
          </a:xfrm>
        </p:spPr>
        <p:txBody>
          <a:bodyPr>
            <a:noAutofit/>
          </a:bodyPr>
          <a:lstStyle/>
          <a:p>
            <a:r>
              <a:rPr lang="en-US" sz="2800" dirty="0">
                <a:solidFill>
                  <a:schemeClr val="bg1"/>
                </a:solidFill>
                <a:effectLst/>
              </a:rPr>
              <a:t>Sequences of procedures performed to </a:t>
            </a:r>
            <a:r>
              <a:rPr lang="en-US" sz="2800" b="1" dirty="0">
                <a:solidFill>
                  <a:schemeClr val="bg1"/>
                </a:solidFill>
                <a:effectLst/>
              </a:rPr>
              <a:t>restore the circulation of oxygenated blood</a:t>
            </a:r>
            <a:r>
              <a:rPr lang="en-US" sz="2800" dirty="0">
                <a:solidFill>
                  <a:schemeClr val="bg1"/>
                </a:solidFill>
                <a:effectLst/>
              </a:rPr>
              <a:t> after a sudden pulmonary and/or cardiac arrest.</a:t>
            </a:r>
          </a:p>
          <a:p>
            <a:endParaRPr lang="en-US" sz="2800" dirty="0">
              <a:solidFill>
                <a:schemeClr val="bg1"/>
              </a:solidFill>
              <a:effectLst/>
            </a:endParaRPr>
          </a:p>
          <a:p>
            <a:r>
              <a:rPr lang="en-US" sz="2800" dirty="0">
                <a:solidFill>
                  <a:schemeClr val="bg1"/>
                </a:solidFill>
                <a:effectLst/>
              </a:rPr>
              <a:t>Chest compressions and pulmonary ventilation performed by </a:t>
            </a:r>
            <a:r>
              <a:rPr lang="en-US" sz="2800" b="1" dirty="0">
                <a:solidFill>
                  <a:schemeClr val="bg1"/>
                </a:solidFill>
                <a:effectLst/>
              </a:rPr>
              <a:t>anyone </a:t>
            </a:r>
            <a:r>
              <a:rPr lang="en-US" sz="2800" dirty="0">
                <a:solidFill>
                  <a:schemeClr val="bg1"/>
                </a:solidFill>
                <a:effectLst/>
              </a:rPr>
              <a:t>who knows how to do it</a:t>
            </a:r>
            <a:r>
              <a:rPr lang="en-US" sz="2400" dirty="0">
                <a:solidFill>
                  <a:schemeClr val="bg1"/>
                </a:solidFill>
                <a:effectLst/>
              </a:rPr>
              <a:t>, </a:t>
            </a:r>
            <a:r>
              <a:rPr lang="en-US" sz="2400" b="1" dirty="0">
                <a:solidFill>
                  <a:schemeClr val="bg1"/>
                </a:solidFill>
                <a:effectLst/>
              </a:rPr>
              <a:t>ANYWHERE, IMMEDIATELY, WITHOUT </a:t>
            </a:r>
            <a:r>
              <a:rPr lang="en-US" sz="2400" dirty="0">
                <a:solidFill>
                  <a:schemeClr val="bg1"/>
                </a:solidFill>
                <a:effectLst/>
              </a:rPr>
              <a:t>ANY OTHER </a:t>
            </a:r>
            <a:r>
              <a:rPr lang="en-US" sz="2400" b="1" dirty="0">
                <a:solidFill>
                  <a:schemeClr val="bg1"/>
                </a:solidFill>
                <a:effectLst/>
              </a:rPr>
              <a:t>EQUIPMENT.</a:t>
            </a:r>
            <a:endParaRPr lang="en-US" sz="2400" dirty="0">
              <a:solidFill>
                <a:schemeClr val="bg1"/>
              </a:solidFill>
              <a:effectLst/>
            </a:endParaRPr>
          </a:p>
        </p:txBody>
      </p:sp>
      <p:sp>
        <p:nvSpPr>
          <p:cNvPr id="4" name="Date Placeholder 3"/>
          <p:cNvSpPr>
            <a:spLocks noGrp="1"/>
          </p:cNvSpPr>
          <p:nvPr>
            <p:ph type="dt" sz="half" idx="10"/>
          </p:nvPr>
        </p:nvSpPr>
        <p:spPr/>
        <p:txBody>
          <a:bodyPr/>
          <a:lstStyle/>
          <a:p>
            <a:fld id="{2A272494-14F0-494D-8DB4-F50367984678}"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69</a:t>
            </a:fld>
            <a:endParaRPr lang="en-US"/>
          </a:p>
        </p:txBody>
      </p:sp>
    </p:spTree>
    <p:extLst>
      <p:ext uri="{BB962C8B-B14F-4D97-AF65-F5344CB8AC3E}">
        <p14:creationId xmlns:p14="http://schemas.microsoft.com/office/powerpoint/2010/main" val="100693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697069" y="117231"/>
            <a:ext cx="7765322" cy="656492"/>
          </a:xfrm>
        </p:spPr>
        <p:txBody>
          <a:bodyPr>
            <a:normAutofit fontScale="90000"/>
          </a:bodyPr>
          <a:lstStyle/>
          <a:p>
            <a:r>
              <a:rPr lang="en-US" altLang="zh-CN" dirty="0">
                <a:solidFill>
                  <a:schemeClr val="bg1"/>
                </a:solidFill>
                <a:ea typeface="宋体" panose="02010600030101010101" pitchFamily="2" charset="-122"/>
              </a:rPr>
              <a:t>PURPOSES OF FIRST AID</a:t>
            </a:r>
          </a:p>
        </p:txBody>
      </p:sp>
      <p:sp>
        <p:nvSpPr>
          <p:cNvPr id="105475" name="Rectangle 1027"/>
          <p:cNvSpPr>
            <a:spLocks noGrp="1" noChangeArrowheads="1"/>
          </p:cNvSpPr>
          <p:nvPr>
            <p:ph type="body" idx="1"/>
          </p:nvPr>
        </p:nvSpPr>
        <p:spPr>
          <a:xfrm>
            <a:off x="187570" y="937846"/>
            <a:ext cx="8522676" cy="5357445"/>
          </a:xfrm>
        </p:spPr>
        <p:txBody>
          <a:bodyPr>
            <a:noAutofit/>
          </a:bodyPr>
          <a:lstStyle/>
          <a:p>
            <a:pPr marL="36900" indent="0">
              <a:buNone/>
            </a:pPr>
            <a:r>
              <a:rPr lang="en-US" sz="2600" dirty="0">
                <a:solidFill>
                  <a:schemeClr val="bg1"/>
                </a:solidFill>
                <a:effectLst/>
                <a:latin typeface="Times New Roman" panose="02020603050405020304" pitchFamily="18" charset="0"/>
                <a:cs typeface="Times New Roman" panose="02020603050405020304" pitchFamily="18" charset="0"/>
              </a:rPr>
              <a:t>The </a:t>
            </a:r>
            <a:r>
              <a:rPr lang="en-US" sz="2600" b="1" dirty="0">
                <a:solidFill>
                  <a:schemeClr val="bg1"/>
                </a:solidFill>
                <a:effectLst/>
                <a:latin typeface="Times New Roman" panose="02020603050405020304" pitchFamily="18" charset="0"/>
                <a:cs typeface="Times New Roman" panose="02020603050405020304" pitchFamily="18" charset="0"/>
              </a:rPr>
              <a:t>key guiding principles and purpose </a:t>
            </a:r>
            <a:r>
              <a:rPr lang="en-US" sz="2600" dirty="0">
                <a:solidFill>
                  <a:schemeClr val="bg1"/>
                </a:solidFill>
                <a:effectLst/>
                <a:latin typeface="Times New Roman" panose="02020603050405020304" pitchFamily="18" charset="0"/>
                <a:cs typeface="Times New Roman" panose="02020603050405020304" pitchFamily="18" charset="0"/>
              </a:rPr>
              <a:t>of first aid, is often given in the mnemonic </a:t>
            </a:r>
            <a:r>
              <a:rPr lang="en-US" sz="2600" b="1" dirty="0">
                <a:solidFill>
                  <a:schemeClr val="bg1"/>
                </a:solidFill>
                <a:effectLst/>
                <a:latin typeface="Times New Roman" panose="02020603050405020304" pitchFamily="18" charset="0"/>
                <a:cs typeface="Times New Roman" panose="02020603050405020304" pitchFamily="18" charset="0"/>
              </a:rPr>
              <a:t>"3 Ps".</a:t>
            </a:r>
          </a:p>
          <a:p>
            <a:pPr marL="36900" indent="0">
              <a:buNone/>
            </a:pPr>
            <a:r>
              <a:rPr lang="en-US" altLang="zh-CN" sz="2600" b="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b="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Preserve life</a:t>
            </a:r>
          </a:p>
          <a:p>
            <a:pPr lvl="1"/>
            <a:r>
              <a:rPr lang="en-US" sz="2800" dirty="0">
                <a:solidFill>
                  <a:schemeClr val="bg1"/>
                </a:solidFill>
                <a:effectLst/>
                <a:latin typeface="Times New Roman" panose="02020603050405020304" pitchFamily="18" charset="0"/>
                <a:cs typeface="Times New Roman" panose="02020603050405020304" pitchFamily="18" charset="0"/>
              </a:rPr>
              <a:t>Life support (Airway, Breathing, and Circulation) are always the first priority. </a:t>
            </a:r>
          </a:p>
          <a:p>
            <a:pPr marL="450000" lvl="1" indent="0">
              <a:buNone/>
            </a:pPr>
            <a:r>
              <a:rPr lang="en-US" sz="2800" dirty="0">
                <a:solidFill>
                  <a:schemeClr val="bg1"/>
                </a:solidFill>
                <a:effectLst/>
                <a:latin typeface="Times New Roman" panose="02020603050405020304" pitchFamily="18" charset="0"/>
                <a:cs typeface="Times New Roman" panose="02020603050405020304" pitchFamily="18" charset="0"/>
              </a:rPr>
              <a:t>● Airway must be open so that air containing oxygen enters the body. </a:t>
            </a:r>
          </a:p>
          <a:p>
            <a:pPr marL="450000" lvl="1" indent="0">
              <a:buNone/>
            </a:pPr>
            <a:r>
              <a:rPr lang="en-US" sz="2800" dirty="0">
                <a:solidFill>
                  <a:schemeClr val="bg1"/>
                </a:solidFill>
                <a:effectLst/>
                <a:latin typeface="Times New Roman" panose="02020603050405020304" pitchFamily="18" charset="0"/>
                <a:cs typeface="Times New Roman" panose="02020603050405020304" pitchFamily="18" charset="0"/>
              </a:rPr>
              <a:t>● Breathing must take place so that oxygen passes through the lungs into the blood stream. </a:t>
            </a:r>
          </a:p>
          <a:p>
            <a:pPr marL="450000" lvl="1" indent="0">
              <a:buNone/>
            </a:pPr>
            <a:r>
              <a:rPr lang="en-US" sz="2800" dirty="0">
                <a:solidFill>
                  <a:schemeClr val="bg1"/>
                </a:solidFill>
                <a:effectLst/>
                <a:latin typeface="Times New Roman" panose="02020603050405020304" pitchFamily="18" charset="0"/>
                <a:cs typeface="Times New Roman" panose="02020603050405020304" pitchFamily="18" charset="0"/>
              </a:rPr>
              <a:t>● The heart must circulate the oxygen carrying blood.</a:t>
            </a:r>
          </a:p>
          <a:p>
            <a:endParaRPr lang="zh-CN" altLang="en-US" sz="26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Date Placeholder 1"/>
          <p:cNvSpPr>
            <a:spLocks noGrp="1"/>
          </p:cNvSpPr>
          <p:nvPr>
            <p:ph type="dt" sz="half" idx="10"/>
          </p:nvPr>
        </p:nvSpPr>
        <p:spPr/>
        <p:txBody>
          <a:bodyPr/>
          <a:lstStyle/>
          <a:p>
            <a:fld id="{4F361529-4957-4423-BE0D-103A4C6EED22}"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7</a:t>
            </a:fld>
            <a:endParaRPr lang="en-US"/>
          </a:p>
        </p:txBody>
      </p:sp>
    </p:spTree>
    <p:extLst>
      <p:ext uri="{BB962C8B-B14F-4D97-AF65-F5344CB8AC3E}">
        <p14:creationId xmlns:p14="http://schemas.microsoft.com/office/powerpoint/2010/main" val="277779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linds(horizontal)">
                                      <p:cBhvr>
                                        <p:cTn id="7" dur="5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Effect transition="in" filter="box(in)">
                                      <p:cBhvr>
                                        <p:cTn id="12" dur="500"/>
                                        <p:tgtEl>
                                          <p:spTgt spid="1054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5475">
                                            <p:txEl>
                                              <p:pRg st="1" end="1"/>
                                            </p:txEl>
                                          </p:spTgt>
                                        </p:tgtEl>
                                        <p:attrNameLst>
                                          <p:attrName>style.visibility</p:attrName>
                                        </p:attrNameLst>
                                      </p:cBhvr>
                                      <p:to>
                                        <p:strVal val="visible"/>
                                      </p:to>
                                    </p:set>
                                    <p:animEffect transition="in" filter="box(in)">
                                      <p:cBhvr>
                                        <p:cTn id="17" dur="500"/>
                                        <p:tgtEl>
                                          <p:spTgt spid="105475">
                                            <p:txEl>
                                              <p:pRg st="1" end="1"/>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5475">
                                            <p:txEl>
                                              <p:pRg st="2" end="2"/>
                                            </p:txEl>
                                          </p:spTgt>
                                        </p:tgtEl>
                                        <p:attrNameLst>
                                          <p:attrName>style.visibility</p:attrName>
                                        </p:attrNameLst>
                                      </p:cBhvr>
                                      <p:to>
                                        <p:strVal val="visible"/>
                                      </p:to>
                                    </p:set>
                                    <p:animEffect transition="in" filter="box(in)">
                                      <p:cBhvr>
                                        <p:cTn id="20" dur="500"/>
                                        <p:tgtEl>
                                          <p:spTgt spid="105475">
                                            <p:txEl>
                                              <p:pRg st="2" end="2"/>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05475">
                                            <p:txEl>
                                              <p:pRg st="3" end="3"/>
                                            </p:txEl>
                                          </p:spTgt>
                                        </p:tgtEl>
                                        <p:attrNameLst>
                                          <p:attrName>style.visibility</p:attrName>
                                        </p:attrNameLst>
                                      </p:cBhvr>
                                      <p:to>
                                        <p:strVal val="visible"/>
                                      </p:to>
                                    </p:set>
                                    <p:animEffect transition="in" filter="box(in)">
                                      <p:cBhvr>
                                        <p:cTn id="23" dur="500"/>
                                        <p:tgtEl>
                                          <p:spTgt spid="105475">
                                            <p:txEl>
                                              <p:pRg st="3" end="3"/>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5475">
                                            <p:txEl>
                                              <p:pRg st="4" end="4"/>
                                            </p:txEl>
                                          </p:spTgt>
                                        </p:tgtEl>
                                        <p:attrNameLst>
                                          <p:attrName>style.visibility</p:attrName>
                                        </p:attrNameLst>
                                      </p:cBhvr>
                                      <p:to>
                                        <p:strVal val="visible"/>
                                      </p:to>
                                    </p:set>
                                    <p:animEffect transition="in" filter="box(in)">
                                      <p:cBhvr>
                                        <p:cTn id="26" dur="500"/>
                                        <p:tgtEl>
                                          <p:spTgt spid="105475">
                                            <p:txEl>
                                              <p:pRg st="4" end="4"/>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5475">
                                            <p:txEl>
                                              <p:pRg st="5" end="5"/>
                                            </p:txEl>
                                          </p:spTgt>
                                        </p:tgtEl>
                                        <p:attrNameLst>
                                          <p:attrName>style.visibility</p:attrName>
                                        </p:attrNameLst>
                                      </p:cBhvr>
                                      <p:to>
                                        <p:strVal val="visible"/>
                                      </p:to>
                                    </p:set>
                                    <p:animEffect transition="in" filter="box(in)">
                                      <p:cBhvr>
                                        <p:cTn id="29" dur="500"/>
                                        <p:tgtEl>
                                          <p:spTgt spid="10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914400"/>
            <a:ext cx="7765322" cy="4876801"/>
          </a:xfrm>
        </p:spPr>
        <p:txBody>
          <a:bodyPr>
            <a:noAutofit/>
          </a:bodyPr>
          <a:lstStyle/>
          <a:p>
            <a:pPr marL="551250" indent="-514350">
              <a:buClr>
                <a:schemeClr val="accent1"/>
              </a:buClr>
              <a:buFont typeface="+mj-lt"/>
              <a:buAutoNum type="arabicPeriod"/>
            </a:pPr>
            <a:r>
              <a:rPr lang="en-US" sz="2800" b="1" dirty="0">
                <a:solidFill>
                  <a:schemeClr val="bg1"/>
                </a:solidFill>
                <a:effectLst/>
              </a:rPr>
              <a:t>Approach safely</a:t>
            </a:r>
          </a:p>
          <a:p>
            <a:pPr marL="551250" indent="-514350">
              <a:buClr>
                <a:schemeClr val="accent1"/>
              </a:buClr>
              <a:buFont typeface="+mj-lt"/>
              <a:buAutoNum type="arabicPeriod"/>
            </a:pPr>
            <a:r>
              <a:rPr lang="en-US" sz="2800" b="1" dirty="0">
                <a:solidFill>
                  <a:schemeClr val="bg1"/>
                </a:solidFill>
                <a:effectLst/>
              </a:rPr>
              <a:t>Check response</a:t>
            </a:r>
          </a:p>
          <a:p>
            <a:pPr marL="551250" indent="-514350">
              <a:buClr>
                <a:schemeClr val="accent1"/>
              </a:buClr>
              <a:buFont typeface="+mj-lt"/>
              <a:buAutoNum type="arabicPeriod"/>
            </a:pPr>
            <a:r>
              <a:rPr lang="en-US" sz="2800" b="1" dirty="0">
                <a:solidFill>
                  <a:schemeClr val="bg1"/>
                </a:solidFill>
                <a:effectLst/>
              </a:rPr>
              <a:t>Shout for help</a:t>
            </a:r>
          </a:p>
          <a:p>
            <a:pPr marL="551250" indent="-514350">
              <a:buClr>
                <a:schemeClr val="accent1"/>
              </a:buClr>
              <a:buFont typeface="+mj-lt"/>
              <a:buAutoNum type="arabicPeriod"/>
            </a:pPr>
            <a:r>
              <a:rPr lang="en-US" sz="2800" b="1" dirty="0">
                <a:solidFill>
                  <a:schemeClr val="bg1"/>
                </a:solidFill>
                <a:effectLst/>
              </a:rPr>
              <a:t>Open airway</a:t>
            </a:r>
          </a:p>
          <a:p>
            <a:pPr marL="551250" indent="-514350">
              <a:buClr>
                <a:schemeClr val="accent1"/>
              </a:buClr>
              <a:buFont typeface="+mj-lt"/>
              <a:buAutoNum type="arabicPeriod"/>
            </a:pPr>
            <a:r>
              <a:rPr lang="en-US" sz="2800" b="1" dirty="0">
                <a:solidFill>
                  <a:schemeClr val="bg1"/>
                </a:solidFill>
                <a:effectLst/>
              </a:rPr>
              <a:t>Check breathing</a:t>
            </a:r>
          </a:p>
          <a:p>
            <a:pPr marL="551250" indent="-514350">
              <a:buClr>
                <a:schemeClr val="accent1"/>
              </a:buClr>
              <a:buFont typeface="+mj-lt"/>
              <a:buAutoNum type="arabicPeriod"/>
            </a:pPr>
            <a:r>
              <a:rPr lang="en-US" sz="2800" b="1" dirty="0">
                <a:solidFill>
                  <a:schemeClr val="bg1"/>
                </a:solidFill>
                <a:effectLst/>
              </a:rPr>
              <a:t>Call 911/EMS</a:t>
            </a:r>
          </a:p>
          <a:p>
            <a:pPr marL="551250" indent="-514350">
              <a:buClr>
                <a:schemeClr val="accent1"/>
              </a:buClr>
              <a:buFont typeface="+mj-lt"/>
              <a:buAutoNum type="arabicPeriod"/>
            </a:pPr>
            <a:r>
              <a:rPr lang="en-US" sz="2800" b="1" dirty="0">
                <a:solidFill>
                  <a:schemeClr val="bg1"/>
                </a:solidFill>
                <a:effectLst/>
              </a:rPr>
              <a:t>30 chest compressions</a:t>
            </a:r>
          </a:p>
          <a:p>
            <a:pPr marL="551250" indent="-514350">
              <a:buClr>
                <a:schemeClr val="accent1"/>
              </a:buClr>
              <a:buFont typeface="+mj-lt"/>
              <a:buAutoNum type="arabicPeriod"/>
            </a:pPr>
            <a:r>
              <a:rPr lang="en-US" sz="2800" b="1" dirty="0">
                <a:solidFill>
                  <a:schemeClr val="bg1"/>
                </a:solidFill>
                <a:effectLst/>
              </a:rPr>
              <a:t>2 rescue breaths</a:t>
            </a:r>
            <a:endParaRPr lang="en-US" sz="2800" dirty="0">
              <a:solidFill>
                <a:schemeClr val="bg1"/>
              </a:solidFill>
              <a:effectLst/>
            </a:endParaRPr>
          </a:p>
        </p:txBody>
      </p:sp>
      <p:sp>
        <p:nvSpPr>
          <p:cNvPr id="2" name="Date Placeholder 1"/>
          <p:cNvSpPr>
            <a:spLocks noGrp="1"/>
          </p:cNvSpPr>
          <p:nvPr>
            <p:ph type="dt" sz="half" idx="10"/>
          </p:nvPr>
        </p:nvSpPr>
        <p:spPr/>
        <p:txBody>
          <a:bodyPr/>
          <a:lstStyle/>
          <a:p>
            <a:fld id="{9CA58DAF-53A1-4A46-9325-4B65A92BC02A}" type="datetime1">
              <a:rPr lang="en-US" smtClean="0"/>
              <a:t>12/2/2021</a:t>
            </a:fld>
            <a:endParaRPr lang="en-US"/>
          </a:p>
        </p:txBody>
      </p:sp>
      <p:sp>
        <p:nvSpPr>
          <p:cNvPr id="4" name="Slide Number Placeholder 3"/>
          <p:cNvSpPr>
            <a:spLocks noGrp="1"/>
          </p:cNvSpPr>
          <p:nvPr>
            <p:ph type="sldNum" sz="quarter" idx="12"/>
          </p:nvPr>
        </p:nvSpPr>
        <p:spPr/>
        <p:txBody>
          <a:bodyPr/>
          <a:lstStyle/>
          <a:p>
            <a:fld id="{B93D1BD3-223B-4EEE-8D90-A8A34B0DCC2C}" type="slidenum">
              <a:rPr lang="en-US" smtClean="0"/>
              <a:t>70</a:t>
            </a:fld>
            <a:endParaRPr lang="en-US"/>
          </a:p>
        </p:txBody>
      </p:sp>
    </p:spTree>
    <p:extLst>
      <p:ext uri="{BB962C8B-B14F-4D97-AF65-F5344CB8AC3E}">
        <p14:creationId xmlns:p14="http://schemas.microsoft.com/office/powerpoint/2010/main" val="3186711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923"/>
            <a:ext cx="3924676" cy="789386"/>
          </a:xfrm>
        </p:spPr>
        <p:txBody>
          <a:bodyPr/>
          <a:lstStyle/>
          <a:p>
            <a:r>
              <a:rPr lang="en-US" b="1" dirty="0">
                <a:solidFill>
                  <a:schemeClr val="bg1"/>
                </a:solidFill>
              </a:rPr>
              <a:t>CHECK RESPONSE</a:t>
            </a:r>
            <a:endParaRPr lang="en-US" dirty="0">
              <a:solidFill>
                <a:schemeClr val="bg1"/>
              </a:solidFill>
            </a:endParaRPr>
          </a:p>
        </p:txBody>
      </p:sp>
      <p:pic>
        <p:nvPicPr>
          <p:cNvPr id="4" name="Content Placeholder 3"/>
          <p:cNvPicPr>
            <a:picLocks noGrp="1" noChangeAspect="1"/>
          </p:cNvPicPr>
          <p:nvPr>
            <p:ph type="pic" idx="1"/>
          </p:nvPr>
        </p:nvPicPr>
        <p:blipFill>
          <a:blip r:embed="rId2"/>
          <a:srcRect l="10137" r="10137"/>
          <a:stretch>
            <a:fillRect/>
          </a:stretch>
        </p:blipFill>
        <p:spPr>
          <a:xfrm>
            <a:off x="5128062" y="810972"/>
            <a:ext cx="3165375" cy="4912822"/>
          </a:xfrm>
          <a:prstGeom prst="rect">
            <a:avLst/>
          </a:prstGeom>
        </p:spPr>
      </p:pic>
      <p:sp>
        <p:nvSpPr>
          <p:cNvPr id="5" name="Text Placeholder 4"/>
          <p:cNvSpPr>
            <a:spLocks noGrp="1"/>
          </p:cNvSpPr>
          <p:nvPr>
            <p:ph type="body" sz="half" idx="2"/>
          </p:nvPr>
        </p:nvSpPr>
        <p:spPr>
          <a:xfrm>
            <a:off x="685346" y="1399309"/>
            <a:ext cx="4690217" cy="4416086"/>
          </a:xfrm>
        </p:spPr>
        <p:txBody>
          <a:bodyPr>
            <a:normAutofit/>
          </a:bodyPr>
          <a:lstStyle/>
          <a:p>
            <a:r>
              <a:rPr lang="en-US" sz="3200" dirty="0">
                <a:solidFill>
                  <a:schemeClr val="bg1"/>
                </a:solidFill>
              </a:rPr>
              <a:t>Shake shoulders gently</a:t>
            </a:r>
          </a:p>
          <a:p>
            <a:r>
              <a:rPr lang="en-US" sz="3200" dirty="0">
                <a:solidFill>
                  <a:schemeClr val="bg1"/>
                </a:solidFill>
              </a:rPr>
              <a:t>Ask “Are you all right?”</a:t>
            </a:r>
          </a:p>
          <a:p>
            <a:r>
              <a:rPr lang="en-US" sz="3200" dirty="0">
                <a:solidFill>
                  <a:schemeClr val="bg1"/>
                </a:solidFill>
              </a:rPr>
              <a:t>If he responds.</a:t>
            </a:r>
          </a:p>
          <a:p>
            <a:r>
              <a:rPr lang="en-US" sz="3200" dirty="0">
                <a:solidFill>
                  <a:schemeClr val="bg1"/>
                </a:solidFill>
              </a:rPr>
              <a:t>• Find out what is wrong.</a:t>
            </a:r>
          </a:p>
          <a:p>
            <a:r>
              <a:rPr lang="en-US" sz="3200" dirty="0">
                <a:solidFill>
                  <a:schemeClr val="bg1"/>
                </a:solidFill>
              </a:rPr>
              <a:t>• Reassess regularly</a:t>
            </a:r>
          </a:p>
        </p:txBody>
      </p:sp>
      <p:sp>
        <p:nvSpPr>
          <p:cNvPr id="3" name="Date Placeholder 2"/>
          <p:cNvSpPr>
            <a:spLocks noGrp="1"/>
          </p:cNvSpPr>
          <p:nvPr>
            <p:ph type="dt" sz="half" idx="10"/>
          </p:nvPr>
        </p:nvSpPr>
        <p:spPr/>
        <p:txBody>
          <a:bodyPr/>
          <a:lstStyle/>
          <a:p>
            <a:fld id="{FC9C0C9C-36A5-40D9-B257-33578386DA21}"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71</a:t>
            </a:fld>
            <a:endParaRPr lang="en-US"/>
          </a:p>
        </p:txBody>
      </p:sp>
    </p:spTree>
    <p:extLst>
      <p:ext uri="{BB962C8B-B14F-4D97-AF65-F5344CB8AC3E}">
        <p14:creationId xmlns:p14="http://schemas.microsoft.com/office/powerpoint/2010/main" val="2898589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69" y="2327887"/>
            <a:ext cx="3924676" cy="872513"/>
          </a:xfrm>
        </p:spPr>
        <p:txBody>
          <a:bodyPr/>
          <a:lstStyle/>
          <a:p>
            <a:r>
              <a:rPr lang="en-US" b="1" dirty="0">
                <a:solidFill>
                  <a:schemeClr val="bg1"/>
                </a:solidFill>
                <a:effectLst/>
              </a:rPr>
              <a:t>SHOUT FOR HELP</a:t>
            </a:r>
            <a:endParaRPr lang="en-US" dirty="0">
              <a:solidFill>
                <a:schemeClr val="bg1"/>
              </a:solidFill>
              <a:effectLst/>
            </a:endParaRPr>
          </a:p>
        </p:txBody>
      </p:sp>
      <p:sp>
        <p:nvSpPr>
          <p:cNvPr id="3" name="Picture Placeholder 2"/>
          <p:cNvSpPr>
            <a:spLocks noGrp="1"/>
          </p:cNvSpPr>
          <p:nvPr>
            <p:ph type="pic" idx="1"/>
          </p:nvPr>
        </p:nvSpPr>
        <p:spPr/>
      </p:sp>
      <p:pic>
        <p:nvPicPr>
          <p:cNvPr id="5" name="Picture 4"/>
          <p:cNvPicPr>
            <a:picLocks noChangeAspect="1"/>
          </p:cNvPicPr>
          <p:nvPr/>
        </p:nvPicPr>
        <p:blipFill>
          <a:blip r:embed="rId2"/>
          <a:stretch>
            <a:fillRect/>
          </a:stretch>
        </p:blipFill>
        <p:spPr>
          <a:xfrm>
            <a:off x="4976728" y="743989"/>
            <a:ext cx="3748108" cy="4912822"/>
          </a:xfrm>
          <a:prstGeom prst="rect">
            <a:avLst/>
          </a:prstGeom>
        </p:spPr>
      </p:pic>
      <p:sp>
        <p:nvSpPr>
          <p:cNvPr id="4" name="Text Placeholder 3"/>
          <p:cNvSpPr>
            <a:spLocks noGrp="1"/>
          </p:cNvSpPr>
          <p:nvPr>
            <p:ph type="body" sz="half" idx="2"/>
          </p:nvPr>
        </p:nvSpPr>
        <p:spPr>
          <a:xfrm>
            <a:off x="685347" y="1482437"/>
            <a:ext cx="4177598" cy="4762450"/>
          </a:xfrm>
        </p:spPr>
        <p:txBody>
          <a:bodyPr/>
          <a:lstStyle/>
          <a:p>
            <a:r>
              <a:rPr lang="en-US" dirty="0">
                <a:solidFill>
                  <a:schemeClr val="bg1"/>
                </a:solidFill>
              </a:rPr>
              <a:t>SHOUT FOR HELP</a:t>
            </a:r>
          </a:p>
        </p:txBody>
      </p:sp>
      <p:sp>
        <p:nvSpPr>
          <p:cNvPr id="6" name="Date Placeholder 5"/>
          <p:cNvSpPr>
            <a:spLocks noGrp="1"/>
          </p:cNvSpPr>
          <p:nvPr>
            <p:ph type="dt" sz="half" idx="10"/>
          </p:nvPr>
        </p:nvSpPr>
        <p:spPr/>
        <p:txBody>
          <a:bodyPr/>
          <a:lstStyle/>
          <a:p>
            <a:fld id="{56FA5732-002F-4139-99A9-46ABE4909029}" type="datetime1">
              <a:rPr lang="en-US" smtClean="0"/>
              <a:t>12/2/2021</a:t>
            </a:fld>
            <a:endParaRPr lang="en-US"/>
          </a:p>
        </p:txBody>
      </p:sp>
      <p:sp>
        <p:nvSpPr>
          <p:cNvPr id="7" name="Slide Number Placeholder 6"/>
          <p:cNvSpPr>
            <a:spLocks noGrp="1"/>
          </p:cNvSpPr>
          <p:nvPr>
            <p:ph type="sldNum" sz="quarter" idx="12"/>
          </p:nvPr>
        </p:nvSpPr>
        <p:spPr/>
        <p:txBody>
          <a:bodyPr/>
          <a:lstStyle/>
          <a:p>
            <a:fld id="{B93D1BD3-223B-4EEE-8D90-A8A34B0DCC2C}" type="slidenum">
              <a:rPr lang="en-US" smtClean="0"/>
              <a:t>72</a:t>
            </a:fld>
            <a:endParaRPr lang="en-US"/>
          </a:p>
        </p:txBody>
      </p:sp>
    </p:spTree>
    <p:extLst>
      <p:ext uri="{BB962C8B-B14F-4D97-AF65-F5344CB8AC3E}">
        <p14:creationId xmlns:p14="http://schemas.microsoft.com/office/powerpoint/2010/main" val="554678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923"/>
            <a:ext cx="3924676" cy="706259"/>
          </a:xfrm>
        </p:spPr>
        <p:txBody>
          <a:bodyPr/>
          <a:lstStyle/>
          <a:p>
            <a:r>
              <a:rPr lang="en-US" b="1" dirty="0">
                <a:solidFill>
                  <a:schemeClr val="bg1"/>
                </a:solidFill>
              </a:rPr>
              <a:t>OPEN AIRWAY</a:t>
            </a:r>
            <a:endParaRPr lang="en-US" dirty="0">
              <a:solidFill>
                <a:schemeClr val="bg1"/>
              </a:solidFill>
            </a:endParaRPr>
          </a:p>
        </p:txBody>
      </p:sp>
      <p:pic>
        <p:nvPicPr>
          <p:cNvPr id="5" name="Picture Placeholder 4"/>
          <p:cNvPicPr>
            <a:picLocks noGrp="1" noChangeAspect="1"/>
          </p:cNvPicPr>
          <p:nvPr>
            <p:ph type="pic" idx="1"/>
          </p:nvPr>
        </p:nvPicPr>
        <p:blipFill>
          <a:blip r:embed="rId2"/>
          <a:srcRect l="3619" r="3619"/>
          <a:stretch>
            <a:fillRect/>
          </a:stretch>
        </p:blipFill>
        <p:spPr>
          <a:xfrm>
            <a:off x="5517055" y="609923"/>
            <a:ext cx="3308290" cy="4912822"/>
          </a:xfrm>
          <a:prstGeom prst="rect">
            <a:avLst/>
          </a:prstGeom>
        </p:spPr>
      </p:pic>
      <p:sp>
        <p:nvSpPr>
          <p:cNvPr id="4" name="Text Placeholder 3"/>
          <p:cNvSpPr>
            <a:spLocks noGrp="1"/>
          </p:cNvSpPr>
          <p:nvPr>
            <p:ph type="body" sz="half" idx="2"/>
          </p:nvPr>
        </p:nvSpPr>
        <p:spPr>
          <a:xfrm>
            <a:off x="685347" y="1496291"/>
            <a:ext cx="4579380" cy="4319104"/>
          </a:xfrm>
        </p:spPr>
        <p:txBody>
          <a:bodyPr>
            <a:noAutofit/>
          </a:bodyPr>
          <a:lstStyle/>
          <a:p>
            <a:pPr algn="just"/>
            <a:r>
              <a:rPr lang="en-US" sz="2800" b="1" dirty="0">
                <a:solidFill>
                  <a:schemeClr val="bg1"/>
                </a:solidFill>
                <a:effectLst/>
              </a:rPr>
              <a:t>Head tilt and chin lift</a:t>
            </a:r>
          </a:p>
          <a:p>
            <a:pPr algn="just"/>
            <a:r>
              <a:rPr lang="en-US" sz="2800" dirty="0">
                <a:solidFill>
                  <a:schemeClr val="bg1"/>
                </a:solidFill>
                <a:effectLst/>
              </a:rPr>
              <a:t>- lay rescuers</a:t>
            </a:r>
          </a:p>
          <a:p>
            <a:pPr marL="285750" indent="-285750" algn="just">
              <a:buFontTx/>
              <a:buChar char="-"/>
            </a:pPr>
            <a:r>
              <a:rPr lang="en-US" sz="2800" dirty="0">
                <a:solidFill>
                  <a:schemeClr val="bg1"/>
                </a:solidFill>
                <a:effectLst/>
              </a:rPr>
              <a:t>non-healthcare rescuers</a:t>
            </a:r>
          </a:p>
          <a:p>
            <a:pPr marL="285750" indent="-285750" algn="just">
              <a:buFontTx/>
              <a:buChar char="-"/>
            </a:pPr>
            <a:endParaRPr lang="en-US" sz="2800" b="1" dirty="0">
              <a:solidFill>
                <a:schemeClr val="bg1"/>
              </a:solidFill>
              <a:effectLst/>
            </a:endParaRPr>
          </a:p>
          <a:p>
            <a:pPr algn="just"/>
            <a:r>
              <a:rPr lang="en-US" sz="2800" b="1" dirty="0">
                <a:solidFill>
                  <a:schemeClr val="bg1"/>
                </a:solidFill>
                <a:effectLst/>
              </a:rPr>
              <a:t>No need for finger sweep</a:t>
            </a:r>
          </a:p>
          <a:p>
            <a:r>
              <a:rPr lang="en-US" sz="2800" dirty="0">
                <a:solidFill>
                  <a:schemeClr val="bg1"/>
                </a:solidFill>
                <a:effectLst/>
              </a:rPr>
              <a:t>unless solid material can be seen</a:t>
            </a:r>
          </a:p>
          <a:p>
            <a:r>
              <a:rPr lang="en-US" sz="2800" dirty="0">
                <a:solidFill>
                  <a:schemeClr val="bg1"/>
                </a:solidFill>
                <a:effectLst/>
              </a:rPr>
              <a:t>in the airway</a:t>
            </a:r>
          </a:p>
        </p:txBody>
      </p:sp>
      <p:sp>
        <p:nvSpPr>
          <p:cNvPr id="3" name="Date Placeholder 2"/>
          <p:cNvSpPr>
            <a:spLocks noGrp="1"/>
          </p:cNvSpPr>
          <p:nvPr>
            <p:ph type="dt" sz="half" idx="10"/>
          </p:nvPr>
        </p:nvSpPr>
        <p:spPr/>
        <p:txBody>
          <a:bodyPr/>
          <a:lstStyle/>
          <a:p>
            <a:fld id="{1567118D-E8AA-40A6-B102-BA66573C7081}"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73</a:t>
            </a:fld>
            <a:endParaRPr lang="en-US"/>
          </a:p>
        </p:txBody>
      </p:sp>
    </p:spTree>
    <p:extLst>
      <p:ext uri="{BB962C8B-B14F-4D97-AF65-F5344CB8AC3E}">
        <p14:creationId xmlns:p14="http://schemas.microsoft.com/office/powerpoint/2010/main" val="3062626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346" y="0"/>
            <a:ext cx="7765322" cy="562708"/>
          </a:xfrm>
        </p:spPr>
        <p:txBody>
          <a:bodyPr>
            <a:normAutofit fontScale="90000"/>
          </a:bodyPr>
          <a:lstStyle/>
          <a:p>
            <a:endParaRPr lang="en-US" dirty="0"/>
          </a:p>
        </p:txBody>
      </p:sp>
      <p:pic>
        <p:nvPicPr>
          <p:cNvPr id="7" name="Content Placeholder 6"/>
          <p:cNvPicPr>
            <a:picLocks noGrp="1" noChangeAspect="1"/>
          </p:cNvPicPr>
          <p:nvPr>
            <p:ph sz="half" idx="2"/>
          </p:nvPr>
        </p:nvPicPr>
        <p:blipFill>
          <a:blip r:embed="rId2"/>
          <a:stretch>
            <a:fillRect/>
          </a:stretch>
        </p:blipFill>
        <p:spPr>
          <a:xfrm>
            <a:off x="754063" y="1773381"/>
            <a:ext cx="3657600" cy="4017819"/>
          </a:xfrm>
          <a:prstGeom prst="rect">
            <a:avLst/>
          </a:prstGeom>
        </p:spPr>
      </p:pic>
      <p:sp>
        <p:nvSpPr>
          <p:cNvPr id="11" name="Content Placeholder 10"/>
          <p:cNvSpPr>
            <a:spLocks noGrp="1"/>
          </p:cNvSpPr>
          <p:nvPr>
            <p:ph sz="quarter" idx="4"/>
          </p:nvPr>
        </p:nvSpPr>
        <p:spPr>
          <a:xfrm>
            <a:off x="4721225" y="726831"/>
            <a:ext cx="4129698" cy="5896707"/>
          </a:xfrm>
        </p:spPr>
        <p:txBody>
          <a:bodyPr>
            <a:normAutofit fontScale="77500" lnSpcReduction="20000"/>
          </a:bodyPr>
          <a:lstStyle/>
          <a:p>
            <a:r>
              <a:rPr lang="en-US" sz="2800" b="1" dirty="0">
                <a:solidFill>
                  <a:schemeClr val="bg1"/>
                </a:solidFill>
              </a:rPr>
              <a:t>Jaw thrust.</a:t>
            </a:r>
          </a:p>
          <a:p>
            <a:r>
              <a:rPr lang="en-US" sz="2800" dirty="0">
                <a:solidFill>
                  <a:schemeClr val="bg1"/>
                </a:solidFill>
                <a:effectLst/>
              </a:rPr>
              <a:t>The jaw-thrust maneuver is often used on patients with </a:t>
            </a:r>
            <a:r>
              <a:rPr lang="en-US" sz="2800" b="1" dirty="0">
                <a:solidFill>
                  <a:schemeClr val="bg1"/>
                </a:solidFill>
                <a:effectLst/>
              </a:rPr>
              <a:t>cervical neck problems or suspected cervical spine injury.</a:t>
            </a:r>
          </a:p>
          <a:p>
            <a:endParaRPr lang="en-US" sz="2800" b="1" dirty="0">
              <a:solidFill>
                <a:schemeClr val="bg1"/>
              </a:solidFill>
              <a:effectLst/>
            </a:endParaRPr>
          </a:p>
          <a:p>
            <a:r>
              <a:rPr lang="en-US" sz="2800" dirty="0">
                <a:solidFill>
                  <a:schemeClr val="bg1"/>
                </a:solidFill>
                <a:effectLst/>
              </a:rPr>
              <a:t>The maneuver is used on a </a:t>
            </a:r>
            <a:r>
              <a:rPr lang="en-US" sz="2800" dirty="0">
                <a:solidFill>
                  <a:schemeClr val="bg1"/>
                </a:solidFill>
                <a:effectLst/>
                <a:hlinkClick r:id="rId3" tooltip="Supine position"/>
              </a:rPr>
              <a:t>supine</a:t>
            </a:r>
            <a:r>
              <a:rPr lang="en-US" sz="2800" dirty="0">
                <a:solidFill>
                  <a:schemeClr val="bg1"/>
                </a:solidFill>
                <a:effectLst/>
              </a:rPr>
              <a:t> patient.</a:t>
            </a:r>
          </a:p>
          <a:p>
            <a:endParaRPr lang="en-US" sz="2800" dirty="0">
              <a:solidFill>
                <a:schemeClr val="bg1"/>
              </a:solidFill>
              <a:effectLst/>
            </a:endParaRPr>
          </a:p>
          <a:p>
            <a:r>
              <a:rPr lang="en-US" sz="2800" dirty="0">
                <a:solidFill>
                  <a:schemeClr val="bg1"/>
                </a:solidFill>
                <a:effectLst/>
              </a:rPr>
              <a:t> It is performed by placing the index and middle fingers to physically push the posterior aspects of the </a:t>
            </a:r>
            <a:r>
              <a:rPr lang="en-US" sz="2800" dirty="0">
                <a:solidFill>
                  <a:schemeClr val="bg1"/>
                </a:solidFill>
                <a:effectLst/>
                <a:hlinkClick r:id="rId4" tooltip="Mandible"/>
              </a:rPr>
              <a:t>lower jaw</a:t>
            </a:r>
            <a:r>
              <a:rPr lang="en-US" sz="2800" dirty="0">
                <a:solidFill>
                  <a:schemeClr val="bg1"/>
                </a:solidFill>
                <a:effectLst/>
              </a:rPr>
              <a:t> upwards while their thumbs push down on the chin to open the mouth.</a:t>
            </a:r>
          </a:p>
          <a:p>
            <a:pPr marL="36900" indent="0">
              <a:buNone/>
            </a:pPr>
            <a:r>
              <a:rPr lang="en-US" sz="2800" dirty="0">
                <a:solidFill>
                  <a:schemeClr val="bg1"/>
                </a:solidFill>
                <a:effectLst/>
              </a:rPr>
              <a:t> </a:t>
            </a:r>
          </a:p>
          <a:p>
            <a:endParaRPr lang="en-US" sz="2800" dirty="0">
              <a:solidFill>
                <a:schemeClr val="bg1"/>
              </a:solidFill>
            </a:endParaRPr>
          </a:p>
        </p:txBody>
      </p:sp>
      <p:sp>
        <p:nvSpPr>
          <p:cNvPr id="3" name="Slide Number Placeholder 2"/>
          <p:cNvSpPr>
            <a:spLocks noGrp="1"/>
          </p:cNvSpPr>
          <p:nvPr>
            <p:ph type="sldNum" sz="quarter" idx="12"/>
          </p:nvPr>
        </p:nvSpPr>
        <p:spPr/>
        <p:txBody>
          <a:bodyPr/>
          <a:lstStyle/>
          <a:p>
            <a:fld id="{B93D1BD3-223B-4EEE-8D90-A8A34B0DCC2C}" type="slidenum">
              <a:rPr lang="en-US" smtClean="0"/>
              <a:t>74</a:t>
            </a:fld>
            <a:endParaRPr lang="en-US"/>
          </a:p>
        </p:txBody>
      </p:sp>
    </p:spTree>
    <p:extLst>
      <p:ext uri="{BB962C8B-B14F-4D97-AF65-F5344CB8AC3E}">
        <p14:creationId xmlns:p14="http://schemas.microsoft.com/office/powerpoint/2010/main" val="19707304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CHECK BREATHING</a:t>
            </a:r>
            <a:endParaRPr lang="en-US" dirty="0">
              <a:solidFill>
                <a:schemeClr val="bg1"/>
              </a:solidFill>
            </a:endParaRPr>
          </a:p>
        </p:txBody>
      </p:sp>
      <p:sp>
        <p:nvSpPr>
          <p:cNvPr id="4" name="Content Placeholder 3"/>
          <p:cNvSpPr>
            <a:spLocks noGrp="1"/>
          </p:cNvSpPr>
          <p:nvPr>
            <p:ph sz="half" idx="2"/>
          </p:nvPr>
        </p:nvSpPr>
        <p:spPr/>
        <p:txBody>
          <a:bodyPr>
            <a:noAutofit/>
          </a:bodyPr>
          <a:lstStyle/>
          <a:p>
            <a:pPr marL="36900" indent="0">
              <a:buNone/>
            </a:pPr>
            <a:r>
              <a:rPr lang="en-US" sz="2800" dirty="0">
                <a:solidFill>
                  <a:schemeClr val="bg1"/>
                </a:solidFill>
                <a:effectLst/>
              </a:rPr>
              <a:t>• Look, listen and feel for NORMAL breathing</a:t>
            </a:r>
          </a:p>
          <a:p>
            <a:pPr marL="36900" indent="0">
              <a:buNone/>
            </a:pPr>
            <a:r>
              <a:rPr lang="en-US" sz="2800" dirty="0">
                <a:solidFill>
                  <a:schemeClr val="bg1"/>
                </a:solidFill>
                <a:effectLst/>
              </a:rPr>
              <a:t>• Do not confuse</a:t>
            </a:r>
          </a:p>
          <a:p>
            <a:pPr marL="36900" indent="0">
              <a:buNone/>
            </a:pPr>
            <a:r>
              <a:rPr lang="en-US" sz="2800" dirty="0">
                <a:solidFill>
                  <a:schemeClr val="bg1"/>
                </a:solidFill>
                <a:effectLst/>
              </a:rPr>
              <a:t>agonal breathing with</a:t>
            </a:r>
          </a:p>
          <a:p>
            <a:pPr marL="36900" indent="0">
              <a:buNone/>
            </a:pPr>
            <a:r>
              <a:rPr lang="en-US" sz="2800" dirty="0">
                <a:solidFill>
                  <a:schemeClr val="bg1"/>
                </a:solidFill>
                <a:effectLst/>
              </a:rPr>
              <a:t>NORMAL breathing</a:t>
            </a:r>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4721225" y="1835253"/>
            <a:ext cx="3671498" cy="4080637"/>
          </a:xfrm>
          <a:prstGeom prst="rect">
            <a:avLst/>
          </a:prstGeom>
        </p:spPr>
      </p:pic>
      <p:sp>
        <p:nvSpPr>
          <p:cNvPr id="3" name="Date Placeholder 2"/>
          <p:cNvSpPr>
            <a:spLocks noGrp="1"/>
          </p:cNvSpPr>
          <p:nvPr>
            <p:ph type="dt" sz="half" idx="10"/>
          </p:nvPr>
        </p:nvSpPr>
        <p:spPr/>
        <p:txBody>
          <a:bodyPr/>
          <a:lstStyle/>
          <a:p>
            <a:fld id="{FE73966B-35BA-4590-BA5A-FDAE659BAD7D}" type="datetime1">
              <a:rPr lang="en-US" smtClean="0"/>
              <a:t>12/2/2021</a:t>
            </a:fld>
            <a:endParaRPr lang="en-US"/>
          </a:p>
        </p:txBody>
      </p:sp>
      <p:sp>
        <p:nvSpPr>
          <p:cNvPr id="6" name="Slide Number Placeholder 5"/>
          <p:cNvSpPr>
            <a:spLocks noGrp="1"/>
          </p:cNvSpPr>
          <p:nvPr>
            <p:ph type="sldNum" sz="quarter" idx="12"/>
          </p:nvPr>
        </p:nvSpPr>
        <p:spPr/>
        <p:txBody>
          <a:bodyPr/>
          <a:lstStyle/>
          <a:p>
            <a:fld id="{B93D1BD3-223B-4EEE-8D90-A8A34B0DCC2C}" type="slidenum">
              <a:rPr lang="en-US" smtClean="0"/>
              <a:t>75</a:t>
            </a:fld>
            <a:endParaRPr lang="en-US"/>
          </a:p>
        </p:txBody>
      </p:sp>
    </p:spTree>
    <p:extLst>
      <p:ext uri="{BB962C8B-B14F-4D97-AF65-F5344CB8AC3E}">
        <p14:creationId xmlns:p14="http://schemas.microsoft.com/office/powerpoint/2010/main" val="1262054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bg1"/>
                </a:solidFill>
              </a:rPr>
              <a:t>CHEST COMPRESSIONS</a:t>
            </a:r>
            <a:endParaRPr lang="en-US" dirty="0">
              <a:solidFill>
                <a:schemeClr val="bg1"/>
              </a:solidFill>
            </a:endParaRPr>
          </a:p>
        </p:txBody>
      </p:sp>
      <p:sp>
        <p:nvSpPr>
          <p:cNvPr id="8" name="Content Placeholder 7"/>
          <p:cNvSpPr>
            <a:spLocks noGrp="1"/>
          </p:cNvSpPr>
          <p:nvPr>
            <p:ph sz="half" idx="2"/>
          </p:nvPr>
        </p:nvSpPr>
        <p:spPr>
          <a:xfrm>
            <a:off x="226380" y="1580050"/>
            <a:ext cx="4688046" cy="4211151"/>
          </a:xfrm>
        </p:spPr>
        <p:txBody>
          <a:bodyPr>
            <a:noAutofit/>
          </a:bodyPr>
          <a:lstStyle/>
          <a:p>
            <a:pPr marL="36900" indent="0">
              <a:buNone/>
            </a:pPr>
            <a:r>
              <a:rPr lang="en-US" sz="2400" dirty="0">
                <a:solidFill>
                  <a:schemeClr val="bg1"/>
                </a:solidFill>
                <a:effectLst/>
              </a:rPr>
              <a:t>• </a:t>
            </a:r>
            <a:r>
              <a:rPr lang="en-US" sz="2400" b="1" dirty="0">
                <a:solidFill>
                  <a:schemeClr val="bg1"/>
                </a:solidFill>
                <a:effectLst/>
              </a:rPr>
              <a:t>Place the heel of one hand in the </a:t>
            </a:r>
            <a:r>
              <a:rPr lang="en-US" sz="2400" b="1" dirty="0" err="1">
                <a:solidFill>
                  <a:schemeClr val="bg1"/>
                </a:solidFill>
                <a:effectLst/>
              </a:rPr>
              <a:t>centre</a:t>
            </a:r>
            <a:r>
              <a:rPr lang="en-US" sz="2400" b="1" dirty="0">
                <a:solidFill>
                  <a:schemeClr val="bg1"/>
                </a:solidFill>
                <a:effectLst/>
              </a:rPr>
              <a:t> of the chest</a:t>
            </a:r>
          </a:p>
          <a:p>
            <a:pPr marL="36900" indent="0">
              <a:buNone/>
            </a:pPr>
            <a:r>
              <a:rPr lang="en-US" sz="2400" dirty="0">
                <a:solidFill>
                  <a:schemeClr val="bg1"/>
                </a:solidFill>
                <a:effectLst/>
              </a:rPr>
              <a:t>• </a:t>
            </a:r>
            <a:r>
              <a:rPr lang="en-US" sz="2400" b="1" dirty="0">
                <a:solidFill>
                  <a:schemeClr val="bg1"/>
                </a:solidFill>
                <a:effectLst/>
              </a:rPr>
              <a:t>Place other hand on top</a:t>
            </a:r>
          </a:p>
          <a:p>
            <a:pPr marL="36900" indent="0">
              <a:buNone/>
            </a:pPr>
            <a:r>
              <a:rPr lang="en-US" sz="2400" dirty="0">
                <a:solidFill>
                  <a:schemeClr val="bg1"/>
                </a:solidFill>
                <a:effectLst/>
              </a:rPr>
              <a:t>• </a:t>
            </a:r>
            <a:r>
              <a:rPr lang="en-US" sz="2400" b="1" dirty="0">
                <a:solidFill>
                  <a:schemeClr val="bg1"/>
                </a:solidFill>
                <a:effectLst/>
              </a:rPr>
              <a:t>Interlock fingers</a:t>
            </a:r>
          </a:p>
          <a:p>
            <a:pPr marL="36900" indent="0">
              <a:buNone/>
            </a:pPr>
            <a:r>
              <a:rPr lang="en-US" sz="2400" dirty="0">
                <a:solidFill>
                  <a:schemeClr val="bg1"/>
                </a:solidFill>
                <a:effectLst/>
              </a:rPr>
              <a:t>• </a:t>
            </a:r>
            <a:r>
              <a:rPr lang="en-US" sz="2400" b="1" dirty="0">
                <a:solidFill>
                  <a:schemeClr val="bg1"/>
                </a:solidFill>
                <a:effectLst/>
              </a:rPr>
              <a:t>Compress the chest</a:t>
            </a:r>
          </a:p>
          <a:p>
            <a:pPr marL="36900" indent="0">
              <a:buNone/>
            </a:pPr>
            <a:r>
              <a:rPr lang="en-US" sz="2400" dirty="0">
                <a:solidFill>
                  <a:schemeClr val="bg1"/>
                </a:solidFill>
                <a:effectLst/>
              </a:rPr>
              <a:t>– </a:t>
            </a:r>
            <a:r>
              <a:rPr lang="en-US" sz="2400" b="1" dirty="0">
                <a:solidFill>
                  <a:schemeClr val="bg1"/>
                </a:solidFill>
                <a:effectLst/>
              </a:rPr>
              <a:t>Rate 100 b/ min</a:t>
            </a:r>
          </a:p>
          <a:p>
            <a:pPr marL="36900" indent="0">
              <a:buNone/>
            </a:pPr>
            <a:r>
              <a:rPr lang="en-US" sz="2400" dirty="0">
                <a:solidFill>
                  <a:schemeClr val="bg1"/>
                </a:solidFill>
                <a:effectLst/>
              </a:rPr>
              <a:t>– </a:t>
            </a:r>
            <a:r>
              <a:rPr lang="en-US" sz="2400" b="1" dirty="0">
                <a:solidFill>
                  <a:schemeClr val="bg1"/>
                </a:solidFill>
                <a:effectLst/>
              </a:rPr>
              <a:t>Depth 4-5 cm (1.5 to 2 inch)</a:t>
            </a:r>
          </a:p>
          <a:p>
            <a:pPr marL="36900" indent="0">
              <a:buNone/>
            </a:pPr>
            <a:r>
              <a:rPr lang="en-US" sz="2400" dirty="0">
                <a:solidFill>
                  <a:schemeClr val="bg1"/>
                </a:solidFill>
                <a:effectLst/>
              </a:rPr>
              <a:t>– </a:t>
            </a:r>
            <a:r>
              <a:rPr lang="en-US" sz="2400" b="1" dirty="0">
                <a:solidFill>
                  <a:schemeClr val="bg1"/>
                </a:solidFill>
                <a:effectLst/>
              </a:rPr>
              <a:t>Equal compression : relaxation</a:t>
            </a:r>
          </a:p>
        </p:txBody>
      </p:sp>
      <p:sp>
        <p:nvSpPr>
          <p:cNvPr id="10" name="Text Placeholder 9"/>
          <p:cNvSpPr>
            <a:spLocks noGrp="1"/>
          </p:cNvSpPr>
          <p:nvPr>
            <p:ph type="body" sz="quarter" idx="3"/>
          </p:nvPr>
        </p:nvSpPr>
        <p:spPr/>
        <p:txBody>
          <a:bodyPr/>
          <a:lstStyle/>
          <a:p>
            <a:endParaRPr lang="en-US"/>
          </a:p>
        </p:txBody>
      </p:sp>
      <p:pic>
        <p:nvPicPr>
          <p:cNvPr id="12" name="Content Placeholder 11"/>
          <p:cNvPicPr>
            <a:picLocks noGrp="1" noChangeAspect="1"/>
          </p:cNvPicPr>
          <p:nvPr>
            <p:ph sz="quarter" idx="4"/>
          </p:nvPr>
        </p:nvPicPr>
        <p:blipFill>
          <a:blip r:embed="rId2"/>
          <a:stretch>
            <a:fillRect/>
          </a:stretch>
        </p:blipFill>
        <p:spPr>
          <a:xfrm>
            <a:off x="5107627" y="1835253"/>
            <a:ext cx="3814699" cy="4704091"/>
          </a:xfrm>
          <a:prstGeom prst="rect">
            <a:avLst/>
          </a:prstGeom>
        </p:spPr>
      </p:pic>
      <p:sp>
        <p:nvSpPr>
          <p:cNvPr id="2" name="Date Placeholder 1"/>
          <p:cNvSpPr>
            <a:spLocks noGrp="1"/>
          </p:cNvSpPr>
          <p:nvPr>
            <p:ph type="dt" sz="half" idx="10"/>
          </p:nvPr>
        </p:nvSpPr>
        <p:spPr/>
        <p:txBody>
          <a:bodyPr/>
          <a:lstStyle/>
          <a:p>
            <a:fld id="{5860A988-00EA-465C-BF86-7AA2BD87F6D3}"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76</a:t>
            </a:fld>
            <a:endParaRPr lang="en-US"/>
          </a:p>
        </p:txBody>
      </p:sp>
    </p:spTree>
    <p:extLst>
      <p:ext uri="{BB962C8B-B14F-4D97-AF65-F5344CB8AC3E}">
        <p14:creationId xmlns:p14="http://schemas.microsoft.com/office/powerpoint/2010/main" val="1343123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74510" y="734923"/>
            <a:ext cx="7765322" cy="5079723"/>
          </a:xfrm>
        </p:spPr>
        <p:txBody>
          <a:bodyPr>
            <a:noAutofit/>
          </a:bodyPr>
          <a:lstStyle/>
          <a:p>
            <a:pPr marL="36900" indent="0">
              <a:buNone/>
            </a:pPr>
            <a:r>
              <a:rPr lang="en-US" sz="2800" dirty="0">
                <a:solidFill>
                  <a:schemeClr val="bg1"/>
                </a:solidFill>
                <a:effectLst/>
              </a:rPr>
              <a:t>• When possible change CPR operator every 2 min </a:t>
            </a:r>
          </a:p>
          <a:p>
            <a:pPr marL="36900" indent="0">
              <a:buNone/>
            </a:pPr>
            <a:r>
              <a:rPr lang="en-US" sz="2800" dirty="0">
                <a:solidFill>
                  <a:schemeClr val="bg1"/>
                </a:solidFill>
                <a:effectLst/>
              </a:rPr>
              <a:t>• Place the heel of one hand in the center of the chest</a:t>
            </a:r>
          </a:p>
          <a:p>
            <a:pPr marL="36900" indent="0">
              <a:buNone/>
            </a:pPr>
            <a:r>
              <a:rPr lang="en-US" sz="2800" dirty="0">
                <a:solidFill>
                  <a:schemeClr val="bg1"/>
                </a:solidFill>
                <a:effectLst/>
              </a:rPr>
              <a:t>• Place other hand on top</a:t>
            </a:r>
          </a:p>
          <a:p>
            <a:pPr marL="36900" indent="0">
              <a:buNone/>
            </a:pPr>
            <a:r>
              <a:rPr lang="en-US" sz="2800" dirty="0">
                <a:solidFill>
                  <a:schemeClr val="bg1"/>
                </a:solidFill>
                <a:effectLst/>
              </a:rPr>
              <a:t>• Interlock fingers</a:t>
            </a:r>
          </a:p>
          <a:p>
            <a:pPr marL="36900" indent="0">
              <a:buNone/>
            </a:pPr>
            <a:r>
              <a:rPr lang="en-US" sz="2800" dirty="0">
                <a:solidFill>
                  <a:schemeClr val="bg1"/>
                </a:solidFill>
                <a:effectLst/>
              </a:rPr>
              <a:t>• Compress the chest</a:t>
            </a:r>
          </a:p>
          <a:p>
            <a:pPr marL="414000" lvl="1" indent="0">
              <a:buNone/>
            </a:pPr>
            <a:r>
              <a:rPr lang="en-US" sz="2600" dirty="0">
                <a:solidFill>
                  <a:schemeClr val="bg1"/>
                </a:solidFill>
                <a:effectLst/>
              </a:rPr>
              <a:t>– Rate 100 b/min</a:t>
            </a:r>
          </a:p>
          <a:p>
            <a:pPr marL="414000" lvl="1" indent="0">
              <a:buNone/>
            </a:pPr>
            <a:r>
              <a:rPr lang="en-US" sz="2600" dirty="0">
                <a:solidFill>
                  <a:schemeClr val="bg1"/>
                </a:solidFill>
                <a:effectLst/>
              </a:rPr>
              <a:t>– Depth 4-5 cm (1.5 to 2 inch)</a:t>
            </a:r>
          </a:p>
          <a:p>
            <a:pPr marL="414000" lvl="1" indent="0">
              <a:buNone/>
            </a:pPr>
            <a:r>
              <a:rPr lang="en-US" sz="2600" dirty="0">
                <a:solidFill>
                  <a:schemeClr val="bg1"/>
                </a:solidFill>
                <a:effectLst/>
              </a:rPr>
              <a:t>– Equal compression : relaxation</a:t>
            </a:r>
          </a:p>
        </p:txBody>
      </p:sp>
      <p:sp>
        <p:nvSpPr>
          <p:cNvPr id="2" name="Date Placeholder 1"/>
          <p:cNvSpPr>
            <a:spLocks noGrp="1"/>
          </p:cNvSpPr>
          <p:nvPr>
            <p:ph type="dt" sz="half" idx="10"/>
          </p:nvPr>
        </p:nvSpPr>
        <p:spPr/>
        <p:txBody>
          <a:bodyPr/>
          <a:lstStyle/>
          <a:p>
            <a:fld id="{B8BC0112-A16A-4E25-A1AE-829933A468CF}"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77</a:t>
            </a:fld>
            <a:endParaRPr lang="en-US"/>
          </a:p>
        </p:txBody>
      </p:sp>
    </p:spTree>
    <p:extLst>
      <p:ext uri="{BB962C8B-B14F-4D97-AF65-F5344CB8AC3E}">
        <p14:creationId xmlns:p14="http://schemas.microsoft.com/office/powerpoint/2010/main" val="42205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Rescue breathes</a:t>
            </a:r>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stretch>
            <a:fillRect/>
          </a:stretch>
        </p:blipFill>
        <p:spPr>
          <a:xfrm>
            <a:off x="515180" y="1729746"/>
            <a:ext cx="3966821" cy="4523982"/>
          </a:xfrm>
          <a:prstGeom prst="rect">
            <a:avLst/>
          </a:prstGeom>
        </p:spPr>
      </p:pic>
      <p:sp>
        <p:nvSpPr>
          <p:cNvPr id="6" name="Content Placeholder 5"/>
          <p:cNvSpPr>
            <a:spLocks noGrp="1"/>
          </p:cNvSpPr>
          <p:nvPr>
            <p:ph sz="quarter" idx="4"/>
          </p:nvPr>
        </p:nvSpPr>
        <p:spPr>
          <a:xfrm>
            <a:off x="4686054" y="1814512"/>
            <a:ext cx="4117975" cy="4211151"/>
          </a:xfrm>
        </p:spPr>
        <p:txBody>
          <a:bodyPr>
            <a:noAutofit/>
          </a:bodyPr>
          <a:lstStyle/>
          <a:p>
            <a:pPr marL="36900" indent="0" algn="just">
              <a:buNone/>
            </a:pPr>
            <a:r>
              <a:rPr lang="en-US" sz="2400" b="1" dirty="0">
                <a:solidFill>
                  <a:schemeClr val="bg1"/>
                </a:solidFill>
                <a:effectLst/>
              </a:rPr>
              <a:t>Pinch the nose</a:t>
            </a:r>
          </a:p>
          <a:p>
            <a:pPr marL="36900" indent="0" algn="just">
              <a:buNone/>
            </a:pPr>
            <a:r>
              <a:rPr lang="en-US" sz="2400" dirty="0">
                <a:solidFill>
                  <a:schemeClr val="bg1"/>
                </a:solidFill>
                <a:effectLst/>
              </a:rPr>
              <a:t>• </a:t>
            </a:r>
            <a:r>
              <a:rPr lang="en-US" sz="2400" b="1" dirty="0">
                <a:solidFill>
                  <a:schemeClr val="bg1"/>
                </a:solidFill>
                <a:effectLst/>
              </a:rPr>
              <a:t>Take a normal breath</a:t>
            </a:r>
          </a:p>
          <a:p>
            <a:pPr marL="36900" indent="0" algn="just">
              <a:buNone/>
            </a:pPr>
            <a:r>
              <a:rPr lang="en-US" sz="2400" dirty="0">
                <a:solidFill>
                  <a:schemeClr val="bg1"/>
                </a:solidFill>
                <a:effectLst/>
              </a:rPr>
              <a:t>• </a:t>
            </a:r>
            <a:r>
              <a:rPr lang="en-US" sz="2400" b="1" dirty="0">
                <a:solidFill>
                  <a:schemeClr val="bg1"/>
                </a:solidFill>
                <a:effectLst/>
              </a:rPr>
              <a:t>Place lips over mouth</a:t>
            </a:r>
          </a:p>
          <a:p>
            <a:pPr marL="36900" indent="0" algn="just">
              <a:buNone/>
            </a:pPr>
            <a:r>
              <a:rPr lang="en-US" sz="2400" dirty="0">
                <a:solidFill>
                  <a:schemeClr val="bg1"/>
                </a:solidFill>
                <a:effectLst/>
              </a:rPr>
              <a:t>• </a:t>
            </a:r>
            <a:r>
              <a:rPr lang="en-US" sz="2400" b="1" dirty="0">
                <a:solidFill>
                  <a:schemeClr val="bg1"/>
                </a:solidFill>
                <a:effectLst/>
              </a:rPr>
              <a:t>Blow until the chest rises</a:t>
            </a:r>
          </a:p>
          <a:p>
            <a:pPr marL="36900" indent="0" algn="just">
              <a:buNone/>
            </a:pPr>
            <a:r>
              <a:rPr lang="en-US" sz="2400" dirty="0">
                <a:solidFill>
                  <a:schemeClr val="bg1"/>
                </a:solidFill>
                <a:effectLst/>
              </a:rPr>
              <a:t>• </a:t>
            </a:r>
            <a:r>
              <a:rPr lang="en-US" sz="2400" b="1" dirty="0">
                <a:solidFill>
                  <a:schemeClr val="bg1"/>
                </a:solidFill>
                <a:effectLst/>
              </a:rPr>
              <a:t>Take about 1 second</a:t>
            </a:r>
          </a:p>
          <a:p>
            <a:pPr marL="36900" indent="0" algn="just">
              <a:buNone/>
            </a:pPr>
            <a:r>
              <a:rPr lang="en-US" sz="2400" dirty="0">
                <a:solidFill>
                  <a:schemeClr val="bg1"/>
                </a:solidFill>
                <a:effectLst/>
              </a:rPr>
              <a:t>• </a:t>
            </a:r>
            <a:r>
              <a:rPr lang="en-US" sz="2400" b="1" dirty="0">
                <a:solidFill>
                  <a:schemeClr val="bg1"/>
                </a:solidFill>
                <a:effectLst/>
              </a:rPr>
              <a:t>Allow chest to fall</a:t>
            </a:r>
          </a:p>
          <a:p>
            <a:pPr marL="36900" indent="0" algn="just">
              <a:buNone/>
            </a:pPr>
            <a:r>
              <a:rPr lang="en-US" sz="2400" dirty="0">
                <a:solidFill>
                  <a:schemeClr val="bg1"/>
                </a:solidFill>
                <a:effectLst/>
              </a:rPr>
              <a:t>• </a:t>
            </a:r>
            <a:r>
              <a:rPr lang="en-US" sz="2400" b="1" dirty="0">
                <a:solidFill>
                  <a:schemeClr val="bg1"/>
                </a:solidFill>
                <a:effectLst/>
              </a:rPr>
              <a:t>Repeat</a:t>
            </a:r>
            <a:endParaRPr lang="en-US" sz="2400" dirty="0">
              <a:solidFill>
                <a:schemeClr val="bg1"/>
              </a:solidFill>
              <a:effectLst/>
            </a:endParaRPr>
          </a:p>
        </p:txBody>
      </p:sp>
      <p:sp>
        <p:nvSpPr>
          <p:cNvPr id="4" name="Date Placeholder 3"/>
          <p:cNvSpPr>
            <a:spLocks noGrp="1"/>
          </p:cNvSpPr>
          <p:nvPr>
            <p:ph type="dt" sz="half" idx="10"/>
          </p:nvPr>
        </p:nvSpPr>
        <p:spPr/>
        <p:txBody>
          <a:bodyPr/>
          <a:lstStyle/>
          <a:p>
            <a:fld id="{56B26F62-C157-43E9-82ED-172013F89912}"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78</a:t>
            </a:fld>
            <a:endParaRPr lang="en-US"/>
          </a:p>
        </p:txBody>
      </p:sp>
    </p:spTree>
    <p:extLst>
      <p:ext uri="{BB962C8B-B14F-4D97-AF65-F5344CB8AC3E}">
        <p14:creationId xmlns:p14="http://schemas.microsoft.com/office/powerpoint/2010/main" val="1804996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solidFill>
                  <a:schemeClr val="bg1"/>
                </a:solidFill>
                <a:effectLst/>
              </a:rPr>
              <a:t>RECOMMENDATIONS:</a:t>
            </a:r>
            <a:br>
              <a:rPr lang="en-US" b="1" dirty="0">
                <a:solidFill>
                  <a:schemeClr val="bg1"/>
                </a:solidFill>
                <a:effectLst/>
              </a:rPr>
            </a:br>
            <a:endParaRPr lang="en-US" dirty="0"/>
          </a:p>
        </p:txBody>
      </p:sp>
      <p:sp>
        <p:nvSpPr>
          <p:cNvPr id="8" name="Content Placeholder 7"/>
          <p:cNvSpPr>
            <a:spLocks noGrp="1"/>
          </p:cNvSpPr>
          <p:nvPr>
            <p:ph idx="1"/>
          </p:nvPr>
        </p:nvSpPr>
        <p:spPr/>
        <p:txBody>
          <a:bodyPr>
            <a:noAutofit/>
          </a:bodyPr>
          <a:lstStyle/>
          <a:p>
            <a:r>
              <a:rPr lang="en-US" sz="2800" dirty="0">
                <a:solidFill>
                  <a:schemeClr val="bg1"/>
                </a:solidFill>
                <a:effectLst/>
              </a:rPr>
              <a:t>- </a:t>
            </a:r>
            <a:r>
              <a:rPr lang="en-US" sz="2800" b="1" dirty="0">
                <a:solidFill>
                  <a:schemeClr val="bg1"/>
                </a:solidFill>
                <a:effectLst/>
              </a:rPr>
              <a:t>Tidal volume</a:t>
            </a:r>
          </a:p>
          <a:p>
            <a:pPr lvl="3"/>
            <a:r>
              <a:rPr lang="en-US" sz="2800" dirty="0">
                <a:solidFill>
                  <a:schemeClr val="bg1"/>
                </a:solidFill>
                <a:effectLst/>
              </a:rPr>
              <a:t>500 – 600 ml</a:t>
            </a:r>
          </a:p>
          <a:p>
            <a:r>
              <a:rPr lang="en-US" sz="2800" dirty="0">
                <a:solidFill>
                  <a:schemeClr val="bg1"/>
                </a:solidFill>
                <a:effectLst/>
              </a:rPr>
              <a:t>- </a:t>
            </a:r>
            <a:r>
              <a:rPr lang="en-US" sz="2800" b="1" dirty="0">
                <a:solidFill>
                  <a:schemeClr val="bg1"/>
                </a:solidFill>
                <a:effectLst/>
              </a:rPr>
              <a:t>Respiratory rate</a:t>
            </a:r>
          </a:p>
          <a:p>
            <a:pPr lvl="2"/>
            <a:r>
              <a:rPr lang="en-US" sz="2800" dirty="0">
                <a:solidFill>
                  <a:schemeClr val="bg1"/>
                </a:solidFill>
                <a:effectLst/>
              </a:rPr>
              <a:t>give each breaths over about 2s with enough volume to make the victim’s chest rise</a:t>
            </a:r>
          </a:p>
          <a:p>
            <a:r>
              <a:rPr lang="en-US" sz="2800" dirty="0">
                <a:solidFill>
                  <a:schemeClr val="bg1"/>
                </a:solidFill>
                <a:effectLst/>
              </a:rPr>
              <a:t>- </a:t>
            </a:r>
            <a:r>
              <a:rPr lang="en-US" sz="2800" b="1" dirty="0">
                <a:solidFill>
                  <a:schemeClr val="bg1"/>
                </a:solidFill>
                <a:effectLst/>
              </a:rPr>
              <a:t>Chest-compression-only</a:t>
            </a:r>
          </a:p>
          <a:p>
            <a:pPr lvl="2"/>
            <a:r>
              <a:rPr lang="en-US" sz="2800" dirty="0">
                <a:solidFill>
                  <a:schemeClr val="bg1"/>
                </a:solidFill>
                <a:effectLst/>
              </a:rPr>
              <a:t>continuously at a rate of 100 b/min</a:t>
            </a:r>
          </a:p>
        </p:txBody>
      </p:sp>
      <p:sp>
        <p:nvSpPr>
          <p:cNvPr id="2" name="Date Placeholder 1"/>
          <p:cNvSpPr>
            <a:spLocks noGrp="1"/>
          </p:cNvSpPr>
          <p:nvPr>
            <p:ph type="dt" sz="half" idx="10"/>
          </p:nvPr>
        </p:nvSpPr>
        <p:spPr/>
        <p:txBody>
          <a:bodyPr/>
          <a:lstStyle/>
          <a:p>
            <a:fld id="{3CEA1894-D0AD-4EE1-9734-F148DE5547E6}"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79</a:t>
            </a:fld>
            <a:endParaRPr lang="en-US"/>
          </a:p>
        </p:txBody>
      </p:sp>
    </p:spTree>
    <p:extLst>
      <p:ext uri="{BB962C8B-B14F-4D97-AF65-F5344CB8AC3E}">
        <p14:creationId xmlns:p14="http://schemas.microsoft.com/office/powerpoint/2010/main" val="300968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Aims of first aid….</a:t>
            </a:r>
          </a:p>
        </p:txBody>
      </p:sp>
      <p:sp>
        <p:nvSpPr>
          <p:cNvPr id="3" name="Content Placeholder 2"/>
          <p:cNvSpPr>
            <a:spLocks noGrp="1"/>
          </p:cNvSpPr>
          <p:nvPr>
            <p:ph idx="1"/>
          </p:nvPr>
        </p:nvSpPr>
        <p:spPr>
          <a:xfrm>
            <a:off x="685346" y="1732450"/>
            <a:ext cx="7765322" cy="4814124"/>
          </a:xfrm>
          <a:effectLst>
            <a:outerShdw blurRad="25400" dir="11280000">
              <a:srgbClr val="000000">
                <a:alpha val="46000"/>
              </a:srgbClr>
            </a:outerShdw>
          </a:effectLst>
        </p:spPr>
        <p:txBody>
          <a:bodyPr>
            <a:normAutofit fontScale="32500" lnSpcReduction="20000"/>
          </a:bodyPr>
          <a:lstStyle/>
          <a:p>
            <a:pPr marL="36900" indent="0">
              <a:buNone/>
            </a:pPr>
            <a:r>
              <a:rPr lang="en-US" altLang="zh-CN" sz="1000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10000" b="1"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Prevent the casualty’s condition from becoming worse</a:t>
            </a:r>
          </a:p>
          <a:p>
            <a:pPr marL="36900" indent="0">
              <a:buNone/>
            </a:pPr>
            <a:r>
              <a:rPr lang="en-US" sz="10000" dirty="0">
                <a:solidFill>
                  <a:schemeClr val="bg1"/>
                </a:solidFill>
                <a:effectLst/>
              </a:rPr>
              <a:t>Act as quickly as possible. </a:t>
            </a:r>
          </a:p>
          <a:p>
            <a:pPr marL="1170000" lvl="3" indent="0">
              <a:buNone/>
            </a:pPr>
            <a:r>
              <a:rPr lang="en-US" sz="10000" dirty="0">
                <a:solidFill>
                  <a:schemeClr val="bg1"/>
                </a:solidFill>
                <a:effectLst/>
              </a:rPr>
              <a:t>1) Dress wound to prevent infection</a:t>
            </a:r>
          </a:p>
          <a:p>
            <a:pPr marL="1170000" lvl="3" indent="0">
              <a:buNone/>
            </a:pPr>
            <a:r>
              <a:rPr lang="en-US" sz="10000" dirty="0">
                <a:solidFill>
                  <a:schemeClr val="bg1"/>
                </a:solidFill>
                <a:effectLst/>
              </a:rPr>
              <a:t>2) Provide comfort to casualty</a:t>
            </a:r>
          </a:p>
          <a:p>
            <a:pPr marL="1170000" lvl="3" indent="0">
              <a:buNone/>
            </a:pPr>
            <a:r>
              <a:rPr lang="en-US" sz="10000" dirty="0">
                <a:solidFill>
                  <a:schemeClr val="bg1"/>
                </a:solidFill>
                <a:effectLst/>
              </a:rPr>
              <a:t>3) Place casualty in a comfortable</a:t>
            </a:r>
          </a:p>
          <a:p>
            <a:pPr marL="1170000" lvl="3" indent="0">
              <a:buNone/>
            </a:pPr>
            <a:r>
              <a:rPr lang="en-US" altLang="zh-CN" sz="1000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4) Try to stop the situation from becoming worse by removing any obvious dangers.</a:t>
            </a:r>
            <a:endParaRPr lang="en-US" altLang="zh-CN" sz="260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Date Placeholder 3"/>
          <p:cNvSpPr>
            <a:spLocks noGrp="1"/>
          </p:cNvSpPr>
          <p:nvPr>
            <p:ph type="dt" sz="half" idx="10"/>
          </p:nvPr>
        </p:nvSpPr>
        <p:spPr/>
        <p:txBody>
          <a:bodyPr/>
          <a:lstStyle/>
          <a:p>
            <a:fld id="{CDC6469F-C16E-43D2-93FE-E3BBD96C4E25}"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8</a:t>
            </a:fld>
            <a:endParaRPr lang="en-US"/>
          </a:p>
        </p:txBody>
      </p:sp>
    </p:spTree>
    <p:extLst>
      <p:ext uri="{BB962C8B-B14F-4D97-AF65-F5344CB8AC3E}">
        <p14:creationId xmlns:p14="http://schemas.microsoft.com/office/powerpoint/2010/main" val="2560205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84078"/>
                </a:solidFill>
                <a:latin typeface="Arial" panose="020B0604020202020204" pitchFamily="34" charset="0"/>
              </a:rPr>
              <a:t>CONTINUE CPR</a:t>
            </a:r>
            <a:endParaRPr lang="en-US" dirty="0"/>
          </a:p>
        </p:txBody>
      </p:sp>
      <p:pic>
        <p:nvPicPr>
          <p:cNvPr id="7" name="Content Placeholder 6"/>
          <p:cNvPicPr>
            <a:picLocks noGrp="1" noChangeAspect="1"/>
          </p:cNvPicPr>
          <p:nvPr>
            <p:ph sz="half" idx="1"/>
          </p:nvPr>
        </p:nvPicPr>
        <p:blipFill>
          <a:blip r:embed="rId2"/>
          <a:stretch>
            <a:fillRect/>
          </a:stretch>
        </p:blipFill>
        <p:spPr>
          <a:xfrm>
            <a:off x="685347" y="2058612"/>
            <a:ext cx="3403270" cy="4092806"/>
          </a:xfrm>
          <a:prstGeom prst="rect">
            <a:avLst/>
          </a:prstGeom>
        </p:spPr>
      </p:pic>
      <p:pic>
        <p:nvPicPr>
          <p:cNvPr id="8" name="Content Placeholder 7"/>
          <p:cNvPicPr>
            <a:picLocks noGrp="1" noChangeAspect="1"/>
          </p:cNvPicPr>
          <p:nvPr>
            <p:ph sz="half" idx="2"/>
          </p:nvPr>
        </p:nvPicPr>
        <p:blipFill>
          <a:blip r:embed="rId3"/>
          <a:stretch>
            <a:fillRect/>
          </a:stretch>
        </p:blipFill>
        <p:spPr>
          <a:xfrm>
            <a:off x="4760046" y="2058612"/>
            <a:ext cx="3982172" cy="3815715"/>
          </a:xfrm>
          <a:prstGeom prst="rect">
            <a:avLst/>
          </a:prstGeom>
        </p:spPr>
      </p:pic>
      <p:sp>
        <p:nvSpPr>
          <p:cNvPr id="2" name="Date Placeholder 1"/>
          <p:cNvSpPr>
            <a:spLocks noGrp="1"/>
          </p:cNvSpPr>
          <p:nvPr>
            <p:ph type="dt" sz="half" idx="10"/>
          </p:nvPr>
        </p:nvSpPr>
        <p:spPr/>
        <p:txBody>
          <a:bodyPr/>
          <a:lstStyle/>
          <a:p>
            <a:fld id="{AC7F1FF0-4B6D-4591-A24F-C41AEE16BA2C}"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80</a:t>
            </a:fld>
            <a:endParaRPr lang="en-US"/>
          </a:p>
        </p:txBody>
      </p:sp>
    </p:spTree>
    <p:extLst>
      <p:ext uri="{BB962C8B-B14F-4D97-AF65-F5344CB8AC3E}">
        <p14:creationId xmlns:p14="http://schemas.microsoft.com/office/powerpoint/2010/main" val="4291728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rPr>
              <a:t>Possible complications</a:t>
            </a:r>
          </a:p>
        </p:txBody>
      </p:sp>
      <p:sp>
        <p:nvSpPr>
          <p:cNvPr id="6" name="Content Placeholder 5"/>
          <p:cNvSpPr>
            <a:spLocks noGrp="1"/>
          </p:cNvSpPr>
          <p:nvPr>
            <p:ph idx="1"/>
          </p:nvPr>
        </p:nvSpPr>
        <p:spPr/>
        <p:txBody>
          <a:bodyPr>
            <a:normAutofit/>
          </a:bodyPr>
          <a:lstStyle/>
          <a:p>
            <a:pPr>
              <a:buClrTx/>
              <a:buFont typeface="Arial" panose="020B0604020202020204" pitchFamily="34" charset="0"/>
              <a:buChar char="•"/>
            </a:pPr>
            <a:r>
              <a:rPr lang="en-US" sz="2800" dirty="0">
                <a:solidFill>
                  <a:schemeClr val="bg1"/>
                </a:solidFill>
              </a:rPr>
              <a:t>Coronary vessel injury</a:t>
            </a:r>
          </a:p>
          <a:p>
            <a:pPr>
              <a:buClrTx/>
              <a:buFont typeface="Arial" panose="020B0604020202020204" pitchFamily="34" charset="0"/>
              <a:buChar char="•"/>
            </a:pPr>
            <a:r>
              <a:rPr lang="en-US" sz="2800" dirty="0">
                <a:solidFill>
                  <a:schemeClr val="bg1"/>
                </a:solidFill>
              </a:rPr>
              <a:t>Diaphragm injury</a:t>
            </a:r>
          </a:p>
          <a:p>
            <a:pPr>
              <a:buClrTx/>
              <a:buFont typeface="Arial" panose="020B0604020202020204" pitchFamily="34" charset="0"/>
              <a:buChar char="•"/>
            </a:pPr>
            <a:r>
              <a:rPr lang="en-US" sz="2800" dirty="0">
                <a:solidFill>
                  <a:schemeClr val="bg1"/>
                </a:solidFill>
              </a:rPr>
              <a:t>Hemopericardium</a:t>
            </a:r>
          </a:p>
          <a:p>
            <a:pPr>
              <a:buClrTx/>
              <a:buFont typeface="Arial" panose="020B0604020202020204" pitchFamily="34" charset="0"/>
              <a:buChar char="•"/>
            </a:pPr>
            <a:r>
              <a:rPr lang="en-US" sz="2800" dirty="0">
                <a:solidFill>
                  <a:schemeClr val="bg1"/>
                </a:solidFill>
              </a:rPr>
              <a:t>Hemothorax</a:t>
            </a:r>
          </a:p>
          <a:p>
            <a:pPr>
              <a:buClrTx/>
              <a:buFont typeface="Arial" panose="020B0604020202020204" pitchFamily="34" charset="0"/>
              <a:buChar char="•"/>
            </a:pPr>
            <a:r>
              <a:rPr lang="en-US" sz="2800" dirty="0">
                <a:solidFill>
                  <a:schemeClr val="bg1"/>
                </a:solidFill>
              </a:rPr>
              <a:t>Interference with ventilation</a:t>
            </a:r>
          </a:p>
        </p:txBody>
      </p:sp>
      <p:sp>
        <p:nvSpPr>
          <p:cNvPr id="2" name="Date Placeholder 1"/>
          <p:cNvSpPr>
            <a:spLocks noGrp="1"/>
          </p:cNvSpPr>
          <p:nvPr>
            <p:ph type="dt" sz="half" idx="10"/>
          </p:nvPr>
        </p:nvSpPr>
        <p:spPr/>
        <p:txBody>
          <a:bodyPr/>
          <a:lstStyle/>
          <a:p>
            <a:fld id="{3488A28D-4CEC-4515-A725-4C224C7EE177}"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81</a:t>
            </a:fld>
            <a:endParaRPr lang="en-US"/>
          </a:p>
        </p:txBody>
      </p:sp>
    </p:spTree>
    <p:extLst>
      <p:ext uri="{BB962C8B-B14F-4D97-AF65-F5344CB8AC3E}">
        <p14:creationId xmlns:p14="http://schemas.microsoft.com/office/powerpoint/2010/main" val="1666181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complications…</a:t>
            </a:r>
          </a:p>
        </p:txBody>
      </p:sp>
      <p:sp>
        <p:nvSpPr>
          <p:cNvPr id="3" name="Content Placeholder 2"/>
          <p:cNvSpPr>
            <a:spLocks noGrp="1"/>
          </p:cNvSpPr>
          <p:nvPr>
            <p:ph idx="1"/>
          </p:nvPr>
        </p:nvSpPr>
        <p:spPr/>
        <p:txBody>
          <a:bodyPr>
            <a:normAutofit/>
          </a:bodyPr>
          <a:lstStyle/>
          <a:p>
            <a:pPr marL="36900" indent="0">
              <a:buNone/>
            </a:pPr>
            <a:r>
              <a:rPr lang="en-US" sz="2800" dirty="0">
                <a:solidFill>
                  <a:schemeClr val="bg1"/>
                </a:solidFill>
                <a:effectLst/>
                <a:latin typeface="Arial" panose="020B0604020202020204" pitchFamily="34" charset="0"/>
              </a:rPr>
              <a:t>• </a:t>
            </a:r>
            <a:r>
              <a:rPr lang="en-US" sz="2800" b="1" dirty="0">
                <a:solidFill>
                  <a:schemeClr val="bg1"/>
                </a:solidFill>
                <a:effectLst/>
                <a:latin typeface="Arial" panose="020B0604020202020204" pitchFamily="34" charset="0"/>
              </a:rPr>
              <a:t>Liver injury</a:t>
            </a:r>
          </a:p>
          <a:p>
            <a:pPr marL="36900" indent="0">
              <a:buNone/>
            </a:pPr>
            <a:r>
              <a:rPr lang="en-US" sz="2800" dirty="0">
                <a:solidFill>
                  <a:schemeClr val="bg1"/>
                </a:solidFill>
                <a:effectLst/>
                <a:latin typeface="Arial" panose="020B0604020202020204" pitchFamily="34" charset="0"/>
              </a:rPr>
              <a:t>• </a:t>
            </a:r>
            <a:r>
              <a:rPr lang="en-US" sz="2800" b="1" dirty="0">
                <a:solidFill>
                  <a:schemeClr val="bg1"/>
                </a:solidFill>
                <a:effectLst/>
                <a:latin typeface="Arial" panose="020B0604020202020204" pitchFamily="34" charset="0"/>
              </a:rPr>
              <a:t>Myocardial injury</a:t>
            </a:r>
          </a:p>
          <a:p>
            <a:pPr marL="36900" indent="0">
              <a:buNone/>
            </a:pPr>
            <a:r>
              <a:rPr lang="en-US" sz="2800" dirty="0">
                <a:solidFill>
                  <a:schemeClr val="bg1"/>
                </a:solidFill>
                <a:effectLst/>
                <a:latin typeface="Arial" panose="020B0604020202020204" pitchFamily="34" charset="0"/>
              </a:rPr>
              <a:t>• </a:t>
            </a:r>
            <a:r>
              <a:rPr lang="en-US" sz="2800" b="1" dirty="0">
                <a:solidFill>
                  <a:schemeClr val="bg1"/>
                </a:solidFill>
                <a:effectLst/>
                <a:latin typeface="Arial" panose="020B0604020202020204" pitchFamily="34" charset="0"/>
              </a:rPr>
              <a:t>Pneumothorax</a:t>
            </a:r>
          </a:p>
          <a:p>
            <a:pPr marL="36900" indent="0">
              <a:buNone/>
            </a:pPr>
            <a:r>
              <a:rPr lang="en-US" sz="2800" dirty="0">
                <a:solidFill>
                  <a:schemeClr val="bg1"/>
                </a:solidFill>
                <a:effectLst/>
                <a:latin typeface="Arial" panose="020B0604020202020204" pitchFamily="34" charset="0"/>
              </a:rPr>
              <a:t>• </a:t>
            </a:r>
            <a:r>
              <a:rPr lang="en-US" sz="2800" b="1" dirty="0">
                <a:solidFill>
                  <a:schemeClr val="bg1"/>
                </a:solidFill>
                <a:effectLst/>
                <a:latin typeface="Arial" panose="020B0604020202020204" pitchFamily="34" charset="0"/>
              </a:rPr>
              <a:t>Rib fractures</a:t>
            </a:r>
          </a:p>
          <a:p>
            <a:pPr marL="36900" indent="0">
              <a:buNone/>
            </a:pPr>
            <a:r>
              <a:rPr lang="en-US" sz="2800" dirty="0">
                <a:solidFill>
                  <a:schemeClr val="bg1"/>
                </a:solidFill>
                <a:effectLst/>
                <a:latin typeface="Arial" panose="020B0604020202020204" pitchFamily="34" charset="0"/>
              </a:rPr>
              <a:t>• </a:t>
            </a:r>
            <a:r>
              <a:rPr lang="en-US" sz="2800" b="1" dirty="0">
                <a:solidFill>
                  <a:schemeClr val="bg1"/>
                </a:solidFill>
                <a:effectLst/>
                <a:latin typeface="Arial" panose="020B0604020202020204" pitchFamily="34" charset="0"/>
              </a:rPr>
              <a:t>Spleen injury</a:t>
            </a:r>
          </a:p>
          <a:p>
            <a:pPr marL="36900" indent="0">
              <a:buNone/>
            </a:pPr>
            <a:r>
              <a:rPr lang="en-US" sz="2800" dirty="0">
                <a:solidFill>
                  <a:schemeClr val="bg1"/>
                </a:solidFill>
                <a:effectLst/>
                <a:latin typeface="Arial" panose="020B0604020202020204" pitchFamily="34" charset="0"/>
              </a:rPr>
              <a:t>• </a:t>
            </a:r>
            <a:r>
              <a:rPr lang="en-US" sz="2800" b="1" dirty="0">
                <a:solidFill>
                  <a:schemeClr val="bg1"/>
                </a:solidFill>
                <a:effectLst/>
                <a:latin typeface="Arial" panose="020B0604020202020204" pitchFamily="34" charset="0"/>
              </a:rPr>
              <a:t>Sternal fracture</a:t>
            </a:r>
            <a:endParaRPr lang="en-US" sz="2800" dirty="0">
              <a:solidFill>
                <a:schemeClr val="bg1"/>
              </a:solidFill>
              <a:effectLst/>
            </a:endParaRPr>
          </a:p>
        </p:txBody>
      </p:sp>
      <p:sp>
        <p:nvSpPr>
          <p:cNvPr id="4" name="Date Placeholder 3"/>
          <p:cNvSpPr>
            <a:spLocks noGrp="1"/>
          </p:cNvSpPr>
          <p:nvPr>
            <p:ph type="dt" sz="half" idx="10"/>
          </p:nvPr>
        </p:nvSpPr>
        <p:spPr/>
        <p:txBody>
          <a:bodyPr/>
          <a:lstStyle/>
          <a:p>
            <a:fld id="{4E6C1D63-589B-4659-8F5C-70EE2383F471}"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82</a:t>
            </a:fld>
            <a:endParaRPr lang="en-US"/>
          </a:p>
        </p:txBody>
      </p:sp>
    </p:spTree>
    <p:extLst>
      <p:ext uri="{BB962C8B-B14F-4D97-AF65-F5344CB8AC3E}">
        <p14:creationId xmlns:p14="http://schemas.microsoft.com/office/powerpoint/2010/main" val="917341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77" y="576564"/>
            <a:ext cx="7765322" cy="5167746"/>
          </a:xfrm>
        </p:spPr>
        <p:txBody>
          <a:bodyPr>
            <a:noAutofit/>
          </a:bodyPr>
          <a:lstStyle/>
          <a:p>
            <a:pPr marL="36900" indent="0" algn="just">
              <a:buNone/>
            </a:pPr>
            <a:r>
              <a:rPr lang="en-US" sz="2800" b="1" dirty="0">
                <a:solidFill>
                  <a:schemeClr val="bg1"/>
                </a:solidFill>
                <a:effectLst/>
              </a:rPr>
              <a:t>			MEDICATIONS</a:t>
            </a:r>
          </a:p>
          <a:p>
            <a:pPr algn="just"/>
            <a:r>
              <a:rPr lang="en-US" sz="2800" b="1" dirty="0">
                <a:solidFill>
                  <a:schemeClr val="bg1"/>
                </a:solidFill>
                <a:effectLst/>
              </a:rPr>
              <a:t>Adrenaline</a:t>
            </a:r>
          </a:p>
          <a:p>
            <a:pPr marL="36900" indent="0" algn="just">
              <a:buNone/>
            </a:pPr>
            <a:r>
              <a:rPr lang="en-US" sz="2800" dirty="0">
                <a:solidFill>
                  <a:schemeClr val="bg1"/>
                </a:solidFill>
                <a:effectLst/>
              </a:rPr>
              <a:t> • Adrenaline (epinephrine) is the main drug used during resuscitation from cardiac arrest.</a:t>
            </a:r>
          </a:p>
          <a:p>
            <a:pPr algn="just"/>
            <a:r>
              <a:rPr lang="en-US" sz="2800" b="1" dirty="0">
                <a:solidFill>
                  <a:schemeClr val="bg1"/>
                </a:solidFill>
                <a:effectLst/>
              </a:rPr>
              <a:t>Atropine</a:t>
            </a:r>
          </a:p>
          <a:p>
            <a:pPr marL="36900" indent="0" algn="just">
              <a:buNone/>
            </a:pPr>
            <a:r>
              <a:rPr lang="en-US" sz="2800" dirty="0">
                <a:solidFill>
                  <a:schemeClr val="bg1"/>
                </a:solidFill>
                <a:effectLst/>
              </a:rPr>
              <a:t>Asystole, symptomatic bradycardia</a:t>
            </a:r>
          </a:p>
          <a:p>
            <a:pPr algn="just"/>
            <a:r>
              <a:rPr lang="en-US" sz="2800" b="1" dirty="0">
                <a:solidFill>
                  <a:schemeClr val="bg1"/>
                </a:solidFill>
                <a:effectLst/>
              </a:rPr>
              <a:t>Amiodarone</a:t>
            </a:r>
          </a:p>
          <a:p>
            <a:pPr algn="just"/>
            <a:r>
              <a:rPr lang="en-US" sz="2800" dirty="0">
                <a:solidFill>
                  <a:schemeClr val="bg1"/>
                </a:solidFill>
                <a:effectLst/>
              </a:rPr>
              <a:t>• It is an antiarrhythmic drug.</a:t>
            </a:r>
          </a:p>
        </p:txBody>
      </p:sp>
      <p:sp>
        <p:nvSpPr>
          <p:cNvPr id="2" name="Date Placeholder 1"/>
          <p:cNvSpPr>
            <a:spLocks noGrp="1"/>
          </p:cNvSpPr>
          <p:nvPr>
            <p:ph type="dt" sz="half" idx="10"/>
          </p:nvPr>
        </p:nvSpPr>
        <p:spPr/>
        <p:txBody>
          <a:bodyPr/>
          <a:lstStyle/>
          <a:p>
            <a:fld id="{75759369-9A8A-40B3-AE66-DFCFF396732C}" type="datetime1">
              <a:rPr lang="en-US" smtClean="0"/>
              <a:t>12/2/2021</a:t>
            </a:fld>
            <a:endParaRPr lang="en-US"/>
          </a:p>
        </p:txBody>
      </p:sp>
      <p:sp>
        <p:nvSpPr>
          <p:cNvPr id="4" name="Slide Number Placeholder 3"/>
          <p:cNvSpPr>
            <a:spLocks noGrp="1"/>
          </p:cNvSpPr>
          <p:nvPr>
            <p:ph type="sldNum" sz="quarter" idx="12"/>
          </p:nvPr>
        </p:nvSpPr>
        <p:spPr/>
        <p:txBody>
          <a:bodyPr/>
          <a:lstStyle/>
          <a:p>
            <a:fld id="{B93D1BD3-223B-4EEE-8D90-A8A34B0DCC2C}" type="slidenum">
              <a:rPr lang="en-US" smtClean="0"/>
              <a:t>83</a:t>
            </a:fld>
            <a:endParaRPr lang="en-US"/>
          </a:p>
        </p:txBody>
      </p:sp>
    </p:spTree>
    <p:extLst>
      <p:ext uri="{BB962C8B-B14F-4D97-AF65-F5344CB8AC3E}">
        <p14:creationId xmlns:p14="http://schemas.microsoft.com/office/powerpoint/2010/main" val="1838495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92" y="246185"/>
            <a:ext cx="7765322" cy="773723"/>
          </a:xfrm>
        </p:spPr>
        <p:txBody>
          <a:bodyPr/>
          <a:lstStyle/>
          <a:p>
            <a:r>
              <a:rPr lang="en-US" dirty="0"/>
              <a:t> </a:t>
            </a:r>
          </a:p>
        </p:txBody>
      </p:sp>
      <p:sp>
        <p:nvSpPr>
          <p:cNvPr id="3" name="Content Placeholder 2"/>
          <p:cNvSpPr>
            <a:spLocks noGrp="1"/>
          </p:cNvSpPr>
          <p:nvPr>
            <p:ph idx="1"/>
          </p:nvPr>
        </p:nvSpPr>
        <p:spPr>
          <a:xfrm>
            <a:off x="685346" y="831273"/>
            <a:ext cx="7765322" cy="5815711"/>
          </a:xfrm>
        </p:spPr>
        <p:txBody>
          <a:bodyPr>
            <a:normAutofit fontScale="92500" lnSpcReduction="10000"/>
          </a:bodyPr>
          <a:lstStyle/>
          <a:p>
            <a:pPr marL="36900" indent="0" algn="just">
              <a:buNone/>
            </a:pPr>
            <a:r>
              <a:rPr lang="en-US" sz="2800" b="1" dirty="0">
                <a:solidFill>
                  <a:schemeClr val="bg1"/>
                </a:solidFill>
                <a:effectLst/>
              </a:rPr>
              <a:t>Roles of the resuscitation team…</a:t>
            </a:r>
          </a:p>
          <a:p>
            <a:pPr algn="just"/>
            <a:r>
              <a:rPr lang="en-US" sz="2800" dirty="0">
                <a:solidFill>
                  <a:schemeClr val="bg1"/>
                </a:solidFill>
                <a:effectLst/>
              </a:rPr>
              <a:t>Maintain airway patency with use of airway adjuncts as required (suction, high flow oxygen with O2 or bag valve mask ventilation).</a:t>
            </a:r>
          </a:p>
          <a:p>
            <a:pPr algn="just"/>
            <a:endParaRPr lang="en-US" sz="2800" dirty="0">
              <a:solidFill>
                <a:schemeClr val="bg1"/>
              </a:solidFill>
              <a:effectLst/>
            </a:endParaRPr>
          </a:p>
          <a:p>
            <a:pPr algn="just"/>
            <a:r>
              <a:rPr lang="en-US" sz="2800" dirty="0">
                <a:solidFill>
                  <a:schemeClr val="bg1"/>
                </a:solidFill>
                <a:effectLst/>
              </a:rPr>
              <a:t>• Assist with intubation and securing of Endotracheal tube (ETT).</a:t>
            </a:r>
          </a:p>
          <a:p>
            <a:pPr algn="just"/>
            <a:endParaRPr lang="en-US" sz="2800" dirty="0">
              <a:solidFill>
                <a:schemeClr val="bg1"/>
              </a:solidFill>
              <a:effectLst/>
            </a:endParaRPr>
          </a:p>
          <a:p>
            <a:pPr algn="just"/>
            <a:r>
              <a:rPr lang="en-US" sz="2800" dirty="0">
                <a:solidFill>
                  <a:schemeClr val="bg1"/>
                </a:solidFill>
                <a:effectLst/>
              </a:rPr>
              <a:t>• Inserts gastric tube and/or facilitates gastric decompression post intubation as required.</a:t>
            </a:r>
          </a:p>
          <a:p>
            <a:pPr algn="just"/>
            <a:endParaRPr lang="en-US" sz="2800" dirty="0">
              <a:solidFill>
                <a:schemeClr val="bg1"/>
              </a:solidFill>
              <a:effectLst/>
            </a:endParaRPr>
          </a:p>
          <a:p>
            <a:pPr algn="just"/>
            <a:r>
              <a:rPr lang="en-US" sz="2800" dirty="0">
                <a:solidFill>
                  <a:schemeClr val="bg1"/>
                </a:solidFill>
                <a:effectLst/>
              </a:rPr>
              <a:t>• Assists with ongoing management of airway patency and adequate ventilation</a:t>
            </a:r>
          </a:p>
        </p:txBody>
      </p:sp>
      <p:sp>
        <p:nvSpPr>
          <p:cNvPr id="4" name="Date Placeholder 3"/>
          <p:cNvSpPr>
            <a:spLocks noGrp="1"/>
          </p:cNvSpPr>
          <p:nvPr>
            <p:ph type="dt" sz="half" idx="10"/>
          </p:nvPr>
        </p:nvSpPr>
        <p:spPr/>
        <p:txBody>
          <a:bodyPr/>
          <a:lstStyle/>
          <a:p>
            <a:fld id="{EC709B15-325B-468A-A73F-E68EEB159E8B}"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84</a:t>
            </a:fld>
            <a:endParaRPr lang="en-US"/>
          </a:p>
        </p:txBody>
      </p:sp>
    </p:spTree>
    <p:extLst>
      <p:ext uri="{BB962C8B-B14F-4D97-AF65-F5344CB8AC3E}">
        <p14:creationId xmlns:p14="http://schemas.microsoft.com/office/powerpoint/2010/main" val="2974558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528" y="707214"/>
            <a:ext cx="7765322" cy="5810817"/>
          </a:xfrm>
        </p:spPr>
        <p:txBody>
          <a:bodyPr>
            <a:noAutofit/>
          </a:bodyPr>
          <a:lstStyle/>
          <a:p>
            <a:pPr algn="just"/>
            <a:r>
              <a:rPr lang="en-US" sz="2800" dirty="0">
                <a:solidFill>
                  <a:schemeClr val="bg1"/>
                </a:solidFill>
                <a:effectLst/>
              </a:rPr>
              <a:t>• Supports less experienced staff by coaching/guidance e.g. drug preparation.</a:t>
            </a:r>
          </a:p>
          <a:p>
            <a:pPr algn="just"/>
            <a:endParaRPr lang="en-US" sz="2800" dirty="0">
              <a:solidFill>
                <a:schemeClr val="bg1"/>
              </a:solidFill>
              <a:effectLst/>
            </a:endParaRPr>
          </a:p>
          <a:p>
            <a:pPr algn="just"/>
            <a:r>
              <a:rPr lang="en-US" sz="2800" dirty="0">
                <a:solidFill>
                  <a:schemeClr val="bg1"/>
                </a:solidFill>
                <a:effectLst/>
              </a:rPr>
              <a:t>• If a shockable rhythm is present (VF/VT) ensure manual defibrillator pads are applied and connected.</a:t>
            </a:r>
          </a:p>
          <a:p>
            <a:pPr algn="just"/>
            <a:r>
              <a:rPr lang="en-US" sz="2800" dirty="0">
                <a:solidFill>
                  <a:schemeClr val="bg1"/>
                </a:solidFill>
                <a:effectLst/>
              </a:rPr>
              <a:t>• If CPR is in progress, prepare and independently double check and label 3 doses of adrenaline.</a:t>
            </a:r>
          </a:p>
          <a:p>
            <a:pPr algn="just"/>
            <a:r>
              <a:rPr lang="en-US" sz="2800" dirty="0">
                <a:solidFill>
                  <a:schemeClr val="bg1"/>
                </a:solidFill>
                <a:effectLst/>
              </a:rPr>
              <a:t>• Prepare and administer IV fluids.</a:t>
            </a:r>
          </a:p>
          <a:p>
            <a:pPr algn="just"/>
            <a:r>
              <a:rPr lang="en-US" sz="2800" dirty="0">
                <a:solidFill>
                  <a:schemeClr val="bg1"/>
                </a:solidFill>
                <a:effectLst/>
              </a:rPr>
              <a:t>• Document medications administered (including time)</a:t>
            </a:r>
          </a:p>
        </p:txBody>
      </p:sp>
      <p:sp>
        <p:nvSpPr>
          <p:cNvPr id="2" name="Date Placeholder 1"/>
          <p:cNvSpPr>
            <a:spLocks noGrp="1"/>
          </p:cNvSpPr>
          <p:nvPr>
            <p:ph type="dt" sz="half" idx="10"/>
          </p:nvPr>
        </p:nvSpPr>
        <p:spPr/>
        <p:txBody>
          <a:bodyPr/>
          <a:lstStyle/>
          <a:p>
            <a:fld id="{39F6054F-36E3-4F73-BEE5-01CBD4275E4D}" type="datetime1">
              <a:rPr lang="en-US" smtClean="0"/>
              <a:t>12/2/2021</a:t>
            </a:fld>
            <a:endParaRPr lang="en-US"/>
          </a:p>
        </p:txBody>
      </p:sp>
      <p:sp>
        <p:nvSpPr>
          <p:cNvPr id="4" name="Slide Number Placeholder 3"/>
          <p:cNvSpPr>
            <a:spLocks noGrp="1"/>
          </p:cNvSpPr>
          <p:nvPr>
            <p:ph type="sldNum" sz="quarter" idx="12"/>
          </p:nvPr>
        </p:nvSpPr>
        <p:spPr/>
        <p:txBody>
          <a:bodyPr/>
          <a:lstStyle/>
          <a:p>
            <a:fld id="{B93D1BD3-223B-4EEE-8D90-A8A34B0DCC2C}" type="slidenum">
              <a:rPr lang="en-US" smtClean="0"/>
              <a:t>85</a:t>
            </a:fld>
            <a:endParaRPr lang="en-US"/>
          </a:p>
        </p:txBody>
      </p:sp>
    </p:spTree>
    <p:extLst>
      <p:ext uri="{BB962C8B-B14F-4D97-AF65-F5344CB8AC3E}">
        <p14:creationId xmlns:p14="http://schemas.microsoft.com/office/powerpoint/2010/main" val="25992330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638454" y="1499488"/>
            <a:ext cx="7765322" cy="970450"/>
          </a:xfrm>
        </p:spPr>
        <p:txBody>
          <a:bodyPr/>
          <a:lstStyle/>
          <a:p>
            <a:r>
              <a:rPr lang="en-US" altLang="zh-CN" dirty="0">
                <a:solidFill>
                  <a:schemeClr val="bg1"/>
                </a:solidFill>
                <a:ea typeface="宋体" panose="02010600030101010101" pitchFamily="2" charset="-122"/>
              </a:rPr>
              <a:t>QUESTIONS</a:t>
            </a:r>
          </a:p>
        </p:txBody>
      </p:sp>
      <p:sp>
        <p:nvSpPr>
          <p:cNvPr id="2" name="Date Placeholder 1"/>
          <p:cNvSpPr>
            <a:spLocks noGrp="1"/>
          </p:cNvSpPr>
          <p:nvPr>
            <p:ph type="dt" sz="half" idx="10"/>
          </p:nvPr>
        </p:nvSpPr>
        <p:spPr/>
        <p:txBody>
          <a:bodyPr/>
          <a:lstStyle/>
          <a:p>
            <a:fld id="{FE9AC1AC-3B50-49D6-92FE-15C95BCA4A44}" type="datetime1">
              <a:rPr lang="en-US" smtClean="0"/>
              <a:t>12/2/2021</a:t>
            </a:fld>
            <a:endParaRPr lang="en-US"/>
          </a:p>
        </p:txBody>
      </p:sp>
      <p:sp>
        <p:nvSpPr>
          <p:cNvPr id="3" name="Slide Number Placeholder 2"/>
          <p:cNvSpPr>
            <a:spLocks noGrp="1"/>
          </p:cNvSpPr>
          <p:nvPr>
            <p:ph type="sldNum" sz="quarter" idx="12"/>
          </p:nvPr>
        </p:nvSpPr>
        <p:spPr/>
        <p:txBody>
          <a:bodyPr/>
          <a:lstStyle/>
          <a:p>
            <a:fld id="{B93D1BD3-223B-4EEE-8D90-A8A34B0DCC2C}" type="slidenum">
              <a:rPr lang="en-US" smtClean="0"/>
              <a:t>86</a:t>
            </a:fld>
            <a:endParaRPr lang="en-US"/>
          </a:p>
        </p:txBody>
      </p:sp>
    </p:spTree>
    <p:extLst>
      <p:ext uri="{BB962C8B-B14F-4D97-AF65-F5344CB8AC3E}">
        <p14:creationId xmlns:p14="http://schemas.microsoft.com/office/powerpoint/2010/main" val="1747751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solidFill>
        </p:spPr>
        <p:txBody>
          <a:bodyPr>
            <a:normAutofit fontScale="90000"/>
          </a:bodyPr>
          <a:lstStyle/>
          <a:p>
            <a:r>
              <a:rPr lang="en-US" dirty="0">
                <a:solidFill>
                  <a:schemeClr val="bg1"/>
                </a:solidFill>
              </a:rPr>
              <a:t>FIRST AID- MANAGEMENT OF VARIOUS CONDITIONS</a:t>
            </a:r>
          </a:p>
        </p:txBody>
      </p:sp>
      <p:sp>
        <p:nvSpPr>
          <p:cNvPr id="3" name="Subtitle 2"/>
          <p:cNvSpPr>
            <a:spLocks noGrp="1"/>
          </p:cNvSpPr>
          <p:nvPr>
            <p:ph type="subTitle" idx="1"/>
          </p:nvPr>
        </p:nvSpPr>
        <p:spPr>
          <a:xfrm>
            <a:off x="4156010" y="5808133"/>
            <a:ext cx="4987990" cy="1049867"/>
          </a:xfrm>
        </p:spPr>
        <p:txBody>
          <a:bodyPr/>
          <a:lstStyle/>
          <a:p>
            <a:r>
              <a:rPr lang="en-US" dirty="0">
                <a:solidFill>
                  <a:schemeClr val="bg1"/>
                </a:solidFill>
                <a:effectLst/>
              </a:rPr>
              <a:t>ABIRA DELILAH</a:t>
            </a:r>
          </a:p>
          <a:p>
            <a:r>
              <a:rPr lang="en-US" dirty="0">
                <a:solidFill>
                  <a:schemeClr val="bg1"/>
                </a:solidFill>
                <a:effectLst/>
              </a:rPr>
              <a:t>MSN</a:t>
            </a:r>
          </a:p>
        </p:txBody>
      </p:sp>
      <p:pic>
        <p:nvPicPr>
          <p:cNvPr id="4" name="Picture 13" descr="MCj039804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795" y="4246274"/>
            <a:ext cx="17240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MCj035915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3144308"/>
            <a:ext cx="1638300" cy="26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377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DAF5-6ED0-4F7F-A503-F7DD7A1988A2}"/>
              </a:ext>
            </a:extLst>
          </p:cNvPr>
          <p:cNvSpPr>
            <a:spLocks noGrp="1"/>
          </p:cNvSpPr>
          <p:nvPr>
            <p:ph type="title"/>
          </p:nvPr>
        </p:nvSpPr>
        <p:spPr/>
        <p:txBody>
          <a:bodyPr/>
          <a:lstStyle/>
          <a:p>
            <a:r>
              <a:rPr lang="en-US" dirty="0">
                <a:solidFill>
                  <a:srgbClr val="FF0000"/>
                </a:solidFill>
              </a:rPr>
              <a:t>OBJECTIVES</a:t>
            </a:r>
          </a:p>
        </p:txBody>
      </p:sp>
      <p:sp>
        <p:nvSpPr>
          <p:cNvPr id="3" name="Content Placeholder 2">
            <a:extLst>
              <a:ext uri="{FF2B5EF4-FFF2-40B4-BE49-F238E27FC236}">
                <a16:creationId xmlns:a16="http://schemas.microsoft.com/office/drawing/2014/main" id="{249CBEB1-63C8-4C01-A5E8-EA3E3B2C24A2}"/>
              </a:ext>
            </a:extLst>
          </p:cNvPr>
          <p:cNvSpPr>
            <a:spLocks noGrp="1"/>
          </p:cNvSpPr>
          <p:nvPr>
            <p:ph idx="1"/>
          </p:nvPr>
        </p:nvSpPr>
        <p:spPr/>
        <p:txBody>
          <a:bodyPr/>
          <a:lstStyle/>
          <a:p>
            <a:r>
              <a:rPr lang="en-US" dirty="0">
                <a:solidFill>
                  <a:srgbClr val="FF0000"/>
                </a:solidFill>
              </a:rPr>
              <a:t>DEFINITION OF THE CONDITION/ DISEASE</a:t>
            </a:r>
          </a:p>
          <a:p>
            <a:r>
              <a:rPr lang="en-US" dirty="0">
                <a:solidFill>
                  <a:srgbClr val="FF0000"/>
                </a:solidFill>
              </a:rPr>
              <a:t>CAUSES</a:t>
            </a:r>
          </a:p>
          <a:p>
            <a:r>
              <a:rPr lang="en-US" dirty="0">
                <a:solidFill>
                  <a:srgbClr val="FF0000"/>
                </a:solidFill>
              </a:rPr>
              <a:t>SIGNS AND SYMPTOMS</a:t>
            </a:r>
          </a:p>
          <a:p>
            <a:r>
              <a:rPr lang="en-US" dirty="0">
                <a:solidFill>
                  <a:srgbClr val="FF0000"/>
                </a:solidFill>
              </a:rPr>
              <a:t>MANAGEMENT- FIRST AID MANAGEMENT</a:t>
            </a:r>
          </a:p>
          <a:p>
            <a:endParaRPr lang="en-US" dirty="0"/>
          </a:p>
        </p:txBody>
      </p:sp>
      <p:sp>
        <p:nvSpPr>
          <p:cNvPr id="4" name="Date Placeholder 3">
            <a:extLst>
              <a:ext uri="{FF2B5EF4-FFF2-40B4-BE49-F238E27FC236}">
                <a16:creationId xmlns:a16="http://schemas.microsoft.com/office/drawing/2014/main" id="{9CCD2D90-D347-4EED-A3A3-DA3C0C6AF8DC}"/>
              </a:ext>
            </a:extLst>
          </p:cNvPr>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a:extLst>
              <a:ext uri="{FF2B5EF4-FFF2-40B4-BE49-F238E27FC236}">
                <a16:creationId xmlns:a16="http://schemas.microsoft.com/office/drawing/2014/main" id="{916DA3C2-F051-422C-9DB4-7074D886681E}"/>
              </a:ext>
            </a:extLst>
          </p:cNvPr>
          <p:cNvSpPr>
            <a:spLocks noGrp="1"/>
          </p:cNvSpPr>
          <p:nvPr>
            <p:ph type="sldNum" sz="quarter" idx="12"/>
          </p:nvPr>
        </p:nvSpPr>
        <p:spPr/>
        <p:txBody>
          <a:bodyPr/>
          <a:lstStyle/>
          <a:p>
            <a:fld id="{B93D1BD3-223B-4EEE-8D90-A8A34B0DCC2C}" type="slidenum">
              <a:rPr lang="en-US" smtClean="0"/>
              <a:t>88</a:t>
            </a:fld>
            <a:endParaRPr lang="en-US"/>
          </a:p>
        </p:txBody>
      </p:sp>
    </p:spTree>
    <p:extLst>
      <p:ext uri="{BB962C8B-B14F-4D97-AF65-F5344CB8AC3E}">
        <p14:creationId xmlns:p14="http://schemas.microsoft.com/office/powerpoint/2010/main" val="414947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685346" y="221672"/>
            <a:ext cx="7765322" cy="970450"/>
          </a:xfrm>
        </p:spPr>
        <p:txBody>
          <a:bodyPr/>
          <a:lstStyle/>
          <a:p>
            <a:r>
              <a:rPr lang="en-US" altLang="zh-CN" dirty="0">
                <a:solidFill>
                  <a:schemeClr val="bg1"/>
                </a:solidFill>
                <a:ea typeface="宋体" panose="02010600030101010101" pitchFamily="2" charset="-122"/>
              </a:rPr>
              <a:t>HYPERVENTILATION</a:t>
            </a:r>
          </a:p>
        </p:txBody>
      </p:sp>
      <p:sp>
        <p:nvSpPr>
          <p:cNvPr id="22534" name="Rectangle 6"/>
          <p:cNvSpPr>
            <a:spLocks noGrp="1" noChangeArrowheads="1"/>
          </p:cNvSpPr>
          <p:nvPr>
            <p:ph type="body" idx="1"/>
          </p:nvPr>
        </p:nvSpPr>
        <p:spPr>
          <a:xfrm>
            <a:off x="317229" y="2835834"/>
            <a:ext cx="8186448" cy="2242789"/>
          </a:xfrm>
        </p:spPr>
        <p:txBody>
          <a:bodyPr>
            <a:noAutofit/>
          </a:bodyPr>
          <a:lstStyle/>
          <a:p>
            <a:pPr>
              <a:buFontTx/>
              <a:buNone/>
            </a:pPr>
            <a:r>
              <a:rPr lang="en-US" altLang="zh-CN" sz="2400" dirty="0">
                <a:solidFill>
                  <a:schemeClr val="bg1"/>
                </a:solidFill>
                <a:ea typeface="宋体" panose="02010600030101010101" pitchFamily="2" charset="-122"/>
              </a:rPr>
              <a:t>NORMAL blood carbon dioxide levels : 35 to 45 mmol/l</a:t>
            </a:r>
          </a:p>
        </p:txBody>
      </p:sp>
      <p:sp>
        <p:nvSpPr>
          <p:cNvPr id="22532" name="Text Box 4"/>
          <p:cNvSpPr txBox="1">
            <a:spLocks noChangeArrowheads="1"/>
          </p:cNvSpPr>
          <p:nvPr/>
        </p:nvSpPr>
        <p:spPr bwMode="auto">
          <a:xfrm>
            <a:off x="685346" y="1192122"/>
            <a:ext cx="7253287"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lnSpc>
                <a:spcPct val="90000"/>
              </a:lnSpc>
              <a:spcBef>
                <a:spcPct val="20000"/>
              </a:spcBef>
              <a:buClr>
                <a:schemeClr val="accent1"/>
              </a:buClr>
              <a:buSzPct val="80000"/>
              <a:buFont typeface="Wingdings" panose="05000000000000000000" pitchFamily="2" charset="2"/>
              <a:buNone/>
            </a:pPr>
            <a:r>
              <a:rPr lang="en-US" altLang="zh-CN" sz="2600" dirty="0">
                <a:solidFill>
                  <a:schemeClr val="bg1"/>
                </a:solidFill>
                <a:latin typeface="Arial" panose="020B0604020202020204" pitchFamily="34" charset="0"/>
                <a:ea typeface="宋体" panose="02010600030101010101" pitchFamily="2" charset="-122"/>
              </a:rPr>
              <a:t>Hyperventilation, also known as excessive breathing, causes a reduction of carbon dioxide concentration </a:t>
            </a:r>
            <a:r>
              <a:rPr lang="en-US" altLang="zh-CN" sz="2600" dirty="0">
                <a:solidFill>
                  <a:schemeClr val="bg1"/>
                </a:solidFill>
                <a:latin typeface="Arial" panose="020B0604020202020204" pitchFamily="34" charset="0"/>
                <a:ea typeface="宋体" panose="02010600030101010101" pitchFamily="2" charset="-122"/>
                <a:cs typeface="Arial" panose="020B0604020202020204" pitchFamily="34" charset="0"/>
              </a:rPr>
              <a:t>(below normal)</a:t>
            </a:r>
            <a:r>
              <a:rPr lang="en-US" altLang="zh-CN" sz="2600" b="0"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2600" dirty="0">
                <a:solidFill>
                  <a:schemeClr val="bg1"/>
                </a:solidFill>
                <a:latin typeface="Arial" panose="020B0604020202020204" pitchFamily="34" charset="0"/>
                <a:ea typeface="宋体" panose="02010600030101010101" pitchFamily="2" charset="-122"/>
              </a:rPr>
              <a:t>of the blood.</a:t>
            </a:r>
          </a:p>
        </p:txBody>
      </p:sp>
    </p:spTree>
    <p:extLst>
      <p:ext uri="{BB962C8B-B14F-4D97-AF65-F5344CB8AC3E}">
        <p14:creationId xmlns:p14="http://schemas.microsoft.com/office/powerpoint/2010/main" val="325501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Aims of first aid….</a:t>
            </a:r>
          </a:p>
        </p:txBody>
      </p:sp>
      <p:sp>
        <p:nvSpPr>
          <p:cNvPr id="3" name="Content Placeholder 2"/>
          <p:cNvSpPr>
            <a:spLocks noGrp="1"/>
          </p:cNvSpPr>
          <p:nvPr>
            <p:ph idx="1"/>
          </p:nvPr>
        </p:nvSpPr>
        <p:spPr/>
        <p:txBody>
          <a:bodyPr>
            <a:normAutofit fontScale="40000" lnSpcReduction="20000"/>
          </a:bodyPr>
          <a:lstStyle/>
          <a:p>
            <a:pPr marL="36900" indent="0">
              <a:buNone/>
            </a:pPr>
            <a:r>
              <a:rPr lang="en-US" altLang="zh-CN" b="1"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6500" b="1"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Promote recovery</a:t>
            </a:r>
          </a:p>
          <a:p>
            <a:pPr marL="810000" lvl="2" indent="0">
              <a:buNone/>
            </a:pPr>
            <a:r>
              <a:rPr lang="en-US" sz="6500" dirty="0">
                <a:solidFill>
                  <a:schemeClr val="bg1"/>
                </a:solidFill>
                <a:effectLst/>
              </a:rPr>
              <a:t>1) Relieve casualty from anxiety</a:t>
            </a:r>
          </a:p>
          <a:p>
            <a:pPr marL="810000" lvl="2" indent="0">
              <a:buNone/>
            </a:pPr>
            <a:r>
              <a:rPr lang="en-US" sz="6500" dirty="0">
                <a:solidFill>
                  <a:schemeClr val="bg1"/>
                </a:solidFill>
                <a:effectLst/>
              </a:rPr>
              <a:t>2) Encourage confidence and trust</a:t>
            </a:r>
          </a:p>
          <a:p>
            <a:pPr marL="810000" lvl="2" indent="0">
              <a:buNone/>
            </a:pPr>
            <a:r>
              <a:rPr lang="en-US" sz="6500" dirty="0">
                <a:solidFill>
                  <a:schemeClr val="bg1"/>
                </a:solidFill>
                <a:effectLst/>
              </a:rPr>
              <a:t>3) Attempt to relieve pain and discomfort</a:t>
            </a:r>
          </a:p>
          <a:p>
            <a:pPr marL="810000" lvl="2" indent="0">
              <a:buNone/>
            </a:pPr>
            <a:r>
              <a:rPr lang="en-US" sz="6500" dirty="0">
                <a:solidFill>
                  <a:schemeClr val="bg1"/>
                </a:solidFill>
                <a:effectLst/>
              </a:rPr>
              <a:t>4) Handle casualty gently</a:t>
            </a:r>
          </a:p>
          <a:p>
            <a:pPr marL="810000" lvl="2" indent="0">
              <a:buNone/>
            </a:pPr>
            <a:r>
              <a:rPr lang="en-US" sz="6500" dirty="0">
                <a:solidFill>
                  <a:schemeClr val="bg1"/>
                </a:solidFill>
                <a:effectLst/>
              </a:rPr>
              <a:t>5) Protect casualty from cold and wet</a:t>
            </a:r>
          </a:p>
          <a:p>
            <a:pPr marL="810000" lvl="2" indent="0">
              <a:buNone/>
            </a:pPr>
            <a:r>
              <a:rPr lang="en-US" altLang="zh-CN" sz="650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6) Prevent contamination</a:t>
            </a:r>
          </a:p>
          <a:p>
            <a:pPr marL="810000" lvl="2" indent="0">
              <a:buNone/>
            </a:pPr>
            <a:r>
              <a:rPr lang="en-US" altLang="zh-CN" sz="650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7) Aid in safe transportation of the patient to a hospital</a:t>
            </a:r>
          </a:p>
        </p:txBody>
      </p:sp>
      <p:sp>
        <p:nvSpPr>
          <p:cNvPr id="4" name="Date Placeholder 3"/>
          <p:cNvSpPr>
            <a:spLocks noGrp="1"/>
          </p:cNvSpPr>
          <p:nvPr>
            <p:ph type="dt" sz="half" idx="10"/>
          </p:nvPr>
        </p:nvSpPr>
        <p:spPr/>
        <p:txBody>
          <a:bodyPr/>
          <a:lstStyle/>
          <a:p>
            <a:fld id="{F616055E-160B-43B7-8403-AA50A15D6EED}" type="datetime1">
              <a:rPr lang="en-US" smtClean="0"/>
              <a:t>12/2/2021</a:t>
            </a:fld>
            <a:endParaRPr lang="en-US"/>
          </a:p>
        </p:txBody>
      </p:sp>
      <p:sp>
        <p:nvSpPr>
          <p:cNvPr id="5" name="Slide Number Placeholder 4"/>
          <p:cNvSpPr>
            <a:spLocks noGrp="1"/>
          </p:cNvSpPr>
          <p:nvPr>
            <p:ph type="sldNum" sz="quarter" idx="12"/>
          </p:nvPr>
        </p:nvSpPr>
        <p:spPr/>
        <p:txBody>
          <a:bodyPr/>
          <a:lstStyle/>
          <a:p>
            <a:fld id="{B93D1BD3-223B-4EEE-8D90-A8A34B0DCC2C}" type="slidenum">
              <a:rPr lang="en-US" smtClean="0"/>
              <a:t>9</a:t>
            </a:fld>
            <a:endParaRPr lang="en-US"/>
          </a:p>
        </p:txBody>
      </p:sp>
    </p:spTree>
    <p:extLst>
      <p:ext uri="{BB962C8B-B14F-4D97-AF65-F5344CB8AC3E}">
        <p14:creationId xmlns:p14="http://schemas.microsoft.com/office/powerpoint/2010/main" val="922630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4143-DE2E-45B7-88F6-B16E4CCC084C}"/>
              </a:ext>
            </a:extLst>
          </p:cNvPr>
          <p:cNvSpPr>
            <a:spLocks noGrp="1"/>
          </p:cNvSpPr>
          <p:nvPr>
            <p:ph type="title"/>
          </p:nvPr>
        </p:nvSpPr>
        <p:spPr/>
        <p:txBody>
          <a:bodyPr>
            <a:normAutofit fontScale="90000"/>
          </a:bodyPr>
          <a:lstStyle/>
          <a:p>
            <a:r>
              <a:rPr lang="en-US" altLang="zh-CN" sz="4000" b="1" dirty="0">
                <a:solidFill>
                  <a:schemeClr val="bg1"/>
                </a:solidFill>
                <a:ea typeface="宋体" panose="02010600030101010101" pitchFamily="2" charset="-122"/>
              </a:rPr>
              <a:t>SYMPTOMS:</a:t>
            </a:r>
            <a:br>
              <a:rPr lang="en-US" altLang="zh-CN" sz="4000" b="1" dirty="0">
                <a:solidFill>
                  <a:schemeClr val="bg1"/>
                </a:solidFill>
                <a:ea typeface="宋体" panose="02010600030101010101" pitchFamily="2" charset="-122"/>
              </a:rPr>
            </a:br>
            <a:endParaRPr lang="en-US" dirty="0"/>
          </a:p>
        </p:txBody>
      </p:sp>
      <p:sp>
        <p:nvSpPr>
          <p:cNvPr id="3" name="Content Placeholder 2">
            <a:extLst>
              <a:ext uri="{FF2B5EF4-FFF2-40B4-BE49-F238E27FC236}">
                <a16:creationId xmlns:a16="http://schemas.microsoft.com/office/drawing/2014/main" id="{EBAE80BE-3469-454B-A19E-77F960C733B6}"/>
              </a:ext>
            </a:extLst>
          </p:cNvPr>
          <p:cNvSpPr>
            <a:spLocks noGrp="1"/>
          </p:cNvSpPr>
          <p:nvPr>
            <p:ph idx="1"/>
          </p:nvPr>
        </p:nvSpPr>
        <p:spPr/>
        <p:txBody>
          <a:bodyPr/>
          <a:lstStyle/>
          <a:p>
            <a:r>
              <a:rPr lang="en-US" altLang="zh-CN" sz="2000" dirty="0">
                <a:solidFill>
                  <a:schemeClr val="bg1"/>
                </a:solidFill>
                <a:ea typeface="宋体" panose="02010600030101010101" pitchFamily="2" charset="-122"/>
              </a:rPr>
              <a:t>Unnaturally fast, deep breathing</a:t>
            </a:r>
          </a:p>
          <a:p>
            <a:r>
              <a:rPr lang="en-US" altLang="zh-CN" sz="2000" dirty="0">
                <a:solidFill>
                  <a:schemeClr val="bg1"/>
                </a:solidFill>
                <a:ea typeface="宋体" panose="02010600030101010101" pitchFamily="2" charset="-122"/>
              </a:rPr>
              <a:t>Attention-seeking behaviors</a:t>
            </a:r>
          </a:p>
          <a:p>
            <a:r>
              <a:rPr lang="en-US" altLang="zh-CN" sz="2000" dirty="0">
                <a:solidFill>
                  <a:schemeClr val="bg1"/>
                </a:solidFill>
                <a:ea typeface="宋体" panose="02010600030101010101" pitchFamily="2" charset="-122"/>
              </a:rPr>
              <a:t>Dizziness, faintness, trembling, or marked tingling in hands, feet and lips</a:t>
            </a:r>
          </a:p>
          <a:p>
            <a:r>
              <a:rPr lang="en-US" altLang="zh-CN" sz="2000" dirty="0">
                <a:solidFill>
                  <a:schemeClr val="bg1"/>
                </a:solidFill>
                <a:ea typeface="宋体" panose="02010600030101010101" pitchFamily="2" charset="-122"/>
              </a:rPr>
              <a:t>Headache</a:t>
            </a:r>
          </a:p>
          <a:p>
            <a:r>
              <a:rPr lang="en-US" altLang="zh-CN" sz="2000" dirty="0">
                <a:solidFill>
                  <a:schemeClr val="bg1"/>
                </a:solidFill>
                <a:ea typeface="宋体" panose="02010600030101010101" pitchFamily="2" charset="-122"/>
              </a:rPr>
              <a:t>Chest pain</a:t>
            </a:r>
          </a:p>
          <a:p>
            <a:r>
              <a:rPr lang="en-US" altLang="zh-CN" sz="2000" dirty="0">
                <a:solidFill>
                  <a:schemeClr val="bg1"/>
                </a:solidFill>
                <a:ea typeface="宋体" panose="02010600030101010101" pitchFamily="2" charset="-122"/>
              </a:rPr>
              <a:t>Slurred speech</a:t>
            </a:r>
          </a:p>
          <a:p>
            <a:r>
              <a:rPr lang="en-US" altLang="zh-CN" sz="2000" dirty="0">
                <a:solidFill>
                  <a:schemeClr val="bg1"/>
                </a:solidFill>
                <a:ea typeface="宋体" panose="02010600030101010101" pitchFamily="2" charset="-122"/>
              </a:rPr>
              <a:t>Cramps in the hands and feet</a:t>
            </a:r>
            <a:endParaRPr lang="en-US" dirty="0"/>
          </a:p>
        </p:txBody>
      </p:sp>
    </p:spTree>
    <p:extLst>
      <p:ext uri="{BB962C8B-B14F-4D97-AF65-F5344CB8AC3E}">
        <p14:creationId xmlns:p14="http://schemas.microsoft.com/office/powerpoint/2010/main" val="36071385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D6DC-73E0-44C0-A104-EC70F2110DF0}"/>
              </a:ext>
            </a:extLst>
          </p:cNvPr>
          <p:cNvSpPr>
            <a:spLocks noGrp="1"/>
          </p:cNvSpPr>
          <p:nvPr>
            <p:ph type="title"/>
          </p:nvPr>
        </p:nvSpPr>
        <p:spPr>
          <a:xfrm>
            <a:off x="685346" y="92766"/>
            <a:ext cx="7765322" cy="874644"/>
          </a:xfrm>
        </p:spPr>
        <p:txBody>
          <a:bodyPr>
            <a:normAutofit/>
          </a:bodyPr>
          <a:lstStyle/>
          <a:p>
            <a:r>
              <a:rPr lang="en-US" dirty="0">
                <a:solidFill>
                  <a:schemeClr val="bg1"/>
                </a:solidFill>
              </a:rPr>
              <a:t>CAUSES</a:t>
            </a:r>
          </a:p>
        </p:txBody>
      </p:sp>
      <p:sp>
        <p:nvSpPr>
          <p:cNvPr id="3" name="Content Placeholder 2">
            <a:extLst>
              <a:ext uri="{FF2B5EF4-FFF2-40B4-BE49-F238E27FC236}">
                <a16:creationId xmlns:a16="http://schemas.microsoft.com/office/drawing/2014/main" id="{04080E60-115D-4E88-88AC-3A43CA630205}"/>
              </a:ext>
            </a:extLst>
          </p:cNvPr>
          <p:cNvSpPr>
            <a:spLocks noGrp="1"/>
          </p:cNvSpPr>
          <p:nvPr>
            <p:ph idx="1"/>
          </p:nvPr>
        </p:nvSpPr>
        <p:spPr>
          <a:xfrm>
            <a:off x="817868" y="967410"/>
            <a:ext cx="7765322" cy="5698433"/>
          </a:xfrm>
        </p:spPr>
        <p:txBody>
          <a:bodyPr>
            <a:normAutofit fontScale="25000" lnSpcReduction="20000"/>
          </a:bodyPr>
          <a:lstStyle/>
          <a:p>
            <a:pPr algn="l"/>
            <a:r>
              <a:rPr lang="en-US" sz="9600" b="0" i="0" dirty="0">
                <a:solidFill>
                  <a:schemeClr val="bg1"/>
                </a:solidFill>
                <a:effectLst/>
                <a:latin typeface="Times New Roman" panose="02020603050405020304" pitchFamily="18" charset="0"/>
                <a:cs typeface="Times New Roman" panose="02020603050405020304" pitchFamily="18" charset="0"/>
              </a:rPr>
              <a:t>Many conditions and situations can bring on hyperventilation, including:</a:t>
            </a:r>
          </a:p>
          <a:p>
            <a:pPr algn="l">
              <a:buFont typeface="Arial" panose="020B0604020202020204" pitchFamily="34" charset="0"/>
              <a:buChar char="•"/>
            </a:pP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Anxiety disorder</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Panic attack</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Asthma</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Stress</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dirty="0">
                <a:solidFill>
                  <a:schemeClr val="bg1"/>
                </a:solidFill>
                <a:effectLst/>
                <a:latin typeface="Times New Roman" panose="02020603050405020304" pitchFamily="18" charset="0"/>
                <a:cs typeface="Times New Roman" panose="02020603050405020304" pitchFamily="18" charset="0"/>
              </a:rPr>
              <a:t>Hard </a:t>
            </a: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exercise</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Emphysema</a:t>
            </a:r>
            <a:r>
              <a:rPr lang="en-US" sz="9600" b="0" i="0" dirty="0">
                <a:solidFill>
                  <a:schemeClr val="bg1"/>
                </a:solidFill>
                <a:effectLst/>
                <a:latin typeface="Times New Roman" panose="02020603050405020304" pitchFamily="18" charset="0"/>
                <a:cs typeface="Times New Roman" panose="02020603050405020304" pitchFamily="18" charset="0"/>
              </a:rPr>
              <a:t> or another </a:t>
            </a: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lung disease</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dirty="0">
                <a:solidFill>
                  <a:schemeClr val="bg1"/>
                </a:solidFill>
                <a:effectLst/>
                <a:latin typeface="Times New Roman" panose="02020603050405020304" pitchFamily="18" charset="0"/>
                <a:cs typeface="Times New Roman" panose="02020603050405020304" pitchFamily="18" charset="0"/>
              </a:rPr>
              <a:t>Side effects from certain drugs</a:t>
            </a:r>
          </a:p>
          <a:p>
            <a:pPr algn="l">
              <a:buFont typeface="Arial" panose="020B0604020202020204" pitchFamily="34" charset="0"/>
              <a:buChar char="•"/>
            </a:pPr>
            <a:r>
              <a:rPr lang="en-US" sz="9600" b="0" i="0" dirty="0">
                <a:solidFill>
                  <a:schemeClr val="bg1"/>
                </a:solidFill>
                <a:effectLst/>
                <a:latin typeface="Times New Roman" panose="02020603050405020304" pitchFamily="18" charset="0"/>
                <a:cs typeface="Times New Roman" panose="02020603050405020304" pitchFamily="18" charset="0"/>
              </a:rPr>
              <a:t>High altitude</a:t>
            </a:r>
          </a:p>
          <a:p>
            <a:pPr algn="l">
              <a:buFont typeface="Arial" panose="020B0604020202020204" pitchFamily="34" charset="0"/>
              <a:buChar char="•"/>
            </a:pPr>
            <a:r>
              <a:rPr lang="en-US" sz="9600" b="0" i="0" dirty="0">
                <a:solidFill>
                  <a:schemeClr val="bg1"/>
                </a:solidFill>
                <a:effectLst/>
                <a:latin typeface="Times New Roman" panose="02020603050405020304" pitchFamily="18" charset="0"/>
                <a:cs typeface="Times New Roman" panose="02020603050405020304" pitchFamily="18" charset="0"/>
              </a:rPr>
              <a:t>Having a </a:t>
            </a:r>
            <a:r>
              <a:rPr lang="en-US" sz="9600" b="0" i="0" u="none" strike="noStrike" dirty="0">
                <a:solidFill>
                  <a:schemeClr val="bg1"/>
                </a:solidFill>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head injury</a:t>
            </a:r>
            <a:endParaRPr lang="en-US" sz="9600" b="0" i="0" dirty="0">
              <a:solidFill>
                <a:schemeClr val="bg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9600" b="0" i="0" dirty="0">
                <a:solidFill>
                  <a:schemeClr val="bg1"/>
                </a:solidFill>
                <a:effectLst/>
                <a:latin typeface="Times New Roman" panose="02020603050405020304" pitchFamily="18" charset="0"/>
                <a:cs typeface="Times New Roman" panose="02020603050405020304" pitchFamily="18" charset="0"/>
              </a:rPr>
              <a:t>Shock</a:t>
            </a:r>
          </a:p>
          <a:p>
            <a:endParaRPr lang="en-US" dirty="0"/>
          </a:p>
        </p:txBody>
      </p:sp>
    </p:spTree>
    <p:extLst>
      <p:ext uri="{BB962C8B-B14F-4D97-AF65-F5344CB8AC3E}">
        <p14:creationId xmlns:p14="http://schemas.microsoft.com/office/powerpoint/2010/main" val="19988825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878-2152-4EE1-860E-A46730E22837}"/>
              </a:ext>
            </a:extLst>
          </p:cNvPr>
          <p:cNvSpPr>
            <a:spLocks noGrp="1"/>
          </p:cNvSpPr>
          <p:nvPr>
            <p:ph type="title"/>
          </p:nvPr>
        </p:nvSpPr>
        <p:spPr/>
        <p:txBody>
          <a:bodyPr/>
          <a:lstStyle/>
          <a:p>
            <a:r>
              <a:rPr lang="en-US" dirty="0">
                <a:solidFill>
                  <a:schemeClr val="bg1"/>
                </a:solidFill>
              </a:rPr>
              <a:t>MANAGEMENT</a:t>
            </a:r>
          </a:p>
        </p:txBody>
      </p:sp>
      <p:sp>
        <p:nvSpPr>
          <p:cNvPr id="3" name="Content Placeholder 2">
            <a:extLst>
              <a:ext uri="{FF2B5EF4-FFF2-40B4-BE49-F238E27FC236}">
                <a16:creationId xmlns:a16="http://schemas.microsoft.com/office/drawing/2014/main" id="{E3245E68-8CAA-4C79-8FE1-84EA80A43A47}"/>
              </a:ext>
            </a:extLst>
          </p:cNvPr>
          <p:cNvSpPr>
            <a:spLocks noGrp="1"/>
          </p:cNvSpPr>
          <p:nvPr>
            <p:ph idx="1"/>
          </p:nvPr>
        </p:nvSpPr>
        <p:spPr/>
        <p:txBody>
          <a:bodyPr/>
          <a:lstStyle/>
          <a:p>
            <a:pPr marL="36900" indent="0">
              <a:buNone/>
            </a:pPr>
            <a:r>
              <a:rPr lang="en-US" b="1" dirty="0">
                <a:solidFill>
                  <a:schemeClr val="bg1"/>
                </a:solidFill>
              </a:rPr>
              <a:t>CONTROLLED BREATHING METHODS:</a:t>
            </a:r>
          </a:p>
          <a:p>
            <a:pPr marL="494100" indent="-457200">
              <a:buAutoNum type="arabicPeriod"/>
            </a:pPr>
            <a:r>
              <a:rPr lang="en-US" b="1" dirty="0">
                <a:solidFill>
                  <a:schemeClr val="bg1"/>
                </a:solidFill>
              </a:rPr>
              <a:t>Pursed lip breathing</a:t>
            </a:r>
          </a:p>
          <a:p>
            <a:pPr>
              <a:buFont typeface="Wingdings" panose="05000000000000000000" pitchFamily="2" charset="2"/>
              <a:buChar char="v"/>
            </a:pPr>
            <a:r>
              <a:rPr lang="en-US" b="0" i="0" dirty="0">
                <a:solidFill>
                  <a:schemeClr val="bg1"/>
                </a:solidFill>
                <a:effectLst/>
                <a:latin typeface="Times New Roman" panose="02020603050405020304" pitchFamily="18" charset="0"/>
                <a:cs typeface="Times New Roman" panose="02020603050405020304" pitchFamily="18" charset="0"/>
              </a:rPr>
              <a:t>Ask patient to put </a:t>
            </a:r>
            <a:r>
              <a:rPr lang="en-US" dirty="0">
                <a:solidFill>
                  <a:schemeClr val="bg1"/>
                </a:solidFill>
                <a:effectLst/>
                <a:latin typeface="Times New Roman" panose="02020603050405020304" pitchFamily="18" charset="0"/>
                <a:cs typeface="Times New Roman" panose="02020603050405020304" pitchFamily="18" charset="0"/>
              </a:rPr>
              <a:t>t</a:t>
            </a:r>
            <a:r>
              <a:rPr lang="en-US" b="0" i="0" dirty="0">
                <a:solidFill>
                  <a:schemeClr val="bg1"/>
                </a:solidFill>
                <a:effectLst/>
                <a:latin typeface="Times New Roman" panose="02020603050405020304" pitchFamily="18" charset="0"/>
                <a:cs typeface="Times New Roman" panose="02020603050405020304" pitchFamily="18" charset="0"/>
              </a:rPr>
              <a:t>heir lips into the same position that you’d use to blow out birthday candles. </a:t>
            </a:r>
          </a:p>
          <a:p>
            <a:pPr>
              <a:buFont typeface="Wingdings" panose="05000000000000000000" pitchFamily="2" charset="2"/>
              <a:buChar char="v"/>
            </a:pPr>
            <a:r>
              <a:rPr lang="en-US" dirty="0">
                <a:solidFill>
                  <a:schemeClr val="bg1"/>
                </a:solidFill>
                <a:effectLst/>
                <a:latin typeface="Times New Roman" panose="02020603050405020304" pitchFamily="18" charset="0"/>
                <a:cs typeface="Times New Roman" panose="02020603050405020304" pitchFamily="18" charset="0"/>
              </a:rPr>
              <a:t>Then to b</a:t>
            </a:r>
            <a:r>
              <a:rPr lang="en-US" b="0" i="0" dirty="0">
                <a:solidFill>
                  <a:schemeClr val="bg1"/>
                </a:solidFill>
                <a:effectLst/>
                <a:latin typeface="Times New Roman" panose="02020603050405020304" pitchFamily="18" charset="0"/>
                <a:cs typeface="Times New Roman" panose="02020603050405020304" pitchFamily="18" charset="0"/>
              </a:rPr>
              <a:t>reathe in slowly through their nose, not </a:t>
            </a:r>
            <a:r>
              <a:rPr lang="en-US" b="0" i="0" u="none"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mouth</a:t>
            </a:r>
            <a:r>
              <a:rPr lang="en-US" b="0" i="0" dirty="0">
                <a:solidFill>
                  <a:schemeClr val="bg1"/>
                </a:solidFill>
                <a:effectLst/>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US" b="0" i="0" dirty="0">
                <a:solidFill>
                  <a:schemeClr val="bg1"/>
                </a:solidFill>
                <a:effectLst/>
                <a:latin typeface="Times New Roman" panose="02020603050405020304" pitchFamily="18" charset="0"/>
                <a:cs typeface="Times New Roman" panose="02020603050405020304" pitchFamily="18" charset="0"/>
              </a:rPr>
              <a:t>Then, they should breathe out slowly through the small opening between your lips. </a:t>
            </a:r>
          </a:p>
          <a:p>
            <a:pPr>
              <a:buFont typeface="Wingdings" panose="05000000000000000000" pitchFamily="2" charset="2"/>
              <a:buChar char="v"/>
            </a:pPr>
            <a:r>
              <a:rPr lang="en-US" dirty="0">
                <a:solidFill>
                  <a:schemeClr val="bg1"/>
                </a:solidFill>
                <a:effectLst/>
                <a:latin typeface="Times New Roman" panose="02020603050405020304" pitchFamily="18" charset="0"/>
                <a:cs typeface="Times New Roman" panose="02020603050405020304" pitchFamily="18" charset="0"/>
              </a:rPr>
              <a:t>Patient should t</a:t>
            </a:r>
            <a:r>
              <a:rPr lang="en-US" b="0" i="0" dirty="0">
                <a:solidFill>
                  <a:schemeClr val="bg1"/>
                </a:solidFill>
                <a:effectLst/>
                <a:latin typeface="Times New Roman" panose="02020603050405020304" pitchFamily="18" charset="0"/>
                <a:cs typeface="Times New Roman" panose="02020603050405020304" pitchFamily="18" charset="0"/>
              </a:rPr>
              <a:t>ake time to exhale, and don’t blow the air out with force. </a:t>
            </a:r>
          </a:p>
          <a:p>
            <a:pPr>
              <a:buFont typeface="Wingdings" panose="05000000000000000000" pitchFamily="2" charset="2"/>
              <a:buChar char="v"/>
            </a:pPr>
            <a:r>
              <a:rPr lang="en-US" b="0" i="0" dirty="0">
                <a:solidFill>
                  <a:schemeClr val="bg1"/>
                </a:solidFill>
                <a:effectLst/>
                <a:latin typeface="Times New Roman" panose="02020603050405020304" pitchFamily="18" charset="0"/>
                <a:cs typeface="Times New Roman" panose="02020603050405020304" pitchFamily="18" charset="0"/>
              </a:rPr>
              <a:t>Repeat these steps until </a:t>
            </a:r>
            <a:r>
              <a:rPr lang="en-US" dirty="0">
                <a:solidFill>
                  <a:schemeClr val="bg1"/>
                </a:solidFill>
                <a:effectLst/>
                <a:latin typeface="Times New Roman" panose="02020603050405020304" pitchFamily="18" charset="0"/>
                <a:cs typeface="Times New Roman" panose="02020603050405020304" pitchFamily="18" charset="0"/>
              </a:rPr>
              <a:t>they</a:t>
            </a:r>
            <a:r>
              <a:rPr lang="en-US" b="0" i="0" dirty="0">
                <a:solidFill>
                  <a:schemeClr val="bg1"/>
                </a:solidFill>
                <a:effectLst/>
                <a:latin typeface="Times New Roman" panose="02020603050405020304" pitchFamily="18" charset="0"/>
                <a:cs typeface="Times New Roman" panose="02020603050405020304" pitchFamily="18" charset="0"/>
              </a:rPr>
              <a:t> feel normal</a:t>
            </a:r>
            <a:r>
              <a:rPr lang="en-US" b="0" i="0" dirty="0">
                <a:solidFill>
                  <a:srgbClr val="444444"/>
                </a:solidFill>
                <a:effectLst/>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8095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2ACD-3324-4D76-9202-A065F42761CE}"/>
              </a:ext>
            </a:extLst>
          </p:cNvPr>
          <p:cNvSpPr>
            <a:spLocks noGrp="1"/>
          </p:cNvSpPr>
          <p:nvPr>
            <p:ph type="title"/>
          </p:nvPr>
        </p:nvSpPr>
        <p:spPr/>
        <p:txBody>
          <a:bodyPr/>
          <a:lstStyle/>
          <a:p>
            <a:r>
              <a:rPr lang="en-US" dirty="0">
                <a:solidFill>
                  <a:schemeClr val="bg1"/>
                </a:solidFill>
              </a:rPr>
              <a:t>MANAGEMENT</a:t>
            </a:r>
          </a:p>
        </p:txBody>
      </p:sp>
      <p:sp>
        <p:nvSpPr>
          <p:cNvPr id="4" name="Rectangle 1">
            <a:extLst>
              <a:ext uri="{FF2B5EF4-FFF2-40B4-BE49-F238E27FC236}">
                <a16:creationId xmlns:a16="http://schemas.microsoft.com/office/drawing/2014/main" id="{F61CD78C-EDB8-4EC6-AD4F-E28A3E169AA3}"/>
              </a:ext>
            </a:extLst>
          </p:cNvPr>
          <p:cNvSpPr>
            <a:spLocks noGrp="1" noChangeArrowheads="1"/>
          </p:cNvSpPr>
          <p:nvPr>
            <p:ph idx="1"/>
          </p:nvPr>
        </p:nvSpPr>
        <p:spPr bwMode="auto">
          <a:xfrm>
            <a:off x="685347" y="2469166"/>
            <a:ext cx="75177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rPr>
              <a:t>2. Limit  airflow.</a:t>
            </a:r>
            <a:r>
              <a:rPr kumimoji="0" lang="en-US" altLang="en-US" sz="1800" b="0" i="0" u="none" strike="noStrike" cap="none" normalizeH="0" baseline="0" dirty="0">
                <a:ln>
                  <a:noFill/>
                </a:ln>
                <a:solidFill>
                  <a:schemeClr val="bg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800" b="0" i="0" u="none" strike="noStrike" cap="none" normalizeH="0" baseline="0" dirty="0">
                <a:ln>
                  <a:noFill/>
                </a:ln>
                <a:solidFill>
                  <a:schemeClr val="bg1"/>
                </a:solidFill>
                <a:effectLst/>
                <a:latin typeface="Arial" panose="020B0604020202020204" pitchFamily="34" charset="0"/>
              </a:rPr>
              <a:t>Keep  </a:t>
            </a:r>
            <a:r>
              <a:rPr kumimoji="0" lang="en-US" altLang="en-US" sz="1800" b="0" i="0" u="none" strike="noStrike" cap="none" normalizeH="0" baseline="0" dirty="0">
                <a:ln>
                  <a:noFill/>
                </a:ln>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mouth</a:t>
            </a:r>
            <a:r>
              <a:rPr kumimoji="0" lang="en-US" altLang="en-US" sz="1800" b="0" i="0" u="none" strike="noStrike" cap="none" normalizeH="0" baseline="0" dirty="0">
                <a:ln>
                  <a:noFill/>
                </a:ln>
                <a:solidFill>
                  <a:schemeClr val="bg1"/>
                </a:solidFill>
                <a:effectLst/>
                <a:latin typeface="Arial" panose="020B0604020202020204" pitchFamily="34" charset="0"/>
              </a:rPr>
              <a:t> closed, and press one nostril closed with their finger. Breathe in and out through the open nostril.</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US" altLang="en-US" sz="1800" dirty="0">
                <a:ln>
                  <a:noFill/>
                </a:ln>
                <a:solidFill>
                  <a:schemeClr val="bg1"/>
                </a:solidFill>
                <a:effectLst/>
                <a:latin typeface="Arial" panose="020B0604020202020204" pitchFamily="34" charset="0"/>
              </a:rPr>
              <a:t>Tell them to inhale and exhale slowly </a:t>
            </a:r>
            <a:r>
              <a:rPr kumimoji="0" lang="en-US" altLang="en-US" sz="1800" b="0" i="0" u="none" strike="noStrike" cap="none" normalizeH="0" baseline="0" dirty="0">
                <a:ln>
                  <a:noFill/>
                </a:ln>
                <a:solidFill>
                  <a:schemeClr val="bg1"/>
                </a:solidFill>
                <a:effectLst/>
                <a:latin typeface="Arial" panose="020B0604020202020204" pitchFamily="34" charset="0"/>
              </a:rPr>
              <a:t>too quickly, and don’t exhale too hard. Repeat several times.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n-US" sz="1800" b="0" i="0" u="none" strike="noStrike" cap="none" normalizeH="0" baseline="0" dirty="0">
                <a:ln>
                  <a:noFill/>
                </a:ln>
                <a:solidFill>
                  <a:schemeClr val="bg1"/>
                </a:solidFill>
                <a:effectLst/>
                <a:latin typeface="Arial" panose="020B0604020202020204" pitchFamily="34" charset="0"/>
              </a:rPr>
              <a:t>Make sure that they inhale and exhale slowly, and coach them to repeat as long as needed, since you won’t see an instant change</a:t>
            </a:r>
          </a:p>
        </p:txBody>
      </p:sp>
    </p:spTree>
    <p:extLst>
      <p:ext uri="{BB962C8B-B14F-4D97-AF65-F5344CB8AC3E}">
        <p14:creationId xmlns:p14="http://schemas.microsoft.com/office/powerpoint/2010/main" val="15560164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a:t>
            </a:r>
          </a:p>
        </p:txBody>
      </p:sp>
      <p:pic>
        <p:nvPicPr>
          <p:cNvPr id="1026" name="Picture 2" descr="C:\Users\User\Documents\download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2308" y="2309446"/>
            <a:ext cx="5263662" cy="386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435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FAINTING</a:t>
            </a:r>
          </a:p>
        </p:txBody>
      </p:sp>
      <p:sp>
        <p:nvSpPr>
          <p:cNvPr id="24583" name="Rectangle 7"/>
          <p:cNvSpPr>
            <a:spLocks noGrp="1" noChangeArrowheads="1"/>
          </p:cNvSpPr>
          <p:nvPr>
            <p:ph type="body" idx="1"/>
          </p:nvPr>
        </p:nvSpPr>
        <p:spPr>
          <a:xfrm>
            <a:off x="685800" y="2898775"/>
            <a:ext cx="7086600" cy="3986213"/>
          </a:xfrm>
        </p:spPr>
        <p:txBody>
          <a:bodyPr>
            <a:normAutofit/>
          </a:bodyPr>
          <a:lstStyle/>
          <a:p>
            <a:pPr>
              <a:buFontTx/>
              <a:buNone/>
            </a:pPr>
            <a:r>
              <a:rPr lang="en-US" altLang="zh-CN" sz="2800" b="1" dirty="0">
                <a:solidFill>
                  <a:schemeClr val="bg1"/>
                </a:solidFill>
                <a:effectLst/>
                <a:ea typeface="宋体" panose="02010600030101010101" pitchFamily="2" charset="-122"/>
              </a:rPr>
              <a:t>SYMPTOMS:</a:t>
            </a:r>
          </a:p>
          <a:p>
            <a:r>
              <a:rPr lang="en-US" altLang="zh-CN" sz="2800" dirty="0">
                <a:solidFill>
                  <a:schemeClr val="bg1"/>
                </a:solidFill>
                <a:effectLst/>
                <a:ea typeface="宋体" panose="02010600030101010101" pitchFamily="2" charset="-122"/>
              </a:rPr>
              <a:t>A brief loss of consciousness causing the casualty to fall to the floor</a:t>
            </a:r>
          </a:p>
          <a:p>
            <a:r>
              <a:rPr lang="en-US" altLang="zh-CN" sz="2800" dirty="0">
                <a:solidFill>
                  <a:schemeClr val="bg1"/>
                </a:solidFill>
                <a:effectLst/>
                <a:ea typeface="宋体" panose="02010600030101010101" pitchFamily="2" charset="-122"/>
              </a:rPr>
              <a:t>A slow pulse</a:t>
            </a:r>
          </a:p>
          <a:p>
            <a:r>
              <a:rPr lang="en-US" altLang="zh-CN" sz="2800" dirty="0">
                <a:solidFill>
                  <a:schemeClr val="bg1"/>
                </a:solidFill>
                <a:effectLst/>
                <a:ea typeface="宋体" panose="02010600030101010101" pitchFamily="2" charset="-122"/>
              </a:rPr>
              <a:t>Pale, cold skin and sweating</a:t>
            </a:r>
          </a:p>
        </p:txBody>
      </p:sp>
      <p:sp>
        <p:nvSpPr>
          <p:cNvPr id="24580" name="Text Box 4"/>
          <p:cNvSpPr txBox="1">
            <a:spLocks noChangeArrowheads="1"/>
          </p:cNvSpPr>
          <p:nvPr/>
        </p:nvSpPr>
        <p:spPr bwMode="auto">
          <a:xfrm>
            <a:off x="1203325" y="1641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zh-CN" altLang="en-US" b="0">
              <a:latin typeface="Times New Roman" panose="02020603050405020304" pitchFamily="18" charset="0"/>
              <a:ea typeface="宋体" panose="02010600030101010101" pitchFamily="2" charset="-122"/>
            </a:endParaRPr>
          </a:p>
        </p:txBody>
      </p:sp>
      <p:sp>
        <p:nvSpPr>
          <p:cNvPr id="24581" name="Text Box 5"/>
          <p:cNvSpPr txBox="1">
            <a:spLocks noChangeArrowheads="1"/>
          </p:cNvSpPr>
          <p:nvPr/>
        </p:nvSpPr>
        <p:spPr bwMode="auto">
          <a:xfrm>
            <a:off x="611188" y="1484313"/>
            <a:ext cx="760571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800" b="0" dirty="0">
                <a:solidFill>
                  <a:schemeClr val="bg1"/>
                </a:solidFill>
                <a:latin typeface="Arial" panose="020B0604020202020204" pitchFamily="34" charset="0"/>
                <a:ea typeface="宋体" panose="02010600030101010101" pitchFamily="2" charset="-122"/>
              </a:rPr>
              <a:t>Fainting is a brief loss of consciousness that is </a:t>
            </a:r>
          </a:p>
          <a:p>
            <a:pPr eaLnBrk="1" hangingPunct="1"/>
            <a:r>
              <a:rPr lang="en-US" altLang="zh-CN" sz="2800" b="0" dirty="0">
                <a:solidFill>
                  <a:schemeClr val="bg1"/>
                </a:solidFill>
                <a:latin typeface="Arial" panose="020B0604020202020204" pitchFamily="34" charset="0"/>
                <a:ea typeface="宋体" panose="02010600030101010101" pitchFamily="2" charset="-122"/>
              </a:rPr>
              <a:t>caused by a temporary reduction of blood </a:t>
            </a:r>
          </a:p>
          <a:p>
            <a:pPr eaLnBrk="1" hangingPunct="1"/>
            <a:r>
              <a:rPr lang="en-US" altLang="zh-CN" sz="2800" b="0" dirty="0">
                <a:solidFill>
                  <a:schemeClr val="bg1"/>
                </a:solidFill>
                <a:latin typeface="Arial" panose="020B0604020202020204" pitchFamily="34" charset="0"/>
                <a:ea typeface="宋体" panose="02010600030101010101" pitchFamily="2" charset="-122"/>
              </a:rPr>
              <a:t>flow to the brain.</a:t>
            </a:r>
          </a:p>
        </p:txBody>
      </p:sp>
    </p:spTree>
    <p:extLst>
      <p:ext uri="{BB962C8B-B14F-4D97-AF65-F5344CB8AC3E}">
        <p14:creationId xmlns:p14="http://schemas.microsoft.com/office/powerpoint/2010/main" val="64196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a:xfrm>
            <a:off x="700452" y="350233"/>
            <a:ext cx="7765322" cy="970450"/>
          </a:xfrm>
        </p:spPr>
        <p:txBody>
          <a:bodyPr/>
          <a:lstStyle/>
          <a:p>
            <a:r>
              <a:rPr lang="en-US" altLang="zh-CN" dirty="0">
                <a:solidFill>
                  <a:schemeClr val="bg1"/>
                </a:solidFill>
                <a:effectLst/>
                <a:ea typeface="宋体" panose="02010600030101010101" pitchFamily="2" charset="-122"/>
              </a:rPr>
              <a:t>FAINTING</a:t>
            </a:r>
          </a:p>
        </p:txBody>
      </p:sp>
      <p:sp>
        <p:nvSpPr>
          <p:cNvPr id="25609" name="Rectangle 9"/>
          <p:cNvSpPr>
            <a:spLocks noGrp="1" noChangeArrowheads="1"/>
          </p:cNvSpPr>
          <p:nvPr>
            <p:ph type="body" idx="1"/>
          </p:nvPr>
        </p:nvSpPr>
        <p:spPr>
          <a:xfrm>
            <a:off x="372702" y="835458"/>
            <a:ext cx="8398596" cy="4058751"/>
          </a:xfrm>
        </p:spPr>
        <p:txBody>
          <a:bodyPr>
            <a:noAutofit/>
          </a:bodyPr>
          <a:lstStyle/>
          <a:p>
            <a:pPr algn="just">
              <a:lnSpc>
                <a:spcPct val="80000"/>
              </a:lnSpc>
              <a:buFontTx/>
              <a:buNone/>
            </a:pPr>
            <a:r>
              <a:rPr lang="en-US" altLang="zh-CN" sz="2800" b="1" dirty="0">
                <a:solidFill>
                  <a:schemeClr val="bg1"/>
                </a:solidFill>
                <a:effectLst/>
                <a:ea typeface="宋体" panose="02010600030101010101" pitchFamily="2" charset="-122"/>
              </a:rPr>
              <a:t>CAUSES:</a:t>
            </a:r>
          </a:p>
          <a:p>
            <a:pPr algn="just">
              <a:lnSpc>
                <a:spcPct val="80000"/>
              </a:lnSpc>
            </a:pPr>
            <a:r>
              <a:rPr lang="en-US" altLang="zh-CN" sz="2800" dirty="0">
                <a:solidFill>
                  <a:schemeClr val="bg1"/>
                </a:solidFill>
                <a:effectLst/>
                <a:ea typeface="宋体" panose="02010600030101010101" pitchFamily="2" charset="-122"/>
              </a:rPr>
              <a:t>Taking in too little food and fluids (dehydration)</a:t>
            </a:r>
          </a:p>
          <a:p>
            <a:pPr algn="just">
              <a:lnSpc>
                <a:spcPct val="80000"/>
              </a:lnSpc>
            </a:pPr>
            <a:r>
              <a:rPr lang="en-US" altLang="zh-CN" sz="2800" dirty="0">
                <a:solidFill>
                  <a:schemeClr val="bg1"/>
                </a:solidFill>
                <a:effectLst/>
                <a:ea typeface="宋体" panose="02010600030101010101" pitchFamily="2" charset="-122"/>
              </a:rPr>
              <a:t>Low blood pressure</a:t>
            </a:r>
            <a:endParaRPr lang="en-US" altLang="zh-CN" sz="2800" b="1" dirty="0">
              <a:solidFill>
                <a:schemeClr val="bg1"/>
              </a:solidFill>
              <a:effectLst/>
              <a:ea typeface="宋体" panose="02010600030101010101" pitchFamily="2" charset="-122"/>
            </a:endParaRPr>
          </a:p>
          <a:p>
            <a:pPr algn="just">
              <a:lnSpc>
                <a:spcPct val="80000"/>
              </a:lnSpc>
            </a:pPr>
            <a:r>
              <a:rPr lang="en-US" altLang="zh-CN" sz="2800" dirty="0">
                <a:solidFill>
                  <a:schemeClr val="bg1"/>
                </a:solidFill>
                <a:effectLst/>
                <a:ea typeface="宋体" panose="02010600030101010101" pitchFamily="2" charset="-122"/>
              </a:rPr>
              <a:t>Lack of sleep</a:t>
            </a:r>
          </a:p>
          <a:p>
            <a:pPr algn="just">
              <a:lnSpc>
                <a:spcPct val="80000"/>
              </a:lnSpc>
            </a:pPr>
            <a:r>
              <a:rPr lang="en-US" altLang="zh-CN" sz="2800" dirty="0">
                <a:solidFill>
                  <a:schemeClr val="bg1"/>
                </a:solidFill>
                <a:effectLst/>
                <a:ea typeface="宋体" panose="02010600030101010101" pitchFamily="2" charset="-122"/>
              </a:rPr>
              <a:t>Over exhaustion</a:t>
            </a:r>
          </a:p>
          <a:p>
            <a:pPr algn="just">
              <a:lnSpc>
                <a:spcPct val="80000"/>
              </a:lnSpc>
            </a:pPr>
            <a:r>
              <a:rPr lang="en-US" altLang="zh-CN" sz="2800" dirty="0">
                <a:solidFill>
                  <a:schemeClr val="bg1"/>
                </a:solidFill>
                <a:effectLst/>
                <a:ea typeface="宋体" panose="02010600030101010101" pitchFamily="2" charset="-122"/>
              </a:rPr>
              <a:t>Stress </a:t>
            </a:r>
          </a:p>
          <a:p>
            <a:pPr algn="just">
              <a:lnSpc>
                <a:spcPct val="80000"/>
              </a:lnSpc>
              <a:buFontTx/>
              <a:buNone/>
            </a:pPr>
            <a:r>
              <a:rPr lang="en-US" altLang="zh-CN" sz="2800" b="1" dirty="0">
                <a:solidFill>
                  <a:schemeClr val="bg1"/>
                </a:solidFill>
                <a:effectLst/>
                <a:ea typeface="宋体" panose="02010600030101010101" pitchFamily="2" charset="-122"/>
              </a:rPr>
              <a:t>TREATMENT:</a:t>
            </a:r>
          </a:p>
          <a:p>
            <a:pPr algn="just">
              <a:lnSpc>
                <a:spcPct val="80000"/>
              </a:lnSpc>
            </a:pPr>
            <a:r>
              <a:rPr lang="en-US" altLang="zh-CN" sz="2800" dirty="0">
                <a:solidFill>
                  <a:schemeClr val="bg1"/>
                </a:solidFill>
                <a:effectLst/>
                <a:ea typeface="宋体" panose="02010600030101010101" pitchFamily="2" charset="-122"/>
              </a:rPr>
              <a:t>Lay casualty down, and slightly elevate legs</a:t>
            </a:r>
          </a:p>
          <a:p>
            <a:pPr algn="just">
              <a:lnSpc>
                <a:spcPct val="80000"/>
              </a:lnSpc>
            </a:pPr>
            <a:r>
              <a:rPr lang="en-US" altLang="zh-CN" sz="2800" dirty="0">
                <a:solidFill>
                  <a:schemeClr val="bg1"/>
                </a:solidFill>
                <a:effectLst/>
                <a:ea typeface="宋体" panose="02010600030101010101" pitchFamily="2" charset="-122"/>
              </a:rPr>
              <a:t>Make sure she has plenty of fresh air</a:t>
            </a:r>
          </a:p>
          <a:p>
            <a:pPr algn="just">
              <a:lnSpc>
                <a:spcPct val="80000"/>
              </a:lnSpc>
            </a:pPr>
            <a:r>
              <a:rPr lang="en-US" altLang="zh-CN" sz="2800" dirty="0">
                <a:solidFill>
                  <a:schemeClr val="bg1"/>
                </a:solidFill>
                <a:effectLst/>
                <a:ea typeface="宋体" panose="02010600030101010101" pitchFamily="2" charset="-122"/>
              </a:rPr>
              <a:t>As she recovers, reassure her and help her sit up gradually</a:t>
            </a:r>
          </a:p>
          <a:p>
            <a:pPr algn="just">
              <a:lnSpc>
                <a:spcPct val="80000"/>
              </a:lnSpc>
            </a:pPr>
            <a:r>
              <a:rPr lang="en-US" altLang="zh-CN" sz="2800" dirty="0">
                <a:solidFill>
                  <a:schemeClr val="bg1"/>
                </a:solidFill>
                <a:effectLst/>
                <a:ea typeface="宋体" panose="02010600030101010101" pitchFamily="2" charset="-122"/>
              </a:rPr>
              <a:t>Look for and treat any injury that has been sustained through falling</a:t>
            </a:r>
          </a:p>
        </p:txBody>
      </p:sp>
      <p:sp>
        <p:nvSpPr>
          <p:cNvPr id="25604" name="Rectangle 4"/>
          <p:cNvSpPr>
            <a:spLocks noChangeArrowheads="1"/>
          </p:cNvSpPr>
          <p:nvPr/>
        </p:nvSpPr>
        <p:spPr bwMode="auto">
          <a:xfrm>
            <a:off x="468313" y="188913"/>
            <a:ext cx="8229600"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3200">
                <a:solidFill>
                  <a:schemeClr val="tx2"/>
                </a:solidFill>
                <a:latin typeface="Arial" panose="020B0604020202020204" pitchFamily="34" charset="0"/>
              </a:defRPr>
            </a:lvl1pPr>
            <a:lvl2pPr algn="ctr">
              <a:defRPr sz="3200">
                <a:solidFill>
                  <a:schemeClr val="tx2"/>
                </a:solidFill>
                <a:latin typeface="Arial" panose="020B0604020202020204" pitchFamily="34" charset="0"/>
              </a:defRPr>
            </a:lvl2pPr>
            <a:lvl3pPr algn="ctr">
              <a:defRPr sz="3200">
                <a:solidFill>
                  <a:schemeClr val="tx2"/>
                </a:solidFill>
                <a:latin typeface="Arial" panose="020B0604020202020204" pitchFamily="34" charset="0"/>
              </a:defRPr>
            </a:lvl3pPr>
            <a:lvl4pPr algn="ctr">
              <a:defRPr sz="3200">
                <a:solidFill>
                  <a:schemeClr val="tx2"/>
                </a:solidFill>
                <a:latin typeface="Arial" panose="020B0604020202020204" pitchFamily="34" charset="0"/>
              </a:defRPr>
            </a:lvl4pPr>
            <a:lvl5pPr algn="ctr">
              <a:defRPr sz="3200">
                <a:solidFill>
                  <a:schemeClr val="tx2"/>
                </a:solidFill>
                <a:latin typeface="Arial" panose="020B0604020202020204" pitchFamily="34" charset="0"/>
              </a:defRPr>
            </a:lvl5pPr>
            <a:lvl6pPr marL="457200" algn="ctr" fontAlgn="base">
              <a:spcBef>
                <a:spcPct val="0"/>
              </a:spcBef>
              <a:spcAft>
                <a:spcPct val="0"/>
              </a:spcAft>
              <a:defRPr sz="3200">
                <a:solidFill>
                  <a:schemeClr val="tx2"/>
                </a:solidFill>
                <a:latin typeface="Arial" panose="020B0604020202020204" pitchFamily="34" charset="0"/>
              </a:defRPr>
            </a:lvl6pPr>
            <a:lvl7pPr marL="914400" algn="ctr" fontAlgn="base">
              <a:spcBef>
                <a:spcPct val="0"/>
              </a:spcBef>
              <a:spcAft>
                <a:spcPct val="0"/>
              </a:spcAft>
              <a:defRPr sz="3200">
                <a:solidFill>
                  <a:schemeClr val="tx2"/>
                </a:solidFill>
                <a:latin typeface="Arial" panose="020B0604020202020204" pitchFamily="34" charset="0"/>
              </a:defRPr>
            </a:lvl7pPr>
            <a:lvl8pPr marL="1371600" algn="ctr" fontAlgn="base">
              <a:spcBef>
                <a:spcPct val="0"/>
              </a:spcBef>
              <a:spcAft>
                <a:spcPct val="0"/>
              </a:spcAft>
              <a:defRPr sz="3200">
                <a:solidFill>
                  <a:schemeClr val="tx2"/>
                </a:solidFill>
                <a:latin typeface="Arial" panose="020B0604020202020204" pitchFamily="34" charset="0"/>
              </a:defRPr>
            </a:lvl8pPr>
            <a:lvl9pPr marL="1828800" algn="ctr" fontAlgn="base">
              <a:spcBef>
                <a:spcPct val="0"/>
              </a:spcBef>
              <a:spcAft>
                <a:spcPct val="0"/>
              </a:spcAft>
              <a:defRPr sz="3200">
                <a:solidFill>
                  <a:schemeClr val="tx2"/>
                </a:solidFill>
                <a:latin typeface="Arial" panose="020B0604020202020204" pitchFamily="34" charset="0"/>
              </a:defRPr>
            </a:lvl9pPr>
          </a:lstStyle>
          <a:p>
            <a:pPr eaLnBrk="1" hangingPunct="1"/>
            <a:endParaRPr lang="zh-CN" altLang="en-US" b="0">
              <a:solidFill>
                <a:srgbClr val="FFFF00"/>
              </a:solidFill>
              <a:ea typeface="宋体" panose="02010600030101010101" pitchFamily="2" charset="-122"/>
            </a:endParaRPr>
          </a:p>
        </p:txBody>
      </p:sp>
    </p:spTree>
    <p:extLst>
      <p:ext uri="{BB962C8B-B14F-4D97-AF65-F5344CB8AC3E}">
        <p14:creationId xmlns:p14="http://schemas.microsoft.com/office/powerpoint/2010/main" val="3625803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Rectangle 7"/>
          <p:cNvSpPr>
            <a:spLocks noGrp="1" noChangeArrowheads="1"/>
          </p:cNvSpPr>
          <p:nvPr>
            <p:ph type="title"/>
          </p:nvPr>
        </p:nvSpPr>
        <p:spPr/>
        <p:txBody>
          <a:bodyPr/>
          <a:lstStyle/>
          <a:p>
            <a:r>
              <a:rPr lang="en-US" altLang="zh-CN" dirty="0">
                <a:solidFill>
                  <a:schemeClr val="bg1"/>
                </a:solidFill>
                <a:effectLst/>
                <a:ea typeface="宋体" panose="02010600030101010101" pitchFamily="2" charset="-122"/>
              </a:rPr>
              <a:t>Shock</a:t>
            </a:r>
          </a:p>
        </p:txBody>
      </p:sp>
      <p:sp>
        <p:nvSpPr>
          <p:cNvPr id="88072" name="Rectangle 8"/>
          <p:cNvSpPr>
            <a:spLocks noGrp="1" noChangeArrowheads="1"/>
          </p:cNvSpPr>
          <p:nvPr>
            <p:ph type="body" idx="1"/>
          </p:nvPr>
        </p:nvSpPr>
        <p:spPr>
          <a:xfrm>
            <a:off x="181698" y="1299730"/>
            <a:ext cx="8560520" cy="4948670"/>
          </a:xfrm>
        </p:spPr>
        <p:txBody>
          <a:bodyPr>
            <a:normAutofit fontScale="92500" lnSpcReduction="10000"/>
          </a:bodyPr>
          <a:lstStyle/>
          <a:p>
            <a:pPr>
              <a:buFont typeface="Wingdings" pitchFamily="2" charset="2"/>
              <a:buChar char="ü"/>
            </a:pPr>
            <a:r>
              <a:rPr lang="en-US" altLang="zh-CN" sz="2400" dirty="0">
                <a:solidFill>
                  <a:schemeClr val="bg1"/>
                </a:solidFill>
                <a:effectLst/>
                <a:ea typeface="宋体" panose="02010600030101010101" pitchFamily="2" charset="-122"/>
              </a:rPr>
              <a:t>Shock is a condition </a:t>
            </a:r>
            <a:r>
              <a:rPr lang="en-US" altLang="zh-CN" sz="2400" b="1" dirty="0">
                <a:solidFill>
                  <a:schemeClr val="bg1"/>
                </a:solidFill>
                <a:effectLst/>
                <a:ea typeface="宋体" panose="02010600030101010101" pitchFamily="2" charset="-122"/>
              </a:rPr>
              <a:t>where tissues in the body does not receive enough oxygen and nutrients </a:t>
            </a:r>
            <a:r>
              <a:rPr lang="en-US" altLang="zh-CN" sz="2400" dirty="0">
                <a:solidFill>
                  <a:schemeClr val="bg1"/>
                </a:solidFill>
                <a:effectLst/>
                <a:ea typeface="宋体" panose="02010600030101010101" pitchFamily="2" charset="-122"/>
              </a:rPr>
              <a:t>to allow the cells to function well.</a:t>
            </a:r>
          </a:p>
          <a:p>
            <a:pPr>
              <a:buFont typeface="Wingdings" pitchFamily="2" charset="2"/>
              <a:buChar char="ü"/>
            </a:pPr>
            <a:r>
              <a:rPr lang="en-US" altLang="zh-CN" sz="2400" dirty="0">
                <a:solidFill>
                  <a:schemeClr val="bg1"/>
                </a:solidFill>
                <a:effectLst/>
                <a:ea typeface="宋体" panose="02010600030101010101" pitchFamily="2" charset="-122"/>
              </a:rPr>
              <a:t>It occurs when the circulatory system fails, and insufficient oxygen reaches the tissues. </a:t>
            </a:r>
          </a:p>
          <a:p>
            <a:pPr>
              <a:buFont typeface="Wingdings" pitchFamily="2" charset="2"/>
              <a:buChar char="ü"/>
            </a:pPr>
            <a:endParaRPr lang="en-US" altLang="zh-CN" sz="2400" dirty="0">
              <a:solidFill>
                <a:schemeClr val="bg1"/>
              </a:solidFill>
              <a:effectLst/>
              <a:ea typeface="宋体" panose="02010600030101010101" pitchFamily="2" charset="-122"/>
            </a:endParaRPr>
          </a:p>
          <a:p>
            <a:pPr>
              <a:buFont typeface="Wingdings" pitchFamily="2" charset="2"/>
              <a:buChar char="ü"/>
            </a:pPr>
            <a:r>
              <a:rPr lang="en-US" altLang="zh-CN" sz="2400" dirty="0">
                <a:solidFill>
                  <a:schemeClr val="bg1"/>
                </a:solidFill>
                <a:effectLst/>
                <a:ea typeface="宋体" panose="02010600030101010101" pitchFamily="2" charset="-122"/>
              </a:rPr>
              <a:t>If the condition is not treated quickly, vital organs can fail ultimately causing death.  </a:t>
            </a:r>
          </a:p>
          <a:p>
            <a:pPr>
              <a:buFont typeface="Wingdings" pitchFamily="2" charset="2"/>
              <a:buChar char="ü"/>
            </a:pPr>
            <a:endParaRPr lang="en-US" altLang="zh-CN" sz="2400" dirty="0">
              <a:solidFill>
                <a:schemeClr val="bg1"/>
              </a:solidFill>
              <a:effectLst/>
              <a:ea typeface="宋体" panose="02010600030101010101" pitchFamily="2" charset="-122"/>
            </a:endParaRPr>
          </a:p>
          <a:p>
            <a:pPr>
              <a:buFont typeface="Wingdings" pitchFamily="2" charset="2"/>
              <a:buChar char="ü"/>
            </a:pPr>
            <a:r>
              <a:rPr lang="en-US" altLang="zh-CN" sz="2400" dirty="0">
                <a:solidFill>
                  <a:schemeClr val="bg1"/>
                </a:solidFill>
                <a:effectLst/>
                <a:ea typeface="宋体" panose="02010600030101010101" pitchFamily="2" charset="-122"/>
              </a:rPr>
              <a:t>Shock is made worse by fear and pain. </a:t>
            </a:r>
          </a:p>
          <a:p>
            <a:pPr>
              <a:buFont typeface="Wingdings" pitchFamily="2" charset="2"/>
              <a:buChar char="ü"/>
            </a:pPr>
            <a:endParaRPr lang="en-US" altLang="zh-CN" sz="2400" dirty="0">
              <a:solidFill>
                <a:schemeClr val="bg1"/>
              </a:solidFill>
              <a:effectLst/>
              <a:ea typeface="宋体" panose="02010600030101010101" pitchFamily="2" charset="-122"/>
            </a:endParaRPr>
          </a:p>
          <a:p>
            <a:pPr>
              <a:buFont typeface="Wingdings" pitchFamily="2" charset="2"/>
              <a:buChar char="ü"/>
            </a:pPr>
            <a:r>
              <a:rPr lang="en-US" sz="2400" dirty="0">
                <a:solidFill>
                  <a:schemeClr val="bg1"/>
                </a:solidFill>
                <a:latin typeface="Malgun Gothic" panose="020B0503020000020004" pitchFamily="34" charset="-127"/>
                <a:ea typeface="Malgun Gothic" panose="020B0503020000020004" pitchFamily="34" charset="-127"/>
              </a:rPr>
              <a:t> This imbalance can occur for a variety of reasons and eventually results in cellular dysfunction and death. </a:t>
            </a:r>
          </a:p>
          <a:p>
            <a:pPr>
              <a:buFont typeface="Wingdings" pitchFamily="2" charset="2"/>
              <a:buChar char="ü"/>
            </a:pPr>
            <a:endParaRPr lang="en-US" altLang="zh-CN" sz="2400" dirty="0">
              <a:solidFill>
                <a:schemeClr val="bg1"/>
              </a:solidFill>
              <a:effectLst/>
              <a:ea typeface="宋体" panose="02010600030101010101" pitchFamily="2" charset="-122"/>
            </a:endParaRPr>
          </a:p>
        </p:txBody>
      </p:sp>
    </p:spTree>
    <p:extLst>
      <p:ext uri="{BB962C8B-B14F-4D97-AF65-F5344CB8AC3E}">
        <p14:creationId xmlns:p14="http://schemas.microsoft.com/office/powerpoint/2010/main" val="40984156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689339" y="0"/>
            <a:ext cx="7765322" cy="970450"/>
          </a:xfrm>
        </p:spPr>
        <p:txBody>
          <a:bodyPr/>
          <a:lstStyle/>
          <a:p>
            <a:r>
              <a:rPr lang="en-US" altLang="zh-CN" dirty="0">
                <a:solidFill>
                  <a:schemeClr val="bg1"/>
                </a:solidFill>
                <a:ea typeface="宋体" panose="02010600030101010101" pitchFamily="2" charset="-122"/>
              </a:rPr>
              <a:t>Shock</a:t>
            </a:r>
          </a:p>
        </p:txBody>
      </p:sp>
      <p:sp>
        <p:nvSpPr>
          <p:cNvPr id="89093" name="Rectangle 5"/>
          <p:cNvSpPr>
            <a:spLocks noGrp="1" noChangeArrowheads="1"/>
          </p:cNvSpPr>
          <p:nvPr>
            <p:ph type="body" idx="1"/>
          </p:nvPr>
        </p:nvSpPr>
        <p:spPr>
          <a:xfrm>
            <a:off x="689339" y="687144"/>
            <a:ext cx="8153854" cy="4487862"/>
          </a:xfrm>
        </p:spPr>
        <p:txBody>
          <a:bodyPr>
            <a:noAutofit/>
          </a:bodyPr>
          <a:lstStyle/>
          <a:p>
            <a:pPr>
              <a:lnSpc>
                <a:spcPct val="80000"/>
              </a:lnSpc>
              <a:buFontTx/>
              <a:buNone/>
            </a:pPr>
            <a:r>
              <a:rPr lang="en-US" altLang="zh-CN" sz="2800" b="1" dirty="0">
                <a:solidFill>
                  <a:schemeClr val="bg1"/>
                </a:solidFill>
                <a:effectLst/>
                <a:ea typeface="宋体" panose="02010600030101010101" pitchFamily="2" charset="-122"/>
              </a:rPr>
              <a:t>CAUSES: </a:t>
            </a:r>
          </a:p>
          <a:p>
            <a:pPr>
              <a:lnSpc>
                <a:spcPct val="80000"/>
              </a:lnSpc>
              <a:buFontTx/>
              <a:buNone/>
            </a:pPr>
            <a:r>
              <a:rPr lang="en-US" altLang="zh-CN" sz="2800" dirty="0">
                <a:solidFill>
                  <a:schemeClr val="bg1"/>
                </a:solidFill>
                <a:effectLst/>
                <a:ea typeface="宋体" panose="02010600030101010101" pitchFamily="2" charset="-122"/>
              </a:rPr>
              <a:t>Shock can be divided into 4 types: </a:t>
            </a:r>
          </a:p>
          <a:p>
            <a:pPr marL="551250" indent="-514350">
              <a:lnSpc>
                <a:spcPct val="80000"/>
              </a:lnSpc>
              <a:buAutoNum type="arabicPeriod"/>
            </a:pPr>
            <a:r>
              <a:rPr lang="en-US" altLang="zh-CN" sz="2800" b="1" dirty="0">
                <a:solidFill>
                  <a:schemeClr val="bg1"/>
                </a:solidFill>
                <a:effectLst/>
                <a:ea typeface="宋体" panose="02010600030101010101" pitchFamily="2" charset="-122"/>
              </a:rPr>
              <a:t>Hypovolemic shock</a:t>
            </a:r>
          </a:p>
          <a:p>
            <a:pPr lvl="1">
              <a:lnSpc>
                <a:spcPct val="80000"/>
              </a:lnSpc>
            </a:pPr>
            <a:r>
              <a:rPr lang="en-US" altLang="zh-CN" sz="2800" dirty="0">
                <a:solidFill>
                  <a:schemeClr val="bg1"/>
                </a:solidFill>
                <a:effectLst/>
                <a:ea typeface="宋体" panose="02010600030101010101" pitchFamily="2" charset="-122"/>
              </a:rPr>
              <a:t>Results from a loss of circulating or intravascular volume.</a:t>
            </a:r>
          </a:p>
          <a:p>
            <a:pPr marL="450000" lvl="1" indent="0">
              <a:lnSpc>
                <a:spcPct val="80000"/>
              </a:lnSpc>
              <a:buNone/>
            </a:pPr>
            <a:endParaRPr lang="en-US" altLang="zh-CN" sz="2800" dirty="0">
              <a:solidFill>
                <a:schemeClr val="bg1"/>
              </a:solidFill>
              <a:effectLst/>
              <a:ea typeface="宋体" panose="02010600030101010101" pitchFamily="2" charset="-122"/>
            </a:endParaRPr>
          </a:p>
          <a:p>
            <a:pPr lvl="1">
              <a:lnSpc>
                <a:spcPct val="80000"/>
              </a:lnSpc>
            </a:pPr>
            <a:r>
              <a:rPr lang="en-US" altLang="zh-CN" sz="2800" dirty="0">
                <a:solidFill>
                  <a:schemeClr val="bg1"/>
                </a:solidFill>
                <a:effectLst/>
                <a:ea typeface="宋体" panose="02010600030101010101" pitchFamily="2" charset="-122"/>
              </a:rPr>
              <a:t>Caused by the loss of blood volume (such as through bleeding) or profound dehydration</a:t>
            </a:r>
          </a:p>
          <a:p>
            <a:pPr lvl="1">
              <a:lnSpc>
                <a:spcPct val="80000"/>
              </a:lnSpc>
            </a:pPr>
            <a:endParaRPr lang="en-US" altLang="zh-CN" sz="2800" dirty="0">
              <a:solidFill>
                <a:schemeClr val="bg1"/>
              </a:solidFill>
              <a:effectLst/>
              <a:ea typeface="宋体" panose="02010600030101010101" pitchFamily="2" charset="-122"/>
            </a:endParaRPr>
          </a:p>
        </p:txBody>
      </p:sp>
    </p:spTree>
    <p:extLst>
      <p:ext uri="{BB962C8B-B14F-4D97-AF65-F5344CB8AC3E}">
        <p14:creationId xmlns:p14="http://schemas.microsoft.com/office/powerpoint/2010/main" val="12470487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27A5-831A-43D7-8362-8337B2FDFF2F}"/>
              </a:ext>
            </a:extLst>
          </p:cNvPr>
          <p:cNvSpPr>
            <a:spLocks noGrp="1"/>
          </p:cNvSpPr>
          <p:nvPr>
            <p:ph type="title"/>
          </p:nvPr>
        </p:nvSpPr>
        <p:spPr/>
        <p:txBody>
          <a:bodyPr/>
          <a:lstStyle/>
          <a:p>
            <a:r>
              <a:rPr lang="en-US" dirty="0"/>
              <a:t>SHOCK…</a:t>
            </a:r>
          </a:p>
        </p:txBody>
      </p:sp>
      <p:sp>
        <p:nvSpPr>
          <p:cNvPr id="3" name="Content Placeholder 2">
            <a:extLst>
              <a:ext uri="{FF2B5EF4-FFF2-40B4-BE49-F238E27FC236}">
                <a16:creationId xmlns:a16="http://schemas.microsoft.com/office/drawing/2014/main" id="{57B05898-FBF2-46F6-9682-2CD2BDDF10C6}"/>
              </a:ext>
            </a:extLst>
          </p:cNvPr>
          <p:cNvSpPr>
            <a:spLocks noGrp="1"/>
          </p:cNvSpPr>
          <p:nvPr>
            <p:ph idx="1"/>
          </p:nvPr>
        </p:nvSpPr>
        <p:spPr/>
        <p:txBody>
          <a:bodyPr/>
          <a:lstStyle/>
          <a:p>
            <a:pPr marL="36900" indent="0">
              <a:lnSpc>
                <a:spcPct val="80000"/>
              </a:lnSpc>
              <a:buNone/>
            </a:pPr>
            <a:r>
              <a:rPr lang="en-US" altLang="zh-CN" sz="2800" b="1" dirty="0">
                <a:solidFill>
                  <a:schemeClr val="bg1"/>
                </a:solidFill>
                <a:effectLst/>
                <a:ea typeface="宋体" panose="02010600030101010101" pitchFamily="2" charset="-122"/>
              </a:rPr>
              <a:t>2. Cardiogenic shock </a:t>
            </a:r>
          </a:p>
          <a:p>
            <a:pPr lvl="1">
              <a:lnSpc>
                <a:spcPct val="80000"/>
              </a:lnSpc>
            </a:pPr>
            <a:r>
              <a:rPr lang="en-US" altLang="zh-CN" sz="2800" dirty="0">
                <a:solidFill>
                  <a:schemeClr val="bg1"/>
                </a:solidFill>
                <a:effectLst/>
                <a:ea typeface="宋体" panose="02010600030101010101" pitchFamily="2" charset="-122"/>
              </a:rPr>
              <a:t>Results from the impaired ability of the heart to pump.</a:t>
            </a:r>
          </a:p>
          <a:p>
            <a:pPr marL="450000" lvl="1" indent="0">
              <a:lnSpc>
                <a:spcPct val="80000"/>
              </a:lnSpc>
              <a:buNone/>
            </a:pPr>
            <a:endParaRPr lang="en-US" altLang="zh-CN" sz="2800" dirty="0">
              <a:solidFill>
                <a:schemeClr val="bg1"/>
              </a:solidFill>
              <a:effectLst/>
              <a:ea typeface="宋体" panose="02010600030101010101" pitchFamily="2" charset="-122"/>
            </a:endParaRPr>
          </a:p>
          <a:p>
            <a:pPr lvl="1">
              <a:lnSpc>
                <a:spcPct val="80000"/>
              </a:lnSpc>
            </a:pPr>
            <a:r>
              <a:rPr lang="en-US" altLang="zh-CN" sz="2800" dirty="0">
                <a:solidFill>
                  <a:schemeClr val="bg1"/>
                </a:solidFill>
                <a:effectLst/>
                <a:ea typeface="宋体" panose="02010600030101010101" pitchFamily="2" charset="-122"/>
              </a:rPr>
              <a:t>A result of a weakened heart that is unable to pump blood as efficiently as it once did. Commonly occurs after a massive heart attack</a:t>
            </a:r>
          </a:p>
          <a:p>
            <a:endParaRPr lang="en-US" dirty="0"/>
          </a:p>
        </p:txBody>
      </p:sp>
      <p:sp>
        <p:nvSpPr>
          <p:cNvPr id="4" name="Date Placeholder 3">
            <a:extLst>
              <a:ext uri="{FF2B5EF4-FFF2-40B4-BE49-F238E27FC236}">
                <a16:creationId xmlns:a16="http://schemas.microsoft.com/office/drawing/2014/main" id="{B63EAF00-78E8-41F6-9FE0-5E13A7E486BF}"/>
              </a:ext>
            </a:extLst>
          </p:cNvPr>
          <p:cNvSpPr>
            <a:spLocks noGrp="1"/>
          </p:cNvSpPr>
          <p:nvPr>
            <p:ph type="dt" sz="half" idx="10"/>
          </p:nvPr>
        </p:nvSpPr>
        <p:spPr/>
        <p:txBody>
          <a:bodyPr/>
          <a:lstStyle/>
          <a:p>
            <a:fld id="{5586983D-3D6B-4490-9D2D-D2A69055536B}" type="datetime1">
              <a:rPr lang="en-US" smtClean="0"/>
              <a:t>12/2/2021</a:t>
            </a:fld>
            <a:endParaRPr lang="en-US"/>
          </a:p>
        </p:txBody>
      </p:sp>
      <p:sp>
        <p:nvSpPr>
          <p:cNvPr id="5" name="Slide Number Placeholder 4">
            <a:extLst>
              <a:ext uri="{FF2B5EF4-FFF2-40B4-BE49-F238E27FC236}">
                <a16:creationId xmlns:a16="http://schemas.microsoft.com/office/drawing/2014/main" id="{98620C52-9169-4926-AF49-70BDBFCCA1E8}"/>
              </a:ext>
            </a:extLst>
          </p:cNvPr>
          <p:cNvSpPr>
            <a:spLocks noGrp="1"/>
          </p:cNvSpPr>
          <p:nvPr>
            <p:ph type="sldNum" sz="quarter" idx="12"/>
          </p:nvPr>
        </p:nvSpPr>
        <p:spPr/>
        <p:txBody>
          <a:bodyPr/>
          <a:lstStyle/>
          <a:p>
            <a:fld id="{B93D1BD3-223B-4EEE-8D90-A8A34B0DCC2C}" type="slidenum">
              <a:rPr lang="en-US" smtClean="0"/>
              <a:t>99</a:t>
            </a:fld>
            <a:endParaRPr lang="en-US"/>
          </a:p>
        </p:txBody>
      </p:sp>
    </p:spTree>
    <p:extLst>
      <p:ext uri="{BB962C8B-B14F-4D97-AF65-F5344CB8AC3E}">
        <p14:creationId xmlns:p14="http://schemas.microsoft.com/office/powerpoint/2010/main" val="1922326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
      <a:majorFont>
        <a:latin typeface="Times New Roman"/>
        <a:ea typeface=""/>
        <a:cs typeface=""/>
      </a:majorFont>
      <a:minorFont>
        <a:latin typeface="Times New Roman"/>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2915</TotalTime>
  <Words>9338</Words>
  <Application>Microsoft Office PowerPoint</Application>
  <PresentationFormat>On-screen Show (4:3)</PresentationFormat>
  <Paragraphs>1364</Paragraphs>
  <Slides>194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194</vt:i4>
      </vt:variant>
    </vt:vector>
  </HeadingPairs>
  <TitlesOfParts>
    <vt:vector size="205" baseType="lpstr">
      <vt:lpstr>Malgun Gothic</vt:lpstr>
      <vt:lpstr>arial</vt:lpstr>
      <vt:lpstr>arial</vt:lpstr>
      <vt:lpstr>Calibri</vt:lpstr>
      <vt:lpstr>Forte</vt:lpstr>
      <vt:lpstr>Monotype Corsiva</vt:lpstr>
      <vt:lpstr>Times New Roman</vt:lpstr>
      <vt:lpstr>Tw Cen MT</vt:lpstr>
      <vt:lpstr>Wingdings</vt:lpstr>
      <vt:lpstr>Wingdings 2</vt:lpstr>
      <vt:lpstr>Slate</vt:lpstr>
      <vt:lpstr>FIRST AID</vt:lpstr>
      <vt:lpstr>OUTLINE</vt:lpstr>
      <vt:lpstr>OBJECTIVES</vt:lpstr>
      <vt:lpstr>DEFINITION OF FIRST AID</vt:lpstr>
      <vt:lpstr>CONT..</vt:lpstr>
      <vt:lpstr>FIRST AID PRIORITIES</vt:lpstr>
      <vt:lpstr>PURPOSES OF FIRST AID</vt:lpstr>
      <vt:lpstr>Aims of first aid….</vt:lpstr>
      <vt:lpstr>Aims of first aid….</vt:lpstr>
      <vt:lpstr>Basic principles of first aid include: </vt:lpstr>
      <vt:lpstr>Basic principles…..</vt:lpstr>
      <vt:lpstr> FIRST AID RULES  </vt:lpstr>
      <vt:lpstr>FIRST AID RULES</vt:lpstr>
      <vt:lpstr> FIRST AID RULES  </vt:lpstr>
      <vt:lpstr> PRIORITY OF TREATMENT </vt:lpstr>
      <vt:lpstr>Initial assessment </vt:lpstr>
      <vt:lpstr>Principle’s of first aid cont…</vt:lpstr>
      <vt:lpstr>Three C’s </vt:lpstr>
      <vt:lpstr>Three C’S </vt:lpstr>
      <vt:lpstr>Three C’s </vt:lpstr>
      <vt:lpstr>RESPONSIBILITIES AS A FIRST AIDER</vt:lpstr>
      <vt:lpstr>RESPONSIBILITIES OF A FIRST AIDER</vt:lpstr>
      <vt:lpstr>Qualities of a first aide:</vt:lpstr>
      <vt:lpstr>PRIORITY OF CASUALTIES</vt:lpstr>
      <vt:lpstr>PowerPoint Presentation</vt:lpstr>
      <vt:lpstr>Essential to protect yourself from injury and infection</vt:lpstr>
      <vt:lpstr>GETTING HELP FROM OTHERS</vt:lpstr>
      <vt:lpstr>Cont…</vt:lpstr>
      <vt:lpstr>FIRST AID KIT</vt:lpstr>
      <vt:lpstr>FIRST AID KIT</vt:lpstr>
      <vt:lpstr>Content of the first aid kit:</vt:lpstr>
      <vt:lpstr>Absorbent dressings</vt:lpstr>
      <vt:lpstr>Adhesive bandages</vt:lpstr>
      <vt:lpstr>Gauze pads</vt:lpstr>
      <vt:lpstr>PowerPoint Presentation</vt:lpstr>
      <vt:lpstr>Roller bandages and a triangular bandage</vt:lpstr>
      <vt:lpstr>PowerPoint Presentation</vt:lpstr>
      <vt:lpstr>Breathing barrier and cold compress</vt:lpstr>
      <vt:lpstr>PowerPoint Presentation</vt:lpstr>
      <vt:lpstr>Managing an Incident (Action Plan) Principles</vt:lpstr>
      <vt:lpstr>Managing an incident …..</vt:lpstr>
      <vt:lpstr>Managing an incident…</vt:lpstr>
      <vt:lpstr>Managing an incident..</vt:lpstr>
      <vt:lpstr>Managing an incident..</vt:lpstr>
      <vt:lpstr>ASSESSING THE SICK/INJURED</vt:lpstr>
      <vt:lpstr>METHODS OF ASSESSMENT</vt:lpstr>
      <vt:lpstr>PRIMARY SURVEY</vt:lpstr>
      <vt:lpstr>Primary survey….</vt:lpstr>
      <vt:lpstr>Primary survey</vt:lpstr>
      <vt:lpstr>Primary survey</vt:lpstr>
      <vt:lpstr>Airway..</vt:lpstr>
      <vt:lpstr>Primary survey…</vt:lpstr>
      <vt:lpstr>Primary survey..</vt:lpstr>
      <vt:lpstr>SECONDARY SURVEY</vt:lpstr>
      <vt:lpstr>Secondary survey</vt:lpstr>
      <vt:lpstr>QUICK REMINDER </vt:lpstr>
      <vt:lpstr>COMMON EMERGENCIES</vt:lpstr>
      <vt:lpstr>Adult Chain of Survival</vt:lpstr>
      <vt:lpstr>Adult Chain of Survival</vt:lpstr>
      <vt:lpstr>RECOVERY POSITION</vt:lpstr>
      <vt:lpstr>PowerPoint Presentation</vt:lpstr>
      <vt:lpstr>PowerPoint Presentation</vt:lpstr>
      <vt:lpstr>CARDIO-PULMONARY RESCUSCITATION- (CPR)</vt:lpstr>
      <vt:lpstr>CPR..</vt:lpstr>
      <vt:lpstr>Purposes </vt:lpstr>
      <vt:lpstr>Indications </vt:lpstr>
      <vt:lpstr>Indications..</vt:lpstr>
      <vt:lpstr>Principles of CPR</vt:lpstr>
      <vt:lpstr>CPR PROCEDURE</vt:lpstr>
      <vt:lpstr>PowerPoint Presentation</vt:lpstr>
      <vt:lpstr>CHECK RESPONSE</vt:lpstr>
      <vt:lpstr>SHOUT FOR HELP</vt:lpstr>
      <vt:lpstr>OPEN AIRWAY</vt:lpstr>
      <vt:lpstr>PowerPoint Presentation</vt:lpstr>
      <vt:lpstr>CHECK BREATHING</vt:lpstr>
      <vt:lpstr>CHEST COMPRESSIONS</vt:lpstr>
      <vt:lpstr>PowerPoint Presentation</vt:lpstr>
      <vt:lpstr>Rescue breathes</vt:lpstr>
      <vt:lpstr>RECOMMENDATIONS: </vt:lpstr>
      <vt:lpstr>CONTINUE CPR</vt:lpstr>
      <vt:lpstr>Possible complications</vt:lpstr>
      <vt:lpstr>Possible complications…</vt:lpstr>
      <vt:lpstr>PowerPoint Presentation</vt:lpstr>
      <vt:lpstr> </vt:lpstr>
      <vt:lpstr>PowerPoint Presentation</vt:lpstr>
      <vt:lpstr>QUESTIONS</vt:lpstr>
      <vt:lpstr>FIRST AID- MANAGEMENT OF VARIOUS CONDITIONS</vt:lpstr>
      <vt:lpstr>OBJECTIVES</vt:lpstr>
      <vt:lpstr>HYPERVENTILATION</vt:lpstr>
      <vt:lpstr>SYMPTOMS: </vt:lpstr>
      <vt:lpstr>CAUSES</vt:lpstr>
      <vt:lpstr>MANAGEMENT</vt:lpstr>
      <vt:lpstr>MANAGEMENT</vt:lpstr>
      <vt:lpstr>Management</vt:lpstr>
      <vt:lpstr>FAINTING</vt:lpstr>
      <vt:lpstr>FAINTING</vt:lpstr>
      <vt:lpstr>Shock</vt:lpstr>
      <vt:lpstr>Shock</vt:lpstr>
      <vt:lpstr>SHOCK…</vt:lpstr>
      <vt:lpstr>CAUSES…</vt:lpstr>
      <vt:lpstr>SHOCK….</vt:lpstr>
      <vt:lpstr>SHOCK..</vt:lpstr>
      <vt:lpstr>CAUSES…</vt:lpstr>
      <vt:lpstr>Shock..</vt:lpstr>
      <vt:lpstr>Shock</vt:lpstr>
      <vt:lpstr>MANAGEMENT</vt:lpstr>
      <vt:lpstr>PowerPoint Presentation</vt:lpstr>
      <vt:lpstr>BLEEDING</vt:lpstr>
      <vt:lpstr>BLEEDING…</vt:lpstr>
      <vt:lpstr>BLEEDING…</vt:lpstr>
      <vt:lpstr>PowerPoint Presentation</vt:lpstr>
      <vt:lpstr>CHOKING</vt:lpstr>
      <vt:lpstr>CHOKING</vt:lpstr>
      <vt:lpstr>CHOCKING..</vt:lpstr>
      <vt:lpstr>PowerPoint Presentation</vt:lpstr>
      <vt:lpstr>CHOCKING……</vt:lpstr>
      <vt:lpstr>PowerPoint Presentation</vt:lpstr>
      <vt:lpstr>Heart Attack</vt:lpstr>
      <vt:lpstr>PowerPoint Presentation</vt:lpstr>
      <vt:lpstr>BURNS</vt:lpstr>
      <vt:lpstr>Burns</vt:lpstr>
      <vt:lpstr>PowerPoint Presentation</vt:lpstr>
      <vt:lpstr>BURNS…</vt:lpstr>
      <vt:lpstr>BURNS…</vt:lpstr>
      <vt:lpstr>PowerPoint Presentation</vt:lpstr>
      <vt:lpstr>PowerPoint Presentation</vt:lpstr>
      <vt:lpstr>CHEMICAL BURNS</vt:lpstr>
      <vt:lpstr>PowerPoint Presentation</vt:lpstr>
      <vt:lpstr>MINOR BURNS  (FIRST DEGREE BURNS)</vt:lpstr>
      <vt:lpstr>SEVERE BURNS  (SECOND AND THIRD DEGREE BURNS)</vt:lpstr>
      <vt:lpstr>SEVERE BURNS   (SECOND AND THIRD DEGREE BURNS)</vt:lpstr>
      <vt:lpstr>ELECTRIC SHOCKS  (LOW-VOLTAGE CURRENTS)</vt:lpstr>
      <vt:lpstr>FRACTURES</vt:lpstr>
      <vt:lpstr>PowerPoint Presentation</vt:lpstr>
      <vt:lpstr>DISLOCATIONS</vt:lpstr>
      <vt:lpstr>FRACTURES AND DISLOCATIONS</vt:lpstr>
      <vt:lpstr>STRAINS</vt:lpstr>
      <vt:lpstr>SPRAINS</vt:lpstr>
      <vt:lpstr>SPRAINS</vt:lpstr>
      <vt:lpstr>FOREIGN BODIES IN MINOR WOUNDS</vt:lpstr>
      <vt:lpstr>DROWNING</vt:lpstr>
      <vt:lpstr>INTRO..</vt:lpstr>
      <vt:lpstr>Causes:</vt:lpstr>
      <vt:lpstr>Signs and symptoms</vt:lpstr>
      <vt:lpstr>PowerPoint Presentation</vt:lpstr>
      <vt:lpstr>Types</vt:lpstr>
      <vt:lpstr>First aid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CHILDBIRTH AND SPINAL CORD INJURIES</vt:lpstr>
      <vt:lpstr>Emergency Child Birth</vt:lpstr>
      <vt:lpstr>Stages of child birth</vt:lpstr>
      <vt:lpstr>PowerPoint Presentation</vt:lpstr>
      <vt:lpstr>PowerPoint Presentation</vt:lpstr>
      <vt:lpstr>PowerPoint Presentation</vt:lpstr>
      <vt:lpstr>S/S OF CHILD BIRTH</vt:lpstr>
      <vt:lpstr>Management: </vt:lpstr>
      <vt:lpstr>PowerPoint Presentation</vt:lpstr>
      <vt:lpstr>PowerPoint Presentation</vt:lpstr>
      <vt:lpstr>PowerPoint Presentation</vt:lpstr>
      <vt:lpstr>PowerPoint Presentation</vt:lpstr>
      <vt:lpstr>PowerPoint Presentation</vt:lpstr>
      <vt:lpstr>PowerPoint Presentation</vt:lpstr>
      <vt:lpstr>SPINAL CORD INJURIES</vt:lpstr>
      <vt:lpstr>SPINAL CORD INJURIES</vt:lpstr>
      <vt:lpstr>ANATOMY OF SPINAL CORD</vt:lpstr>
      <vt:lpstr>MECHANISM OF INJURY</vt:lpstr>
      <vt:lpstr>MECHANISM OF INJURY</vt:lpstr>
      <vt:lpstr>Emergency S/S of SCIs</vt:lpstr>
      <vt:lpstr>Management of Spinal Cord Injuries</vt:lpstr>
      <vt:lpstr>Management of SCIs</vt:lpstr>
      <vt:lpstr>Management of SCIs</vt:lpstr>
      <vt:lpstr>PowerPoint Presentation</vt:lpstr>
      <vt:lpstr>PowerPoint Presentation</vt:lpstr>
      <vt:lpstr>PowerPoint Presentation</vt:lpstr>
      <vt:lpstr>PowerPoint Presentation</vt:lpstr>
      <vt:lpstr>GLASGOW COMA SCALE</vt:lpstr>
      <vt:lpstr>PowerPoint Presentation</vt:lpstr>
      <vt:lpstr>TRANSPORTATION OF CASUALTY</vt:lpstr>
      <vt:lpstr>IMPROVISED STRETCHERS</vt:lpstr>
      <vt:lpstr>EMERGENCY METHODS OF MOVING CASUALTIES</vt:lpstr>
      <vt:lpstr>EMERGENCY METHODS OF MOVING CASUALTIES</vt:lpstr>
      <vt:lpstr>EMERGENCY METHODS OF MOVING CASUALTIES</vt:lpstr>
      <vt:lpstr>EMERGENCY METHODS OF MOVING CASUALTIES</vt:lpstr>
      <vt:lpstr>EMERGENCY METHODS OF MOVING CASUALTIES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dc:title>
  <dc:creator>hp</dc:creator>
  <cp:lastModifiedBy>maggie abira</cp:lastModifiedBy>
  <cp:revision>141</cp:revision>
  <dcterms:created xsi:type="dcterms:W3CDTF">2020-11-24T07:04:02Z</dcterms:created>
  <dcterms:modified xsi:type="dcterms:W3CDTF">2021-12-02T05:10:57Z</dcterms:modified>
</cp:coreProperties>
</file>