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notesMasterIdLst>
    <p:notesMasterId r:id="rId69"/>
  </p:notesMasterIdLst>
  <p:handoutMasterIdLst>
    <p:handoutMasterId r:id="rId70"/>
  </p:handoutMasterIdLst>
  <p:sldIdLst>
    <p:sldId id="256" r:id="rId2"/>
    <p:sldId id="257" r:id="rId3"/>
    <p:sldId id="258" r:id="rId4"/>
    <p:sldId id="259" r:id="rId5"/>
    <p:sldId id="267" r:id="rId6"/>
    <p:sldId id="268" r:id="rId7"/>
    <p:sldId id="269" r:id="rId8"/>
    <p:sldId id="270" r:id="rId9"/>
    <p:sldId id="271" r:id="rId10"/>
    <p:sldId id="272" r:id="rId11"/>
    <p:sldId id="273" r:id="rId12"/>
    <p:sldId id="301" r:id="rId13"/>
    <p:sldId id="325" r:id="rId14"/>
    <p:sldId id="302" r:id="rId15"/>
    <p:sldId id="303" r:id="rId16"/>
    <p:sldId id="304" r:id="rId17"/>
    <p:sldId id="326" r:id="rId18"/>
    <p:sldId id="327" r:id="rId19"/>
    <p:sldId id="328" r:id="rId20"/>
    <p:sldId id="329" r:id="rId21"/>
    <p:sldId id="305" r:id="rId22"/>
    <p:sldId id="306" r:id="rId23"/>
    <p:sldId id="330" r:id="rId24"/>
    <p:sldId id="331" r:id="rId25"/>
    <p:sldId id="332" r:id="rId26"/>
    <p:sldId id="309" r:id="rId27"/>
    <p:sldId id="275" r:id="rId28"/>
    <p:sldId id="276" r:id="rId29"/>
    <p:sldId id="277" r:id="rId30"/>
    <p:sldId id="281" r:id="rId31"/>
    <p:sldId id="278" r:id="rId32"/>
    <p:sldId id="280" r:id="rId33"/>
    <p:sldId id="279" r:id="rId34"/>
    <p:sldId id="282" r:id="rId35"/>
    <p:sldId id="283" r:id="rId36"/>
    <p:sldId id="284" r:id="rId37"/>
    <p:sldId id="310" r:id="rId38"/>
    <p:sldId id="314" r:id="rId39"/>
    <p:sldId id="315" r:id="rId40"/>
    <p:sldId id="316" r:id="rId41"/>
    <p:sldId id="311" r:id="rId42"/>
    <p:sldId id="261" r:id="rId43"/>
    <p:sldId id="262" r:id="rId44"/>
    <p:sldId id="263" r:id="rId45"/>
    <p:sldId id="312" r:id="rId46"/>
    <p:sldId id="286" r:id="rId47"/>
    <p:sldId id="313" r:id="rId48"/>
    <p:sldId id="287" r:id="rId49"/>
    <p:sldId id="288" r:id="rId50"/>
    <p:sldId id="289" r:id="rId51"/>
    <p:sldId id="290" r:id="rId52"/>
    <p:sldId id="317" r:id="rId53"/>
    <p:sldId id="318" r:id="rId54"/>
    <p:sldId id="319" r:id="rId55"/>
    <p:sldId id="320" r:id="rId56"/>
    <p:sldId id="321" r:id="rId57"/>
    <p:sldId id="322" r:id="rId58"/>
    <p:sldId id="323" r:id="rId59"/>
    <p:sldId id="291" r:id="rId60"/>
    <p:sldId id="292" r:id="rId61"/>
    <p:sldId id="293" r:id="rId62"/>
    <p:sldId id="324" r:id="rId63"/>
    <p:sldId id="294" r:id="rId64"/>
    <p:sldId id="295" r:id="rId65"/>
    <p:sldId id="296" r:id="rId66"/>
    <p:sldId id="297" r:id="rId67"/>
    <p:sldId id="298" r:id="rId6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90"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BDDD1A0-C406-4E02-B962-714B3E40EA51}" type="datetimeFigureOut">
              <a:rPr lang="en-US" smtClean="0"/>
              <a:t>6/28/2021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CBA989C-9A03-4E01-861F-719BE7EC6802}" type="slidenum">
              <a:rPr lang="en-US" smtClean="0"/>
              <a:t>‹#›</a:t>
            </a:fld>
            <a:endParaRPr lang="en-US"/>
          </a:p>
        </p:txBody>
      </p:sp>
    </p:spTree>
    <p:extLst>
      <p:ext uri="{BB962C8B-B14F-4D97-AF65-F5344CB8AC3E}">
        <p14:creationId xmlns:p14="http://schemas.microsoft.com/office/powerpoint/2010/main" val="23496494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E6DBAA5-240F-4A15-96B1-4445F05048C0}" type="datetimeFigureOut">
              <a:rPr lang="en-US" smtClean="0"/>
              <a:t>6/28/2021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B0D7F94-442C-4071-AA4E-3086F91ACCC2}" type="slidenum">
              <a:rPr lang="en-US" smtClean="0"/>
              <a:t>‹#›</a:t>
            </a:fld>
            <a:endParaRPr lang="en-US"/>
          </a:p>
        </p:txBody>
      </p:sp>
    </p:spTree>
    <p:extLst>
      <p:ext uri="{BB962C8B-B14F-4D97-AF65-F5344CB8AC3E}">
        <p14:creationId xmlns:p14="http://schemas.microsoft.com/office/powerpoint/2010/main" val="4124328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3: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endParaRPr/>
          </a:p>
        </p:txBody>
      </p:sp>
      <p:sp>
        <p:nvSpPr>
          <p:cNvPr id="441" name="Google Shape;441;p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2892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11: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endParaRPr/>
          </a:p>
        </p:txBody>
      </p:sp>
      <p:sp>
        <p:nvSpPr>
          <p:cNvPr id="505" name="Google Shape;505;p1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8770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12: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endParaRPr/>
          </a:p>
        </p:txBody>
      </p:sp>
      <p:sp>
        <p:nvSpPr>
          <p:cNvPr id="513" name="Google Shape;513;p1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0802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13: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endParaRPr/>
          </a:p>
        </p:txBody>
      </p:sp>
      <p:sp>
        <p:nvSpPr>
          <p:cNvPr id="522" name="Google Shape;522;p1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1985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14: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endParaRPr/>
          </a:p>
        </p:txBody>
      </p:sp>
      <p:sp>
        <p:nvSpPr>
          <p:cNvPr id="528" name="Google Shape;528;p1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7003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57066" indent="-291179" eaLnBrk="0" hangingPunct="0">
              <a:defRPr>
                <a:solidFill>
                  <a:schemeClr val="tx1"/>
                </a:solidFill>
                <a:latin typeface="Arial" panose="020B0604020202020204" pitchFamily="34" charset="0"/>
                <a:cs typeface="Arial" panose="020B0604020202020204" pitchFamily="34" charset="0"/>
              </a:defRPr>
            </a:lvl2pPr>
            <a:lvl3pPr marL="1164717" indent="-232943" eaLnBrk="0" hangingPunct="0">
              <a:defRPr>
                <a:solidFill>
                  <a:schemeClr val="tx1"/>
                </a:solidFill>
                <a:latin typeface="Arial" panose="020B0604020202020204" pitchFamily="34" charset="0"/>
                <a:cs typeface="Arial" panose="020B0604020202020204" pitchFamily="34" charset="0"/>
              </a:defRPr>
            </a:lvl3pPr>
            <a:lvl4pPr marL="1630604" indent="-232943" eaLnBrk="0" hangingPunct="0">
              <a:defRPr>
                <a:solidFill>
                  <a:schemeClr val="tx1"/>
                </a:solidFill>
                <a:latin typeface="Arial" panose="020B0604020202020204" pitchFamily="34" charset="0"/>
                <a:cs typeface="Arial" panose="020B0604020202020204" pitchFamily="34" charset="0"/>
              </a:defRPr>
            </a:lvl4pPr>
            <a:lvl5pPr marL="2096491" indent="-232943" eaLnBrk="0" hangingPunct="0">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677F212-8ABB-4AF8-BDCD-CF6CDD196DC3}" type="slidenum">
              <a:rPr lang="en-US" altLang="en-US"/>
              <a:pPr eaLnBrk="1" hangingPunct="1"/>
              <a:t>22</a:t>
            </a:fld>
            <a:endParaRPr lang="en-US" altLang="en-US"/>
          </a:p>
        </p:txBody>
      </p:sp>
    </p:spTree>
    <p:extLst>
      <p:ext uri="{BB962C8B-B14F-4D97-AF65-F5344CB8AC3E}">
        <p14:creationId xmlns:p14="http://schemas.microsoft.com/office/powerpoint/2010/main" val="3607630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4: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endParaRPr/>
          </a:p>
        </p:txBody>
      </p:sp>
      <p:sp>
        <p:nvSpPr>
          <p:cNvPr id="448" name="Google Shape;448;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5869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5: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endParaRPr/>
          </a:p>
        </p:txBody>
      </p:sp>
      <p:sp>
        <p:nvSpPr>
          <p:cNvPr id="457" name="Google Shape;457;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0033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6: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endParaRPr/>
          </a:p>
        </p:txBody>
      </p:sp>
      <p:sp>
        <p:nvSpPr>
          <p:cNvPr id="463" name="Google Shape;463;p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262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7: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endParaRPr/>
          </a:p>
        </p:txBody>
      </p:sp>
      <p:sp>
        <p:nvSpPr>
          <p:cNvPr id="474" name="Google Shape;474;p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6276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8: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endParaRPr/>
          </a:p>
        </p:txBody>
      </p:sp>
      <p:sp>
        <p:nvSpPr>
          <p:cNvPr id="483" name="Google Shape;483;p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3083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9: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endParaRPr/>
          </a:p>
        </p:txBody>
      </p:sp>
      <p:sp>
        <p:nvSpPr>
          <p:cNvPr id="491" name="Google Shape;491;p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911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10: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endParaRPr/>
          </a:p>
        </p:txBody>
      </p:sp>
      <p:sp>
        <p:nvSpPr>
          <p:cNvPr id="497" name="Google Shape;497;p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3736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33BA36C-A5F6-49F6-B3BF-4208B1CF7A06}" type="datetimeFigureOut">
              <a:rPr lang="en-US" smtClean="0"/>
              <a:t>6/28/2021</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973310C-1782-4D46-8D59-08290B8FB5E1}" type="slidenum">
              <a:rPr lang="en-US" smtClean="0"/>
              <a:t>‹#›</a:t>
            </a:fld>
            <a:endParaRPr lang="en-US"/>
          </a:p>
        </p:txBody>
      </p:sp>
    </p:spTree>
    <p:extLst>
      <p:ext uri="{BB962C8B-B14F-4D97-AF65-F5344CB8AC3E}">
        <p14:creationId xmlns:p14="http://schemas.microsoft.com/office/powerpoint/2010/main" val="2894577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3BA36C-A5F6-49F6-B3BF-4208B1CF7A06}" type="datetimeFigureOut">
              <a:rPr lang="en-US" smtClean="0"/>
              <a:t>6/28/2021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973310C-1782-4D46-8D59-08290B8FB5E1}" type="slidenum">
              <a:rPr lang="en-US" smtClean="0"/>
              <a:t>‹#›</a:t>
            </a:fld>
            <a:endParaRPr lang="en-US"/>
          </a:p>
        </p:txBody>
      </p:sp>
    </p:spTree>
    <p:extLst>
      <p:ext uri="{BB962C8B-B14F-4D97-AF65-F5344CB8AC3E}">
        <p14:creationId xmlns:p14="http://schemas.microsoft.com/office/powerpoint/2010/main" val="2426995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3BA36C-A5F6-49F6-B3BF-4208B1CF7A06}" type="datetimeFigureOut">
              <a:rPr lang="en-US" smtClean="0"/>
              <a:t>6/28/2021</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973310C-1782-4D46-8D59-08290B8FB5E1}"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286930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A33BA36C-A5F6-49F6-B3BF-4208B1CF7A06}" type="datetimeFigureOut">
              <a:rPr lang="en-US" smtClean="0"/>
              <a:t>6/28/2021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973310C-1782-4D46-8D59-08290B8FB5E1}" type="slidenum">
              <a:rPr lang="en-US" smtClean="0"/>
              <a:t>‹#›</a:t>
            </a:fld>
            <a:endParaRPr lang="en-US"/>
          </a:p>
        </p:txBody>
      </p:sp>
    </p:spTree>
    <p:extLst>
      <p:ext uri="{BB962C8B-B14F-4D97-AF65-F5344CB8AC3E}">
        <p14:creationId xmlns:p14="http://schemas.microsoft.com/office/powerpoint/2010/main" val="375016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A33BA36C-A5F6-49F6-B3BF-4208B1CF7A06}" type="datetimeFigureOut">
              <a:rPr lang="en-US" smtClean="0"/>
              <a:t>6/28/2021</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973310C-1782-4D46-8D59-08290B8FB5E1}"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49808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A33BA36C-A5F6-49F6-B3BF-4208B1CF7A06}" type="datetimeFigureOut">
              <a:rPr lang="en-US" smtClean="0"/>
              <a:t>6/28/2021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973310C-1782-4D46-8D59-08290B8FB5E1}" type="slidenum">
              <a:rPr lang="en-US" smtClean="0"/>
              <a:t>‹#›</a:t>
            </a:fld>
            <a:endParaRPr lang="en-US"/>
          </a:p>
        </p:txBody>
      </p:sp>
    </p:spTree>
    <p:extLst>
      <p:ext uri="{BB962C8B-B14F-4D97-AF65-F5344CB8AC3E}">
        <p14:creationId xmlns:p14="http://schemas.microsoft.com/office/powerpoint/2010/main" val="565144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3BA36C-A5F6-49F6-B3BF-4208B1CF7A06}" type="datetimeFigureOut">
              <a:rPr lang="en-US" smtClean="0"/>
              <a:t>6/28/2021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973310C-1782-4D46-8D59-08290B8FB5E1}" type="slidenum">
              <a:rPr lang="en-US" smtClean="0"/>
              <a:t>‹#›</a:t>
            </a:fld>
            <a:endParaRPr lang="en-US"/>
          </a:p>
        </p:txBody>
      </p:sp>
    </p:spTree>
    <p:extLst>
      <p:ext uri="{BB962C8B-B14F-4D97-AF65-F5344CB8AC3E}">
        <p14:creationId xmlns:p14="http://schemas.microsoft.com/office/powerpoint/2010/main" val="34408039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3BA36C-A5F6-49F6-B3BF-4208B1CF7A06}" type="datetimeFigureOut">
              <a:rPr lang="en-US" smtClean="0"/>
              <a:t>6/28/2021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973310C-1782-4D46-8D59-08290B8FB5E1}" type="slidenum">
              <a:rPr lang="en-US" smtClean="0"/>
              <a:t>‹#›</a:t>
            </a:fld>
            <a:endParaRPr lang="en-US"/>
          </a:p>
        </p:txBody>
      </p:sp>
    </p:spTree>
    <p:extLst>
      <p:ext uri="{BB962C8B-B14F-4D97-AF65-F5344CB8AC3E}">
        <p14:creationId xmlns:p14="http://schemas.microsoft.com/office/powerpoint/2010/main" val="1903537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3BA36C-A5F6-49F6-B3BF-4208B1CF7A06}" type="datetimeFigureOut">
              <a:rPr lang="en-US" smtClean="0"/>
              <a:t>6/28/2021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973310C-1782-4D46-8D59-08290B8FB5E1}" type="slidenum">
              <a:rPr lang="en-US" smtClean="0"/>
              <a:t>‹#›</a:t>
            </a:fld>
            <a:endParaRPr lang="en-US"/>
          </a:p>
        </p:txBody>
      </p:sp>
    </p:spTree>
    <p:extLst>
      <p:ext uri="{BB962C8B-B14F-4D97-AF65-F5344CB8AC3E}">
        <p14:creationId xmlns:p14="http://schemas.microsoft.com/office/powerpoint/2010/main" val="47326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3BA36C-A5F6-49F6-B3BF-4208B1CF7A06}" type="datetimeFigureOut">
              <a:rPr lang="en-US" smtClean="0"/>
              <a:t>6/28/2021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973310C-1782-4D46-8D59-08290B8FB5E1}" type="slidenum">
              <a:rPr lang="en-US" smtClean="0"/>
              <a:t>‹#›</a:t>
            </a:fld>
            <a:endParaRPr lang="en-US"/>
          </a:p>
        </p:txBody>
      </p:sp>
    </p:spTree>
    <p:extLst>
      <p:ext uri="{BB962C8B-B14F-4D97-AF65-F5344CB8AC3E}">
        <p14:creationId xmlns:p14="http://schemas.microsoft.com/office/powerpoint/2010/main" val="3273108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33BA36C-A5F6-49F6-B3BF-4208B1CF7A06}" type="datetimeFigureOut">
              <a:rPr lang="en-US" smtClean="0"/>
              <a:t>6/28/2021</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A973310C-1782-4D46-8D59-08290B8FB5E1}" type="slidenum">
              <a:rPr lang="en-US" smtClean="0"/>
              <a:t>‹#›</a:t>
            </a:fld>
            <a:endParaRPr lang="en-US"/>
          </a:p>
        </p:txBody>
      </p:sp>
    </p:spTree>
    <p:extLst>
      <p:ext uri="{BB962C8B-B14F-4D97-AF65-F5344CB8AC3E}">
        <p14:creationId xmlns:p14="http://schemas.microsoft.com/office/powerpoint/2010/main" val="1008374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33BA36C-A5F6-49F6-B3BF-4208B1CF7A06}" type="datetimeFigureOut">
              <a:rPr lang="en-US" smtClean="0"/>
              <a:t>6/28/2021</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973310C-1782-4D46-8D59-08290B8FB5E1}" type="slidenum">
              <a:rPr lang="en-US" smtClean="0"/>
              <a:t>‹#›</a:t>
            </a:fld>
            <a:endParaRPr lang="en-US"/>
          </a:p>
        </p:txBody>
      </p:sp>
    </p:spTree>
    <p:extLst>
      <p:ext uri="{BB962C8B-B14F-4D97-AF65-F5344CB8AC3E}">
        <p14:creationId xmlns:p14="http://schemas.microsoft.com/office/powerpoint/2010/main" val="1498552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33BA36C-A5F6-49F6-B3BF-4208B1CF7A06}" type="datetimeFigureOut">
              <a:rPr lang="en-US" smtClean="0"/>
              <a:t>6/28/2021</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973310C-1782-4D46-8D59-08290B8FB5E1}" type="slidenum">
              <a:rPr lang="en-US" smtClean="0"/>
              <a:t>‹#›</a:t>
            </a:fld>
            <a:endParaRPr lang="en-US"/>
          </a:p>
        </p:txBody>
      </p:sp>
    </p:spTree>
    <p:extLst>
      <p:ext uri="{BB962C8B-B14F-4D97-AF65-F5344CB8AC3E}">
        <p14:creationId xmlns:p14="http://schemas.microsoft.com/office/powerpoint/2010/main" val="1768685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BA36C-A5F6-49F6-B3BF-4208B1CF7A06}" type="datetimeFigureOut">
              <a:rPr lang="en-US" smtClean="0"/>
              <a:t>6/28/2021</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973310C-1782-4D46-8D59-08290B8FB5E1}" type="slidenum">
              <a:rPr lang="en-US" smtClean="0"/>
              <a:t>‹#›</a:t>
            </a:fld>
            <a:endParaRPr lang="en-US"/>
          </a:p>
        </p:txBody>
      </p:sp>
    </p:spTree>
    <p:extLst>
      <p:ext uri="{BB962C8B-B14F-4D97-AF65-F5344CB8AC3E}">
        <p14:creationId xmlns:p14="http://schemas.microsoft.com/office/powerpoint/2010/main" val="2083339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3BA36C-A5F6-49F6-B3BF-4208B1CF7A06}" type="datetimeFigureOut">
              <a:rPr lang="en-US" smtClean="0"/>
              <a:t>6/28/2021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973310C-1782-4D46-8D59-08290B8FB5E1}" type="slidenum">
              <a:rPr lang="en-US" smtClean="0"/>
              <a:t>‹#›</a:t>
            </a:fld>
            <a:endParaRPr lang="en-US"/>
          </a:p>
        </p:txBody>
      </p:sp>
    </p:spTree>
    <p:extLst>
      <p:ext uri="{BB962C8B-B14F-4D97-AF65-F5344CB8AC3E}">
        <p14:creationId xmlns:p14="http://schemas.microsoft.com/office/powerpoint/2010/main" val="1022024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3BA36C-A5F6-49F6-B3BF-4208B1CF7A06}" type="datetimeFigureOut">
              <a:rPr lang="en-US" smtClean="0"/>
              <a:t>6/28/2021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973310C-1782-4D46-8D59-08290B8FB5E1}" type="slidenum">
              <a:rPr lang="en-US" smtClean="0"/>
              <a:t>‹#›</a:t>
            </a:fld>
            <a:endParaRPr lang="en-US"/>
          </a:p>
        </p:txBody>
      </p:sp>
    </p:spTree>
    <p:extLst>
      <p:ext uri="{BB962C8B-B14F-4D97-AF65-F5344CB8AC3E}">
        <p14:creationId xmlns:p14="http://schemas.microsoft.com/office/powerpoint/2010/main" val="2322419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33BA36C-A5F6-49F6-B3BF-4208B1CF7A06}" type="datetimeFigureOut">
              <a:rPr lang="en-US" smtClean="0"/>
              <a:t>6/28/2021</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973310C-1782-4D46-8D59-08290B8FB5E1}" type="slidenum">
              <a:rPr lang="en-US" smtClean="0"/>
              <a:t>‹#›</a:t>
            </a:fld>
            <a:endParaRPr lang="en-US"/>
          </a:p>
        </p:txBody>
      </p:sp>
    </p:spTree>
    <p:extLst>
      <p:ext uri="{BB962C8B-B14F-4D97-AF65-F5344CB8AC3E}">
        <p14:creationId xmlns:p14="http://schemas.microsoft.com/office/powerpoint/2010/main" val="3120705504"/>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9600" b="1" dirty="0" smtClean="0">
                <a:solidFill>
                  <a:schemeClr val="accent1"/>
                </a:solidFill>
              </a:rPr>
              <a:t>FIRST AID</a:t>
            </a:r>
            <a:endParaRPr lang="en-US" sz="9600" b="1" dirty="0">
              <a:solidFill>
                <a:schemeClr val="accent1"/>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606095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1723" name="Picture 11" descr="firstaidbg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71715" name="Rectangle 3"/>
          <p:cNvSpPr>
            <a:spLocks noGrp="1" noChangeArrowheads="1"/>
          </p:cNvSpPr>
          <p:nvPr>
            <p:ph type="title"/>
          </p:nvPr>
        </p:nvSpPr>
        <p:spPr>
          <a:xfrm>
            <a:off x="2421732" y="58865"/>
            <a:ext cx="8911687" cy="1280890"/>
          </a:xfrm>
        </p:spPr>
        <p:txBody>
          <a:bodyPr>
            <a:normAutofit/>
          </a:bodyPr>
          <a:lstStyle/>
          <a:p>
            <a:r>
              <a:rPr lang="en-US" sz="4800" b="1" dirty="0">
                <a:solidFill>
                  <a:schemeClr val="bg1"/>
                </a:solidFill>
              </a:rPr>
              <a:t>Pulse Points</a:t>
            </a:r>
          </a:p>
        </p:txBody>
      </p:sp>
      <p:sp>
        <p:nvSpPr>
          <p:cNvPr id="371716" name="Text Box 4"/>
          <p:cNvSpPr txBox="1">
            <a:spLocks noChangeArrowheads="1"/>
          </p:cNvSpPr>
          <p:nvPr/>
        </p:nvSpPr>
        <p:spPr bwMode="auto">
          <a:xfrm>
            <a:off x="6750050" y="1698626"/>
            <a:ext cx="11498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i="1" dirty="0">
                <a:solidFill>
                  <a:srgbClr val="000066"/>
                </a:solidFill>
                <a:latin typeface="Tahoma" panose="020B0604030504040204" pitchFamily="34" charset="0"/>
              </a:rPr>
              <a:t>Carotid</a:t>
            </a:r>
            <a:endParaRPr lang="en-US" sz="2400" i="1" dirty="0">
              <a:solidFill>
                <a:srgbClr val="000066"/>
              </a:solidFill>
              <a:latin typeface="Tahoma" panose="020B0604030504040204" pitchFamily="34" charset="0"/>
            </a:endParaRPr>
          </a:p>
        </p:txBody>
      </p:sp>
      <p:sp>
        <p:nvSpPr>
          <p:cNvPr id="371717" name="Text Box 5"/>
          <p:cNvSpPr txBox="1">
            <a:spLocks noChangeArrowheads="1"/>
          </p:cNvSpPr>
          <p:nvPr/>
        </p:nvSpPr>
        <p:spPr bwMode="auto">
          <a:xfrm>
            <a:off x="7304089" y="2767014"/>
            <a:ext cx="125168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i="1">
                <a:solidFill>
                  <a:srgbClr val="000066"/>
                </a:solidFill>
                <a:latin typeface="Tahoma" panose="020B0604030504040204" pitchFamily="34" charset="0"/>
              </a:rPr>
              <a:t>Brachial</a:t>
            </a:r>
            <a:endParaRPr lang="en-US" sz="2400" i="1">
              <a:solidFill>
                <a:srgbClr val="000066"/>
              </a:solidFill>
              <a:latin typeface="Tahoma" panose="020B0604030504040204" pitchFamily="34" charset="0"/>
            </a:endParaRPr>
          </a:p>
        </p:txBody>
      </p:sp>
      <p:sp>
        <p:nvSpPr>
          <p:cNvPr id="371718" name="Text Box 6"/>
          <p:cNvSpPr txBox="1">
            <a:spLocks noChangeArrowheads="1"/>
          </p:cNvSpPr>
          <p:nvPr/>
        </p:nvSpPr>
        <p:spPr bwMode="auto">
          <a:xfrm>
            <a:off x="4348163" y="3303589"/>
            <a:ext cx="100752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i="1">
                <a:solidFill>
                  <a:srgbClr val="000066"/>
                </a:solidFill>
                <a:latin typeface="Tahoma" panose="020B0604030504040204" pitchFamily="34" charset="0"/>
              </a:rPr>
              <a:t>Radial</a:t>
            </a:r>
            <a:endParaRPr lang="en-US" sz="2400" i="1">
              <a:solidFill>
                <a:srgbClr val="000066"/>
              </a:solidFill>
              <a:latin typeface="Tahoma" panose="020B0604030504040204" pitchFamily="34" charset="0"/>
            </a:endParaRPr>
          </a:p>
        </p:txBody>
      </p:sp>
      <p:sp>
        <p:nvSpPr>
          <p:cNvPr id="371719" name="Text Box 7"/>
          <p:cNvSpPr txBox="1">
            <a:spLocks noChangeArrowheads="1"/>
          </p:cNvSpPr>
          <p:nvPr/>
        </p:nvSpPr>
        <p:spPr bwMode="auto">
          <a:xfrm>
            <a:off x="5073651" y="3868045"/>
            <a:ext cx="126239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i="1" dirty="0">
                <a:solidFill>
                  <a:srgbClr val="000066"/>
                </a:solidFill>
                <a:latin typeface="Tahoma" panose="020B0604030504040204" pitchFamily="34" charset="0"/>
              </a:rPr>
              <a:t>Femoral</a:t>
            </a:r>
            <a:endParaRPr lang="en-US" sz="2400" i="1" dirty="0">
              <a:solidFill>
                <a:srgbClr val="000066"/>
              </a:solidFill>
              <a:latin typeface="Tahoma" panose="020B0604030504040204" pitchFamily="34" charset="0"/>
            </a:endParaRPr>
          </a:p>
        </p:txBody>
      </p:sp>
      <p:sp>
        <p:nvSpPr>
          <p:cNvPr id="371722" name="Rectangle 10"/>
          <p:cNvSpPr>
            <a:spLocks noChangeArrowheads="1"/>
          </p:cNvSpPr>
          <p:nvPr/>
        </p:nvSpPr>
        <p:spPr bwMode="auto">
          <a:xfrm>
            <a:off x="1890713" y="277814"/>
            <a:ext cx="62865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1200" dirty="0">
              <a:solidFill>
                <a:schemeClr val="bg1"/>
              </a:solidFill>
              <a:latin typeface="Tahoma" panose="020B0604030504040204" pitchFamily="34" charset="0"/>
            </a:endParaRPr>
          </a:p>
        </p:txBody>
      </p:sp>
    </p:spTree>
    <p:custDataLst>
      <p:tags r:id="rId1"/>
    </p:custDataLst>
    <p:extLst>
      <p:ext uri="{BB962C8B-B14F-4D97-AF65-F5344CB8AC3E}">
        <p14:creationId xmlns:p14="http://schemas.microsoft.com/office/powerpoint/2010/main" val="3245570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71716"/>
                                        </p:tgtEl>
                                        <p:attrNameLst>
                                          <p:attrName>style.visibility</p:attrName>
                                        </p:attrNameLst>
                                      </p:cBhvr>
                                      <p:to>
                                        <p:strVal val="visible"/>
                                      </p:to>
                                    </p:set>
                                    <p:anim calcmode="lin" valueType="num">
                                      <p:cBhvr additive="base">
                                        <p:cTn id="7" dur="500" fill="hold"/>
                                        <p:tgtEl>
                                          <p:spTgt spid="371716"/>
                                        </p:tgtEl>
                                        <p:attrNameLst>
                                          <p:attrName>ppt_x</p:attrName>
                                        </p:attrNameLst>
                                      </p:cBhvr>
                                      <p:tavLst>
                                        <p:tav tm="0">
                                          <p:val>
                                            <p:strVal val="1+#ppt_w/2"/>
                                          </p:val>
                                        </p:tav>
                                        <p:tav tm="100000">
                                          <p:val>
                                            <p:strVal val="#ppt_x"/>
                                          </p:val>
                                        </p:tav>
                                      </p:tavLst>
                                    </p:anim>
                                    <p:anim calcmode="lin" valueType="num">
                                      <p:cBhvr additive="base">
                                        <p:cTn id="8" dur="500" fill="hold"/>
                                        <p:tgtEl>
                                          <p:spTgt spid="371716"/>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71716"/>
                                        </p:tgtEl>
                                        <p:attrNameLst>
                                          <p:attrName>ppt_c</p:attrName>
                                        </p:attrNameLst>
                                      </p:cBhvr>
                                      <p:to>
                                        <a:schemeClr val="folHlink"/>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71717"/>
                                        </p:tgtEl>
                                        <p:attrNameLst>
                                          <p:attrName>style.visibility</p:attrName>
                                        </p:attrNameLst>
                                      </p:cBhvr>
                                      <p:to>
                                        <p:strVal val="visible"/>
                                      </p:to>
                                    </p:set>
                                    <p:anim calcmode="lin" valueType="num">
                                      <p:cBhvr additive="base">
                                        <p:cTn id="13" dur="500" fill="hold"/>
                                        <p:tgtEl>
                                          <p:spTgt spid="371717"/>
                                        </p:tgtEl>
                                        <p:attrNameLst>
                                          <p:attrName>ppt_x</p:attrName>
                                        </p:attrNameLst>
                                      </p:cBhvr>
                                      <p:tavLst>
                                        <p:tav tm="0">
                                          <p:val>
                                            <p:strVal val="1+#ppt_w/2"/>
                                          </p:val>
                                        </p:tav>
                                        <p:tav tm="100000">
                                          <p:val>
                                            <p:strVal val="#ppt_x"/>
                                          </p:val>
                                        </p:tav>
                                      </p:tavLst>
                                    </p:anim>
                                    <p:anim calcmode="lin" valueType="num">
                                      <p:cBhvr additive="base">
                                        <p:cTn id="14" dur="500" fill="hold"/>
                                        <p:tgtEl>
                                          <p:spTgt spid="371717"/>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71717"/>
                                        </p:tgtEl>
                                        <p:attrNameLst>
                                          <p:attrName>ppt_c</p:attrName>
                                        </p:attrNameLst>
                                      </p:cBhvr>
                                      <p:to>
                                        <a:schemeClr val="folHlink"/>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71718"/>
                                        </p:tgtEl>
                                        <p:attrNameLst>
                                          <p:attrName>style.visibility</p:attrName>
                                        </p:attrNameLst>
                                      </p:cBhvr>
                                      <p:to>
                                        <p:strVal val="visible"/>
                                      </p:to>
                                    </p:set>
                                    <p:anim calcmode="lin" valueType="num">
                                      <p:cBhvr additive="base">
                                        <p:cTn id="19" dur="500" fill="hold"/>
                                        <p:tgtEl>
                                          <p:spTgt spid="371718"/>
                                        </p:tgtEl>
                                        <p:attrNameLst>
                                          <p:attrName>ppt_x</p:attrName>
                                        </p:attrNameLst>
                                      </p:cBhvr>
                                      <p:tavLst>
                                        <p:tav tm="0">
                                          <p:val>
                                            <p:strVal val="0-#ppt_w/2"/>
                                          </p:val>
                                        </p:tav>
                                        <p:tav tm="100000">
                                          <p:val>
                                            <p:strVal val="#ppt_x"/>
                                          </p:val>
                                        </p:tav>
                                      </p:tavLst>
                                    </p:anim>
                                    <p:anim calcmode="lin" valueType="num">
                                      <p:cBhvr additive="base">
                                        <p:cTn id="20" dur="500" fill="hold"/>
                                        <p:tgtEl>
                                          <p:spTgt spid="371718"/>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71718"/>
                                        </p:tgtEl>
                                        <p:attrNameLst>
                                          <p:attrName>ppt_c</p:attrName>
                                        </p:attrNameLst>
                                      </p:cBhvr>
                                      <p:to>
                                        <a:schemeClr val="folHlink"/>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71719"/>
                                        </p:tgtEl>
                                        <p:attrNameLst>
                                          <p:attrName>style.visibility</p:attrName>
                                        </p:attrNameLst>
                                      </p:cBhvr>
                                      <p:to>
                                        <p:strVal val="visible"/>
                                      </p:to>
                                    </p:set>
                                    <p:anim calcmode="lin" valueType="num">
                                      <p:cBhvr additive="base">
                                        <p:cTn id="25" dur="500" fill="hold"/>
                                        <p:tgtEl>
                                          <p:spTgt spid="371719"/>
                                        </p:tgtEl>
                                        <p:attrNameLst>
                                          <p:attrName>ppt_x</p:attrName>
                                        </p:attrNameLst>
                                      </p:cBhvr>
                                      <p:tavLst>
                                        <p:tav tm="0">
                                          <p:val>
                                            <p:strVal val="0-#ppt_w/2"/>
                                          </p:val>
                                        </p:tav>
                                        <p:tav tm="100000">
                                          <p:val>
                                            <p:strVal val="#ppt_x"/>
                                          </p:val>
                                        </p:tav>
                                      </p:tavLst>
                                    </p:anim>
                                    <p:anim calcmode="lin" valueType="num">
                                      <p:cBhvr additive="base">
                                        <p:cTn id="26" dur="500" fill="hold"/>
                                        <p:tgtEl>
                                          <p:spTgt spid="3717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16" grpId="0" autoUpdateAnimBg="0"/>
      <p:bldP spid="371717" grpId="0" autoUpdateAnimBg="0"/>
      <p:bldP spid="371718" grpId="0" autoUpdateAnimBg="0"/>
      <p:bldP spid="371719"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7515" name="Picture 1067" descr="firstaidbg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1100" y="0"/>
            <a:ext cx="94869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17474" name="Rectangle 1026"/>
          <p:cNvSpPr>
            <a:spLocks noGrp="1" noChangeArrowheads="1"/>
          </p:cNvSpPr>
          <p:nvPr>
            <p:ph type="title"/>
          </p:nvPr>
        </p:nvSpPr>
        <p:spPr>
          <a:xfrm>
            <a:off x="2343052" y="18256"/>
            <a:ext cx="8911687" cy="1280890"/>
          </a:xfrm>
        </p:spPr>
        <p:txBody>
          <a:bodyPr/>
          <a:lstStyle/>
          <a:p>
            <a:r>
              <a:rPr lang="en-US" b="1" dirty="0">
                <a:solidFill>
                  <a:schemeClr val="bg1"/>
                </a:solidFill>
              </a:rPr>
              <a:t>The Respiratory System</a:t>
            </a:r>
          </a:p>
        </p:txBody>
      </p:sp>
      <p:sp>
        <p:nvSpPr>
          <p:cNvPr id="617486" name="Rectangle 1038"/>
          <p:cNvSpPr>
            <a:spLocks noChangeArrowheads="1"/>
          </p:cNvSpPr>
          <p:nvPr/>
        </p:nvSpPr>
        <p:spPr bwMode="auto">
          <a:xfrm>
            <a:off x="1890713" y="277814"/>
            <a:ext cx="62865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1200" dirty="0">
              <a:solidFill>
                <a:schemeClr val="bg1"/>
              </a:solidFill>
              <a:latin typeface="Tahoma" panose="020B0604030504040204" pitchFamily="34" charset="0"/>
            </a:endParaRPr>
          </a:p>
        </p:txBody>
      </p:sp>
      <p:grpSp>
        <p:nvGrpSpPr>
          <p:cNvPr id="617505" name="Group 1057"/>
          <p:cNvGrpSpPr>
            <a:grpSpLocks/>
          </p:cNvGrpSpPr>
          <p:nvPr/>
        </p:nvGrpSpPr>
        <p:grpSpPr bwMode="auto">
          <a:xfrm>
            <a:off x="6737351" y="1403350"/>
            <a:ext cx="2690813" cy="1200150"/>
            <a:chOff x="3164" y="884"/>
            <a:chExt cx="1695" cy="756"/>
          </a:xfrm>
        </p:grpSpPr>
        <p:sp>
          <p:nvSpPr>
            <p:cNvPr id="617487" name="Text Box 1039"/>
            <p:cNvSpPr txBox="1">
              <a:spLocks noChangeArrowheads="1"/>
            </p:cNvSpPr>
            <p:nvPr/>
          </p:nvSpPr>
          <p:spPr bwMode="auto">
            <a:xfrm>
              <a:off x="3880" y="884"/>
              <a:ext cx="979"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i="1">
                  <a:solidFill>
                    <a:srgbClr val="000066"/>
                  </a:solidFill>
                  <a:latin typeface="Tahoma" panose="020B0604030504040204" pitchFamily="34" charset="0"/>
                </a:rPr>
                <a:t>Respirtory</a:t>
              </a:r>
            </a:p>
            <a:p>
              <a:pPr algn="ctr"/>
              <a:r>
                <a:rPr lang="en-US" sz="2400" i="1">
                  <a:solidFill>
                    <a:srgbClr val="000066"/>
                  </a:solidFill>
                  <a:latin typeface="Tahoma" panose="020B0604030504040204" pitchFamily="34" charset="0"/>
                </a:rPr>
                <a:t>Centre</a:t>
              </a:r>
            </a:p>
            <a:p>
              <a:pPr algn="ctr"/>
              <a:r>
                <a:rPr lang="en-US" sz="2400" i="1">
                  <a:solidFill>
                    <a:srgbClr val="000066"/>
                  </a:solidFill>
                  <a:latin typeface="Tahoma" panose="020B0604030504040204" pitchFamily="34" charset="0"/>
                </a:rPr>
                <a:t>(Brain)</a:t>
              </a:r>
              <a:endParaRPr lang="en-GB" sz="2400" i="1">
                <a:solidFill>
                  <a:srgbClr val="000066"/>
                </a:solidFill>
                <a:latin typeface="Tahoma" panose="020B0604030504040204" pitchFamily="34" charset="0"/>
              </a:endParaRPr>
            </a:p>
          </p:txBody>
        </p:sp>
        <p:sp>
          <p:nvSpPr>
            <p:cNvPr id="617488" name="Line 1040"/>
            <p:cNvSpPr>
              <a:spLocks noChangeShapeType="1"/>
            </p:cNvSpPr>
            <p:nvPr/>
          </p:nvSpPr>
          <p:spPr bwMode="auto">
            <a:xfrm flipH="1">
              <a:off x="3164" y="1145"/>
              <a:ext cx="629"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17506" name="Group 1058"/>
          <p:cNvGrpSpPr>
            <a:grpSpLocks/>
          </p:cNvGrpSpPr>
          <p:nvPr/>
        </p:nvGrpSpPr>
        <p:grpSpPr bwMode="auto">
          <a:xfrm>
            <a:off x="7232649" y="3922718"/>
            <a:ext cx="2819400" cy="461963"/>
            <a:chOff x="3426" y="2481"/>
            <a:chExt cx="1776" cy="291"/>
          </a:xfrm>
        </p:grpSpPr>
        <p:sp>
          <p:nvSpPr>
            <p:cNvPr id="617489" name="Text Box 1041"/>
            <p:cNvSpPr txBox="1">
              <a:spLocks noChangeArrowheads="1"/>
            </p:cNvSpPr>
            <p:nvPr/>
          </p:nvSpPr>
          <p:spPr bwMode="auto">
            <a:xfrm>
              <a:off x="4108" y="2481"/>
              <a:ext cx="109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i="1">
                  <a:solidFill>
                    <a:srgbClr val="000066"/>
                  </a:solidFill>
                  <a:latin typeface="Tahoma" panose="020B0604030504040204" pitchFamily="34" charset="0"/>
                </a:rPr>
                <a:t>Bronchioles</a:t>
              </a:r>
              <a:endParaRPr lang="en-GB" sz="2400" i="1">
                <a:solidFill>
                  <a:srgbClr val="000066"/>
                </a:solidFill>
                <a:latin typeface="Tahoma" panose="020B0604030504040204" pitchFamily="34" charset="0"/>
              </a:endParaRPr>
            </a:p>
          </p:txBody>
        </p:sp>
        <p:sp>
          <p:nvSpPr>
            <p:cNvPr id="617490" name="Line 1042"/>
            <p:cNvSpPr>
              <a:spLocks noChangeShapeType="1"/>
            </p:cNvSpPr>
            <p:nvPr/>
          </p:nvSpPr>
          <p:spPr bwMode="auto">
            <a:xfrm flipH="1">
              <a:off x="3426" y="2642"/>
              <a:ext cx="629"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17510" name="Group 1062"/>
          <p:cNvGrpSpPr>
            <a:grpSpLocks/>
          </p:cNvGrpSpPr>
          <p:nvPr/>
        </p:nvGrpSpPr>
        <p:grpSpPr bwMode="auto">
          <a:xfrm>
            <a:off x="4017964" y="2525717"/>
            <a:ext cx="2613025" cy="461963"/>
            <a:chOff x="1331" y="1601"/>
            <a:chExt cx="1646" cy="291"/>
          </a:xfrm>
        </p:grpSpPr>
        <p:sp>
          <p:nvSpPr>
            <p:cNvPr id="617493" name="Line 1045"/>
            <p:cNvSpPr>
              <a:spLocks noChangeShapeType="1"/>
            </p:cNvSpPr>
            <p:nvPr/>
          </p:nvSpPr>
          <p:spPr bwMode="auto">
            <a:xfrm>
              <a:off x="2348" y="1753"/>
              <a:ext cx="629"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494" name="Text Box 1046"/>
            <p:cNvSpPr txBox="1">
              <a:spLocks noChangeArrowheads="1"/>
            </p:cNvSpPr>
            <p:nvPr/>
          </p:nvSpPr>
          <p:spPr bwMode="auto">
            <a:xfrm>
              <a:off x="1331" y="1601"/>
              <a:ext cx="89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i="1">
                  <a:solidFill>
                    <a:srgbClr val="000066"/>
                  </a:solidFill>
                  <a:latin typeface="Tahoma" panose="020B0604030504040204" pitchFamily="34" charset="0"/>
                </a:rPr>
                <a:t>Epiglottis</a:t>
              </a:r>
              <a:endParaRPr lang="en-GB" sz="2400" i="1">
                <a:solidFill>
                  <a:srgbClr val="000066"/>
                </a:solidFill>
                <a:latin typeface="Tahoma" panose="020B0604030504040204" pitchFamily="34" charset="0"/>
              </a:endParaRPr>
            </a:p>
          </p:txBody>
        </p:sp>
      </p:grpSp>
      <p:grpSp>
        <p:nvGrpSpPr>
          <p:cNvPr id="617512" name="Group 1064"/>
          <p:cNvGrpSpPr>
            <a:grpSpLocks/>
          </p:cNvGrpSpPr>
          <p:nvPr/>
        </p:nvGrpSpPr>
        <p:grpSpPr bwMode="auto">
          <a:xfrm>
            <a:off x="4535488" y="3155954"/>
            <a:ext cx="2330450" cy="461963"/>
            <a:chOff x="1687" y="1988"/>
            <a:chExt cx="1468" cy="291"/>
          </a:xfrm>
        </p:grpSpPr>
        <p:sp>
          <p:nvSpPr>
            <p:cNvPr id="617497" name="Line 1049"/>
            <p:cNvSpPr>
              <a:spLocks noChangeShapeType="1"/>
            </p:cNvSpPr>
            <p:nvPr/>
          </p:nvSpPr>
          <p:spPr bwMode="auto">
            <a:xfrm>
              <a:off x="2526" y="2140"/>
              <a:ext cx="629"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498" name="Text Box 1050"/>
            <p:cNvSpPr txBox="1">
              <a:spLocks noChangeArrowheads="1"/>
            </p:cNvSpPr>
            <p:nvPr/>
          </p:nvSpPr>
          <p:spPr bwMode="auto">
            <a:xfrm>
              <a:off x="1687" y="1988"/>
              <a:ext cx="78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i="1">
                  <a:solidFill>
                    <a:srgbClr val="000066"/>
                  </a:solidFill>
                  <a:latin typeface="Tahoma" panose="020B0604030504040204" pitchFamily="34" charset="0"/>
                </a:rPr>
                <a:t>Trachea</a:t>
              </a:r>
              <a:endParaRPr lang="en-GB" sz="2400" i="1">
                <a:solidFill>
                  <a:srgbClr val="000066"/>
                </a:solidFill>
                <a:latin typeface="Tahoma" panose="020B0604030504040204" pitchFamily="34" charset="0"/>
              </a:endParaRPr>
            </a:p>
          </p:txBody>
        </p:sp>
      </p:grpSp>
      <p:grpSp>
        <p:nvGrpSpPr>
          <p:cNvPr id="617513" name="Group 1065"/>
          <p:cNvGrpSpPr>
            <a:grpSpLocks/>
          </p:cNvGrpSpPr>
          <p:nvPr/>
        </p:nvGrpSpPr>
        <p:grpSpPr bwMode="auto">
          <a:xfrm>
            <a:off x="4222751" y="3854455"/>
            <a:ext cx="2055813" cy="461963"/>
            <a:chOff x="1410" y="2428"/>
            <a:chExt cx="1295" cy="291"/>
          </a:xfrm>
        </p:grpSpPr>
        <p:sp>
          <p:nvSpPr>
            <p:cNvPr id="617499" name="Line 1051"/>
            <p:cNvSpPr>
              <a:spLocks noChangeShapeType="1"/>
            </p:cNvSpPr>
            <p:nvPr/>
          </p:nvSpPr>
          <p:spPr bwMode="auto">
            <a:xfrm>
              <a:off x="2076" y="2580"/>
              <a:ext cx="629"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500" name="Text Box 1052"/>
            <p:cNvSpPr txBox="1">
              <a:spLocks noChangeArrowheads="1"/>
            </p:cNvSpPr>
            <p:nvPr/>
          </p:nvSpPr>
          <p:spPr bwMode="auto">
            <a:xfrm>
              <a:off x="1410" y="2428"/>
              <a:ext cx="53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i="1">
                  <a:solidFill>
                    <a:srgbClr val="000066"/>
                  </a:solidFill>
                  <a:latin typeface="Tahoma" panose="020B0604030504040204" pitchFamily="34" charset="0"/>
                </a:rPr>
                <a:t>Lung</a:t>
              </a:r>
              <a:endParaRPr lang="en-GB" sz="2400" i="1">
                <a:solidFill>
                  <a:srgbClr val="000066"/>
                </a:solidFill>
                <a:latin typeface="Tahoma" panose="020B0604030504040204" pitchFamily="34" charset="0"/>
              </a:endParaRPr>
            </a:p>
          </p:txBody>
        </p:sp>
      </p:grpSp>
      <p:grpSp>
        <p:nvGrpSpPr>
          <p:cNvPr id="617514" name="Group 1066"/>
          <p:cNvGrpSpPr>
            <a:grpSpLocks/>
          </p:cNvGrpSpPr>
          <p:nvPr/>
        </p:nvGrpSpPr>
        <p:grpSpPr bwMode="auto">
          <a:xfrm>
            <a:off x="3006725" y="4965706"/>
            <a:ext cx="2789238" cy="461963"/>
            <a:chOff x="814" y="3098"/>
            <a:chExt cx="1757" cy="291"/>
          </a:xfrm>
        </p:grpSpPr>
        <p:sp>
          <p:nvSpPr>
            <p:cNvPr id="617501" name="Line 1053"/>
            <p:cNvSpPr>
              <a:spLocks noChangeShapeType="1"/>
            </p:cNvSpPr>
            <p:nvPr/>
          </p:nvSpPr>
          <p:spPr bwMode="auto">
            <a:xfrm>
              <a:off x="1942" y="3260"/>
              <a:ext cx="629"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502" name="Text Box 1054"/>
            <p:cNvSpPr txBox="1">
              <a:spLocks noChangeArrowheads="1"/>
            </p:cNvSpPr>
            <p:nvPr/>
          </p:nvSpPr>
          <p:spPr bwMode="auto">
            <a:xfrm>
              <a:off x="814" y="3098"/>
              <a:ext cx="104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i="1">
                  <a:solidFill>
                    <a:srgbClr val="000066"/>
                  </a:solidFill>
                  <a:latin typeface="Tahoma" panose="020B0604030504040204" pitchFamily="34" charset="0"/>
                </a:rPr>
                <a:t>Diaphragm</a:t>
              </a:r>
              <a:endParaRPr lang="en-GB" sz="2400" i="1">
                <a:solidFill>
                  <a:srgbClr val="000066"/>
                </a:solidFill>
                <a:latin typeface="Tahoma" panose="020B0604030504040204" pitchFamily="34" charset="0"/>
              </a:endParaRPr>
            </a:p>
          </p:txBody>
        </p:sp>
      </p:grpSp>
      <p:grpSp>
        <p:nvGrpSpPr>
          <p:cNvPr id="617507" name="Group 1059"/>
          <p:cNvGrpSpPr>
            <a:grpSpLocks/>
          </p:cNvGrpSpPr>
          <p:nvPr/>
        </p:nvGrpSpPr>
        <p:grpSpPr bwMode="auto">
          <a:xfrm>
            <a:off x="7278690" y="4568827"/>
            <a:ext cx="2944813" cy="1833563"/>
            <a:chOff x="3435" y="2838"/>
            <a:chExt cx="1855" cy="1155"/>
          </a:xfrm>
        </p:grpSpPr>
        <p:sp>
          <p:nvSpPr>
            <p:cNvPr id="617491" name="Text Box 1043"/>
            <p:cNvSpPr txBox="1">
              <a:spLocks noChangeArrowheads="1"/>
            </p:cNvSpPr>
            <p:nvPr/>
          </p:nvSpPr>
          <p:spPr bwMode="auto">
            <a:xfrm>
              <a:off x="4622" y="3702"/>
              <a:ext cx="66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i="1">
                  <a:solidFill>
                    <a:srgbClr val="000066"/>
                  </a:solidFill>
                  <a:latin typeface="Tahoma" panose="020B0604030504040204" pitchFamily="34" charset="0"/>
                </a:rPr>
                <a:t>Alveoli</a:t>
              </a:r>
              <a:endParaRPr lang="en-GB" sz="2400" i="1">
                <a:solidFill>
                  <a:srgbClr val="000066"/>
                </a:solidFill>
                <a:latin typeface="Tahoma" panose="020B0604030504040204" pitchFamily="34" charset="0"/>
              </a:endParaRPr>
            </a:p>
          </p:txBody>
        </p:sp>
        <p:sp>
          <p:nvSpPr>
            <p:cNvPr id="617504" name="Freeform 1056"/>
            <p:cNvSpPr>
              <a:spLocks/>
            </p:cNvSpPr>
            <p:nvPr/>
          </p:nvSpPr>
          <p:spPr bwMode="auto">
            <a:xfrm>
              <a:off x="3435" y="2838"/>
              <a:ext cx="1162" cy="943"/>
            </a:xfrm>
            <a:custGeom>
              <a:avLst/>
              <a:gdLst>
                <a:gd name="T0" fmla="*/ 0 w 1162"/>
                <a:gd name="T1" fmla="*/ 0 h 943"/>
                <a:gd name="T2" fmla="*/ 618 w 1162"/>
                <a:gd name="T3" fmla="*/ 0 h 943"/>
                <a:gd name="T4" fmla="*/ 1162 w 1162"/>
                <a:gd name="T5" fmla="*/ 943 h 943"/>
              </a:gdLst>
              <a:ahLst/>
              <a:cxnLst>
                <a:cxn ang="0">
                  <a:pos x="T0" y="T1"/>
                </a:cxn>
                <a:cxn ang="0">
                  <a:pos x="T2" y="T3"/>
                </a:cxn>
                <a:cxn ang="0">
                  <a:pos x="T4" y="T5"/>
                </a:cxn>
              </a:cxnLst>
              <a:rect l="0" t="0" r="r" b="b"/>
              <a:pathLst>
                <a:path w="1162" h="943">
                  <a:moveTo>
                    <a:pt x="0" y="0"/>
                  </a:moveTo>
                  <a:lnTo>
                    <a:pt x="618" y="0"/>
                  </a:lnTo>
                  <a:lnTo>
                    <a:pt x="1162" y="943"/>
                  </a:lnTo>
                </a:path>
              </a:pathLst>
            </a:custGeom>
            <a:noFill/>
            <a:ln w="28575" cmpd="sng">
              <a:solidFill>
                <a:schemeClr val="tx1"/>
              </a:solidFill>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17509" name="Group 1061"/>
          <p:cNvGrpSpPr>
            <a:grpSpLocks/>
          </p:cNvGrpSpPr>
          <p:nvPr/>
        </p:nvGrpSpPr>
        <p:grpSpPr bwMode="auto">
          <a:xfrm>
            <a:off x="3929063" y="1725614"/>
            <a:ext cx="2466975" cy="700087"/>
            <a:chOff x="1305" y="1057"/>
            <a:chExt cx="1554" cy="441"/>
          </a:xfrm>
        </p:grpSpPr>
        <p:sp>
          <p:nvSpPr>
            <p:cNvPr id="617496" name="Text Box 1048"/>
            <p:cNvSpPr txBox="1">
              <a:spLocks noChangeArrowheads="1"/>
            </p:cNvSpPr>
            <p:nvPr/>
          </p:nvSpPr>
          <p:spPr bwMode="auto">
            <a:xfrm>
              <a:off x="1305" y="1057"/>
              <a:ext cx="74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i="1">
                  <a:solidFill>
                    <a:srgbClr val="000066"/>
                  </a:solidFill>
                  <a:latin typeface="Tahoma" panose="020B0604030504040204" pitchFamily="34" charset="0"/>
                </a:rPr>
                <a:t>Tongue</a:t>
              </a:r>
              <a:endParaRPr lang="en-GB" sz="2400" i="1">
                <a:solidFill>
                  <a:srgbClr val="000066"/>
                </a:solidFill>
                <a:latin typeface="Tahoma" panose="020B0604030504040204" pitchFamily="34" charset="0"/>
              </a:endParaRPr>
            </a:p>
          </p:txBody>
        </p:sp>
        <p:sp>
          <p:nvSpPr>
            <p:cNvPr id="617508" name="Freeform 1060"/>
            <p:cNvSpPr>
              <a:spLocks/>
            </p:cNvSpPr>
            <p:nvPr/>
          </p:nvSpPr>
          <p:spPr bwMode="auto">
            <a:xfrm>
              <a:off x="2021" y="1299"/>
              <a:ext cx="838" cy="199"/>
            </a:xfrm>
            <a:custGeom>
              <a:avLst/>
              <a:gdLst>
                <a:gd name="T0" fmla="*/ 838 w 838"/>
                <a:gd name="T1" fmla="*/ 199 h 199"/>
                <a:gd name="T2" fmla="*/ 199 w 838"/>
                <a:gd name="T3" fmla="*/ 199 h 199"/>
                <a:gd name="T4" fmla="*/ 0 w 838"/>
                <a:gd name="T5" fmla="*/ 0 h 199"/>
              </a:gdLst>
              <a:ahLst/>
              <a:cxnLst>
                <a:cxn ang="0">
                  <a:pos x="T0" y="T1"/>
                </a:cxn>
                <a:cxn ang="0">
                  <a:pos x="T2" y="T3"/>
                </a:cxn>
                <a:cxn ang="0">
                  <a:pos x="T4" y="T5"/>
                </a:cxn>
              </a:cxnLst>
              <a:rect l="0" t="0" r="r" b="b"/>
              <a:pathLst>
                <a:path w="838" h="199">
                  <a:moveTo>
                    <a:pt x="838" y="199"/>
                  </a:moveTo>
                  <a:lnTo>
                    <a:pt x="199" y="199"/>
                  </a:lnTo>
                  <a:lnTo>
                    <a:pt x="0" y="0"/>
                  </a:lnTo>
                </a:path>
              </a:pathLst>
            </a:custGeom>
            <a:noFill/>
            <a:ln w="28575" cmpd="sng">
              <a:solidFill>
                <a:schemeClr val="tx1"/>
              </a:solidFill>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17516" name="Rectangle 1068"/>
          <p:cNvSpPr>
            <a:spLocks noChangeArrowheads="1"/>
          </p:cNvSpPr>
          <p:nvPr/>
        </p:nvSpPr>
        <p:spPr bwMode="auto">
          <a:xfrm>
            <a:off x="1524001" y="6642100"/>
            <a:ext cx="1795463" cy="2159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518" name="Text Box 1070"/>
          <p:cNvSpPr txBox="1">
            <a:spLocks noChangeArrowheads="1"/>
          </p:cNvSpPr>
          <p:nvPr/>
        </p:nvSpPr>
        <p:spPr bwMode="auto">
          <a:xfrm>
            <a:off x="1524001" y="6646863"/>
            <a:ext cx="2119313" cy="369332"/>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Tree>
    <p:custDataLst>
      <p:tags r:id="rId1"/>
    </p:custDataLst>
    <p:extLst>
      <p:ext uri="{BB962C8B-B14F-4D97-AF65-F5344CB8AC3E}">
        <p14:creationId xmlns:p14="http://schemas.microsoft.com/office/powerpoint/2010/main" val="3840793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617505"/>
                                        </p:tgtEl>
                                        <p:attrNameLst>
                                          <p:attrName>style.visibility</p:attrName>
                                        </p:attrNameLst>
                                      </p:cBhvr>
                                      <p:to>
                                        <p:strVal val="visible"/>
                                      </p:to>
                                    </p:set>
                                    <p:anim calcmode="lin" valueType="num">
                                      <p:cBhvr additive="base">
                                        <p:cTn id="7" dur="500" fill="hold"/>
                                        <p:tgtEl>
                                          <p:spTgt spid="617505"/>
                                        </p:tgtEl>
                                        <p:attrNameLst>
                                          <p:attrName>ppt_x</p:attrName>
                                        </p:attrNameLst>
                                      </p:cBhvr>
                                      <p:tavLst>
                                        <p:tav tm="0">
                                          <p:val>
                                            <p:strVal val="1+#ppt_w/2"/>
                                          </p:val>
                                        </p:tav>
                                        <p:tav tm="100000">
                                          <p:val>
                                            <p:strVal val="#ppt_x"/>
                                          </p:val>
                                        </p:tav>
                                      </p:tavLst>
                                    </p:anim>
                                    <p:anim calcmode="lin" valueType="num">
                                      <p:cBhvr additive="base">
                                        <p:cTn id="8" dur="500" fill="hold"/>
                                        <p:tgtEl>
                                          <p:spTgt spid="61750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617506"/>
                                        </p:tgtEl>
                                        <p:attrNameLst>
                                          <p:attrName>style.visibility</p:attrName>
                                        </p:attrNameLst>
                                      </p:cBhvr>
                                      <p:to>
                                        <p:strVal val="visible"/>
                                      </p:to>
                                    </p:set>
                                    <p:anim calcmode="lin" valueType="num">
                                      <p:cBhvr additive="base">
                                        <p:cTn id="13" dur="500" fill="hold"/>
                                        <p:tgtEl>
                                          <p:spTgt spid="617506"/>
                                        </p:tgtEl>
                                        <p:attrNameLst>
                                          <p:attrName>ppt_x</p:attrName>
                                        </p:attrNameLst>
                                      </p:cBhvr>
                                      <p:tavLst>
                                        <p:tav tm="0">
                                          <p:val>
                                            <p:strVal val="1+#ppt_w/2"/>
                                          </p:val>
                                        </p:tav>
                                        <p:tav tm="100000">
                                          <p:val>
                                            <p:strVal val="#ppt_x"/>
                                          </p:val>
                                        </p:tav>
                                      </p:tavLst>
                                    </p:anim>
                                    <p:anim calcmode="lin" valueType="num">
                                      <p:cBhvr additive="base">
                                        <p:cTn id="14" dur="500" fill="hold"/>
                                        <p:tgtEl>
                                          <p:spTgt spid="61750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617507"/>
                                        </p:tgtEl>
                                        <p:attrNameLst>
                                          <p:attrName>style.visibility</p:attrName>
                                        </p:attrNameLst>
                                      </p:cBhvr>
                                      <p:to>
                                        <p:strVal val="visible"/>
                                      </p:to>
                                    </p:set>
                                    <p:anim calcmode="lin" valueType="num">
                                      <p:cBhvr additive="base">
                                        <p:cTn id="19" dur="500" fill="hold"/>
                                        <p:tgtEl>
                                          <p:spTgt spid="617507"/>
                                        </p:tgtEl>
                                        <p:attrNameLst>
                                          <p:attrName>ppt_x</p:attrName>
                                        </p:attrNameLst>
                                      </p:cBhvr>
                                      <p:tavLst>
                                        <p:tav tm="0">
                                          <p:val>
                                            <p:strVal val="1+#ppt_w/2"/>
                                          </p:val>
                                        </p:tav>
                                        <p:tav tm="100000">
                                          <p:val>
                                            <p:strVal val="#ppt_x"/>
                                          </p:val>
                                        </p:tav>
                                      </p:tavLst>
                                    </p:anim>
                                    <p:anim calcmode="lin" valueType="num">
                                      <p:cBhvr additive="base">
                                        <p:cTn id="20" dur="500" fill="hold"/>
                                        <p:tgtEl>
                                          <p:spTgt spid="61750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617509"/>
                                        </p:tgtEl>
                                        <p:attrNameLst>
                                          <p:attrName>style.visibility</p:attrName>
                                        </p:attrNameLst>
                                      </p:cBhvr>
                                      <p:to>
                                        <p:strVal val="visible"/>
                                      </p:to>
                                    </p:set>
                                    <p:anim calcmode="lin" valueType="num">
                                      <p:cBhvr additive="base">
                                        <p:cTn id="25" dur="500" fill="hold"/>
                                        <p:tgtEl>
                                          <p:spTgt spid="617509"/>
                                        </p:tgtEl>
                                        <p:attrNameLst>
                                          <p:attrName>ppt_x</p:attrName>
                                        </p:attrNameLst>
                                      </p:cBhvr>
                                      <p:tavLst>
                                        <p:tav tm="0">
                                          <p:val>
                                            <p:strVal val="0-#ppt_w/2"/>
                                          </p:val>
                                        </p:tav>
                                        <p:tav tm="100000">
                                          <p:val>
                                            <p:strVal val="#ppt_x"/>
                                          </p:val>
                                        </p:tav>
                                      </p:tavLst>
                                    </p:anim>
                                    <p:anim calcmode="lin" valueType="num">
                                      <p:cBhvr additive="base">
                                        <p:cTn id="26" dur="500" fill="hold"/>
                                        <p:tgtEl>
                                          <p:spTgt spid="617509"/>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617510"/>
                                        </p:tgtEl>
                                        <p:attrNameLst>
                                          <p:attrName>style.visibility</p:attrName>
                                        </p:attrNameLst>
                                      </p:cBhvr>
                                      <p:to>
                                        <p:strVal val="visible"/>
                                      </p:to>
                                    </p:set>
                                    <p:anim calcmode="lin" valueType="num">
                                      <p:cBhvr additive="base">
                                        <p:cTn id="31" dur="500" fill="hold"/>
                                        <p:tgtEl>
                                          <p:spTgt spid="617510"/>
                                        </p:tgtEl>
                                        <p:attrNameLst>
                                          <p:attrName>ppt_x</p:attrName>
                                        </p:attrNameLst>
                                      </p:cBhvr>
                                      <p:tavLst>
                                        <p:tav tm="0">
                                          <p:val>
                                            <p:strVal val="0-#ppt_w/2"/>
                                          </p:val>
                                        </p:tav>
                                        <p:tav tm="100000">
                                          <p:val>
                                            <p:strVal val="#ppt_x"/>
                                          </p:val>
                                        </p:tav>
                                      </p:tavLst>
                                    </p:anim>
                                    <p:anim calcmode="lin" valueType="num">
                                      <p:cBhvr additive="base">
                                        <p:cTn id="32" dur="500" fill="hold"/>
                                        <p:tgtEl>
                                          <p:spTgt spid="617510"/>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617512"/>
                                        </p:tgtEl>
                                        <p:attrNameLst>
                                          <p:attrName>style.visibility</p:attrName>
                                        </p:attrNameLst>
                                      </p:cBhvr>
                                      <p:to>
                                        <p:strVal val="visible"/>
                                      </p:to>
                                    </p:set>
                                    <p:anim calcmode="lin" valueType="num">
                                      <p:cBhvr additive="base">
                                        <p:cTn id="37" dur="500" fill="hold"/>
                                        <p:tgtEl>
                                          <p:spTgt spid="617512"/>
                                        </p:tgtEl>
                                        <p:attrNameLst>
                                          <p:attrName>ppt_x</p:attrName>
                                        </p:attrNameLst>
                                      </p:cBhvr>
                                      <p:tavLst>
                                        <p:tav tm="0">
                                          <p:val>
                                            <p:strVal val="0-#ppt_w/2"/>
                                          </p:val>
                                        </p:tav>
                                        <p:tav tm="100000">
                                          <p:val>
                                            <p:strVal val="#ppt_x"/>
                                          </p:val>
                                        </p:tav>
                                      </p:tavLst>
                                    </p:anim>
                                    <p:anim calcmode="lin" valueType="num">
                                      <p:cBhvr additive="base">
                                        <p:cTn id="38" dur="500" fill="hold"/>
                                        <p:tgtEl>
                                          <p:spTgt spid="617512"/>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617513"/>
                                        </p:tgtEl>
                                        <p:attrNameLst>
                                          <p:attrName>style.visibility</p:attrName>
                                        </p:attrNameLst>
                                      </p:cBhvr>
                                      <p:to>
                                        <p:strVal val="visible"/>
                                      </p:to>
                                    </p:set>
                                    <p:anim calcmode="lin" valueType="num">
                                      <p:cBhvr additive="base">
                                        <p:cTn id="43" dur="500" fill="hold"/>
                                        <p:tgtEl>
                                          <p:spTgt spid="617513"/>
                                        </p:tgtEl>
                                        <p:attrNameLst>
                                          <p:attrName>ppt_x</p:attrName>
                                        </p:attrNameLst>
                                      </p:cBhvr>
                                      <p:tavLst>
                                        <p:tav tm="0">
                                          <p:val>
                                            <p:strVal val="0-#ppt_w/2"/>
                                          </p:val>
                                        </p:tav>
                                        <p:tav tm="100000">
                                          <p:val>
                                            <p:strVal val="#ppt_x"/>
                                          </p:val>
                                        </p:tav>
                                      </p:tavLst>
                                    </p:anim>
                                    <p:anim calcmode="lin" valueType="num">
                                      <p:cBhvr additive="base">
                                        <p:cTn id="44" dur="500" fill="hold"/>
                                        <p:tgtEl>
                                          <p:spTgt spid="617513"/>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617514"/>
                                        </p:tgtEl>
                                        <p:attrNameLst>
                                          <p:attrName>style.visibility</p:attrName>
                                        </p:attrNameLst>
                                      </p:cBhvr>
                                      <p:to>
                                        <p:strVal val="visible"/>
                                      </p:to>
                                    </p:set>
                                    <p:anim calcmode="lin" valueType="num">
                                      <p:cBhvr additive="base">
                                        <p:cTn id="49" dur="500" fill="hold"/>
                                        <p:tgtEl>
                                          <p:spTgt spid="617514"/>
                                        </p:tgtEl>
                                        <p:attrNameLst>
                                          <p:attrName>ppt_x</p:attrName>
                                        </p:attrNameLst>
                                      </p:cBhvr>
                                      <p:tavLst>
                                        <p:tav tm="0">
                                          <p:val>
                                            <p:strVal val="0-#ppt_w/2"/>
                                          </p:val>
                                        </p:tav>
                                        <p:tav tm="100000">
                                          <p:val>
                                            <p:strVal val="#ppt_x"/>
                                          </p:val>
                                        </p:tav>
                                      </p:tavLst>
                                    </p:anim>
                                    <p:anim calcmode="lin" valueType="num">
                                      <p:cBhvr additive="base">
                                        <p:cTn id="50" dur="500" fill="hold"/>
                                        <p:tgtEl>
                                          <p:spTgt spid="6175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524000" y="0"/>
            <a:ext cx="9144000" cy="908050"/>
          </a:xfrm>
        </p:spPr>
        <p:txBody>
          <a:bodyPr>
            <a:normAutofit/>
          </a:bodyPr>
          <a:lstStyle/>
          <a:p>
            <a:r>
              <a:rPr lang="en-GB" altLang="en-US" sz="4000" b="1" dirty="0" smtClean="0">
                <a:solidFill>
                  <a:schemeClr val="accent1"/>
                </a:solidFill>
              </a:rPr>
              <a:t>FIRST AID AND BASIC LIFE SUPPORT</a:t>
            </a:r>
            <a:endParaRPr lang="en-GB" altLang="en-US" sz="4000" dirty="0" smtClean="0">
              <a:solidFill>
                <a:schemeClr val="accent1"/>
              </a:solidFill>
            </a:endParaRPr>
          </a:p>
        </p:txBody>
      </p:sp>
      <p:sp>
        <p:nvSpPr>
          <p:cNvPr id="3075" name="Content Placeholder 2"/>
          <p:cNvSpPr>
            <a:spLocks noGrp="1"/>
          </p:cNvSpPr>
          <p:nvPr>
            <p:ph idx="1"/>
          </p:nvPr>
        </p:nvSpPr>
        <p:spPr>
          <a:xfrm>
            <a:off x="254000" y="1295400"/>
            <a:ext cx="11938000" cy="5473700"/>
          </a:xfrm>
        </p:spPr>
        <p:txBody>
          <a:bodyPr>
            <a:normAutofit/>
          </a:bodyPr>
          <a:lstStyle/>
          <a:p>
            <a:pPr eaLnBrk="1" hangingPunct="1">
              <a:buFont typeface="Arial" panose="020B0604020202020204" pitchFamily="34" charset="0"/>
              <a:buNone/>
            </a:pPr>
            <a:r>
              <a:rPr lang="en-GB" altLang="en-US" sz="3200" b="1" u="sng" dirty="0" smtClean="0">
                <a:solidFill>
                  <a:schemeClr val="accent1"/>
                </a:solidFill>
              </a:rPr>
              <a:t>INTRODUCTION</a:t>
            </a:r>
            <a:endParaRPr lang="en-GB" altLang="en-US" sz="3200" b="1" u="sng" dirty="0" smtClean="0">
              <a:solidFill>
                <a:schemeClr val="tx1"/>
              </a:solidFill>
            </a:endParaRPr>
          </a:p>
          <a:p>
            <a:r>
              <a:rPr lang="en-GB" altLang="en-US" sz="3200" b="1" dirty="0" smtClean="0">
                <a:solidFill>
                  <a:schemeClr val="tx1"/>
                </a:solidFill>
              </a:rPr>
              <a:t>This module is designed to enable the learner to  gain skills, knowledge, initiate management following sudden trauma and in emergency situations. </a:t>
            </a:r>
          </a:p>
          <a:p>
            <a:endParaRPr lang="en-GB" altLang="en-US" sz="3200" b="1" dirty="0" smtClean="0">
              <a:solidFill>
                <a:schemeClr val="tx1"/>
              </a:solidFill>
            </a:endParaRPr>
          </a:p>
        </p:txBody>
      </p:sp>
    </p:spTree>
    <p:extLst>
      <p:ext uri="{BB962C8B-B14F-4D97-AF65-F5344CB8AC3E}">
        <p14:creationId xmlns:p14="http://schemas.microsoft.com/office/powerpoint/2010/main" val="1187810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42094" y="173945"/>
            <a:ext cx="8911687" cy="1280890"/>
          </a:xfrm>
        </p:spPr>
        <p:txBody>
          <a:bodyPr/>
          <a:lstStyle/>
          <a:p>
            <a:pPr algn="ctr"/>
            <a:r>
              <a:rPr lang="en-US" b="1" dirty="0" smtClean="0">
                <a:solidFill>
                  <a:schemeClr val="accent1"/>
                </a:solidFill>
              </a:rPr>
              <a:t>COURSE OUTLINE</a:t>
            </a:r>
            <a:endParaRPr lang="en-US" b="1" dirty="0">
              <a:solidFill>
                <a:schemeClr val="accent1"/>
              </a:solidFill>
            </a:endParaRPr>
          </a:p>
        </p:txBody>
      </p:sp>
      <p:sp>
        <p:nvSpPr>
          <p:cNvPr id="3" name="Content Placeholder 2"/>
          <p:cNvSpPr>
            <a:spLocks noGrp="1"/>
          </p:cNvSpPr>
          <p:nvPr>
            <p:ph idx="1"/>
          </p:nvPr>
        </p:nvSpPr>
        <p:spPr>
          <a:xfrm>
            <a:off x="98474" y="814390"/>
            <a:ext cx="11957538" cy="5290988"/>
          </a:xfrm>
        </p:spPr>
        <p:txBody>
          <a:bodyPr>
            <a:noAutofit/>
          </a:bodyPr>
          <a:lstStyle/>
          <a:p>
            <a:r>
              <a:rPr lang="en-US" sz="2800" b="1" dirty="0">
                <a:solidFill>
                  <a:schemeClr val="accent1"/>
                </a:solidFill>
              </a:rPr>
              <a:t>Concepts and principles of first aid</a:t>
            </a:r>
            <a:r>
              <a:rPr lang="en-US" sz="2800" b="1" dirty="0"/>
              <a:t>; definition and objective of First Aid, principles and practice, purpose of first aid, responsibilities of a first aider, organization, assessment of situation, prioritization, methods of extinguishing fire. </a:t>
            </a:r>
            <a:endParaRPr lang="en-US" sz="2800" b="1" dirty="0" smtClean="0"/>
          </a:p>
          <a:p>
            <a:r>
              <a:rPr lang="en-US" sz="2800" b="1" dirty="0" smtClean="0">
                <a:solidFill>
                  <a:schemeClr val="accent1"/>
                </a:solidFill>
              </a:rPr>
              <a:t>Common </a:t>
            </a:r>
            <a:r>
              <a:rPr lang="en-US" sz="2800" b="1" dirty="0">
                <a:solidFill>
                  <a:schemeClr val="accent1"/>
                </a:solidFill>
              </a:rPr>
              <a:t>emergencies</a:t>
            </a:r>
            <a:r>
              <a:rPr lang="en-US" sz="2800" b="1" dirty="0"/>
              <a:t>; asphyxia, near drowning, wounds/hemorrhages, chock, convulsive disorders, fractures, injured ligaments and muscles, poisoning, bites and stings, burns and scalds, unconsciousness, foreign bodies, </a:t>
            </a:r>
            <a:endParaRPr lang="en-US" sz="2800" b="1" dirty="0" smtClean="0"/>
          </a:p>
          <a:p>
            <a:r>
              <a:rPr lang="en-US" sz="2800" b="1" dirty="0" smtClean="0">
                <a:solidFill>
                  <a:schemeClr val="accent1"/>
                </a:solidFill>
              </a:rPr>
              <a:t>First </a:t>
            </a:r>
            <a:r>
              <a:rPr lang="en-US" sz="2800" b="1" dirty="0">
                <a:solidFill>
                  <a:schemeClr val="accent1"/>
                </a:solidFill>
              </a:rPr>
              <a:t>Aid kit: components of a First Aid kit</a:t>
            </a:r>
            <a:r>
              <a:rPr lang="en-US" sz="2800" b="1" dirty="0"/>
              <a:t>; materials used for First Aid (bandages, slings, Thomas splint) bandaging techniques. Transportation of a casualty; lifting and carrying techniques.</a:t>
            </a:r>
          </a:p>
        </p:txBody>
      </p:sp>
    </p:spTree>
    <p:extLst>
      <p:ext uri="{BB962C8B-B14F-4D97-AF65-F5344CB8AC3E}">
        <p14:creationId xmlns:p14="http://schemas.microsoft.com/office/powerpoint/2010/main" val="1274010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524000" y="1"/>
            <a:ext cx="9144000" cy="1052513"/>
          </a:xfrm>
        </p:spPr>
        <p:txBody>
          <a:bodyPr/>
          <a:lstStyle/>
          <a:p>
            <a:r>
              <a:rPr lang="en-GB" altLang="en-US" b="1" dirty="0" smtClean="0">
                <a:solidFill>
                  <a:schemeClr val="accent1"/>
                </a:solidFill>
              </a:rPr>
              <a:t>FIRST AID </a:t>
            </a:r>
          </a:p>
        </p:txBody>
      </p:sp>
      <p:sp>
        <p:nvSpPr>
          <p:cNvPr id="5123" name="Content Placeholder 2"/>
          <p:cNvSpPr>
            <a:spLocks noGrp="1"/>
          </p:cNvSpPr>
          <p:nvPr>
            <p:ph idx="1"/>
          </p:nvPr>
        </p:nvSpPr>
        <p:spPr>
          <a:xfrm>
            <a:off x="203200" y="1625600"/>
            <a:ext cx="11785600" cy="5232401"/>
          </a:xfrm>
        </p:spPr>
        <p:txBody>
          <a:bodyPr>
            <a:normAutofit/>
          </a:bodyPr>
          <a:lstStyle/>
          <a:p>
            <a:pPr eaLnBrk="1" hangingPunct="1">
              <a:buFont typeface="Arial" panose="020B0604020202020204" pitchFamily="34" charset="0"/>
              <a:buNone/>
            </a:pPr>
            <a:r>
              <a:rPr lang="en-GB" altLang="en-US" sz="3200" b="1" u="sng" dirty="0">
                <a:solidFill>
                  <a:schemeClr val="accent1"/>
                </a:solidFill>
              </a:rPr>
              <a:t>First Aid:</a:t>
            </a:r>
          </a:p>
          <a:p>
            <a:pPr eaLnBrk="1" hangingPunct="1">
              <a:buFont typeface="Arial" panose="020B0604020202020204" pitchFamily="34" charset="0"/>
              <a:buNone/>
            </a:pPr>
            <a:r>
              <a:rPr lang="en-GB" altLang="en-US" sz="3200" b="1" dirty="0"/>
              <a:t>Def:  </a:t>
            </a:r>
            <a:endParaRPr lang="en-GB" altLang="en-US" sz="3200" b="1" dirty="0" smtClean="0"/>
          </a:p>
          <a:p>
            <a:r>
              <a:rPr lang="en-GB" altLang="en-US" sz="3200" b="1" dirty="0" smtClean="0"/>
              <a:t>First </a:t>
            </a:r>
            <a:r>
              <a:rPr lang="en-GB" altLang="en-US" sz="3200" b="1" dirty="0"/>
              <a:t>aid is the initial assistance , or actions taken in response to someone who is injured or suddenly taken ill</a:t>
            </a:r>
            <a:r>
              <a:rPr lang="en-GB" altLang="en-US" sz="3200" b="1" dirty="0" smtClean="0"/>
              <a:t>.</a:t>
            </a:r>
          </a:p>
          <a:p>
            <a:r>
              <a:rPr lang="en-US" altLang="en-US" sz="3200" b="1" dirty="0">
                <a:latin typeface="Arial" panose="020B0604020202020204" pitchFamily="34" charset="0"/>
                <a:cs typeface="Arial" panose="020B0604020202020204" pitchFamily="34" charset="0"/>
              </a:rPr>
              <a:t>The </a:t>
            </a:r>
            <a:r>
              <a:rPr lang="en-US" altLang="en-US" sz="3200" b="1" i="1" dirty="0">
                <a:solidFill>
                  <a:srgbClr val="006600"/>
                </a:solidFill>
                <a:latin typeface="Arial" panose="020B0604020202020204" pitchFamily="34" charset="0"/>
                <a:cs typeface="Arial" panose="020B0604020202020204" pitchFamily="34" charset="0"/>
              </a:rPr>
              <a:t>immediate, temporary treatment </a:t>
            </a:r>
            <a:r>
              <a:rPr lang="en-US" altLang="en-US" sz="3200" b="1" dirty="0">
                <a:latin typeface="Arial" panose="020B0604020202020204" pitchFamily="34" charset="0"/>
                <a:cs typeface="Arial" panose="020B0604020202020204" pitchFamily="34" charset="0"/>
              </a:rPr>
              <a:t>carried out in cases of </a:t>
            </a:r>
            <a:r>
              <a:rPr lang="en-US" altLang="en-US" sz="3200" b="1" i="1" dirty="0">
                <a:solidFill>
                  <a:srgbClr val="002060"/>
                </a:solidFill>
                <a:latin typeface="Arial" panose="020B0604020202020204" pitchFamily="34" charset="0"/>
                <a:cs typeface="Arial" panose="020B0604020202020204" pitchFamily="34" charset="0"/>
              </a:rPr>
              <a:t>emergency, sudden illness or accident </a:t>
            </a:r>
            <a:r>
              <a:rPr lang="en-US" altLang="en-US" sz="3200" b="1" dirty="0">
                <a:latin typeface="Arial" panose="020B0604020202020204" pitchFamily="34" charset="0"/>
                <a:cs typeface="Arial" panose="020B0604020202020204" pitchFamily="34" charset="0"/>
              </a:rPr>
              <a:t>prior to the arrival of a doctor or transportation of the patient to a hospital, using resources available</a:t>
            </a:r>
          </a:p>
          <a:p>
            <a:endParaRPr lang="en-GB" altLang="en-US" sz="3200" b="1" dirty="0"/>
          </a:p>
          <a:p>
            <a:pPr>
              <a:buFont typeface="Arial" panose="020B0604020202020204" pitchFamily="34" charset="0"/>
              <a:buNone/>
            </a:pPr>
            <a:endParaRPr lang="en-GB" altLang="en-US" sz="3200" b="1" dirty="0"/>
          </a:p>
        </p:txBody>
      </p:sp>
    </p:spTree>
    <p:extLst>
      <p:ext uri="{BB962C8B-B14F-4D97-AF65-F5344CB8AC3E}">
        <p14:creationId xmlns:p14="http://schemas.microsoft.com/office/powerpoint/2010/main" val="226683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725" y="0"/>
            <a:ext cx="8911687" cy="1280890"/>
          </a:xfrm>
        </p:spPr>
        <p:txBody>
          <a:bodyPr/>
          <a:lstStyle/>
          <a:p>
            <a:endParaRPr lang="en-US"/>
          </a:p>
        </p:txBody>
      </p:sp>
      <p:sp>
        <p:nvSpPr>
          <p:cNvPr id="3" name="Content Placeholder 2"/>
          <p:cNvSpPr>
            <a:spLocks noGrp="1"/>
          </p:cNvSpPr>
          <p:nvPr>
            <p:ph idx="1"/>
          </p:nvPr>
        </p:nvSpPr>
        <p:spPr>
          <a:xfrm>
            <a:off x="254000" y="1280890"/>
            <a:ext cx="11938000" cy="5475510"/>
          </a:xfrm>
        </p:spPr>
        <p:txBody>
          <a:bodyPr>
            <a:normAutofit/>
          </a:bodyPr>
          <a:lstStyle/>
          <a:p>
            <a:pPr>
              <a:buNone/>
            </a:pPr>
            <a:r>
              <a:rPr lang="en-GB" altLang="en-US" sz="3200" b="1" u="sng" dirty="0">
                <a:solidFill>
                  <a:schemeClr val="accent1"/>
                </a:solidFill>
              </a:rPr>
              <a:t>First aider: </a:t>
            </a:r>
          </a:p>
          <a:p>
            <a:pPr>
              <a:buNone/>
            </a:pPr>
            <a:r>
              <a:rPr lang="en-GB" altLang="en-US" sz="3200" b="1" dirty="0"/>
              <a:t>Def: </a:t>
            </a:r>
            <a:endParaRPr lang="en-GB" altLang="en-US" sz="3200" b="1" dirty="0" smtClean="0"/>
          </a:p>
          <a:p>
            <a:r>
              <a:rPr lang="en-GB" altLang="en-US" sz="3200" b="1" dirty="0" smtClean="0"/>
              <a:t>is  </a:t>
            </a:r>
            <a:r>
              <a:rPr lang="en-GB" altLang="en-US" sz="3200" b="1" dirty="0"/>
              <a:t>a person who helps or takes actions while taking care to keep everyone safe and to cause no harm, while providing assistance to victim or casualty.</a:t>
            </a:r>
          </a:p>
          <a:p>
            <a:pPr>
              <a:buNone/>
            </a:pPr>
            <a:r>
              <a:rPr lang="en-GB" altLang="en-US" sz="3200" b="1" u="sng" dirty="0">
                <a:solidFill>
                  <a:schemeClr val="accent1"/>
                </a:solidFill>
              </a:rPr>
              <a:t>Casualty:</a:t>
            </a:r>
          </a:p>
          <a:p>
            <a:pPr>
              <a:buNone/>
            </a:pPr>
            <a:r>
              <a:rPr lang="en-GB" altLang="en-US" sz="3200" b="1" u="sng" dirty="0"/>
              <a:t>Def:</a:t>
            </a:r>
            <a:r>
              <a:rPr lang="en-GB" altLang="en-US" sz="3200" b="1" dirty="0"/>
              <a:t> </a:t>
            </a:r>
            <a:endParaRPr lang="en-GB" altLang="en-US" sz="3200" b="1" dirty="0" smtClean="0"/>
          </a:p>
          <a:p>
            <a:r>
              <a:rPr lang="en-GB" altLang="en-US" sz="3200" b="1" dirty="0" smtClean="0"/>
              <a:t>is </a:t>
            </a:r>
            <a:r>
              <a:rPr lang="en-GB" altLang="en-US" sz="3200" b="1" dirty="0"/>
              <a:t>a person or a victim who is affected injured or has sudden acute illness in an emergency situation.</a:t>
            </a:r>
          </a:p>
          <a:p>
            <a:endParaRPr lang="en-US" sz="3200" b="1" dirty="0"/>
          </a:p>
        </p:txBody>
      </p:sp>
    </p:spTree>
    <p:extLst>
      <p:ext uri="{BB962C8B-B14F-4D97-AF65-F5344CB8AC3E}">
        <p14:creationId xmlns:p14="http://schemas.microsoft.com/office/powerpoint/2010/main" val="2443451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8525" y="0"/>
            <a:ext cx="10246775" cy="1280890"/>
          </a:xfrm>
        </p:spPr>
        <p:txBody>
          <a:bodyPr>
            <a:noAutofit/>
          </a:bodyPr>
          <a:lstStyle/>
          <a:p>
            <a:r>
              <a:rPr lang="en-GB" b="1" u="sng" dirty="0" smtClean="0">
                <a:solidFill>
                  <a:schemeClr val="accent1"/>
                </a:solidFill>
              </a:rPr>
              <a:t>Objectives/Aims/Reasons </a:t>
            </a:r>
            <a:r>
              <a:rPr lang="en-GB" b="1" u="sng" dirty="0">
                <a:solidFill>
                  <a:schemeClr val="accent1"/>
                </a:solidFill>
              </a:rPr>
              <a:t>for carrying out First Aid</a:t>
            </a:r>
            <a:br>
              <a:rPr lang="en-GB" b="1" u="sng" dirty="0">
                <a:solidFill>
                  <a:schemeClr val="accent1"/>
                </a:solidFill>
              </a:rPr>
            </a:br>
            <a:endParaRPr lang="en-US" b="1" dirty="0">
              <a:solidFill>
                <a:schemeClr val="accent1"/>
              </a:solidFill>
            </a:endParaRPr>
          </a:p>
        </p:txBody>
      </p:sp>
      <p:sp>
        <p:nvSpPr>
          <p:cNvPr id="3" name="Content Placeholder 2"/>
          <p:cNvSpPr>
            <a:spLocks noGrp="1"/>
          </p:cNvSpPr>
          <p:nvPr>
            <p:ph idx="1"/>
          </p:nvPr>
        </p:nvSpPr>
        <p:spPr>
          <a:xfrm>
            <a:off x="508000" y="1409700"/>
            <a:ext cx="10996612" cy="4501522"/>
          </a:xfrm>
        </p:spPr>
        <p:txBody>
          <a:bodyPr>
            <a:normAutofit/>
          </a:bodyPr>
          <a:lstStyle/>
          <a:p>
            <a:pPr marL="514350" indent="-514350">
              <a:buFont typeface="+mj-lt"/>
              <a:buAutoNum type="arabicPeriod"/>
              <a:defRPr/>
            </a:pPr>
            <a:r>
              <a:rPr lang="en-GB" sz="3200" b="1" dirty="0" smtClean="0">
                <a:solidFill>
                  <a:schemeClr val="tx1"/>
                </a:solidFill>
              </a:rPr>
              <a:t>To </a:t>
            </a:r>
            <a:r>
              <a:rPr lang="en-GB" sz="3200" b="1" dirty="0">
                <a:solidFill>
                  <a:schemeClr val="tx1"/>
                </a:solidFill>
              </a:rPr>
              <a:t>save </a:t>
            </a:r>
            <a:r>
              <a:rPr lang="en-GB" sz="3200" b="1" dirty="0" smtClean="0">
                <a:solidFill>
                  <a:schemeClr val="tx1"/>
                </a:solidFill>
              </a:rPr>
              <a:t>life i.e. make </a:t>
            </a:r>
            <a:r>
              <a:rPr lang="en-GB" sz="3200" b="1" dirty="0">
                <a:solidFill>
                  <a:schemeClr val="tx1"/>
                </a:solidFill>
              </a:rPr>
              <a:t>sure casualty has a clear airway, is breathing and </a:t>
            </a:r>
            <a:r>
              <a:rPr lang="en-GB" sz="3200" b="1" dirty="0" smtClean="0">
                <a:solidFill>
                  <a:schemeClr val="tx1"/>
                </a:solidFill>
              </a:rPr>
              <a:t>has circulation.</a:t>
            </a:r>
          </a:p>
          <a:p>
            <a:pPr marL="514350" indent="-514350">
              <a:buFont typeface="+mj-lt"/>
              <a:buAutoNum type="arabicPeriod"/>
              <a:defRPr/>
            </a:pPr>
            <a:r>
              <a:rPr lang="en-GB" sz="3200" b="1" dirty="0" smtClean="0">
                <a:solidFill>
                  <a:schemeClr val="tx1"/>
                </a:solidFill>
              </a:rPr>
              <a:t>To </a:t>
            </a:r>
            <a:r>
              <a:rPr lang="en-GB" sz="3200" b="1" dirty="0">
                <a:solidFill>
                  <a:schemeClr val="tx1"/>
                </a:solidFill>
              </a:rPr>
              <a:t>prevent further Injuries.</a:t>
            </a:r>
          </a:p>
          <a:p>
            <a:pPr marL="514350" indent="-514350">
              <a:buFont typeface="+mj-lt"/>
              <a:buAutoNum type="arabicPeriod"/>
              <a:defRPr/>
            </a:pPr>
            <a:r>
              <a:rPr lang="en-GB" sz="3200" b="1" dirty="0" smtClean="0">
                <a:solidFill>
                  <a:schemeClr val="tx1"/>
                </a:solidFill>
              </a:rPr>
              <a:t>Promote </a:t>
            </a:r>
            <a:r>
              <a:rPr lang="en-GB" sz="3200" b="1" dirty="0">
                <a:solidFill>
                  <a:schemeClr val="tx1"/>
                </a:solidFill>
              </a:rPr>
              <a:t>recovery.</a:t>
            </a:r>
          </a:p>
          <a:p>
            <a:pPr marL="514350" indent="-514350">
              <a:buFont typeface="+mj-lt"/>
              <a:buAutoNum type="arabicPeriod"/>
              <a:defRPr/>
            </a:pPr>
            <a:r>
              <a:rPr lang="en-GB" sz="3200" b="1" dirty="0" smtClean="0">
                <a:solidFill>
                  <a:schemeClr val="tx1"/>
                </a:solidFill>
              </a:rPr>
              <a:t>To </a:t>
            </a:r>
            <a:r>
              <a:rPr lang="en-GB" sz="3200" b="1" dirty="0">
                <a:solidFill>
                  <a:schemeClr val="tx1"/>
                </a:solidFill>
              </a:rPr>
              <a:t>send and transport the casualty to hospital for medical care.</a:t>
            </a:r>
          </a:p>
          <a:p>
            <a:pPr marL="514350" indent="-514350">
              <a:buFont typeface="+mj-lt"/>
              <a:buAutoNum type="arabicPeriod"/>
            </a:pPr>
            <a:endParaRPr lang="en-US" sz="3200" b="1" dirty="0">
              <a:solidFill>
                <a:schemeClr val="tx1"/>
              </a:solidFill>
            </a:endParaRPr>
          </a:p>
        </p:txBody>
      </p:sp>
    </p:spTree>
    <p:extLst>
      <p:ext uri="{BB962C8B-B14F-4D97-AF65-F5344CB8AC3E}">
        <p14:creationId xmlns:p14="http://schemas.microsoft.com/office/powerpoint/2010/main" val="2850968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67"/>
          <p:cNvSpPr txBox="1">
            <a:spLocks noGrp="1"/>
          </p:cNvSpPr>
          <p:nvPr>
            <p:ph type="body" idx="1"/>
          </p:nvPr>
        </p:nvSpPr>
        <p:spPr>
          <a:xfrm>
            <a:off x="292100" y="1281237"/>
            <a:ext cx="11620500" cy="4725963"/>
          </a:xfrm>
          <a:prstGeom prst="rect">
            <a:avLst/>
          </a:prstGeom>
          <a:noFill/>
          <a:ln>
            <a:noFill/>
          </a:ln>
        </p:spPr>
        <p:txBody>
          <a:bodyPr spcFirstLastPara="1" vert="horz" wrap="square" lIns="91425" tIns="45700" rIns="91425" bIns="45700" rtlCol="0" anchor="t" anchorCtr="0">
            <a:noAutofit/>
          </a:bodyPr>
          <a:lstStyle/>
          <a:p>
            <a:pPr marL="365125" indent="-255587">
              <a:spcBef>
                <a:spcPts val="0"/>
              </a:spcBef>
              <a:buSzPts val="3264"/>
              <a:buFont typeface="Noto Sans Symbols"/>
              <a:buChar char="✓"/>
            </a:pPr>
            <a:r>
              <a:rPr lang="en-US" sz="4800" b="1" dirty="0">
                <a:solidFill>
                  <a:schemeClr val="accent2"/>
                </a:solidFill>
                <a:effectLst>
                  <a:outerShdw blurRad="38100" dist="38100" dir="2700000" algn="tl">
                    <a:srgbClr val="C0C0C0"/>
                  </a:outerShdw>
                </a:effectLst>
                <a:latin typeface="Bookman Old Style"/>
                <a:ea typeface="Bookman Old Style"/>
                <a:cs typeface="Bookman Old Style"/>
                <a:sym typeface="Bookman Old Style"/>
              </a:rPr>
              <a:t>P</a:t>
            </a:r>
            <a:r>
              <a:rPr lang="en-US" sz="4800" b="1" dirty="0">
                <a:solidFill>
                  <a:schemeClr val="dk1"/>
                </a:solidFill>
                <a:latin typeface="Teko"/>
                <a:ea typeface="Teko"/>
                <a:cs typeface="Teko"/>
                <a:sym typeface="Teko"/>
              </a:rPr>
              <a:t>reserve /save life</a:t>
            </a:r>
            <a:endParaRPr b="1" dirty="0"/>
          </a:p>
          <a:p>
            <a:pPr marL="365125" indent="-186499">
              <a:spcBef>
                <a:spcPts val="400"/>
              </a:spcBef>
              <a:buSzPts val="1088"/>
              <a:buNone/>
            </a:pPr>
            <a:endParaRPr sz="1600" b="1" dirty="0">
              <a:solidFill>
                <a:schemeClr val="dk1"/>
              </a:solidFill>
              <a:latin typeface="Teko"/>
              <a:ea typeface="Teko"/>
              <a:cs typeface="Teko"/>
              <a:sym typeface="Teko"/>
            </a:endParaRPr>
          </a:p>
          <a:p>
            <a:pPr marL="365125" indent="-255587">
              <a:spcBef>
                <a:spcPts val="400"/>
              </a:spcBef>
              <a:buSzPts val="3264"/>
              <a:buFont typeface="Noto Sans Symbols"/>
              <a:buChar char="✓"/>
            </a:pPr>
            <a:r>
              <a:rPr lang="en-US" sz="4800" b="1" dirty="0">
                <a:solidFill>
                  <a:schemeClr val="accent2"/>
                </a:solidFill>
                <a:effectLst>
                  <a:outerShdw blurRad="38100" dist="38100" dir="2700000" algn="tl">
                    <a:srgbClr val="C0C0C0"/>
                  </a:outerShdw>
                </a:effectLst>
                <a:latin typeface="Bookman Old Style"/>
                <a:ea typeface="Bookman Old Style"/>
                <a:cs typeface="Bookman Old Style"/>
                <a:sym typeface="Bookman Old Style"/>
              </a:rPr>
              <a:t>P</a:t>
            </a:r>
            <a:r>
              <a:rPr lang="en-US" sz="4800" b="1" dirty="0">
                <a:solidFill>
                  <a:schemeClr val="dk1"/>
                </a:solidFill>
                <a:latin typeface="Teko"/>
                <a:ea typeface="Teko"/>
                <a:cs typeface="Teko"/>
                <a:sym typeface="Teko"/>
              </a:rPr>
              <a:t>revent the condition from worsening</a:t>
            </a:r>
            <a:endParaRPr b="1" dirty="0"/>
          </a:p>
          <a:p>
            <a:pPr marL="365125" indent="-208089">
              <a:spcBef>
                <a:spcPts val="400"/>
              </a:spcBef>
              <a:buSzPts val="748"/>
              <a:buNone/>
            </a:pPr>
            <a:endParaRPr sz="1100" b="1" dirty="0">
              <a:solidFill>
                <a:schemeClr val="dk1"/>
              </a:solidFill>
              <a:latin typeface="Teko"/>
              <a:ea typeface="Teko"/>
              <a:cs typeface="Teko"/>
              <a:sym typeface="Teko"/>
            </a:endParaRPr>
          </a:p>
          <a:p>
            <a:pPr marL="365125" indent="-255587">
              <a:spcBef>
                <a:spcPts val="400"/>
              </a:spcBef>
              <a:buSzPts val="3264"/>
              <a:buFont typeface="Noto Sans Symbols"/>
              <a:buChar char="✓"/>
            </a:pPr>
            <a:r>
              <a:rPr lang="en-US" sz="4800" b="1" dirty="0">
                <a:solidFill>
                  <a:schemeClr val="dk1"/>
                </a:solidFill>
                <a:latin typeface="Teko"/>
                <a:ea typeface="Teko"/>
                <a:cs typeface="Teko"/>
                <a:sym typeface="Teko"/>
              </a:rPr>
              <a:t> </a:t>
            </a:r>
            <a:r>
              <a:rPr lang="en-US" sz="4800" b="1" dirty="0">
                <a:solidFill>
                  <a:schemeClr val="accent2"/>
                </a:solidFill>
                <a:effectLst>
                  <a:outerShdw blurRad="38100" dist="38100" dir="2700000" algn="tl">
                    <a:srgbClr val="C0C0C0"/>
                  </a:outerShdw>
                </a:effectLst>
                <a:latin typeface="Bookman Old Style"/>
                <a:ea typeface="Bookman Old Style"/>
                <a:cs typeface="Bookman Old Style"/>
                <a:sym typeface="Bookman Old Style"/>
              </a:rPr>
              <a:t>P</a:t>
            </a:r>
            <a:r>
              <a:rPr lang="en-US" sz="4800" b="1" dirty="0">
                <a:solidFill>
                  <a:schemeClr val="dk1"/>
                </a:solidFill>
                <a:latin typeface="Teko"/>
                <a:ea typeface="Teko"/>
                <a:cs typeface="Teko"/>
                <a:sym typeface="Teko"/>
              </a:rPr>
              <a:t>romote recovery</a:t>
            </a:r>
            <a:endParaRPr b="1" dirty="0"/>
          </a:p>
        </p:txBody>
      </p:sp>
      <p:sp>
        <p:nvSpPr>
          <p:cNvPr id="444" name="Google Shape;444;p67"/>
          <p:cNvSpPr txBox="1">
            <a:spLocks noGrp="1"/>
          </p:cNvSpPr>
          <p:nvPr>
            <p:ph type="title" idx="4294967295"/>
          </p:nvPr>
        </p:nvSpPr>
        <p:spPr>
          <a:xfrm>
            <a:off x="1981200" y="134937"/>
            <a:ext cx="8229600" cy="1146300"/>
          </a:xfrm>
          <a:prstGeom prst="rect">
            <a:avLst/>
          </a:prstGeom>
          <a:noFill/>
          <a:ln>
            <a:noFill/>
          </a:ln>
        </p:spPr>
        <p:txBody>
          <a:bodyPr spcFirstLastPara="1" vert="horz" wrap="square" lIns="91425" tIns="45700" rIns="91425" bIns="45700" rtlCol="0" anchor="ctr" anchorCtr="0">
            <a:normAutofit/>
          </a:bodyPr>
          <a:lstStyle/>
          <a:p>
            <a:pPr>
              <a:spcBef>
                <a:spcPts val="0"/>
              </a:spcBef>
              <a:buClr>
                <a:schemeClr val="accent2"/>
              </a:buClr>
              <a:buSzPts val="4800"/>
            </a:pPr>
            <a:r>
              <a:rPr lang="en-US" sz="4800" b="1" dirty="0" smtClean="0">
                <a:solidFill>
                  <a:schemeClr val="accent1"/>
                </a:solidFill>
                <a:effectLst>
                  <a:outerShdw blurRad="31750" dist="25400" dir="5400000" algn="tl" rotWithShape="0">
                    <a:srgbClr val="000000">
                      <a:alpha val="25000"/>
                    </a:srgbClr>
                  </a:outerShdw>
                </a:effectLst>
                <a:latin typeface="Bookman Old Style"/>
                <a:ea typeface="Bookman Old Style"/>
                <a:cs typeface="Bookman Old Style"/>
                <a:sym typeface="Bookman Old Style"/>
              </a:rPr>
              <a:t>3 Ps</a:t>
            </a:r>
            <a:endParaRPr dirty="0">
              <a:solidFill>
                <a:schemeClr val="accent1"/>
              </a:solidFill>
            </a:endParaRPr>
          </a:p>
        </p:txBody>
      </p:sp>
      <p:sp>
        <p:nvSpPr>
          <p:cNvPr id="445" name="Google Shape;445;p67"/>
          <p:cNvSpPr txBox="1"/>
          <p:nvPr/>
        </p:nvSpPr>
        <p:spPr>
          <a:xfrm>
            <a:off x="-533400" y="2362200"/>
            <a:ext cx="184200" cy="369900"/>
          </a:xfrm>
          <a:prstGeom prst="rect">
            <a:avLst/>
          </a:prstGeom>
          <a:noFill/>
          <a:ln>
            <a:noFill/>
          </a:ln>
        </p:spPr>
        <p:txBody>
          <a:bodyPr spcFirstLastPara="1" wrap="square" lIns="91425" tIns="45700" rIns="91425" bIns="45700" anchor="t" anchorCtr="0">
            <a:spAutoFit/>
          </a:bodyPr>
          <a:lstStyle/>
          <a:p>
            <a:endParaRPr>
              <a:solidFill>
                <a:schemeClr val="dk1"/>
              </a:solidFill>
              <a:latin typeface="Arial"/>
              <a:ea typeface="Arial"/>
              <a:cs typeface="Arial"/>
              <a:sym typeface="Arial"/>
            </a:endParaRPr>
          </a:p>
        </p:txBody>
      </p:sp>
    </p:spTree>
    <p:extLst>
      <p:ext uri="{BB962C8B-B14F-4D97-AF65-F5344CB8AC3E}">
        <p14:creationId xmlns:p14="http://schemas.microsoft.com/office/powerpoint/2010/main" val="1059371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3">
                                            <p:txEl>
                                              <p:pRg st="0" end="0"/>
                                            </p:txEl>
                                          </p:spTgt>
                                        </p:tgtEl>
                                        <p:attrNameLst>
                                          <p:attrName>style.visibility</p:attrName>
                                        </p:attrNameLst>
                                      </p:cBhvr>
                                      <p:to>
                                        <p:strVal val="visible"/>
                                      </p:to>
                                    </p:set>
                                    <p:animEffect transition="in" filter="fade">
                                      <p:cBhvr>
                                        <p:cTn id="7" dur="1000"/>
                                        <p:tgtEl>
                                          <p:spTgt spid="4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3">
                                            <p:txEl>
                                              <p:pRg st="2" end="2"/>
                                            </p:txEl>
                                          </p:spTgt>
                                        </p:tgtEl>
                                        <p:attrNameLst>
                                          <p:attrName>style.visibility</p:attrName>
                                        </p:attrNameLst>
                                      </p:cBhvr>
                                      <p:to>
                                        <p:strVal val="visible"/>
                                      </p:to>
                                    </p:set>
                                    <p:animEffect transition="in" filter="fade">
                                      <p:cBhvr>
                                        <p:cTn id="12" dur="1000"/>
                                        <p:tgtEl>
                                          <p:spTgt spid="44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3">
                                            <p:txEl>
                                              <p:pRg st="4" end="4"/>
                                            </p:txEl>
                                          </p:spTgt>
                                        </p:tgtEl>
                                        <p:attrNameLst>
                                          <p:attrName>style.visibility</p:attrName>
                                        </p:attrNameLst>
                                      </p:cBhvr>
                                      <p:to>
                                        <p:strVal val="visible"/>
                                      </p:to>
                                    </p:set>
                                    <p:animEffect transition="in" filter="fade">
                                      <p:cBhvr>
                                        <p:cTn id="17" dur="1000"/>
                                        <p:tgtEl>
                                          <p:spTgt spid="4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4283" y="134712"/>
            <a:ext cx="8911687" cy="1280890"/>
          </a:xfrm>
        </p:spPr>
        <p:txBody>
          <a:bodyPr>
            <a:normAutofit/>
          </a:bodyPr>
          <a:lstStyle/>
          <a:p>
            <a:r>
              <a:rPr lang="en-US" altLang="en-US" sz="4000" b="1" dirty="0">
                <a:solidFill>
                  <a:schemeClr val="accent1"/>
                </a:solidFill>
              </a:rPr>
              <a:t>The Aims of First Aid</a:t>
            </a:r>
            <a:endParaRPr lang="en-US" sz="4000" b="1" dirty="0">
              <a:solidFill>
                <a:schemeClr val="accent1"/>
              </a:solidFill>
            </a:endParaRPr>
          </a:p>
        </p:txBody>
      </p:sp>
      <p:sp>
        <p:nvSpPr>
          <p:cNvPr id="3" name="Content Placeholder 2"/>
          <p:cNvSpPr>
            <a:spLocks noGrp="1"/>
          </p:cNvSpPr>
          <p:nvPr>
            <p:ph idx="1"/>
          </p:nvPr>
        </p:nvSpPr>
        <p:spPr>
          <a:xfrm>
            <a:off x="330200" y="1778000"/>
            <a:ext cx="11698667" cy="4919013"/>
          </a:xfrm>
        </p:spPr>
        <p:txBody>
          <a:bodyPr>
            <a:normAutofit/>
          </a:bodyPr>
          <a:lstStyle/>
          <a:p>
            <a:pPr marL="0" indent="0">
              <a:buNone/>
            </a:pPr>
            <a:endParaRPr lang="en-US" altLang="en-US" sz="3600" b="1" i="1" dirty="0"/>
          </a:p>
          <a:p>
            <a:pPr marL="0" indent="0">
              <a:buNone/>
            </a:pPr>
            <a:r>
              <a:rPr lang="en-US" altLang="en-US" sz="3600" b="1" i="1" dirty="0">
                <a:solidFill>
                  <a:schemeClr val="tx1"/>
                </a:solidFill>
              </a:rPr>
              <a:t>To</a:t>
            </a:r>
            <a:r>
              <a:rPr lang="en-US" altLang="en-US" sz="3600" b="1" i="1" dirty="0"/>
              <a:t> </a:t>
            </a:r>
            <a:r>
              <a:rPr lang="en-US" altLang="en-US" sz="3600" b="1" i="1" dirty="0">
                <a:solidFill>
                  <a:srgbClr val="FF3300"/>
                </a:solidFill>
              </a:rPr>
              <a:t>P</a:t>
            </a:r>
            <a:r>
              <a:rPr lang="en-US" altLang="en-US" sz="3600" b="1" i="1" dirty="0">
                <a:solidFill>
                  <a:schemeClr val="tx1"/>
                </a:solidFill>
              </a:rPr>
              <a:t>reserve</a:t>
            </a:r>
            <a:r>
              <a:rPr lang="en-US" altLang="en-US" sz="3600" b="1" i="1" dirty="0"/>
              <a:t> </a:t>
            </a:r>
            <a:r>
              <a:rPr lang="en-US" altLang="en-US" sz="3600" b="1" i="1" dirty="0">
                <a:solidFill>
                  <a:schemeClr val="tx1"/>
                </a:solidFill>
              </a:rPr>
              <a:t>life </a:t>
            </a:r>
            <a:endParaRPr lang="en-US" altLang="en-US" sz="3600" b="1" dirty="0">
              <a:solidFill>
                <a:schemeClr val="tx1"/>
              </a:solidFill>
            </a:endParaRPr>
          </a:p>
          <a:p>
            <a:r>
              <a:rPr lang="en-US" sz="3600" b="1" dirty="0" smtClean="0">
                <a:solidFill>
                  <a:schemeClr val="tx1"/>
                </a:solidFill>
              </a:rPr>
              <a:t>The </a:t>
            </a:r>
            <a:r>
              <a:rPr lang="en-US" sz="3600" b="1" dirty="0">
                <a:solidFill>
                  <a:schemeClr val="tx1"/>
                </a:solidFill>
              </a:rPr>
              <a:t>overriding aim of all medical care which includes first aid, is to save lives and minimize the threat of death</a:t>
            </a:r>
            <a:endParaRPr lang="en-US" altLang="en-US" sz="3600" b="1" dirty="0">
              <a:solidFill>
                <a:schemeClr val="tx1"/>
              </a:solidFill>
            </a:endParaRPr>
          </a:p>
          <a:p>
            <a:endParaRPr lang="en-US" sz="3600" b="1" dirty="0">
              <a:solidFill>
                <a:schemeClr val="tx1"/>
              </a:solidFill>
            </a:endParaRPr>
          </a:p>
        </p:txBody>
      </p:sp>
    </p:spTree>
    <p:extLst>
      <p:ext uri="{BB962C8B-B14F-4D97-AF65-F5344CB8AC3E}">
        <p14:creationId xmlns:p14="http://schemas.microsoft.com/office/powerpoint/2010/main" val="809522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8434" y="0"/>
            <a:ext cx="8911687" cy="1280890"/>
          </a:xfrm>
        </p:spPr>
        <p:txBody>
          <a:bodyPr/>
          <a:lstStyle/>
          <a:p>
            <a:endParaRPr lang="en-US" dirty="0"/>
          </a:p>
        </p:txBody>
      </p:sp>
      <p:sp>
        <p:nvSpPr>
          <p:cNvPr id="3" name="Content Placeholder 2"/>
          <p:cNvSpPr>
            <a:spLocks noGrp="1"/>
          </p:cNvSpPr>
          <p:nvPr>
            <p:ph idx="1"/>
          </p:nvPr>
        </p:nvSpPr>
        <p:spPr>
          <a:xfrm>
            <a:off x="304800" y="1280890"/>
            <a:ext cx="11887200" cy="5348510"/>
          </a:xfrm>
        </p:spPr>
        <p:txBody>
          <a:bodyPr>
            <a:normAutofit/>
          </a:bodyPr>
          <a:lstStyle/>
          <a:p>
            <a:pPr marL="0" indent="0">
              <a:buNone/>
            </a:pPr>
            <a:r>
              <a:rPr lang="en-US" altLang="en-US" sz="3200" b="1" i="1" dirty="0">
                <a:solidFill>
                  <a:schemeClr val="tx1"/>
                </a:solidFill>
              </a:rPr>
              <a:t>To </a:t>
            </a:r>
            <a:r>
              <a:rPr lang="en-US" altLang="en-US" sz="3200" b="1" i="1" dirty="0">
                <a:solidFill>
                  <a:srgbClr val="FF3300"/>
                </a:solidFill>
              </a:rPr>
              <a:t>P</a:t>
            </a:r>
            <a:r>
              <a:rPr lang="en-US" altLang="en-US" sz="3200" b="1" i="1" dirty="0">
                <a:solidFill>
                  <a:schemeClr val="tx1"/>
                </a:solidFill>
              </a:rPr>
              <a:t>revent</a:t>
            </a:r>
            <a:r>
              <a:rPr lang="en-US" altLang="en-US" sz="3200" b="1" i="1" dirty="0"/>
              <a:t> </a:t>
            </a:r>
            <a:r>
              <a:rPr lang="en-US" altLang="en-US" sz="3200" b="1" i="1" dirty="0">
                <a:solidFill>
                  <a:schemeClr val="tx1"/>
                </a:solidFill>
              </a:rPr>
              <a:t>the </a:t>
            </a:r>
            <a:r>
              <a:rPr lang="en-US" altLang="en-US" sz="3200" b="1" i="1" dirty="0" smtClean="0">
                <a:solidFill>
                  <a:schemeClr val="tx1"/>
                </a:solidFill>
              </a:rPr>
              <a:t>condition from getting worse</a:t>
            </a:r>
            <a:endParaRPr lang="en-US" altLang="en-US" sz="3200" b="1" i="1" dirty="0">
              <a:solidFill>
                <a:schemeClr val="tx1"/>
              </a:solidFill>
            </a:endParaRPr>
          </a:p>
          <a:p>
            <a:r>
              <a:rPr lang="en-US" sz="3200" b="1" dirty="0" smtClean="0">
                <a:solidFill>
                  <a:schemeClr val="tx1"/>
                </a:solidFill>
              </a:rPr>
              <a:t>Prevent </a:t>
            </a:r>
            <a:r>
              <a:rPr lang="en-US" sz="3200" b="1" dirty="0">
                <a:solidFill>
                  <a:schemeClr val="tx1"/>
                </a:solidFill>
              </a:rPr>
              <a:t>further harm also sometimes called prevent the condition from worsening, or danger of further injury, </a:t>
            </a:r>
            <a:endParaRPr lang="en-US" sz="3200" b="1" dirty="0" smtClean="0">
              <a:solidFill>
                <a:schemeClr val="tx1"/>
              </a:solidFill>
            </a:endParaRPr>
          </a:p>
          <a:p>
            <a:r>
              <a:rPr lang="en-US" sz="3200" b="1" dirty="0" smtClean="0">
                <a:solidFill>
                  <a:schemeClr val="tx1"/>
                </a:solidFill>
              </a:rPr>
              <a:t>This </a:t>
            </a:r>
            <a:r>
              <a:rPr lang="en-US" sz="3200" b="1" dirty="0">
                <a:solidFill>
                  <a:schemeClr val="tx1"/>
                </a:solidFill>
              </a:rPr>
              <a:t>covers both external factors, such as moving a patient away from any cause of harm, and applying first aid techniques to prevent worsening of the condition, such as applying pressure to stop a bleed becoming dangerous.</a:t>
            </a:r>
            <a:endParaRPr lang="en-US" altLang="en-US" sz="3200" b="1" dirty="0">
              <a:solidFill>
                <a:schemeClr val="tx1"/>
              </a:solidFill>
            </a:endParaRPr>
          </a:p>
          <a:p>
            <a:endParaRPr lang="en-US" sz="3200" b="1" dirty="0"/>
          </a:p>
        </p:txBody>
      </p:sp>
    </p:spTree>
    <p:extLst>
      <p:ext uri="{BB962C8B-B14F-4D97-AF65-F5344CB8AC3E}">
        <p14:creationId xmlns:p14="http://schemas.microsoft.com/office/powerpoint/2010/main" val="5334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93421"/>
            <a:ext cx="10058400" cy="1001284"/>
          </a:xfrm>
        </p:spPr>
        <p:txBody>
          <a:bodyPr/>
          <a:lstStyle/>
          <a:p>
            <a:r>
              <a:rPr lang="en-US" b="1" dirty="0" smtClean="0">
                <a:solidFill>
                  <a:schemeClr val="accent1"/>
                </a:solidFill>
              </a:rPr>
              <a:t>INTRODUCTION</a:t>
            </a:r>
            <a:endParaRPr lang="en-US" b="1" dirty="0">
              <a:solidFill>
                <a:schemeClr val="accent1"/>
              </a:solidFill>
            </a:endParaRPr>
          </a:p>
        </p:txBody>
      </p:sp>
      <p:sp>
        <p:nvSpPr>
          <p:cNvPr id="3" name="Content Placeholder 2"/>
          <p:cNvSpPr>
            <a:spLocks noGrp="1"/>
          </p:cNvSpPr>
          <p:nvPr>
            <p:ph idx="1"/>
          </p:nvPr>
        </p:nvSpPr>
        <p:spPr>
          <a:xfrm>
            <a:off x="241300" y="1231900"/>
            <a:ext cx="11861799" cy="5473699"/>
          </a:xfrm>
        </p:spPr>
        <p:txBody>
          <a:bodyPr>
            <a:noAutofit/>
          </a:bodyPr>
          <a:lstStyle/>
          <a:p>
            <a:r>
              <a:rPr lang="en-US" sz="3600" b="1" dirty="0">
                <a:solidFill>
                  <a:schemeClr val="tx1"/>
                </a:solidFill>
              </a:rPr>
              <a:t>First aid is the assistance given to any person suffering a sudden illness </a:t>
            </a:r>
            <a:r>
              <a:rPr lang="en-US" sz="3600" b="1" dirty="0" smtClean="0">
                <a:solidFill>
                  <a:schemeClr val="tx1"/>
                </a:solidFill>
              </a:rPr>
              <a:t>or injury, with </a:t>
            </a:r>
            <a:r>
              <a:rPr lang="en-US" sz="3600" b="1" dirty="0">
                <a:solidFill>
                  <a:schemeClr val="tx1"/>
                </a:solidFill>
              </a:rPr>
              <a:t>care provided to preserve life, prevent the condition from worsening, or to promote recovery.</a:t>
            </a:r>
            <a:endParaRPr lang="en-US" sz="3600" b="1" dirty="0" smtClean="0">
              <a:solidFill>
                <a:schemeClr val="tx1"/>
              </a:solidFill>
            </a:endParaRPr>
          </a:p>
          <a:p>
            <a:r>
              <a:rPr lang="en-US" sz="3600" b="1" dirty="0" smtClean="0">
                <a:solidFill>
                  <a:schemeClr val="tx1"/>
                </a:solidFill>
              </a:rPr>
              <a:t>It involves </a:t>
            </a:r>
            <a:r>
              <a:rPr lang="en-US" sz="3600" b="1" dirty="0">
                <a:solidFill>
                  <a:schemeClr val="tx1"/>
                </a:solidFill>
              </a:rPr>
              <a:t>timely response to emergencies and immediate care of sick and injured people. </a:t>
            </a:r>
            <a:endParaRPr lang="en-US" sz="3600" b="1" dirty="0" smtClean="0">
              <a:solidFill>
                <a:schemeClr val="tx1"/>
              </a:solidFill>
            </a:endParaRPr>
          </a:p>
          <a:p>
            <a:r>
              <a:rPr lang="en-US" sz="3600" b="1" dirty="0">
                <a:solidFill>
                  <a:schemeClr val="tx1"/>
                </a:solidFill>
              </a:rPr>
              <a:t>First aid is generally performed by someone with basic medical training.</a:t>
            </a:r>
            <a:endParaRPr lang="en-US" sz="3600" b="1" dirty="0" smtClean="0">
              <a:solidFill>
                <a:schemeClr val="tx1"/>
              </a:solidFill>
            </a:endParaRPr>
          </a:p>
          <a:p>
            <a:pPr marL="0" indent="0">
              <a:buNone/>
            </a:pPr>
            <a:r>
              <a:rPr lang="en-US" sz="3600" b="1" dirty="0">
                <a:solidFill>
                  <a:schemeClr val="tx1"/>
                </a:solidFill>
              </a:rPr>
              <a:t/>
            </a:r>
            <a:br>
              <a:rPr lang="en-US" sz="3600" b="1" dirty="0">
                <a:solidFill>
                  <a:schemeClr val="tx1"/>
                </a:solidFill>
              </a:rPr>
            </a:br>
            <a:endParaRPr lang="en-US" sz="3600" b="1" dirty="0">
              <a:solidFill>
                <a:schemeClr val="tx1"/>
              </a:solidFill>
            </a:endParaRPr>
          </a:p>
        </p:txBody>
      </p:sp>
    </p:spTree>
    <p:extLst>
      <p:ext uri="{BB962C8B-B14F-4D97-AF65-F5344CB8AC3E}">
        <p14:creationId xmlns:p14="http://schemas.microsoft.com/office/powerpoint/2010/main" val="271945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5025" y="0"/>
            <a:ext cx="8911687" cy="1280890"/>
          </a:xfrm>
        </p:spPr>
        <p:txBody>
          <a:bodyPr/>
          <a:lstStyle/>
          <a:p>
            <a:endParaRPr lang="en-US" dirty="0"/>
          </a:p>
        </p:txBody>
      </p:sp>
      <p:sp>
        <p:nvSpPr>
          <p:cNvPr id="3" name="Content Placeholder 2"/>
          <p:cNvSpPr>
            <a:spLocks noGrp="1"/>
          </p:cNvSpPr>
          <p:nvPr>
            <p:ph idx="1"/>
          </p:nvPr>
        </p:nvSpPr>
        <p:spPr>
          <a:xfrm>
            <a:off x="431801" y="1689100"/>
            <a:ext cx="11072812" cy="4222122"/>
          </a:xfrm>
        </p:spPr>
        <p:txBody>
          <a:bodyPr>
            <a:normAutofit/>
          </a:bodyPr>
          <a:lstStyle/>
          <a:p>
            <a:pPr marL="0" indent="0">
              <a:buNone/>
            </a:pPr>
            <a:r>
              <a:rPr lang="en-US" altLang="en-US" sz="3200" b="1" i="1" dirty="0">
                <a:solidFill>
                  <a:schemeClr val="tx1"/>
                </a:solidFill>
              </a:rPr>
              <a:t>To</a:t>
            </a:r>
            <a:r>
              <a:rPr lang="en-US" altLang="en-US" sz="3200" b="1" i="1" dirty="0"/>
              <a:t> </a:t>
            </a:r>
            <a:r>
              <a:rPr lang="en-US" altLang="en-US" sz="3200" b="1" i="1" dirty="0">
                <a:solidFill>
                  <a:srgbClr val="FF3300"/>
                </a:solidFill>
              </a:rPr>
              <a:t>P</a:t>
            </a:r>
            <a:r>
              <a:rPr lang="en-US" altLang="en-US" sz="3200" b="1" i="1" dirty="0">
                <a:solidFill>
                  <a:schemeClr val="tx1"/>
                </a:solidFill>
              </a:rPr>
              <a:t>romote </a:t>
            </a:r>
            <a:r>
              <a:rPr lang="en-US" altLang="en-US" sz="3200" b="1" i="1" dirty="0" smtClean="0">
                <a:solidFill>
                  <a:schemeClr val="tx1"/>
                </a:solidFill>
              </a:rPr>
              <a:t>recovery</a:t>
            </a:r>
          </a:p>
          <a:p>
            <a:r>
              <a:rPr lang="en-US" sz="3200" b="1" dirty="0">
                <a:solidFill>
                  <a:schemeClr val="tx1"/>
                </a:solidFill>
              </a:rPr>
              <a:t>First aid also involves trying to start the recovery process from the illness or injury, and in some cases might involve completing a treatment, such as in the case of applying a plaster to a small wound.</a:t>
            </a:r>
          </a:p>
          <a:p>
            <a:endParaRPr lang="en-US" sz="3200" b="1" dirty="0"/>
          </a:p>
        </p:txBody>
      </p:sp>
    </p:spTree>
    <p:extLst>
      <p:ext uri="{BB962C8B-B14F-4D97-AF65-F5344CB8AC3E}">
        <p14:creationId xmlns:p14="http://schemas.microsoft.com/office/powerpoint/2010/main" val="265087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31155"/>
            <a:ext cx="12001500" cy="5486400"/>
          </a:xfrm>
        </p:spPr>
        <p:txBody>
          <a:bodyPr>
            <a:noAutofit/>
          </a:bodyPr>
          <a:lstStyle/>
          <a:p>
            <a:pPr marL="365760" indent="-256032">
              <a:buFont typeface="Wingdings 3"/>
              <a:buChar char=""/>
              <a:defRPr/>
            </a:pPr>
            <a:r>
              <a:rPr lang="en-US" sz="2800" b="1" dirty="0" smtClean="0">
                <a:solidFill>
                  <a:schemeClr val="tx1"/>
                </a:solidFill>
                <a:latin typeface="Arial" pitchFamily="34" charset="0"/>
                <a:cs typeface="Arial" pitchFamily="34" charset="0"/>
              </a:rPr>
              <a:t>The general rules that govern 1</a:t>
            </a:r>
            <a:r>
              <a:rPr lang="en-US" sz="2800" b="1" baseline="30000" dirty="0" smtClean="0">
                <a:solidFill>
                  <a:schemeClr val="tx1"/>
                </a:solidFill>
                <a:latin typeface="Arial" pitchFamily="34" charset="0"/>
                <a:cs typeface="Arial" pitchFamily="34" charset="0"/>
              </a:rPr>
              <a:t>st</a:t>
            </a:r>
            <a:r>
              <a:rPr lang="en-US" sz="2800" b="1" dirty="0" smtClean="0">
                <a:solidFill>
                  <a:schemeClr val="tx1"/>
                </a:solidFill>
                <a:latin typeface="Arial" pitchFamily="34" charset="0"/>
                <a:cs typeface="Arial" pitchFamily="34" charset="0"/>
              </a:rPr>
              <a:t> aid treatment in order of importance are:</a:t>
            </a:r>
          </a:p>
          <a:p>
            <a:pPr marL="579437" indent="-514350">
              <a:buFont typeface="+mj-lt"/>
              <a:buAutoNum type="arabicPeriod"/>
              <a:defRPr/>
            </a:pPr>
            <a:r>
              <a:rPr lang="en-US" sz="3200" b="1" dirty="0">
                <a:solidFill>
                  <a:schemeClr val="tx1"/>
                </a:solidFill>
                <a:latin typeface="Arial" pitchFamily="34" charset="0"/>
                <a:cs typeface="Arial" pitchFamily="34" charset="0"/>
              </a:rPr>
              <a:t>Remove the patient from danger or remove further danger from the patient</a:t>
            </a:r>
          </a:p>
          <a:p>
            <a:pPr marL="579437" indent="-514350">
              <a:buFont typeface="+mj-lt"/>
              <a:buAutoNum type="arabicPeriod"/>
              <a:defRPr/>
            </a:pPr>
            <a:r>
              <a:rPr lang="en-US" sz="3200" b="1" dirty="0">
                <a:solidFill>
                  <a:schemeClr val="tx1"/>
                </a:solidFill>
                <a:latin typeface="Arial" pitchFamily="34" charset="0"/>
                <a:cs typeface="Arial" pitchFamily="34" charset="0"/>
              </a:rPr>
              <a:t>Treat the most urgent condition 1</a:t>
            </a:r>
            <a:r>
              <a:rPr lang="en-US" sz="3200" b="1" baseline="30000" dirty="0">
                <a:solidFill>
                  <a:schemeClr val="tx1"/>
                </a:solidFill>
                <a:latin typeface="Arial" pitchFamily="34" charset="0"/>
                <a:cs typeface="Arial" pitchFamily="34" charset="0"/>
              </a:rPr>
              <a:t>st</a:t>
            </a:r>
            <a:r>
              <a:rPr lang="en-US" sz="3200" b="1" dirty="0">
                <a:solidFill>
                  <a:schemeClr val="tx1"/>
                </a:solidFill>
                <a:latin typeface="Arial" pitchFamily="34" charset="0"/>
                <a:cs typeface="Arial" pitchFamily="34" charset="0"/>
              </a:rPr>
              <a:t> and in order of precedence:</a:t>
            </a:r>
          </a:p>
          <a:p>
            <a:pPr marL="979487" lvl="1" indent="-514350">
              <a:buFont typeface="Wingdings 2" pitchFamily="18" charset="2"/>
              <a:buAutoNum type="alphaLcParenR"/>
              <a:defRPr/>
            </a:pPr>
            <a:r>
              <a:rPr lang="en-US" sz="3000" b="1" dirty="0">
                <a:solidFill>
                  <a:schemeClr val="accent1"/>
                </a:solidFill>
                <a:latin typeface="Arial" pitchFamily="34" charset="0"/>
                <a:cs typeface="Arial" pitchFamily="34" charset="0"/>
              </a:rPr>
              <a:t>Apparent cessation of breathing</a:t>
            </a:r>
          </a:p>
          <a:p>
            <a:pPr marL="979487" lvl="1" indent="-514350">
              <a:buFont typeface="Wingdings 2" pitchFamily="18" charset="2"/>
              <a:buAutoNum type="alphaLcParenR"/>
              <a:defRPr/>
            </a:pPr>
            <a:r>
              <a:rPr lang="en-US" sz="3000" b="1" dirty="0">
                <a:solidFill>
                  <a:schemeClr val="accent1"/>
                </a:solidFill>
                <a:latin typeface="Arial" pitchFamily="34" charset="0"/>
                <a:cs typeface="Arial" pitchFamily="34" charset="0"/>
              </a:rPr>
              <a:t>Severe hemorrhage</a:t>
            </a:r>
          </a:p>
          <a:p>
            <a:pPr marL="979487" lvl="1" indent="-514350">
              <a:buFont typeface="Wingdings 2" pitchFamily="18" charset="2"/>
              <a:buAutoNum type="alphaLcParenR"/>
              <a:defRPr/>
            </a:pPr>
            <a:r>
              <a:rPr lang="en-US" sz="3000" b="1" dirty="0">
                <a:solidFill>
                  <a:schemeClr val="accent1"/>
                </a:solidFill>
                <a:latin typeface="Arial" pitchFamily="34" charset="0"/>
                <a:cs typeface="Arial" pitchFamily="34" charset="0"/>
              </a:rPr>
              <a:t>Shock</a:t>
            </a:r>
          </a:p>
          <a:p>
            <a:pPr marL="579437" indent="-514350">
              <a:buFont typeface="+mj-lt"/>
              <a:buAutoNum type="arabicPeriod" startAt="3"/>
              <a:defRPr/>
            </a:pPr>
            <a:r>
              <a:rPr lang="en-US" sz="3200" b="1" dirty="0">
                <a:solidFill>
                  <a:schemeClr val="tx1"/>
                </a:solidFill>
                <a:latin typeface="Arial" pitchFamily="34" charset="0"/>
                <a:cs typeface="Arial" pitchFamily="34" charset="0"/>
              </a:rPr>
              <a:t>Unconscious patients should be placed in prone, lateral or recumbent position</a:t>
            </a:r>
          </a:p>
        </p:txBody>
      </p:sp>
      <p:sp>
        <p:nvSpPr>
          <p:cNvPr id="2" name="Title 1"/>
          <p:cNvSpPr>
            <a:spLocks noGrp="1"/>
          </p:cNvSpPr>
          <p:nvPr>
            <p:ph type="title"/>
          </p:nvPr>
        </p:nvSpPr>
        <p:spPr>
          <a:xfrm>
            <a:off x="1378635" y="90710"/>
            <a:ext cx="9287778" cy="1280890"/>
          </a:xfrm>
        </p:spPr>
        <p:txBody>
          <a:bodyPr>
            <a:normAutofit/>
          </a:bodyPr>
          <a:lstStyle/>
          <a:p>
            <a:pPr>
              <a:defRPr/>
            </a:pPr>
            <a:r>
              <a:rPr lang="en-US" sz="4000" dirty="0" smtClean="0">
                <a:solidFill>
                  <a:schemeClr val="accent1"/>
                </a:solidFill>
                <a:latin typeface="Arial Rounded MT Bold" pitchFamily="34" charset="0"/>
              </a:rPr>
              <a:t>General principles of first aid</a:t>
            </a:r>
            <a:endParaRPr lang="en-US" sz="4000" dirty="0">
              <a:solidFill>
                <a:schemeClr val="accent1"/>
              </a:solidFill>
              <a:latin typeface="Arial Rounded MT Bold" pitchFamily="34" charset="0"/>
            </a:endParaRPr>
          </a:p>
        </p:txBody>
      </p:sp>
    </p:spTree>
    <p:extLst>
      <p:ext uri="{BB962C8B-B14F-4D97-AF65-F5344CB8AC3E}">
        <p14:creationId xmlns:p14="http://schemas.microsoft.com/office/powerpoint/2010/main" val="3714973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a:xfrm>
            <a:off x="558800" y="1280890"/>
            <a:ext cx="11633200" cy="5462809"/>
          </a:xfrm>
        </p:spPr>
        <p:txBody>
          <a:bodyPr>
            <a:normAutofit/>
          </a:bodyPr>
          <a:lstStyle/>
          <a:p>
            <a:pPr marL="577850" indent="-514350">
              <a:buFont typeface="Century Gothic" panose="020B0502020202020204" pitchFamily="34" charset="0"/>
              <a:buAutoNum type="arabicPeriod" startAt="4"/>
            </a:pPr>
            <a:r>
              <a:rPr lang="en-US" altLang="en-US" sz="3200" b="1" dirty="0">
                <a:solidFill>
                  <a:schemeClr val="tx1"/>
                </a:solidFill>
                <a:latin typeface="Arial" panose="020B0604020202020204" pitchFamily="34" charset="0"/>
                <a:cs typeface="Arial" panose="020B0604020202020204" pitchFamily="34" charset="0"/>
              </a:rPr>
              <a:t>Reassure patient</a:t>
            </a:r>
          </a:p>
          <a:p>
            <a:pPr marL="577850" indent="-514350">
              <a:buFont typeface="Century Gothic" panose="020B0502020202020204" pitchFamily="34" charset="0"/>
              <a:buAutoNum type="arabicPeriod" startAt="4"/>
            </a:pPr>
            <a:r>
              <a:rPr lang="en-US" altLang="en-US" sz="3200" b="1" dirty="0">
                <a:solidFill>
                  <a:schemeClr val="tx1"/>
                </a:solidFill>
                <a:latin typeface="Arial" panose="020B0604020202020204" pitchFamily="34" charset="0"/>
                <a:cs typeface="Arial" panose="020B0604020202020204" pitchFamily="34" charset="0"/>
              </a:rPr>
              <a:t>Medical aid should be sought by a written message</a:t>
            </a:r>
          </a:p>
          <a:p>
            <a:pPr marL="577850" indent="-514350">
              <a:buFont typeface="Century Gothic" panose="020B0502020202020204" pitchFamily="34" charset="0"/>
              <a:buAutoNum type="arabicPeriod" startAt="4"/>
            </a:pPr>
            <a:r>
              <a:rPr lang="en-US" altLang="en-US" sz="3200" b="1" dirty="0">
                <a:solidFill>
                  <a:schemeClr val="tx1"/>
                </a:solidFill>
                <a:latin typeface="Arial" panose="020B0604020202020204" pitchFamily="34" charset="0"/>
                <a:cs typeface="Arial" panose="020B0604020202020204" pitchFamily="34" charset="0"/>
              </a:rPr>
              <a:t>Organize unskilled onlookers or survivors to help in any way possible (e.g. messengers; call doctor)</a:t>
            </a:r>
          </a:p>
          <a:p>
            <a:pPr marL="577850" indent="-514350">
              <a:buFont typeface="Century Gothic" panose="020B0502020202020204" pitchFamily="34" charset="0"/>
              <a:buAutoNum type="arabicPeriod" startAt="4"/>
            </a:pPr>
            <a:r>
              <a:rPr lang="en-US" altLang="en-US" sz="3200" b="1" dirty="0">
                <a:solidFill>
                  <a:schemeClr val="tx1"/>
                </a:solidFill>
                <a:latin typeface="Arial" panose="020B0604020202020204" pitchFamily="34" charset="0"/>
                <a:cs typeface="Arial" panose="020B0604020202020204" pitchFamily="34" charset="0"/>
              </a:rPr>
              <a:t>Control bystanders &amp; prevent them from exciting the patient</a:t>
            </a:r>
          </a:p>
          <a:p>
            <a:pPr marL="577850" indent="-514350">
              <a:buFont typeface="Century Gothic" panose="020B0502020202020204" pitchFamily="34" charset="0"/>
              <a:buAutoNum type="arabicPeriod" startAt="4"/>
            </a:pPr>
            <a:r>
              <a:rPr lang="en-US" altLang="en-US" sz="3200" b="1" dirty="0">
                <a:solidFill>
                  <a:schemeClr val="tx1"/>
                </a:solidFill>
                <a:latin typeface="Arial" panose="020B0604020202020204" pitchFamily="34" charset="0"/>
                <a:cs typeface="Arial" panose="020B0604020202020204" pitchFamily="34" charset="0"/>
              </a:rPr>
              <a:t>Proper handling of injured </a:t>
            </a:r>
            <a:r>
              <a:rPr lang="en-US" altLang="en-US" sz="3200" b="1" dirty="0" err="1">
                <a:solidFill>
                  <a:schemeClr val="tx1"/>
                </a:solidFill>
                <a:latin typeface="Arial" panose="020B0604020202020204" pitchFamily="34" charset="0"/>
                <a:cs typeface="Arial" panose="020B0604020202020204" pitchFamily="34" charset="0"/>
              </a:rPr>
              <a:t>pt</a:t>
            </a:r>
            <a:r>
              <a:rPr lang="en-US" altLang="en-US" sz="3200" b="1" dirty="0">
                <a:solidFill>
                  <a:schemeClr val="tx1"/>
                </a:solidFill>
                <a:latin typeface="Arial" panose="020B0604020202020204" pitchFamily="34" charset="0"/>
                <a:cs typeface="Arial" panose="020B0604020202020204" pitchFamily="34" charset="0"/>
              </a:rPr>
              <a:t> (e.g. if fracture, support area)</a:t>
            </a:r>
          </a:p>
          <a:p>
            <a:pPr marL="577850" indent="-514350">
              <a:buFont typeface="Century Gothic" panose="020B0502020202020204" pitchFamily="34" charset="0"/>
              <a:buAutoNum type="arabicPeriod" startAt="4"/>
            </a:pPr>
            <a:endParaRPr lang="en-US" altLang="en-US" sz="3200" b="1" dirty="0">
              <a:solidFill>
                <a:schemeClr val="tx1"/>
              </a:solidFill>
            </a:endParaRPr>
          </a:p>
          <a:p>
            <a:pPr marL="577850" indent="-514350">
              <a:buFont typeface="Century Gothic" panose="020B0502020202020204" pitchFamily="34" charset="0"/>
              <a:buAutoNum type="arabicPeriod" startAt="4"/>
            </a:pPr>
            <a:endParaRPr lang="en-US" altLang="en-US" sz="3200" b="1" dirty="0">
              <a:solidFill>
                <a:schemeClr val="tx1"/>
              </a:solidFill>
            </a:endParaRPr>
          </a:p>
          <a:p>
            <a:pPr marL="577850" indent="-514350">
              <a:buFont typeface="Century Gothic" panose="020B0502020202020204" pitchFamily="34" charset="0"/>
              <a:buAutoNum type="arabicPeriod" startAt="4"/>
            </a:pPr>
            <a:endParaRPr lang="en-US" altLang="en-US" sz="3200" b="1" dirty="0">
              <a:solidFill>
                <a:schemeClr val="tx1"/>
              </a:solidFill>
            </a:endParaRPr>
          </a:p>
          <a:p>
            <a:pPr marL="577850" indent="-514350">
              <a:buFont typeface="Century Gothic" panose="020B0502020202020204" pitchFamily="34" charset="0"/>
              <a:buAutoNum type="arabicPeriod" startAt="4"/>
            </a:pPr>
            <a:endParaRPr lang="en-US" altLang="en-US" sz="2400" b="1" dirty="0" smtClean="0">
              <a:solidFill>
                <a:schemeClr val="tx1"/>
              </a:solidFill>
            </a:endParaRPr>
          </a:p>
        </p:txBody>
      </p:sp>
      <p:sp>
        <p:nvSpPr>
          <p:cNvPr id="2" name="Title 1"/>
          <p:cNvSpPr>
            <a:spLocks noGrp="1"/>
          </p:cNvSpPr>
          <p:nvPr>
            <p:ph type="title"/>
          </p:nvPr>
        </p:nvSpPr>
        <p:spPr>
          <a:xfrm>
            <a:off x="1754725" y="0"/>
            <a:ext cx="8911687" cy="1280890"/>
          </a:xfrm>
        </p:spPr>
        <p:txBody>
          <a:bodyPr/>
          <a:lstStyle/>
          <a:p>
            <a:pPr>
              <a:defRPr/>
            </a:pPr>
            <a:r>
              <a:rPr lang="en-US" dirty="0" smtClean="0">
                <a:solidFill>
                  <a:schemeClr val="accent1"/>
                </a:solidFill>
                <a:latin typeface="Arial Rounded MT Bold" pitchFamily="34" charset="0"/>
              </a:rPr>
              <a:t>Principles cont’d</a:t>
            </a:r>
            <a:r>
              <a:rPr lang="en-US" dirty="0" smtClean="0">
                <a:solidFill>
                  <a:schemeClr val="accent1"/>
                </a:solidFill>
              </a:rPr>
              <a:t>…</a:t>
            </a:r>
            <a:endParaRPr lang="en-US" dirty="0">
              <a:solidFill>
                <a:schemeClr val="accent1"/>
              </a:solidFill>
            </a:endParaRPr>
          </a:p>
        </p:txBody>
      </p:sp>
    </p:spTree>
    <p:extLst>
      <p:ext uri="{BB962C8B-B14F-4D97-AF65-F5344CB8AC3E}">
        <p14:creationId xmlns:p14="http://schemas.microsoft.com/office/powerpoint/2010/main" val="136908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8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27274" y="335291"/>
            <a:ext cx="6346258" cy="752129"/>
          </a:xfrm>
          <a:prstGeom prst="rect">
            <a:avLst/>
          </a:prstGeom>
        </p:spPr>
        <p:txBody>
          <a:bodyPr vert="horz" wrap="square" lIns="0" tIns="13335" rIns="0" bIns="0" rtlCol="0">
            <a:spAutoFit/>
          </a:bodyPr>
          <a:lstStyle/>
          <a:p>
            <a:pPr marL="12700">
              <a:spcBef>
                <a:spcPts val="105"/>
              </a:spcBef>
            </a:pPr>
            <a:r>
              <a:rPr sz="4800" b="1" spc="-15" dirty="0">
                <a:solidFill>
                  <a:schemeClr val="accent1"/>
                </a:solidFill>
              </a:rPr>
              <a:t>Philosophy </a:t>
            </a:r>
            <a:r>
              <a:rPr sz="4800" b="1" spc="-10" dirty="0">
                <a:solidFill>
                  <a:schemeClr val="accent1"/>
                </a:solidFill>
              </a:rPr>
              <a:t>of</a:t>
            </a:r>
            <a:r>
              <a:rPr sz="4800" b="1" spc="-20" dirty="0">
                <a:solidFill>
                  <a:schemeClr val="accent1"/>
                </a:solidFill>
              </a:rPr>
              <a:t> </a:t>
            </a:r>
            <a:r>
              <a:rPr sz="4800" b="1" spc="-25" dirty="0">
                <a:solidFill>
                  <a:schemeClr val="accent1"/>
                </a:solidFill>
              </a:rPr>
              <a:t>First</a:t>
            </a:r>
            <a:r>
              <a:rPr sz="4800" b="1" spc="-15" dirty="0">
                <a:solidFill>
                  <a:schemeClr val="accent1"/>
                </a:solidFill>
              </a:rPr>
              <a:t> </a:t>
            </a:r>
            <a:r>
              <a:rPr sz="4800" b="1" dirty="0">
                <a:solidFill>
                  <a:schemeClr val="accent1"/>
                </a:solidFill>
              </a:rPr>
              <a:t>Aid</a:t>
            </a:r>
          </a:p>
        </p:txBody>
      </p:sp>
      <p:sp>
        <p:nvSpPr>
          <p:cNvPr id="3" name="object 3"/>
          <p:cNvSpPr txBox="1"/>
          <p:nvPr/>
        </p:nvSpPr>
        <p:spPr>
          <a:xfrm>
            <a:off x="535942" y="1508787"/>
            <a:ext cx="10690077" cy="4855816"/>
          </a:xfrm>
          <a:prstGeom prst="rect">
            <a:avLst/>
          </a:prstGeom>
        </p:spPr>
        <p:txBody>
          <a:bodyPr vert="horz" wrap="square" lIns="0" tIns="13335" rIns="0" bIns="0" rtlCol="0">
            <a:spAutoFit/>
          </a:bodyPr>
          <a:lstStyle/>
          <a:p>
            <a:pPr marL="355600" marR="5080" indent="-342900">
              <a:spcBef>
                <a:spcPts val="105"/>
              </a:spcBef>
              <a:buFont typeface="Arial MT"/>
              <a:buChar char="•"/>
              <a:tabLst>
                <a:tab pos="354965" algn="l"/>
                <a:tab pos="355600" algn="l"/>
              </a:tabLst>
            </a:pPr>
            <a:r>
              <a:rPr sz="3600" b="1" dirty="0">
                <a:cs typeface="Calibri"/>
              </a:rPr>
              <a:t>In</a:t>
            </a:r>
            <a:r>
              <a:rPr sz="3600" b="1" spc="5" dirty="0">
                <a:cs typeface="Calibri"/>
              </a:rPr>
              <a:t> </a:t>
            </a:r>
            <a:r>
              <a:rPr sz="3600" b="1" dirty="0">
                <a:cs typeface="Calibri"/>
              </a:rPr>
              <a:t>the </a:t>
            </a:r>
            <a:r>
              <a:rPr sz="3600" b="1" spc="-10" dirty="0">
                <a:cs typeface="Calibri"/>
              </a:rPr>
              <a:t>pre-hospital</a:t>
            </a:r>
            <a:r>
              <a:rPr sz="3600" b="1" dirty="0">
                <a:cs typeface="Calibri"/>
              </a:rPr>
              <a:t> </a:t>
            </a:r>
            <a:r>
              <a:rPr sz="3600" b="1" spc="-10" dirty="0">
                <a:cs typeface="Calibri"/>
              </a:rPr>
              <a:t>setting,</a:t>
            </a:r>
            <a:r>
              <a:rPr sz="3600" b="1" spc="20" dirty="0">
                <a:cs typeface="Calibri"/>
              </a:rPr>
              <a:t> </a:t>
            </a:r>
            <a:r>
              <a:rPr sz="3600" b="1" dirty="0">
                <a:cs typeface="Calibri"/>
              </a:rPr>
              <a:t>the</a:t>
            </a:r>
            <a:r>
              <a:rPr sz="3600" b="1" spc="-10" dirty="0">
                <a:cs typeface="Calibri"/>
              </a:rPr>
              <a:t> </a:t>
            </a:r>
            <a:r>
              <a:rPr sz="3600" b="1" spc="-50" dirty="0">
                <a:cs typeface="Calibri"/>
              </a:rPr>
              <a:t>key </a:t>
            </a:r>
            <a:r>
              <a:rPr sz="3600" b="1" spc="-45" dirty="0">
                <a:cs typeface="Calibri"/>
              </a:rPr>
              <a:t> </a:t>
            </a:r>
            <a:r>
              <a:rPr sz="3600" b="1" spc="-15" dirty="0">
                <a:cs typeface="Calibri"/>
              </a:rPr>
              <a:t>contributors</a:t>
            </a:r>
            <a:r>
              <a:rPr sz="3600" b="1" spc="5" dirty="0">
                <a:cs typeface="Calibri"/>
              </a:rPr>
              <a:t> </a:t>
            </a:r>
            <a:r>
              <a:rPr sz="3600" b="1" spc="-20" dirty="0">
                <a:cs typeface="Calibri"/>
              </a:rPr>
              <a:t>to</a:t>
            </a:r>
            <a:r>
              <a:rPr sz="3600" b="1" spc="5" dirty="0">
                <a:cs typeface="Calibri"/>
              </a:rPr>
              <a:t> </a:t>
            </a:r>
            <a:r>
              <a:rPr sz="3600" b="1" spc="-5" dirty="0">
                <a:cs typeface="Calibri"/>
              </a:rPr>
              <a:t>survival</a:t>
            </a:r>
            <a:r>
              <a:rPr sz="3600" b="1" spc="20" dirty="0">
                <a:cs typeface="Calibri"/>
              </a:rPr>
              <a:t> </a:t>
            </a:r>
            <a:r>
              <a:rPr sz="3600" b="1" dirty="0">
                <a:cs typeface="Calibri"/>
              </a:rPr>
              <a:t>and</a:t>
            </a:r>
            <a:r>
              <a:rPr sz="3600" b="1" spc="10" dirty="0">
                <a:cs typeface="Calibri"/>
              </a:rPr>
              <a:t> </a:t>
            </a:r>
            <a:r>
              <a:rPr sz="3600" b="1" spc="-10" dirty="0">
                <a:cs typeface="Calibri"/>
              </a:rPr>
              <a:t>recovery</a:t>
            </a:r>
            <a:r>
              <a:rPr sz="3600" b="1" spc="-40" dirty="0">
                <a:cs typeface="Calibri"/>
              </a:rPr>
              <a:t> </a:t>
            </a:r>
            <a:r>
              <a:rPr sz="3600" b="1" spc="-20" dirty="0">
                <a:cs typeface="Calibri"/>
              </a:rPr>
              <a:t>from </a:t>
            </a:r>
            <a:r>
              <a:rPr sz="3600" b="1" spc="-15" dirty="0">
                <a:cs typeface="Calibri"/>
              </a:rPr>
              <a:t> </a:t>
            </a:r>
            <a:r>
              <a:rPr sz="3600" b="1" dirty="0">
                <a:cs typeface="Calibri"/>
              </a:rPr>
              <a:t>illness</a:t>
            </a:r>
            <a:r>
              <a:rPr sz="3600" b="1" spc="5" dirty="0">
                <a:cs typeface="Calibri"/>
              </a:rPr>
              <a:t> </a:t>
            </a:r>
            <a:r>
              <a:rPr sz="3600" b="1" dirty="0">
                <a:cs typeface="Calibri"/>
              </a:rPr>
              <a:t>and</a:t>
            </a:r>
            <a:r>
              <a:rPr sz="3600" b="1" spc="15" dirty="0">
                <a:cs typeface="Calibri"/>
              </a:rPr>
              <a:t> </a:t>
            </a:r>
            <a:r>
              <a:rPr sz="3600" b="1" dirty="0">
                <a:cs typeface="Calibri"/>
              </a:rPr>
              <a:t>injury</a:t>
            </a:r>
            <a:r>
              <a:rPr sz="3600" b="1" spc="5" dirty="0">
                <a:cs typeface="Calibri"/>
              </a:rPr>
              <a:t> </a:t>
            </a:r>
            <a:r>
              <a:rPr sz="3600" b="1" spc="-10" dirty="0">
                <a:cs typeface="Calibri"/>
              </a:rPr>
              <a:t>are</a:t>
            </a:r>
            <a:r>
              <a:rPr sz="3600" b="1" spc="-15" dirty="0">
                <a:cs typeface="Calibri"/>
              </a:rPr>
              <a:t> </a:t>
            </a:r>
            <a:r>
              <a:rPr sz="3600" b="1" spc="-10" dirty="0">
                <a:cs typeface="Calibri"/>
              </a:rPr>
              <a:t>prompt</a:t>
            </a:r>
            <a:r>
              <a:rPr sz="3600" b="1" spc="5" dirty="0">
                <a:cs typeface="Calibri"/>
              </a:rPr>
              <a:t> </a:t>
            </a:r>
            <a:r>
              <a:rPr sz="3600" b="1" dirty="0">
                <a:cs typeface="Calibri"/>
              </a:rPr>
              <a:t>and</a:t>
            </a:r>
            <a:r>
              <a:rPr sz="3600" b="1" spc="15" dirty="0">
                <a:cs typeface="Calibri"/>
              </a:rPr>
              <a:t> </a:t>
            </a:r>
            <a:r>
              <a:rPr sz="3600" b="1" spc="-25" dirty="0">
                <a:cs typeface="Calibri"/>
              </a:rPr>
              <a:t>effective </a:t>
            </a:r>
            <a:r>
              <a:rPr sz="3600" b="1" spc="-20" dirty="0">
                <a:cs typeface="Calibri"/>
              </a:rPr>
              <a:t> </a:t>
            </a:r>
            <a:r>
              <a:rPr sz="3600" b="1" spc="-5" dirty="0">
                <a:cs typeface="Calibri"/>
              </a:rPr>
              <a:t>maintenance</a:t>
            </a:r>
            <a:r>
              <a:rPr sz="3600" b="1" spc="25" dirty="0">
                <a:cs typeface="Calibri"/>
              </a:rPr>
              <a:t> </a:t>
            </a:r>
            <a:r>
              <a:rPr sz="3600" b="1" dirty="0">
                <a:cs typeface="Calibri"/>
              </a:rPr>
              <a:t>of</a:t>
            </a:r>
            <a:r>
              <a:rPr sz="3600" b="1" spc="-5" dirty="0">
                <a:cs typeface="Calibri"/>
              </a:rPr>
              <a:t> the</a:t>
            </a:r>
            <a:r>
              <a:rPr sz="3600" b="1" spc="-30" dirty="0">
                <a:cs typeface="Calibri"/>
              </a:rPr>
              <a:t> </a:t>
            </a:r>
            <a:r>
              <a:rPr sz="3600" b="1" spc="-20" dirty="0">
                <a:solidFill>
                  <a:srgbClr val="FF0000"/>
                </a:solidFill>
                <a:cs typeface="Calibri"/>
              </a:rPr>
              <a:t>body’s</a:t>
            </a:r>
            <a:r>
              <a:rPr sz="3600" b="1" spc="5" dirty="0">
                <a:solidFill>
                  <a:srgbClr val="FF0000"/>
                </a:solidFill>
                <a:cs typeface="Calibri"/>
              </a:rPr>
              <a:t> </a:t>
            </a:r>
            <a:r>
              <a:rPr sz="3600" b="1" spc="-5" dirty="0">
                <a:solidFill>
                  <a:srgbClr val="FF0000"/>
                </a:solidFill>
                <a:cs typeface="Calibri"/>
              </a:rPr>
              <a:t>primary</a:t>
            </a:r>
            <a:r>
              <a:rPr sz="3600" b="1" spc="20" dirty="0">
                <a:solidFill>
                  <a:srgbClr val="FF0000"/>
                </a:solidFill>
                <a:cs typeface="Calibri"/>
              </a:rPr>
              <a:t> </a:t>
            </a:r>
            <a:r>
              <a:rPr sz="3600" b="1" spc="-5" dirty="0">
                <a:solidFill>
                  <a:srgbClr val="FF0000"/>
                </a:solidFill>
                <a:cs typeface="Calibri"/>
              </a:rPr>
              <a:t>functions</a:t>
            </a:r>
            <a:r>
              <a:rPr sz="3600" b="1" spc="-5" dirty="0">
                <a:cs typeface="Calibri"/>
              </a:rPr>
              <a:t>:</a:t>
            </a:r>
            <a:endParaRPr sz="3600" b="1" dirty="0">
              <a:cs typeface="Calibri"/>
            </a:endParaRPr>
          </a:p>
          <a:p>
            <a:pPr marL="527685" indent="-515620">
              <a:spcBef>
                <a:spcPts val="775"/>
              </a:spcBef>
              <a:buAutoNum type="arabicPeriod"/>
              <a:tabLst>
                <a:tab pos="527685" algn="l"/>
                <a:tab pos="528320" algn="l"/>
              </a:tabLst>
            </a:pPr>
            <a:r>
              <a:rPr sz="3600" b="1" i="1" spc="-20" dirty="0">
                <a:solidFill>
                  <a:schemeClr val="accent1"/>
                </a:solidFill>
                <a:cs typeface="Calibri"/>
              </a:rPr>
              <a:t>Airway</a:t>
            </a:r>
            <a:endParaRPr sz="3600" b="1" i="1" dirty="0">
              <a:solidFill>
                <a:schemeClr val="accent1"/>
              </a:solidFill>
              <a:cs typeface="Calibri"/>
            </a:endParaRPr>
          </a:p>
          <a:p>
            <a:pPr marL="527685" indent="-515620">
              <a:spcBef>
                <a:spcPts val="765"/>
              </a:spcBef>
              <a:buAutoNum type="arabicPeriod"/>
              <a:tabLst>
                <a:tab pos="527685" algn="l"/>
                <a:tab pos="528320" algn="l"/>
              </a:tabLst>
            </a:pPr>
            <a:r>
              <a:rPr sz="3600" b="1" i="1" spc="-10" dirty="0">
                <a:solidFill>
                  <a:schemeClr val="accent1"/>
                </a:solidFill>
                <a:cs typeface="Calibri"/>
              </a:rPr>
              <a:t>Breathing</a:t>
            </a:r>
            <a:endParaRPr sz="3600" b="1" i="1" dirty="0">
              <a:solidFill>
                <a:schemeClr val="accent1"/>
              </a:solidFill>
              <a:cs typeface="Calibri"/>
            </a:endParaRPr>
          </a:p>
          <a:p>
            <a:pPr marL="527685" indent="-515620">
              <a:spcBef>
                <a:spcPts val="770"/>
              </a:spcBef>
              <a:buAutoNum type="arabicPeriod"/>
              <a:tabLst>
                <a:tab pos="527685" algn="l"/>
                <a:tab pos="528320" algn="l"/>
              </a:tabLst>
            </a:pPr>
            <a:r>
              <a:rPr sz="3600" b="1" i="1" spc="-10" dirty="0">
                <a:solidFill>
                  <a:schemeClr val="accent1"/>
                </a:solidFill>
                <a:cs typeface="Calibri"/>
              </a:rPr>
              <a:t>Circulation</a:t>
            </a:r>
            <a:endParaRPr sz="3600" b="1" i="1" dirty="0">
              <a:solidFill>
                <a:schemeClr val="accent1"/>
              </a:solidFill>
              <a:cs typeface="Calibri"/>
            </a:endParaRPr>
          </a:p>
          <a:p>
            <a:pPr marL="527685" indent="-515620">
              <a:spcBef>
                <a:spcPts val="770"/>
              </a:spcBef>
              <a:buAutoNum type="arabicPeriod"/>
              <a:tabLst>
                <a:tab pos="527685" algn="l"/>
                <a:tab pos="528320" algn="l"/>
              </a:tabLst>
            </a:pPr>
            <a:r>
              <a:rPr sz="3600" b="1" i="1" spc="-5" dirty="0">
                <a:solidFill>
                  <a:schemeClr val="accent1"/>
                </a:solidFill>
                <a:cs typeface="Calibri"/>
              </a:rPr>
              <a:t>Bleeding</a:t>
            </a:r>
            <a:r>
              <a:rPr sz="3600" b="1" i="1" spc="-10" dirty="0">
                <a:solidFill>
                  <a:schemeClr val="accent1"/>
                </a:solidFill>
                <a:cs typeface="Calibri"/>
              </a:rPr>
              <a:t> </a:t>
            </a:r>
            <a:r>
              <a:rPr sz="3600" b="1" i="1" spc="-15" dirty="0">
                <a:solidFill>
                  <a:schemeClr val="accent1"/>
                </a:solidFill>
                <a:cs typeface="Calibri"/>
              </a:rPr>
              <a:t>control</a:t>
            </a:r>
            <a:r>
              <a:rPr sz="3600" b="1" i="1" spc="-10" dirty="0">
                <a:solidFill>
                  <a:schemeClr val="accent1"/>
                </a:solidFill>
                <a:cs typeface="Calibri"/>
              </a:rPr>
              <a:t> </a:t>
            </a:r>
            <a:r>
              <a:rPr sz="3600" b="1" i="1" spc="-25" dirty="0">
                <a:solidFill>
                  <a:schemeClr val="accent1"/>
                </a:solidFill>
                <a:cs typeface="Calibri"/>
              </a:rPr>
              <a:t>(life</a:t>
            </a:r>
            <a:r>
              <a:rPr sz="3600" b="1" i="1" spc="-5" dirty="0">
                <a:solidFill>
                  <a:schemeClr val="accent1"/>
                </a:solidFill>
                <a:cs typeface="Calibri"/>
              </a:rPr>
              <a:t> </a:t>
            </a:r>
            <a:r>
              <a:rPr sz="3600" b="1" i="1" spc="-10" dirty="0">
                <a:solidFill>
                  <a:schemeClr val="accent1"/>
                </a:solidFill>
                <a:cs typeface="Calibri"/>
              </a:rPr>
              <a:t>threatening)</a:t>
            </a:r>
            <a:endParaRPr sz="3600" b="1" i="1" dirty="0">
              <a:solidFill>
                <a:schemeClr val="accent1"/>
              </a:solidFill>
              <a:cs typeface="Calibri"/>
            </a:endParaRPr>
          </a:p>
        </p:txBody>
      </p:sp>
    </p:spTree>
    <p:extLst>
      <p:ext uri="{BB962C8B-B14F-4D97-AF65-F5344CB8AC3E}">
        <p14:creationId xmlns:p14="http://schemas.microsoft.com/office/powerpoint/2010/main" val="140138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30326" y="192150"/>
            <a:ext cx="6799120" cy="750847"/>
          </a:xfrm>
          <a:prstGeom prst="rect">
            <a:avLst/>
          </a:prstGeom>
        </p:spPr>
        <p:txBody>
          <a:bodyPr vert="horz" wrap="square" lIns="0" tIns="12065" rIns="0" bIns="0" rtlCol="0">
            <a:spAutoFit/>
          </a:bodyPr>
          <a:lstStyle/>
          <a:p>
            <a:pPr marL="12700">
              <a:spcBef>
                <a:spcPts val="95"/>
              </a:spcBef>
            </a:pPr>
            <a:r>
              <a:rPr sz="4800" b="1" spc="-10" dirty="0">
                <a:solidFill>
                  <a:schemeClr val="accent1"/>
                </a:solidFill>
              </a:rPr>
              <a:t>Importance</a:t>
            </a:r>
            <a:r>
              <a:rPr sz="4800" b="1" spc="5" dirty="0">
                <a:solidFill>
                  <a:schemeClr val="accent1"/>
                </a:solidFill>
              </a:rPr>
              <a:t> </a:t>
            </a:r>
            <a:r>
              <a:rPr sz="4800" b="1" spc="-5" dirty="0">
                <a:solidFill>
                  <a:schemeClr val="accent1"/>
                </a:solidFill>
              </a:rPr>
              <a:t>of </a:t>
            </a:r>
            <a:r>
              <a:rPr sz="4800" b="1" spc="-30" dirty="0">
                <a:solidFill>
                  <a:schemeClr val="accent1"/>
                </a:solidFill>
              </a:rPr>
              <a:t>first</a:t>
            </a:r>
            <a:r>
              <a:rPr sz="4800" b="1" spc="20" dirty="0">
                <a:solidFill>
                  <a:schemeClr val="accent1"/>
                </a:solidFill>
              </a:rPr>
              <a:t> </a:t>
            </a:r>
            <a:r>
              <a:rPr sz="4800" b="1" spc="-5" dirty="0">
                <a:solidFill>
                  <a:schemeClr val="accent1"/>
                </a:solidFill>
              </a:rPr>
              <a:t>aid:</a:t>
            </a:r>
            <a:endParaRPr sz="4800" b="1" dirty="0">
              <a:solidFill>
                <a:schemeClr val="accent1"/>
              </a:solidFill>
            </a:endParaRPr>
          </a:p>
        </p:txBody>
      </p:sp>
      <p:sp>
        <p:nvSpPr>
          <p:cNvPr id="3" name="object 3"/>
          <p:cNvSpPr txBox="1"/>
          <p:nvPr/>
        </p:nvSpPr>
        <p:spPr>
          <a:xfrm>
            <a:off x="309489" y="1229028"/>
            <a:ext cx="11774658" cy="5347618"/>
          </a:xfrm>
          <a:prstGeom prst="rect">
            <a:avLst/>
          </a:prstGeom>
        </p:spPr>
        <p:txBody>
          <a:bodyPr vert="horz" wrap="square" lIns="0" tIns="12700" rIns="0" bIns="0" rtlCol="0">
            <a:spAutoFit/>
          </a:bodyPr>
          <a:lstStyle/>
          <a:p>
            <a:pPr marL="12700">
              <a:spcBef>
                <a:spcPts val="100"/>
              </a:spcBef>
            </a:pPr>
            <a:r>
              <a:rPr sz="3200" b="1" dirty="0">
                <a:cs typeface="Times New Roman"/>
              </a:rPr>
              <a:t>The</a:t>
            </a:r>
            <a:r>
              <a:rPr sz="3200" b="1" spc="-5" dirty="0">
                <a:cs typeface="Times New Roman"/>
              </a:rPr>
              <a:t> importance</a:t>
            </a:r>
            <a:r>
              <a:rPr sz="3200" b="1" spc="50" dirty="0">
                <a:cs typeface="Times New Roman"/>
              </a:rPr>
              <a:t> </a:t>
            </a:r>
            <a:r>
              <a:rPr sz="3200" b="1" dirty="0">
                <a:cs typeface="Times New Roman"/>
              </a:rPr>
              <a:t>of </a:t>
            </a:r>
            <a:r>
              <a:rPr sz="3200" b="1" spc="-5" dirty="0">
                <a:cs typeface="Times New Roman"/>
              </a:rPr>
              <a:t>first</a:t>
            </a:r>
            <a:r>
              <a:rPr sz="3200" b="1" spc="5" dirty="0">
                <a:cs typeface="Times New Roman"/>
              </a:rPr>
              <a:t> </a:t>
            </a:r>
            <a:r>
              <a:rPr sz="3200" b="1" dirty="0">
                <a:cs typeface="Times New Roman"/>
              </a:rPr>
              <a:t>aid</a:t>
            </a:r>
            <a:r>
              <a:rPr sz="3200" b="1" spc="5" dirty="0">
                <a:cs typeface="Times New Roman"/>
              </a:rPr>
              <a:t> </a:t>
            </a:r>
            <a:r>
              <a:rPr sz="3200" b="1" spc="-5" dirty="0">
                <a:cs typeface="Times New Roman"/>
              </a:rPr>
              <a:t>is</a:t>
            </a:r>
            <a:r>
              <a:rPr sz="3200" b="1" spc="-10" dirty="0">
                <a:cs typeface="Times New Roman"/>
              </a:rPr>
              <a:t> </a:t>
            </a:r>
            <a:r>
              <a:rPr sz="3200" b="1" dirty="0">
                <a:cs typeface="Times New Roman"/>
              </a:rPr>
              <a:t>hard to</a:t>
            </a:r>
            <a:r>
              <a:rPr sz="3200" b="1" spc="5" dirty="0">
                <a:cs typeface="Times New Roman"/>
              </a:rPr>
              <a:t> </a:t>
            </a:r>
            <a:r>
              <a:rPr sz="3200" b="1" spc="-5" dirty="0">
                <a:cs typeface="Times New Roman"/>
              </a:rPr>
              <a:t>overestimate.</a:t>
            </a:r>
            <a:endParaRPr sz="3200" b="1" dirty="0">
              <a:cs typeface="Times New Roman"/>
            </a:endParaRPr>
          </a:p>
          <a:p>
            <a:pPr marL="355600" marR="596265">
              <a:spcBef>
                <a:spcPts val="360"/>
              </a:spcBef>
            </a:pPr>
            <a:r>
              <a:rPr sz="3200" b="1" dirty="0">
                <a:cs typeface="Times New Roman"/>
              </a:rPr>
              <a:t>Among</a:t>
            </a:r>
            <a:r>
              <a:rPr sz="3200" b="1" spc="-5" dirty="0">
                <a:cs typeface="Times New Roman"/>
              </a:rPr>
              <a:t> the</a:t>
            </a:r>
            <a:r>
              <a:rPr sz="3200" b="1" spc="20" dirty="0">
                <a:cs typeface="Times New Roman"/>
              </a:rPr>
              <a:t> </a:t>
            </a:r>
            <a:r>
              <a:rPr sz="3200" b="1" spc="-5" dirty="0">
                <a:cs typeface="Times New Roman"/>
              </a:rPr>
              <a:t>major</a:t>
            </a:r>
            <a:r>
              <a:rPr sz="3200" b="1" spc="15" dirty="0">
                <a:cs typeface="Times New Roman"/>
              </a:rPr>
              <a:t> </a:t>
            </a:r>
            <a:r>
              <a:rPr sz="3200" b="1" spc="-5" dirty="0">
                <a:cs typeface="Times New Roman"/>
              </a:rPr>
              <a:t>benefits</a:t>
            </a:r>
            <a:r>
              <a:rPr sz="3200" b="1" spc="20" dirty="0">
                <a:cs typeface="Times New Roman"/>
              </a:rPr>
              <a:t> </a:t>
            </a:r>
            <a:r>
              <a:rPr sz="3200" b="1" dirty="0">
                <a:cs typeface="Times New Roman"/>
              </a:rPr>
              <a:t>of</a:t>
            </a:r>
            <a:r>
              <a:rPr sz="3200" b="1" spc="-5" dirty="0">
                <a:cs typeface="Times New Roman"/>
              </a:rPr>
              <a:t> first</a:t>
            </a:r>
            <a:r>
              <a:rPr sz="3200" b="1" spc="15" dirty="0">
                <a:cs typeface="Times New Roman"/>
              </a:rPr>
              <a:t> </a:t>
            </a:r>
            <a:r>
              <a:rPr sz="3200" b="1" dirty="0">
                <a:cs typeface="Times New Roman"/>
              </a:rPr>
              <a:t>aid</a:t>
            </a:r>
            <a:r>
              <a:rPr sz="3200" b="1" spc="15" dirty="0">
                <a:cs typeface="Times New Roman"/>
              </a:rPr>
              <a:t> </a:t>
            </a:r>
            <a:r>
              <a:rPr sz="3200" b="1" dirty="0">
                <a:cs typeface="Times New Roman"/>
              </a:rPr>
              <a:t>are the </a:t>
            </a:r>
            <a:r>
              <a:rPr sz="3200" b="1" spc="-735" dirty="0">
                <a:cs typeface="Times New Roman"/>
              </a:rPr>
              <a:t> </a:t>
            </a:r>
            <a:r>
              <a:rPr sz="3200" b="1" spc="-5" dirty="0">
                <a:cs typeface="Times New Roman"/>
              </a:rPr>
              <a:t>following:</a:t>
            </a:r>
            <a:endParaRPr sz="3200" b="1" dirty="0">
              <a:cs typeface="Times New Roman"/>
            </a:endParaRPr>
          </a:p>
          <a:p>
            <a:pPr marL="355600" marR="1318895" indent="-342900">
              <a:spcBef>
                <a:spcPts val="720"/>
              </a:spcBef>
              <a:buFont typeface="Arial MT"/>
              <a:buChar char="•"/>
              <a:tabLst>
                <a:tab pos="354965" algn="l"/>
                <a:tab pos="355600" algn="l"/>
              </a:tabLst>
            </a:pPr>
            <a:r>
              <a:rPr sz="3200" b="1" dirty="0">
                <a:cs typeface="Times New Roman"/>
              </a:rPr>
              <a:t>Providing</a:t>
            </a:r>
            <a:r>
              <a:rPr sz="3200" b="1" spc="-10" dirty="0">
                <a:cs typeface="Times New Roman"/>
              </a:rPr>
              <a:t> </a:t>
            </a:r>
            <a:r>
              <a:rPr sz="3200" b="1" dirty="0">
                <a:solidFill>
                  <a:srgbClr val="FF0000"/>
                </a:solidFill>
                <a:cs typeface="Times New Roman"/>
              </a:rPr>
              <a:t>quick</a:t>
            </a:r>
            <a:r>
              <a:rPr sz="3200" b="1" spc="5" dirty="0">
                <a:solidFill>
                  <a:srgbClr val="FF0000"/>
                </a:solidFill>
                <a:cs typeface="Times New Roman"/>
              </a:rPr>
              <a:t> </a:t>
            </a:r>
            <a:r>
              <a:rPr sz="3200" b="1" spc="-5" dirty="0">
                <a:cs typeface="Times New Roman"/>
              </a:rPr>
              <a:t>medical</a:t>
            </a:r>
            <a:r>
              <a:rPr sz="3200" b="1" spc="15" dirty="0">
                <a:cs typeface="Times New Roman"/>
              </a:rPr>
              <a:t> </a:t>
            </a:r>
            <a:r>
              <a:rPr sz="3200" b="1" spc="-5" dirty="0">
                <a:cs typeface="Times New Roman"/>
              </a:rPr>
              <a:t>treatment</a:t>
            </a:r>
            <a:r>
              <a:rPr sz="3200" b="1" spc="35" dirty="0">
                <a:cs typeface="Times New Roman"/>
              </a:rPr>
              <a:t> </a:t>
            </a:r>
            <a:r>
              <a:rPr sz="3200" b="1" spc="-5" dirty="0" smtClean="0">
                <a:cs typeface="Times New Roman"/>
              </a:rPr>
              <a:t>until</a:t>
            </a:r>
            <a:r>
              <a:rPr lang="en-US" sz="3200" b="1" spc="-5" dirty="0" smtClean="0">
                <a:cs typeface="Times New Roman"/>
              </a:rPr>
              <a:t> </a:t>
            </a:r>
            <a:r>
              <a:rPr sz="3200" b="1" dirty="0" smtClean="0">
                <a:cs typeface="Times New Roman"/>
              </a:rPr>
              <a:t>professional</a:t>
            </a:r>
            <a:r>
              <a:rPr sz="3200" b="1" spc="15" dirty="0" smtClean="0">
                <a:cs typeface="Times New Roman"/>
              </a:rPr>
              <a:t> </a:t>
            </a:r>
            <a:r>
              <a:rPr sz="3200" b="1" spc="-5" dirty="0">
                <a:cs typeface="Times New Roman"/>
              </a:rPr>
              <a:t>assistance</a:t>
            </a:r>
            <a:r>
              <a:rPr sz="3200" b="1" spc="45" dirty="0">
                <a:cs typeface="Times New Roman"/>
              </a:rPr>
              <a:t> </a:t>
            </a:r>
            <a:r>
              <a:rPr sz="3200" b="1" spc="-5" dirty="0">
                <a:cs typeface="Times New Roman"/>
              </a:rPr>
              <a:t>arrives.</a:t>
            </a:r>
            <a:endParaRPr sz="3200" b="1" dirty="0">
              <a:cs typeface="Times New Roman"/>
            </a:endParaRPr>
          </a:p>
          <a:p>
            <a:pPr marL="355600" marR="269875" indent="-342900">
              <a:spcBef>
                <a:spcPts val="700"/>
              </a:spcBef>
              <a:buFont typeface="Arial MT"/>
              <a:buChar char="•"/>
              <a:tabLst>
                <a:tab pos="354965" algn="l"/>
                <a:tab pos="355600" algn="l"/>
              </a:tabLst>
            </a:pPr>
            <a:r>
              <a:rPr sz="3200" b="1" spc="-5" dirty="0">
                <a:cs typeface="Times New Roman"/>
              </a:rPr>
              <a:t>First </a:t>
            </a:r>
            <a:r>
              <a:rPr sz="3200" b="1" dirty="0">
                <a:cs typeface="Times New Roman"/>
              </a:rPr>
              <a:t>aid</a:t>
            </a:r>
            <a:r>
              <a:rPr sz="3200" b="1" spc="10" dirty="0">
                <a:cs typeface="Times New Roman"/>
              </a:rPr>
              <a:t> </a:t>
            </a:r>
            <a:r>
              <a:rPr sz="3200" b="1" dirty="0">
                <a:cs typeface="Times New Roman"/>
              </a:rPr>
              <a:t>helps</a:t>
            </a:r>
            <a:r>
              <a:rPr sz="3200" b="1" spc="-5" dirty="0">
                <a:cs typeface="Times New Roman"/>
              </a:rPr>
              <a:t> </a:t>
            </a:r>
            <a:r>
              <a:rPr sz="3200" b="1" dirty="0">
                <a:cs typeface="Times New Roman"/>
              </a:rPr>
              <a:t>ensure</a:t>
            </a:r>
            <a:r>
              <a:rPr sz="3200" b="1" spc="10" dirty="0">
                <a:cs typeface="Times New Roman"/>
              </a:rPr>
              <a:t> </a:t>
            </a:r>
            <a:r>
              <a:rPr sz="3200" b="1" dirty="0">
                <a:cs typeface="Times New Roman"/>
              </a:rPr>
              <a:t>that the</a:t>
            </a:r>
            <a:r>
              <a:rPr sz="3200" b="1" spc="-10" dirty="0">
                <a:cs typeface="Times New Roman"/>
              </a:rPr>
              <a:t> </a:t>
            </a:r>
            <a:r>
              <a:rPr sz="3200" b="1" spc="-5" dirty="0">
                <a:solidFill>
                  <a:srgbClr val="FF0000"/>
                </a:solidFill>
                <a:cs typeface="Times New Roman"/>
              </a:rPr>
              <a:t>right</a:t>
            </a:r>
            <a:r>
              <a:rPr sz="3200" b="1" spc="20" dirty="0">
                <a:solidFill>
                  <a:srgbClr val="FF0000"/>
                </a:solidFill>
                <a:cs typeface="Times New Roman"/>
              </a:rPr>
              <a:t> </a:t>
            </a:r>
            <a:r>
              <a:rPr sz="3200" b="1" spc="-5" dirty="0">
                <a:solidFill>
                  <a:srgbClr val="FF0000"/>
                </a:solidFill>
                <a:cs typeface="Times New Roman"/>
              </a:rPr>
              <a:t>methods</a:t>
            </a:r>
            <a:r>
              <a:rPr sz="3200" b="1" spc="15" dirty="0">
                <a:solidFill>
                  <a:srgbClr val="FF0000"/>
                </a:solidFill>
                <a:cs typeface="Times New Roman"/>
              </a:rPr>
              <a:t> </a:t>
            </a:r>
            <a:r>
              <a:rPr sz="3200" b="1" dirty="0">
                <a:cs typeface="Times New Roman"/>
              </a:rPr>
              <a:t>of </a:t>
            </a:r>
            <a:r>
              <a:rPr sz="3200" b="1" spc="-735" dirty="0">
                <a:cs typeface="Times New Roman"/>
              </a:rPr>
              <a:t> </a:t>
            </a:r>
            <a:r>
              <a:rPr sz="3200" b="1" spc="-5" dirty="0">
                <a:cs typeface="Times New Roman"/>
              </a:rPr>
              <a:t>administering</a:t>
            </a:r>
            <a:r>
              <a:rPr sz="3200" b="1" spc="55" dirty="0">
                <a:cs typeface="Times New Roman"/>
              </a:rPr>
              <a:t> </a:t>
            </a:r>
            <a:r>
              <a:rPr sz="3200" b="1" spc="-5" dirty="0">
                <a:solidFill>
                  <a:srgbClr val="FF0000"/>
                </a:solidFill>
                <a:cs typeface="Times New Roman"/>
              </a:rPr>
              <a:t>medical</a:t>
            </a:r>
            <a:r>
              <a:rPr sz="3200" b="1" spc="35" dirty="0">
                <a:solidFill>
                  <a:srgbClr val="FF0000"/>
                </a:solidFill>
                <a:cs typeface="Times New Roman"/>
              </a:rPr>
              <a:t> </a:t>
            </a:r>
            <a:r>
              <a:rPr sz="3200" b="1" spc="-5" dirty="0">
                <a:solidFill>
                  <a:srgbClr val="FF0000"/>
                </a:solidFill>
                <a:cs typeface="Times New Roman"/>
              </a:rPr>
              <a:t>assistance</a:t>
            </a:r>
            <a:r>
              <a:rPr sz="3200" b="1" spc="40" dirty="0">
                <a:solidFill>
                  <a:srgbClr val="FF0000"/>
                </a:solidFill>
                <a:cs typeface="Times New Roman"/>
              </a:rPr>
              <a:t> </a:t>
            </a:r>
            <a:r>
              <a:rPr sz="3200" b="1" dirty="0">
                <a:cs typeface="Times New Roman"/>
              </a:rPr>
              <a:t>are</a:t>
            </a:r>
            <a:r>
              <a:rPr sz="3200" b="1" spc="15" dirty="0">
                <a:cs typeface="Times New Roman"/>
              </a:rPr>
              <a:t> </a:t>
            </a:r>
            <a:r>
              <a:rPr sz="3200" b="1" spc="-5" dirty="0">
                <a:cs typeface="Times New Roman"/>
              </a:rPr>
              <a:t>provided.</a:t>
            </a:r>
            <a:endParaRPr sz="3200" b="1" dirty="0">
              <a:cs typeface="Times New Roman"/>
            </a:endParaRPr>
          </a:p>
          <a:p>
            <a:pPr marL="355600" marR="1404620" indent="-342900">
              <a:spcBef>
                <a:spcPts val="720"/>
              </a:spcBef>
              <a:buFont typeface="Arial MT"/>
              <a:buChar char="•"/>
              <a:tabLst>
                <a:tab pos="354965" algn="l"/>
                <a:tab pos="355600" algn="l"/>
              </a:tabLst>
            </a:pPr>
            <a:r>
              <a:rPr sz="3200" b="1" dirty="0">
                <a:solidFill>
                  <a:srgbClr val="FF0000"/>
                </a:solidFill>
                <a:cs typeface="Times New Roman"/>
              </a:rPr>
              <a:t>Knowledge</a:t>
            </a:r>
            <a:r>
              <a:rPr sz="3200" b="1" spc="-15" dirty="0">
                <a:solidFill>
                  <a:srgbClr val="FF0000"/>
                </a:solidFill>
                <a:cs typeface="Times New Roman"/>
              </a:rPr>
              <a:t> </a:t>
            </a:r>
            <a:r>
              <a:rPr sz="3200" b="1" dirty="0">
                <a:cs typeface="Times New Roman"/>
              </a:rPr>
              <a:t>in</a:t>
            </a:r>
            <a:r>
              <a:rPr sz="3200" b="1" spc="-5" dirty="0">
                <a:cs typeface="Times New Roman"/>
              </a:rPr>
              <a:t> first</a:t>
            </a:r>
            <a:r>
              <a:rPr sz="3200" b="1" spc="10" dirty="0">
                <a:cs typeface="Times New Roman"/>
              </a:rPr>
              <a:t> </a:t>
            </a:r>
            <a:r>
              <a:rPr sz="3200" b="1" dirty="0">
                <a:cs typeface="Times New Roman"/>
              </a:rPr>
              <a:t>aid</a:t>
            </a:r>
            <a:r>
              <a:rPr sz="3200" b="1" spc="-5" dirty="0">
                <a:cs typeface="Times New Roman"/>
              </a:rPr>
              <a:t> also</a:t>
            </a:r>
            <a:r>
              <a:rPr sz="3200" b="1" spc="15" dirty="0">
                <a:cs typeface="Times New Roman"/>
              </a:rPr>
              <a:t> </a:t>
            </a:r>
            <a:r>
              <a:rPr sz="3200" b="1" spc="-5" dirty="0">
                <a:solidFill>
                  <a:srgbClr val="FF0000"/>
                </a:solidFill>
                <a:cs typeface="Times New Roman"/>
              </a:rPr>
              <a:t>benefits</a:t>
            </a:r>
            <a:r>
              <a:rPr sz="3200" b="1" spc="15" dirty="0">
                <a:solidFill>
                  <a:srgbClr val="FF0000"/>
                </a:solidFill>
                <a:cs typeface="Times New Roman"/>
              </a:rPr>
              <a:t> </a:t>
            </a:r>
            <a:r>
              <a:rPr sz="3200" b="1" dirty="0">
                <a:cs typeface="Times New Roman"/>
              </a:rPr>
              <a:t>the </a:t>
            </a:r>
            <a:r>
              <a:rPr sz="3200" b="1" spc="-735" dirty="0">
                <a:cs typeface="Times New Roman"/>
              </a:rPr>
              <a:t> </a:t>
            </a:r>
            <a:r>
              <a:rPr sz="3200" b="1" spc="-5" dirty="0">
                <a:cs typeface="Times New Roman"/>
              </a:rPr>
              <a:t>individuals</a:t>
            </a:r>
            <a:r>
              <a:rPr sz="3200" b="1" spc="25" dirty="0">
                <a:cs typeface="Times New Roman"/>
              </a:rPr>
              <a:t> </a:t>
            </a:r>
            <a:r>
              <a:rPr sz="3200" b="1" dirty="0">
                <a:cs typeface="Times New Roman"/>
              </a:rPr>
              <a:t>themselves.</a:t>
            </a:r>
          </a:p>
          <a:p>
            <a:pPr marL="355600" marR="74930" indent="-342900">
              <a:spcBef>
                <a:spcPts val="745"/>
              </a:spcBef>
              <a:buFont typeface="Arial MT"/>
              <a:buChar char="•"/>
              <a:tabLst>
                <a:tab pos="354965" algn="l"/>
                <a:tab pos="355600" algn="l"/>
              </a:tabLst>
            </a:pPr>
            <a:r>
              <a:rPr sz="3200" b="1" dirty="0">
                <a:cs typeface="Times New Roman"/>
              </a:rPr>
              <a:t>It </a:t>
            </a:r>
            <a:r>
              <a:rPr sz="3200" b="1" spc="-10" dirty="0">
                <a:solidFill>
                  <a:srgbClr val="FF0000"/>
                </a:solidFill>
                <a:cs typeface="Times New Roman"/>
              </a:rPr>
              <a:t>affords </a:t>
            </a:r>
            <a:r>
              <a:rPr sz="3200" b="1" dirty="0">
                <a:cs typeface="Times New Roman"/>
              </a:rPr>
              <a:t>people</a:t>
            </a:r>
            <a:r>
              <a:rPr sz="3200" b="1" spc="-5" dirty="0">
                <a:cs typeface="Times New Roman"/>
              </a:rPr>
              <a:t> </a:t>
            </a:r>
            <a:r>
              <a:rPr sz="3200" b="1" dirty="0">
                <a:cs typeface="Times New Roman"/>
              </a:rPr>
              <a:t>with</a:t>
            </a:r>
            <a:r>
              <a:rPr sz="3200" b="1" spc="-5" dirty="0">
                <a:cs typeface="Times New Roman"/>
              </a:rPr>
              <a:t> </a:t>
            </a:r>
            <a:r>
              <a:rPr sz="3200" b="1" dirty="0">
                <a:cs typeface="Times New Roman"/>
              </a:rPr>
              <a:t>the</a:t>
            </a:r>
            <a:r>
              <a:rPr sz="3200" b="1" spc="15" dirty="0">
                <a:cs typeface="Times New Roman"/>
              </a:rPr>
              <a:t> </a:t>
            </a:r>
            <a:r>
              <a:rPr sz="3200" b="1" spc="-5" dirty="0">
                <a:solidFill>
                  <a:srgbClr val="FF0000"/>
                </a:solidFill>
                <a:cs typeface="Times New Roman"/>
              </a:rPr>
              <a:t>ability</a:t>
            </a:r>
            <a:r>
              <a:rPr sz="3200" b="1" spc="35" dirty="0">
                <a:solidFill>
                  <a:srgbClr val="FF0000"/>
                </a:solidFill>
                <a:cs typeface="Times New Roman"/>
              </a:rPr>
              <a:t> </a:t>
            </a:r>
            <a:r>
              <a:rPr sz="3200" b="1" dirty="0">
                <a:cs typeface="Times New Roman"/>
              </a:rPr>
              <a:t>to </a:t>
            </a:r>
            <a:r>
              <a:rPr sz="3200" b="1" spc="-5" dirty="0">
                <a:cs typeface="Times New Roman"/>
              </a:rPr>
              <a:t>provide</a:t>
            </a:r>
            <a:r>
              <a:rPr sz="3200" b="1" spc="10" dirty="0">
                <a:cs typeface="Times New Roman"/>
              </a:rPr>
              <a:t> </a:t>
            </a:r>
            <a:r>
              <a:rPr sz="3200" b="1" dirty="0">
                <a:cs typeface="Times New Roman"/>
              </a:rPr>
              <a:t>help </a:t>
            </a:r>
            <a:r>
              <a:rPr sz="3200" b="1" spc="-735" dirty="0">
                <a:cs typeface="Times New Roman"/>
              </a:rPr>
              <a:t> </a:t>
            </a:r>
            <a:r>
              <a:rPr sz="3200" b="1" dirty="0">
                <a:cs typeface="Times New Roman"/>
              </a:rPr>
              <a:t>during</a:t>
            </a:r>
            <a:r>
              <a:rPr sz="3200" b="1" spc="10" dirty="0">
                <a:cs typeface="Times New Roman"/>
              </a:rPr>
              <a:t> </a:t>
            </a:r>
            <a:r>
              <a:rPr sz="3200" b="1" dirty="0">
                <a:cs typeface="Times New Roman"/>
              </a:rPr>
              <a:t>various</a:t>
            </a:r>
            <a:r>
              <a:rPr sz="3200" b="1" spc="15" dirty="0">
                <a:cs typeface="Times New Roman"/>
              </a:rPr>
              <a:t> </a:t>
            </a:r>
            <a:r>
              <a:rPr sz="3200" b="1" spc="-10" dirty="0">
                <a:cs typeface="Times New Roman"/>
              </a:rPr>
              <a:t>emergency</a:t>
            </a:r>
            <a:r>
              <a:rPr sz="3200" b="1" spc="30" dirty="0">
                <a:cs typeface="Times New Roman"/>
              </a:rPr>
              <a:t> </a:t>
            </a:r>
            <a:r>
              <a:rPr sz="3200" b="1" spc="-5" dirty="0">
                <a:cs typeface="Times New Roman"/>
              </a:rPr>
              <a:t>situations.</a:t>
            </a:r>
            <a:endParaRPr sz="3200" b="1" dirty="0">
              <a:cs typeface="Times New Roman"/>
            </a:endParaRPr>
          </a:p>
        </p:txBody>
      </p:sp>
    </p:spTree>
    <p:extLst>
      <p:ext uri="{BB962C8B-B14F-4D97-AF65-F5344CB8AC3E}">
        <p14:creationId xmlns:p14="http://schemas.microsoft.com/office/powerpoint/2010/main" val="297722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62708" y="0"/>
            <a:ext cx="8163169" cy="690574"/>
          </a:xfrm>
          <a:prstGeom prst="rect">
            <a:avLst/>
          </a:prstGeom>
        </p:spPr>
        <p:txBody>
          <a:bodyPr vert="horz" wrap="square" lIns="0" tIns="13335" rIns="0" bIns="0" rtlCol="0">
            <a:spAutoFit/>
          </a:bodyPr>
          <a:lstStyle/>
          <a:p>
            <a:pPr marL="12700">
              <a:spcBef>
                <a:spcPts val="105"/>
              </a:spcBef>
            </a:pPr>
            <a:r>
              <a:rPr sz="4400" b="1" spc="-5" dirty="0">
                <a:solidFill>
                  <a:schemeClr val="accent1"/>
                </a:solidFill>
              </a:rPr>
              <a:t>Golden</a:t>
            </a:r>
            <a:r>
              <a:rPr sz="4400" b="1" spc="-50" dirty="0">
                <a:solidFill>
                  <a:schemeClr val="accent1"/>
                </a:solidFill>
              </a:rPr>
              <a:t> </a:t>
            </a:r>
            <a:r>
              <a:rPr sz="4400" b="1" spc="-45" dirty="0">
                <a:solidFill>
                  <a:schemeClr val="accent1"/>
                </a:solidFill>
              </a:rPr>
              <a:t>rule’s</a:t>
            </a:r>
            <a:r>
              <a:rPr sz="4400" b="1" spc="-15" dirty="0">
                <a:solidFill>
                  <a:schemeClr val="accent1"/>
                </a:solidFill>
              </a:rPr>
              <a:t> </a:t>
            </a:r>
            <a:r>
              <a:rPr sz="4400" b="1" dirty="0">
                <a:solidFill>
                  <a:schemeClr val="accent1"/>
                </a:solidFill>
              </a:rPr>
              <a:t>of</a:t>
            </a:r>
            <a:r>
              <a:rPr sz="4400" b="1" spc="-15" dirty="0">
                <a:solidFill>
                  <a:schemeClr val="accent1"/>
                </a:solidFill>
              </a:rPr>
              <a:t> </a:t>
            </a:r>
            <a:r>
              <a:rPr sz="4400" b="1" spc="-25" dirty="0">
                <a:solidFill>
                  <a:schemeClr val="accent1"/>
                </a:solidFill>
              </a:rPr>
              <a:t>first</a:t>
            </a:r>
            <a:r>
              <a:rPr sz="4400" b="1" spc="-30" dirty="0">
                <a:solidFill>
                  <a:schemeClr val="accent1"/>
                </a:solidFill>
              </a:rPr>
              <a:t> </a:t>
            </a:r>
            <a:r>
              <a:rPr sz="4400" b="1" dirty="0">
                <a:solidFill>
                  <a:schemeClr val="accent1"/>
                </a:solidFill>
              </a:rPr>
              <a:t>aid.</a:t>
            </a:r>
          </a:p>
        </p:txBody>
      </p:sp>
      <p:sp>
        <p:nvSpPr>
          <p:cNvPr id="3" name="object 3"/>
          <p:cNvSpPr txBox="1"/>
          <p:nvPr/>
        </p:nvSpPr>
        <p:spPr>
          <a:xfrm>
            <a:off x="0" y="690574"/>
            <a:ext cx="12041945" cy="6236964"/>
          </a:xfrm>
          <a:prstGeom prst="rect">
            <a:avLst/>
          </a:prstGeom>
        </p:spPr>
        <p:txBody>
          <a:bodyPr vert="horz" wrap="square" lIns="0" tIns="12065" rIns="0" bIns="0" rtlCol="0">
            <a:spAutoFit/>
          </a:bodyPr>
          <a:lstStyle/>
          <a:p>
            <a:pPr marL="355600" indent="-342900">
              <a:spcBef>
                <a:spcPts val="95"/>
              </a:spcBef>
              <a:buFont typeface="Arial MT"/>
              <a:buChar char="•"/>
              <a:tabLst>
                <a:tab pos="354965" algn="l"/>
                <a:tab pos="355600" algn="l"/>
              </a:tabLst>
            </a:pPr>
            <a:r>
              <a:rPr sz="2800" b="1" spc="-5" dirty="0">
                <a:cs typeface="Times New Roman"/>
              </a:rPr>
              <a:t>Do</a:t>
            </a:r>
            <a:r>
              <a:rPr sz="2800" b="1" spc="10" dirty="0">
                <a:cs typeface="Times New Roman"/>
              </a:rPr>
              <a:t> </a:t>
            </a:r>
            <a:r>
              <a:rPr sz="2800" b="1" spc="-5" dirty="0">
                <a:cs typeface="Times New Roman"/>
              </a:rPr>
              <a:t>first</a:t>
            </a:r>
            <a:r>
              <a:rPr sz="2800" b="1" spc="15" dirty="0">
                <a:cs typeface="Times New Roman"/>
              </a:rPr>
              <a:t> </a:t>
            </a:r>
            <a:r>
              <a:rPr sz="2800" b="1" dirty="0">
                <a:cs typeface="Times New Roman"/>
              </a:rPr>
              <a:t>things</a:t>
            </a:r>
            <a:r>
              <a:rPr sz="2800" b="1" spc="-10" dirty="0">
                <a:cs typeface="Times New Roman"/>
              </a:rPr>
              <a:t> </a:t>
            </a:r>
            <a:r>
              <a:rPr sz="2800" b="1" spc="-5" dirty="0">
                <a:cs typeface="Times New Roman"/>
              </a:rPr>
              <a:t>first</a:t>
            </a:r>
            <a:r>
              <a:rPr sz="2800" b="1" spc="25" dirty="0">
                <a:cs typeface="Times New Roman"/>
              </a:rPr>
              <a:t> </a:t>
            </a:r>
            <a:r>
              <a:rPr sz="2800" b="1" spc="-20" dirty="0">
                <a:solidFill>
                  <a:srgbClr val="FF0000"/>
                </a:solidFill>
                <a:cs typeface="Times New Roman"/>
              </a:rPr>
              <a:t>quickly</a:t>
            </a:r>
            <a:r>
              <a:rPr sz="2800" b="1" spc="-20" dirty="0">
                <a:cs typeface="Times New Roman"/>
              </a:rPr>
              <a:t>,</a:t>
            </a:r>
            <a:r>
              <a:rPr sz="2800" b="1" spc="-10" dirty="0">
                <a:cs typeface="Times New Roman"/>
              </a:rPr>
              <a:t> </a:t>
            </a:r>
            <a:r>
              <a:rPr sz="2800" b="1" spc="-5" dirty="0">
                <a:solidFill>
                  <a:srgbClr val="FF0000"/>
                </a:solidFill>
                <a:cs typeface="Times New Roman"/>
              </a:rPr>
              <a:t>quietly</a:t>
            </a:r>
            <a:r>
              <a:rPr sz="2800" b="1" spc="5" dirty="0">
                <a:solidFill>
                  <a:srgbClr val="FF0000"/>
                </a:solidFill>
                <a:cs typeface="Times New Roman"/>
              </a:rPr>
              <a:t> </a:t>
            </a:r>
            <a:r>
              <a:rPr sz="2800" b="1" spc="-5" dirty="0">
                <a:cs typeface="Times New Roman"/>
              </a:rPr>
              <a:t>and</a:t>
            </a:r>
            <a:r>
              <a:rPr sz="2800" b="1" spc="5" dirty="0">
                <a:cs typeface="Times New Roman"/>
              </a:rPr>
              <a:t> </a:t>
            </a:r>
            <a:r>
              <a:rPr sz="2800" b="1" spc="-5" dirty="0">
                <a:cs typeface="Times New Roman"/>
              </a:rPr>
              <a:t>without</a:t>
            </a:r>
            <a:r>
              <a:rPr sz="2800" b="1" spc="5" dirty="0">
                <a:cs typeface="Times New Roman"/>
              </a:rPr>
              <a:t> </a:t>
            </a:r>
            <a:r>
              <a:rPr sz="2800" b="1" spc="-5" dirty="0">
                <a:cs typeface="Times New Roman"/>
              </a:rPr>
              <a:t>fuss</a:t>
            </a:r>
            <a:r>
              <a:rPr sz="2800" b="1" spc="-10" dirty="0">
                <a:cs typeface="Times New Roman"/>
              </a:rPr>
              <a:t> </a:t>
            </a:r>
            <a:r>
              <a:rPr sz="2800" b="1" spc="-5" dirty="0">
                <a:cs typeface="Times New Roman"/>
              </a:rPr>
              <a:t>or</a:t>
            </a:r>
            <a:r>
              <a:rPr sz="2800" b="1" spc="10" dirty="0">
                <a:cs typeface="Times New Roman"/>
              </a:rPr>
              <a:t> </a:t>
            </a:r>
            <a:r>
              <a:rPr sz="2800" b="1" spc="-5" dirty="0">
                <a:cs typeface="Times New Roman"/>
              </a:rPr>
              <a:t>panic.</a:t>
            </a:r>
            <a:endParaRPr sz="2800" b="1" dirty="0">
              <a:cs typeface="Times New Roman"/>
            </a:endParaRPr>
          </a:p>
          <a:p>
            <a:pPr marL="355600" indent="-342900">
              <a:buFont typeface="Arial MT"/>
              <a:buChar char="•"/>
              <a:tabLst>
                <a:tab pos="354965" algn="l"/>
                <a:tab pos="355600" algn="l"/>
              </a:tabLst>
            </a:pPr>
            <a:r>
              <a:rPr sz="2800" b="1" spc="-5" dirty="0">
                <a:cs typeface="Times New Roman"/>
              </a:rPr>
              <a:t>Give</a:t>
            </a:r>
            <a:r>
              <a:rPr sz="2800" b="1" dirty="0">
                <a:cs typeface="Times New Roman"/>
              </a:rPr>
              <a:t> </a:t>
            </a:r>
            <a:r>
              <a:rPr sz="2800" b="1" spc="-5" dirty="0">
                <a:solidFill>
                  <a:srgbClr val="FF0000"/>
                </a:solidFill>
                <a:cs typeface="Times New Roman"/>
              </a:rPr>
              <a:t>artificial</a:t>
            </a:r>
            <a:r>
              <a:rPr sz="2800" b="1" spc="30" dirty="0">
                <a:solidFill>
                  <a:srgbClr val="FF0000"/>
                </a:solidFill>
                <a:cs typeface="Times New Roman"/>
              </a:rPr>
              <a:t> </a:t>
            </a:r>
            <a:r>
              <a:rPr sz="2800" b="1" spc="-5" dirty="0">
                <a:solidFill>
                  <a:srgbClr val="FF0000"/>
                </a:solidFill>
                <a:cs typeface="Times New Roman"/>
              </a:rPr>
              <a:t>respiration</a:t>
            </a:r>
            <a:r>
              <a:rPr sz="2800" b="1" spc="25" dirty="0">
                <a:solidFill>
                  <a:srgbClr val="FF0000"/>
                </a:solidFill>
                <a:cs typeface="Times New Roman"/>
              </a:rPr>
              <a:t> </a:t>
            </a:r>
            <a:r>
              <a:rPr sz="2800" b="1" spc="-5" dirty="0">
                <a:cs typeface="Times New Roman"/>
              </a:rPr>
              <a:t>if</a:t>
            </a:r>
            <a:r>
              <a:rPr sz="2800" b="1" spc="5" dirty="0">
                <a:cs typeface="Times New Roman"/>
              </a:rPr>
              <a:t> </a:t>
            </a:r>
            <a:r>
              <a:rPr sz="2800" b="1" spc="-5" dirty="0">
                <a:cs typeface="Times New Roman"/>
              </a:rPr>
              <a:t>breathing</a:t>
            </a:r>
            <a:r>
              <a:rPr sz="2800" b="1" spc="10" dirty="0">
                <a:cs typeface="Times New Roman"/>
              </a:rPr>
              <a:t> </a:t>
            </a:r>
            <a:r>
              <a:rPr sz="2800" b="1" spc="-5" dirty="0">
                <a:cs typeface="Times New Roman"/>
              </a:rPr>
              <a:t>has</a:t>
            </a:r>
            <a:r>
              <a:rPr sz="2800" b="1" spc="-10" dirty="0">
                <a:cs typeface="Times New Roman"/>
              </a:rPr>
              <a:t> </a:t>
            </a:r>
            <a:r>
              <a:rPr sz="2800" b="1" dirty="0">
                <a:cs typeface="Times New Roman"/>
              </a:rPr>
              <a:t>stopped-every</a:t>
            </a:r>
            <a:r>
              <a:rPr sz="2800" b="1" spc="10" dirty="0">
                <a:cs typeface="Times New Roman"/>
              </a:rPr>
              <a:t> </a:t>
            </a:r>
            <a:r>
              <a:rPr sz="2800" b="1" spc="-5" dirty="0">
                <a:cs typeface="Times New Roman"/>
              </a:rPr>
              <a:t>second</a:t>
            </a:r>
            <a:endParaRPr sz="2800" b="1" dirty="0">
              <a:cs typeface="Times New Roman"/>
            </a:endParaRPr>
          </a:p>
          <a:p>
            <a:pPr marL="355600"/>
            <a:r>
              <a:rPr sz="2800" b="1" dirty="0">
                <a:cs typeface="Times New Roman"/>
              </a:rPr>
              <a:t>counts.</a:t>
            </a:r>
          </a:p>
          <a:p>
            <a:pPr marL="355600" indent="-342900">
              <a:buFont typeface="Arial MT"/>
              <a:buChar char="•"/>
              <a:tabLst>
                <a:tab pos="354965" algn="l"/>
                <a:tab pos="355600" algn="l"/>
              </a:tabLst>
            </a:pPr>
            <a:r>
              <a:rPr sz="2800" b="1" spc="-5" dirty="0">
                <a:cs typeface="Times New Roman"/>
              </a:rPr>
              <a:t>Stop</a:t>
            </a:r>
            <a:r>
              <a:rPr sz="2800" b="1" spc="-15" dirty="0">
                <a:cs typeface="Times New Roman"/>
              </a:rPr>
              <a:t> </a:t>
            </a:r>
            <a:r>
              <a:rPr sz="2800" b="1" spc="-5" dirty="0">
                <a:cs typeface="Times New Roman"/>
              </a:rPr>
              <a:t>any</a:t>
            </a:r>
            <a:r>
              <a:rPr sz="2800" b="1" dirty="0">
                <a:cs typeface="Times New Roman"/>
              </a:rPr>
              <a:t> </a:t>
            </a:r>
            <a:r>
              <a:rPr sz="2800" b="1" spc="-5" dirty="0">
                <a:solidFill>
                  <a:srgbClr val="FF0000"/>
                </a:solidFill>
                <a:cs typeface="Times New Roman"/>
              </a:rPr>
              <a:t>bleeding</a:t>
            </a:r>
            <a:r>
              <a:rPr sz="2800" b="1" spc="-5" dirty="0">
                <a:cs typeface="Times New Roman"/>
              </a:rPr>
              <a:t>.</a:t>
            </a:r>
            <a:endParaRPr sz="2800" b="1" dirty="0">
              <a:cs typeface="Times New Roman"/>
            </a:endParaRPr>
          </a:p>
          <a:p>
            <a:pPr marL="355600" marR="5080" indent="-342900">
              <a:spcBef>
                <a:spcPts val="530"/>
              </a:spcBef>
              <a:buFont typeface="Arial MT"/>
              <a:buChar char="•"/>
              <a:tabLst>
                <a:tab pos="354965" algn="l"/>
                <a:tab pos="355600" algn="l"/>
              </a:tabLst>
            </a:pPr>
            <a:r>
              <a:rPr sz="2800" b="1" spc="-5" dirty="0">
                <a:solidFill>
                  <a:srgbClr val="FF0000"/>
                </a:solidFill>
                <a:cs typeface="Times New Roman"/>
              </a:rPr>
              <a:t>Guard</a:t>
            </a:r>
            <a:r>
              <a:rPr sz="2800" b="1" spc="5" dirty="0">
                <a:solidFill>
                  <a:srgbClr val="FF0000"/>
                </a:solidFill>
                <a:cs typeface="Times New Roman"/>
              </a:rPr>
              <a:t> </a:t>
            </a:r>
            <a:r>
              <a:rPr sz="2800" b="1" spc="-5" dirty="0">
                <a:cs typeface="Times New Roman"/>
              </a:rPr>
              <a:t>against</a:t>
            </a:r>
            <a:r>
              <a:rPr sz="2800" b="1" dirty="0">
                <a:cs typeface="Times New Roman"/>
              </a:rPr>
              <a:t> or </a:t>
            </a:r>
            <a:r>
              <a:rPr sz="2800" b="1" spc="-5" dirty="0">
                <a:cs typeface="Times New Roman"/>
              </a:rPr>
              <a:t>treat</a:t>
            </a:r>
            <a:r>
              <a:rPr sz="2800" b="1" spc="15" dirty="0">
                <a:cs typeface="Times New Roman"/>
              </a:rPr>
              <a:t> </a:t>
            </a:r>
            <a:r>
              <a:rPr sz="2800" b="1" spc="-5" dirty="0">
                <a:cs typeface="Times New Roman"/>
              </a:rPr>
              <a:t>for</a:t>
            </a:r>
            <a:r>
              <a:rPr sz="2800" b="1" dirty="0">
                <a:cs typeface="Times New Roman"/>
              </a:rPr>
              <a:t> </a:t>
            </a:r>
            <a:r>
              <a:rPr sz="2800" b="1" spc="-5" dirty="0">
                <a:cs typeface="Times New Roman"/>
              </a:rPr>
              <a:t>shock</a:t>
            </a:r>
            <a:r>
              <a:rPr sz="2800" b="1" dirty="0">
                <a:cs typeface="Times New Roman"/>
              </a:rPr>
              <a:t> </a:t>
            </a:r>
            <a:r>
              <a:rPr sz="2800" b="1" spc="-5" dirty="0">
                <a:cs typeface="Times New Roman"/>
              </a:rPr>
              <a:t>by</a:t>
            </a:r>
            <a:r>
              <a:rPr sz="2800" b="1" dirty="0">
                <a:cs typeface="Times New Roman"/>
              </a:rPr>
              <a:t> </a:t>
            </a:r>
            <a:r>
              <a:rPr sz="2800" b="1" spc="-5" dirty="0">
                <a:cs typeface="Times New Roman"/>
              </a:rPr>
              <a:t>moving</a:t>
            </a:r>
            <a:r>
              <a:rPr sz="2800" b="1" spc="10" dirty="0">
                <a:cs typeface="Times New Roman"/>
              </a:rPr>
              <a:t> </a:t>
            </a:r>
            <a:r>
              <a:rPr sz="2800" b="1" spc="-5" dirty="0">
                <a:cs typeface="Times New Roman"/>
              </a:rPr>
              <a:t>the</a:t>
            </a:r>
            <a:r>
              <a:rPr sz="2800" b="1" dirty="0">
                <a:cs typeface="Times New Roman"/>
              </a:rPr>
              <a:t> </a:t>
            </a:r>
            <a:r>
              <a:rPr sz="2800" b="1" spc="-5" dirty="0">
                <a:cs typeface="Times New Roman"/>
              </a:rPr>
              <a:t>casualty</a:t>
            </a:r>
            <a:r>
              <a:rPr sz="2800" b="1" spc="15" dirty="0">
                <a:cs typeface="Times New Roman"/>
              </a:rPr>
              <a:t> </a:t>
            </a:r>
            <a:r>
              <a:rPr sz="2800" b="1" spc="-5" dirty="0">
                <a:cs typeface="Times New Roman"/>
              </a:rPr>
              <a:t>as</a:t>
            </a:r>
            <a:r>
              <a:rPr sz="2800" b="1" dirty="0">
                <a:cs typeface="Times New Roman"/>
              </a:rPr>
              <a:t> </a:t>
            </a:r>
            <a:r>
              <a:rPr sz="2800" b="1" spc="-5" dirty="0">
                <a:cs typeface="Times New Roman"/>
              </a:rPr>
              <a:t>little</a:t>
            </a:r>
            <a:r>
              <a:rPr sz="2800" b="1" dirty="0">
                <a:cs typeface="Times New Roman"/>
              </a:rPr>
              <a:t> </a:t>
            </a:r>
            <a:r>
              <a:rPr sz="2800" b="1" spc="-5" dirty="0">
                <a:cs typeface="Times New Roman"/>
              </a:rPr>
              <a:t>as </a:t>
            </a:r>
            <a:r>
              <a:rPr sz="2800" b="1" spc="-535" dirty="0">
                <a:cs typeface="Times New Roman"/>
              </a:rPr>
              <a:t> </a:t>
            </a:r>
            <a:r>
              <a:rPr sz="2800" b="1" spc="-5" dirty="0">
                <a:cs typeface="Times New Roman"/>
              </a:rPr>
              <a:t>possible</a:t>
            </a:r>
            <a:r>
              <a:rPr sz="2800" b="1" spc="-20" dirty="0">
                <a:cs typeface="Times New Roman"/>
              </a:rPr>
              <a:t> </a:t>
            </a:r>
            <a:r>
              <a:rPr sz="2800" b="1" spc="-5" dirty="0">
                <a:cs typeface="Times New Roman"/>
              </a:rPr>
              <a:t>and</a:t>
            </a:r>
            <a:r>
              <a:rPr sz="2800" b="1" dirty="0">
                <a:cs typeface="Times New Roman"/>
              </a:rPr>
              <a:t> handling</a:t>
            </a:r>
            <a:r>
              <a:rPr sz="2800" b="1" spc="-5" dirty="0">
                <a:cs typeface="Times New Roman"/>
              </a:rPr>
              <a:t> him </a:t>
            </a:r>
            <a:r>
              <a:rPr sz="2800" b="1" spc="-20" dirty="0">
                <a:solidFill>
                  <a:srgbClr val="FF0000"/>
                </a:solidFill>
                <a:cs typeface="Times New Roman"/>
              </a:rPr>
              <a:t>gently.</a:t>
            </a:r>
            <a:endParaRPr sz="2800" b="1" dirty="0">
              <a:cs typeface="Times New Roman"/>
            </a:endParaRPr>
          </a:p>
          <a:p>
            <a:pPr marL="355600" indent="-342900">
              <a:buFont typeface="Arial MT"/>
              <a:buChar char="•"/>
              <a:tabLst>
                <a:tab pos="354965" algn="l"/>
                <a:tab pos="355600" algn="l"/>
              </a:tabLst>
            </a:pPr>
            <a:r>
              <a:rPr sz="2800" b="1" spc="-5" dirty="0">
                <a:cs typeface="Times New Roman"/>
              </a:rPr>
              <a:t>Do</a:t>
            </a:r>
            <a:r>
              <a:rPr sz="2800" b="1" spc="10" dirty="0">
                <a:cs typeface="Times New Roman"/>
              </a:rPr>
              <a:t> </a:t>
            </a:r>
            <a:r>
              <a:rPr sz="2800" b="1" spc="-5" dirty="0">
                <a:cs typeface="Times New Roman"/>
              </a:rPr>
              <a:t>not attempt</a:t>
            </a:r>
            <a:r>
              <a:rPr sz="2800" b="1" spc="30" dirty="0">
                <a:cs typeface="Times New Roman"/>
              </a:rPr>
              <a:t> </a:t>
            </a:r>
            <a:r>
              <a:rPr sz="2800" b="1" spc="-5" dirty="0">
                <a:solidFill>
                  <a:srgbClr val="FF0000"/>
                </a:solidFill>
                <a:cs typeface="Times New Roman"/>
              </a:rPr>
              <a:t>too</a:t>
            </a:r>
            <a:r>
              <a:rPr sz="2800" b="1" dirty="0">
                <a:solidFill>
                  <a:srgbClr val="FF0000"/>
                </a:solidFill>
                <a:cs typeface="Times New Roman"/>
              </a:rPr>
              <a:t> </a:t>
            </a:r>
            <a:r>
              <a:rPr sz="2800" b="1" spc="-5" dirty="0">
                <a:solidFill>
                  <a:srgbClr val="FF0000"/>
                </a:solidFill>
                <a:cs typeface="Times New Roman"/>
              </a:rPr>
              <a:t>much-do</a:t>
            </a:r>
            <a:r>
              <a:rPr sz="2800" b="1" spc="20" dirty="0">
                <a:solidFill>
                  <a:srgbClr val="FF0000"/>
                </a:solidFill>
                <a:cs typeface="Times New Roman"/>
              </a:rPr>
              <a:t> </a:t>
            </a:r>
            <a:r>
              <a:rPr sz="2800" b="1" spc="-5" dirty="0">
                <a:cs typeface="Times New Roman"/>
              </a:rPr>
              <a:t>the</a:t>
            </a:r>
            <a:r>
              <a:rPr sz="2800" b="1" spc="5" dirty="0">
                <a:cs typeface="Times New Roman"/>
              </a:rPr>
              <a:t> </a:t>
            </a:r>
            <a:r>
              <a:rPr sz="2800" b="1" spc="-10" dirty="0">
                <a:cs typeface="Times New Roman"/>
              </a:rPr>
              <a:t>minimum</a:t>
            </a:r>
            <a:r>
              <a:rPr sz="2800" b="1" spc="35" dirty="0">
                <a:cs typeface="Times New Roman"/>
              </a:rPr>
              <a:t> </a:t>
            </a:r>
            <a:r>
              <a:rPr sz="2800" b="1" spc="-5" dirty="0">
                <a:cs typeface="Times New Roman"/>
              </a:rPr>
              <a:t>that</a:t>
            </a:r>
            <a:r>
              <a:rPr sz="2800" b="1" spc="5" dirty="0">
                <a:cs typeface="Times New Roman"/>
              </a:rPr>
              <a:t> </a:t>
            </a:r>
            <a:r>
              <a:rPr sz="2800" b="1" spc="-5" dirty="0">
                <a:cs typeface="Times New Roman"/>
              </a:rPr>
              <a:t>is</a:t>
            </a:r>
            <a:r>
              <a:rPr sz="2800" b="1" spc="5" dirty="0">
                <a:cs typeface="Times New Roman"/>
              </a:rPr>
              <a:t> </a:t>
            </a:r>
            <a:r>
              <a:rPr sz="2800" b="1" spc="-5" dirty="0">
                <a:cs typeface="Times New Roman"/>
              </a:rPr>
              <a:t>essential</a:t>
            </a:r>
            <a:r>
              <a:rPr sz="2800" b="1" dirty="0">
                <a:cs typeface="Times New Roman"/>
              </a:rPr>
              <a:t> </a:t>
            </a:r>
            <a:r>
              <a:rPr sz="2800" b="1" spc="-5" dirty="0">
                <a:cs typeface="Times New Roman"/>
              </a:rPr>
              <a:t>to</a:t>
            </a:r>
            <a:r>
              <a:rPr sz="2800" b="1" dirty="0">
                <a:cs typeface="Times New Roman"/>
              </a:rPr>
              <a:t> </a:t>
            </a:r>
            <a:r>
              <a:rPr sz="2800" b="1" spc="-5" dirty="0">
                <a:cs typeface="Times New Roman"/>
              </a:rPr>
              <a:t>save</a:t>
            </a:r>
            <a:endParaRPr sz="2800" b="1" dirty="0">
              <a:cs typeface="Times New Roman"/>
            </a:endParaRPr>
          </a:p>
          <a:p>
            <a:pPr marL="355600"/>
            <a:r>
              <a:rPr sz="2800" b="1" spc="-5" dirty="0">
                <a:cs typeface="Times New Roman"/>
              </a:rPr>
              <a:t>life</a:t>
            </a:r>
            <a:r>
              <a:rPr sz="2800" b="1" spc="5" dirty="0">
                <a:cs typeface="Times New Roman"/>
              </a:rPr>
              <a:t> </a:t>
            </a:r>
            <a:r>
              <a:rPr sz="2800" b="1" spc="-5" dirty="0">
                <a:cs typeface="Times New Roman"/>
              </a:rPr>
              <a:t>and</a:t>
            </a:r>
            <a:r>
              <a:rPr sz="2800" b="1" dirty="0">
                <a:cs typeface="Times New Roman"/>
              </a:rPr>
              <a:t> </a:t>
            </a:r>
            <a:r>
              <a:rPr sz="2800" b="1" spc="-5" dirty="0">
                <a:cs typeface="Times New Roman"/>
              </a:rPr>
              <a:t>prevent </a:t>
            </a:r>
            <a:r>
              <a:rPr sz="2800" b="1" dirty="0">
                <a:cs typeface="Times New Roman"/>
              </a:rPr>
              <a:t>the</a:t>
            </a:r>
            <a:r>
              <a:rPr sz="2800" b="1" spc="-10" dirty="0">
                <a:cs typeface="Times New Roman"/>
              </a:rPr>
              <a:t> </a:t>
            </a:r>
            <a:r>
              <a:rPr sz="2800" b="1" dirty="0">
                <a:cs typeface="Times New Roman"/>
              </a:rPr>
              <a:t>condition</a:t>
            </a:r>
            <a:r>
              <a:rPr sz="2800" b="1" spc="-20" dirty="0">
                <a:cs typeface="Times New Roman"/>
              </a:rPr>
              <a:t> </a:t>
            </a:r>
            <a:r>
              <a:rPr sz="2800" b="1" spc="-5" dirty="0">
                <a:cs typeface="Times New Roman"/>
              </a:rPr>
              <a:t>from</a:t>
            </a:r>
            <a:r>
              <a:rPr sz="2800" b="1" spc="10" dirty="0">
                <a:cs typeface="Times New Roman"/>
              </a:rPr>
              <a:t> </a:t>
            </a:r>
            <a:r>
              <a:rPr sz="2800" b="1" dirty="0">
                <a:cs typeface="Times New Roman"/>
              </a:rPr>
              <a:t>worsening.</a:t>
            </a:r>
          </a:p>
          <a:p>
            <a:pPr marL="355600" marR="643255" indent="-342900">
              <a:spcBef>
                <a:spcPts val="525"/>
              </a:spcBef>
              <a:buFont typeface="Arial MT"/>
              <a:buChar char="•"/>
              <a:tabLst>
                <a:tab pos="354965" algn="l"/>
                <a:tab pos="355600" algn="l"/>
              </a:tabLst>
            </a:pPr>
            <a:r>
              <a:rPr sz="2800" b="1" spc="-5" dirty="0">
                <a:solidFill>
                  <a:srgbClr val="FF0000"/>
                </a:solidFill>
                <a:cs typeface="Times New Roman"/>
              </a:rPr>
              <a:t>Reassure </a:t>
            </a:r>
            <a:r>
              <a:rPr sz="2800" b="1" spc="-5" dirty="0">
                <a:cs typeface="Times New Roman"/>
              </a:rPr>
              <a:t>the</a:t>
            </a:r>
            <a:r>
              <a:rPr sz="2800" b="1" dirty="0">
                <a:cs typeface="Times New Roman"/>
              </a:rPr>
              <a:t> </a:t>
            </a:r>
            <a:r>
              <a:rPr sz="2800" b="1" spc="-5" dirty="0">
                <a:cs typeface="Times New Roman"/>
              </a:rPr>
              <a:t>casualty</a:t>
            </a:r>
            <a:r>
              <a:rPr sz="2800" b="1" spc="15" dirty="0">
                <a:cs typeface="Times New Roman"/>
              </a:rPr>
              <a:t> </a:t>
            </a:r>
            <a:r>
              <a:rPr sz="2800" b="1" spc="-5" dirty="0">
                <a:cs typeface="Times New Roman"/>
              </a:rPr>
              <a:t>and</a:t>
            </a:r>
            <a:r>
              <a:rPr sz="2800" b="1" dirty="0">
                <a:cs typeface="Times New Roman"/>
              </a:rPr>
              <a:t> </a:t>
            </a:r>
            <a:r>
              <a:rPr sz="2800" b="1" spc="-5" dirty="0">
                <a:cs typeface="Times New Roman"/>
              </a:rPr>
              <a:t>those</a:t>
            </a:r>
            <a:r>
              <a:rPr sz="2800" b="1" dirty="0">
                <a:cs typeface="Times New Roman"/>
              </a:rPr>
              <a:t> </a:t>
            </a:r>
            <a:r>
              <a:rPr sz="2800" b="1" spc="-5" dirty="0">
                <a:cs typeface="Times New Roman"/>
              </a:rPr>
              <a:t>around and</a:t>
            </a:r>
            <a:r>
              <a:rPr sz="2800" b="1" dirty="0">
                <a:cs typeface="Times New Roman"/>
              </a:rPr>
              <a:t> </a:t>
            </a:r>
            <a:r>
              <a:rPr sz="2800" b="1" spc="-5" dirty="0">
                <a:cs typeface="Times New Roman"/>
              </a:rPr>
              <a:t>so</a:t>
            </a:r>
            <a:r>
              <a:rPr sz="2800" b="1" dirty="0">
                <a:cs typeface="Times New Roman"/>
              </a:rPr>
              <a:t> </a:t>
            </a:r>
            <a:r>
              <a:rPr sz="2800" b="1" spc="-5" dirty="0">
                <a:cs typeface="Times New Roman"/>
              </a:rPr>
              <a:t>help</a:t>
            </a:r>
            <a:r>
              <a:rPr sz="2800" b="1" dirty="0">
                <a:cs typeface="Times New Roman"/>
              </a:rPr>
              <a:t> </a:t>
            </a:r>
            <a:r>
              <a:rPr sz="2800" b="1" spc="-5" dirty="0">
                <a:cs typeface="Times New Roman"/>
              </a:rPr>
              <a:t>to</a:t>
            </a:r>
            <a:r>
              <a:rPr sz="2800" b="1" dirty="0">
                <a:cs typeface="Times New Roman"/>
              </a:rPr>
              <a:t> </a:t>
            </a:r>
            <a:r>
              <a:rPr sz="2800" b="1" spc="-5" dirty="0">
                <a:cs typeface="Times New Roman"/>
              </a:rPr>
              <a:t>lessen </a:t>
            </a:r>
            <a:r>
              <a:rPr sz="2800" b="1" spc="-535" dirty="0">
                <a:cs typeface="Times New Roman"/>
              </a:rPr>
              <a:t> </a:t>
            </a:r>
            <a:r>
              <a:rPr sz="2800" b="1" spc="-20" dirty="0">
                <a:solidFill>
                  <a:srgbClr val="FF0000"/>
                </a:solidFill>
                <a:cs typeface="Times New Roman"/>
              </a:rPr>
              <a:t>anxiety</a:t>
            </a:r>
            <a:r>
              <a:rPr sz="2800" b="1" spc="-20" dirty="0">
                <a:cs typeface="Times New Roman"/>
              </a:rPr>
              <a:t>.</a:t>
            </a:r>
            <a:endParaRPr sz="2800" b="1" dirty="0">
              <a:cs typeface="Times New Roman"/>
            </a:endParaRPr>
          </a:p>
          <a:p>
            <a:pPr marL="355600" indent="-342900">
              <a:buFont typeface="Arial MT"/>
              <a:buChar char="•"/>
              <a:tabLst>
                <a:tab pos="354965" algn="l"/>
                <a:tab pos="355600" algn="l"/>
              </a:tabLst>
            </a:pPr>
            <a:r>
              <a:rPr sz="2800" b="1" spc="-5" dirty="0">
                <a:cs typeface="Times New Roman"/>
              </a:rPr>
              <a:t>Do</a:t>
            </a:r>
            <a:r>
              <a:rPr sz="2800" b="1" spc="5" dirty="0">
                <a:cs typeface="Times New Roman"/>
              </a:rPr>
              <a:t> </a:t>
            </a:r>
            <a:r>
              <a:rPr sz="2800" b="1" dirty="0">
                <a:cs typeface="Times New Roman"/>
              </a:rPr>
              <a:t>not</a:t>
            </a:r>
            <a:r>
              <a:rPr sz="2800" b="1" spc="-5" dirty="0">
                <a:cs typeface="Times New Roman"/>
              </a:rPr>
              <a:t> allow</a:t>
            </a:r>
            <a:r>
              <a:rPr sz="2800" b="1" dirty="0">
                <a:cs typeface="Times New Roman"/>
              </a:rPr>
              <a:t> people </a:t>
            </a:r>
            <a:r>
              <a:rPr sz="2800" b="1" spc="-5" dirty="0">
                <a:cs typeface="Times New Roman"/>
              </a:rPr>
              <a:t>to</a:t>
            </a:r>
            <a:r>
              <a:rPr sz="2800" b="1" spc="-10" dirty="0">
                <a:cs typeface="Times New Roman"/>
              </a:rPr>
              <a:t> </a:t>
            </a:r>
            <a:r>
              <a:rPr sz="2800" b="1" spc="-5" dirty="0" smtClean="0">
                <a:solidFill>
                  <a:srgbClr val="FF0000"/>
                </a:solidFill>
                <a:cs typeface="Times New Roman"/>
              </a:rPr>
              <a:t>crow</a:t>
            </a:r>
            <a:r>
              <a:rPr lang="en-US" sz="2800" b="1" spc="-5" dirty="0" smtClean="0">
                <a:solidFill>
                  <a:srgbClr val="FF0000"/>
                </a:solidFill>
                <a:cs typeface="Times New Roman"/>
              </a:rPr>
              <a:t>d</a:t>
            </a:r>
            <a:r>
              <a:rPr sz="2800" b="1" spc="5" dirty="0" smtClean="0">
                <a:solidFill>
                  <a:srgbClr val="FF0000"/>
                </a:solidFill>
                <a:cs typeface="Times New Roman"/>
              </a:rPr>
              <a:t> </a:t>
            </a:r>
            <a:r>
              <a:rPr sz="2800" b="1" spc="-5" dirty="0">
                <a:cs typeface="Times New Roman"/>
              </a:rPr>
              <a:t>round</a:t>
            </a:r>
            <a:r>
              <a:rPr sz="2800" b="1" dirty="0">
                <a:cs typeface="Times New Roman"/>
              </a:rPr>
              <a:t> </a:t>
            </a:r>
            <a:r>
              <a:rPr sz="2800" b="1" spc="-5" dirty="0">
                <a:cs typeface="Times New Roman"/>
              </a:rPr>
              <a:t>as</a:t>
            </a:r>
            <a:r>
              <a:rPr sz="2800" b="1" spc="5" dirty="0">
                <a:cs typeface="Times New Roman"/>
              </a:rPr>
              <a:t> </a:t>
            </a:r>
            <a:r>
              <a:rPr sz="2800" b="1" spc="-5" dirty="0">
                <a:solidFill>
                  <a:srgbClr val="FF0000"/>
                </a:solidFill>
                <a:cs typeface="Times New Roman"/>
              </a:rPr>
              <a:t>fresh</a:t>
            </a:r>
            <a:r>
              <a:rPr sz="2800" b="1" spc="10" dirty="0">
                <a:solidFill>
                  <a:srgbClr val="FF0000"/>
                </a:solidFill>
                <a:cs typeface="Times New Roman"/>
              </a:rPr>
              <a:t> </a:t>
            </a:r>
            <a:r>
              <a:rPr sz="2800" b="1" spc="-5" dirty="0">
                <a:solidFill>
                  <a:srgbClr val="FF0000"/>
                </a:solidFill>
                <a:cs typeface="Times New Roman"/>
              </a:rPr>
              <a:t>air</a:t>
            </a:r>
            <a:r>
              <a:rPr sz="2800" b="1" spc="5" dirty="0">
                <a:solidFill>
                  <a:srgbClr val="FF0000"/>
                </a:solidFill>
                <a:cs typeface="Times New Roman"/>
              </a:rPr>
              <a:t> </a:t>
            </a:r>
            <a:r>
              <a:rPr sz="2800" b="1" spc="-5" dirty="0">
                <a:cs typeface="Times New Roman"/>
              </a:rPr>
              <a:t>is</a:t>
            </a:r>
            <a:r>
              <a:rPr sz="2800" b="1" dirty="0">
                <a:cs typeface="Times New Roman"/>
              </a:rPr>
              <a:t> </a:t>
            </a:r>
            <a:r>
              <a:rPr sz="2800" b="1" spc="-5" dirty="0">
                <a:cs typeface="Times New Roman"/>
              </a:rPr>
              <a:t>essential.</a:t>
            </a:r>
            <a:endParaRPr sz="2800" b="1" dirty="0">
              <a:cs typeface="Times New Roman"/>
            </a:endParaRPr>
          </a:p>
          <a:p>
            <a:pPr marL="355600" indent="-342900">
              <a:buFont typeface="Arial MT"/>
              <a:buChar char="•"/>
              <a:tabLst>
                <a:tab pos="354965" algn="l"/>
                <a:tab pos="355600" algn="l"/>
              </a:tabLst>
            </a:pPr>
            <a:r>
              <a:rPr sz="2800" b="1" spc="-5" dirty="0">
                <a:cs typeface="Times New Roman"/>
              </a:rPr>
              <a:t>Do</a:t>
            </a:r>
            <a:r>
              <a:rPr sz="2800" b="1" spc="5" dirty="0">
                <a:cs typeface="Times New Roman"/>
              </a:rPr>
              <a:t> </a:t>
            </a:r>
            <a:r>
              <a:rPr sz="2800" b="1" spc="-5" dirty="0">
                <a:cs typeface="Times New Roman"/>
              </a:rPr>
              <a:t>not</a:t>
            </a:r>
            <a:r>
              <a:rPr sz="2800" b="1" spc="-10" dirty="0">
                <a:cs typeface="Times New Roman"/>
              </a:rPr>
              <a:t> </a:t>
            </a:r>
            <a:r>
              <a:rPr sz="2800" b="1" spc="-5" dirty="0">
                <a:solidFill>
                  <a:srgbClr val="FF0000"/>
                </a:solidFill>
                <a:cs typeface="Times New Roman"/>
              </a:rPr>
              <a:t>remove</a:t>
            </a:r>
            <a:r>
              <a:rPr sz="2800" b="1" spc="15" dirty="0">
                <a:solidFill>
                  <a:srgbClr val="FF0000"/>
                </a:solidFill>
                <a:cs typeface="Times New Roman"/>
              </a:rPr>
              <a:t> </a:t>
            </a:r>
            <a:r>
              <a:rPr sz="2800" b="1" spc="-5" dirty="0">
                <a:solidFill>
                  <a:srgbClr val="FF0000"/>
                </a:solidFill>
                <a:cs typeface="Times New Roman"/>
              </a:rPr>
              <a:t>clothes</a:t>
            </a:r>
            <a:r>
              <a:rPr sz="2800" b="1" spc="-10" dirty="0">
                <a:solidFill>
                  <a:srgbClr val="FF0000"/>
                </a:solidFill>
                <a:cs typeface="Times New Roman"/>
              </a:rPr>
              <a:t> </a:t>
            </a:r>
            <a:r>
              <a:rPr sz="2800" b="1" spc="-15" dirty="0">
                <a:cs typeface="Times New Roman"/>
              </a:rPr>
              <a:t>unnecessarily.</a:t>
            </a:r>
            <a:endParaRPr sz="2800" b="1" dirty="0">
              <a:cs typeface="Times New Roman"/>
            </a:endParaRPr>
          </a:p>
          <a:p>
            <a:pPr marL="355600" marR="113030" indent="-342900">
              <a:spcBef>
                <a:spcPts val="515"/>
              </a:spcBef>
              <a:buFont typeface="Arial MT"/>
              <a:buChar char="•"/>
              <a:tabLst>
                <a:tab pos="354965" algn="l"/>
                <a:tab pos="355600" algn="l"/>
              </a:tabLst>
            </a:pPr>
            <a:r>
              <a:rPr sz="2800" b="1" spc="-5" dirty="0">
                <a:solidFill>
                  <a:srgbClr val="FF0000"/>
                </a:solidFill>
                <a:cs typeface="Times New Roman"/>
              </a:rPr>
              <a:t>Arrange</a:t>
            </a:r>
            <a:r>
              <a:rPr sz="2800" b="1" spc="5" dirty="0">
                <a:solidFill>
                  <a:srgbClr val="FF0000"/>
                </a:solidFill>
                <a:cs typeface="Times New Roman"/>
              </a:rPr>
              <a:t> </a:t>
            </a:r>
            <a:r>
              <a:rPr sz="2800" b="1" spc="-5" dirty="0">
                <a:cs typeface="Times New Roman"/>
              </a:rPr>
              <a:t>for</a:t>
            </a:r>
            <a:r>
              <a:rPr sz="2800" b="1" dirty="0">
                <a:cs typeface="Times New Roman"/>
              </a:rPr>
              <a:t> the</a:t>
            </a:r>
            <a:r>
              <a:rPr sz="2800" b="1" spc="-5" dirty="0">
                <a:cs typeface="Times New Roman"/>
              </a:rPr>
              <a:t> removal</a:t>
            </a:r>
            <a:r>
              <a:rPr sz="2800" b="1" spc="25" dirty="0">
                <a:cs typeface="Times New Roman"/>
              </a:rPr>
              <a:t> </a:t>
            </a:r>
            <a:r>
              <a:rPr sz="2800" b="1" spc="-5" dirty="0">
                <a:cs typeface="Times New Roman"/>
              </a:rPr>
              <a:t>of</a:t>
            </a:r>
            <a:r>
              <a:rPr sz="2800" b="1" spc="5" dirty="0">
                <a:cs typeface="Times New Roman"/>
              </a:rPr>
              <a:t> </a:t>
            </a:r>
            <a:r>
              <a:rPr sz="2800" b="1" dirty="0">
                <a:cs typeface="Times New Roman"/>
              </a:rPr>
              <a:t>the</a:t>
            </a:r>
            <a:r>
              <a:rPr sz="2800" b="1" spc="-5" dirty="0">
                <a:cs typeface="Times New Roman"/>
              </a:rPr>
              <a:t> casualty</a:t>
            </a:r>
            <a:r>
              <a:rPr sz="2800" b="1" spc="15" dirty="0">
                <a:cs typeface="Times New Roman"/>
              </a:rPr>
              <a:t> </a:t>
            </a:r>
            <a:r>
              <a:rPr sz="2800" b="1" spc="-5" dirty="0">
                <a:cs typeface="Times New Roman"/>
              </a:rPr>
              <a:t>to the care</a:t>
            </a:r>
            <a:r>
              <a:rPr sz="2800" b="1" spc="5" dirty="0">
                <a:cs typeface="Times New Roman"/>
              </a:rPr>
              <a:t> </a:t>
            </a:r>
            <a:r>
              <a:rPr sz="2800" b="1" spc="-5" dirty="0">
                <a:cs typeface="Times New Roman"/>
              </a:rPr>
              <a:t>of</a:t>
            </a:r>
            <a:r>
              <a:rPr sz="2800" b="1" spc="5" dirty="0">
                <a:cs typeface="Times New Roman"/>
              </a:rPr>
              <a:t> </a:t>
            </a:r>
            <a:r>
              <a:rPr sz="2800" b="1" spc="-5" dirty="0">
                <a:cs typeface="Times New Roman"/>
              </a:rPr>
              <a:t>a</a:t>
            </a:r>
            <a:r>
              <a:rPr sz="2800" b="1" spc="35" dirty="0">
                <a:cs typeface="Times New Roman"/>
              </a:rPr>
              <a:t> </a:t>
            </a:r>
            <a:r>
              <a:rPr sz="2800" b="1" spc="-5" dirty="0">
                <a:solidFill>
                  <a:srgbClr val="FF0000"/>
                </a:solidFill>
                <a:cs typeface="Times New Roman"/>
              </a:rPr>
              <a:t>Doctor</a:t>
            </a:r>
            <a:r>
              <a:rPr sz="2800" b="1" spc="5" dirty="0">
                <a:solidFill>
                  <a:srgbClr val="FF0000"/>
                </a:solidFill>
                <a:cs typeface="Times New Roman"/>
              </a:rPr>
              <a:t> </a:t>
            </a:r>
            <a:r>
              <a:rPr sz="2800" b="1" spc="-5" dirty="0">
                <a:cs typeface="Times New Roman"/>
              </a:rPr>
              <a:t>or </a:t>
            </a:r>
            <a:r>
              <a:rPr sz="2800" b="1" spc="-535" dirty="0">
                <a:cs typeface="Times New Roman"/>
              </a:rPr>
              <a:t> </a:t>
            </a:r>
            <a:r>
              <a:rPr sz="2800" b="1" spc="-5" dirty="0">
                <a:cs typeface="Times New Roman"/>
              </a:rPr>
              <a:t>hospitals</a:t>
            </a:r>
            <a:r>
              <a:rPr sz="2800" b="1" spc="-20" dirty="0">
                <a:cs typeface="Times New Roman"/>
              </a:rPr>
              <a:t> </a:t>
            </a:r>
            <a:r>
              <a:rPr sz="2800" b="1" dirty="0">
                <a:cs typeface="Times New Roman"/>
              </a:rPr>
              <a:t>soon</a:t>
            </a:r>
            <a:r>
              <a:rPr sz="2800" b="1" spc="-5" dirty="0">
                <a:cs typeface="Times New Roman"/>
              </a:rPr>
              <a:t> as</a:t>
            </a:r>
            <a:r>
              <a:rPr sz="2800" b="1" spc="-15" dirty="0">
                <a:cs typeface="Times New Roman"/>
              </a:rPr>
              <a:t> </a:t>
            </a:r>
            <a:r>
              <a:rPr sz="2800" b="1" spc="-5" dirty="0">
                <a:cs typeface="Times New Roman"/>
              </a:rPr>
              <a:t>possible</a:t>
            </a:r>
            <a:endParaRPr sz="2800" b="1" dirty="0">
              <a:cs typeface="Times New Roman"/>
            </a:endParaRPr>
          </a:p>
        </p:txBody>
      </p:sp>
    </p:spTree>
    <p:extLst>
      <p:ext uri="{BB962C8B-B14F-4D97-AF65-F5344CB8AC3E}">
        <p14:creationId xmlns:p14="http://schemas.microsoft.com/office/powerpoint/2010/main" val="3295299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725" y="0"/>
            <a:ext cx="8911687" cy="1280890"/>
          </a:xfrm>
        </p:spPr>
        <p:txBody>
          <a:bodyPr>
            <a:noAutofit/>
          </a:bodyPr>
          <a:lstStyle/>
          <a:p>
            <a:r>
              <a:rPr lang="en-GB" sz="4000" b="1" u="sng" dirty="0">
                <a:solidFill>
                  <a:schemeClr val="accent1"/>
                </a:solidFill>
              </a:rPr>
              <a:t>First  Aid priorities</a:t>
            </a:r>
            <a:br>
              <a:rPr lang="en-GB" sz="4000" b="1" u="sng" dirty="0">
                <a:solidFill>
                  <a:schemeClr val="accent1"/>
                </a:solidFill>
              </a:rPr>
            </a:br>
            <a:endParaRPr lang="en-US" sz="4000" b="1" dirty="0">
              <a:solidFill>
                <a:schemeClr val="accent1"/>
              </a:solidFill>
            </a:endParaRPr>
          </a:p>
        </p:txBody>
      </p:sp>
      <p:sp>
        <p:nvSpPr>
          <p:cNvPr id="3" name="Content Placeholder 2"/>
          <p:cNvSpPr>
            <a:spLocks noGrp="1"/>
          </p:cNvSpPr>
          <p:nvPr>
            <p:ph idx="1"/>
          </p:nvPr>
        </p:nvSpPr>
        <p:spPr>
          <a:xfrm>
            <a:off x="317500" y="1714500"/>
            <a:ext cx="11874500" cy="4787900"/>
          </a:xfrm>
        </p:spPr>
        <p:txBody>
          <a:bodyPr>
            <a:normAutofit/>
          </a:bodyPr>
          <a:lstStyle/>
          <a:p>
            <a:pPr marL="514350" indent="-514350">
              <a:buFont typeface="Arial" charset="0"/>
              <a:buAutoNum type="arabicPeriod"/>
              <a:defRPr/>
            </a:pPr>
            <a:r>
              <a:rPr lang="en-GB" sz="3200" b="1" dirty="0" smtClean="0">
                <a:solidFill>
                  <a:schemeClr val="tx1"/>
                </a:solidFill>
              </a:rPr>
              <a:t>Assess </a:t>
            </a:r>
            <a:r>
              <a:rPr lang="en-GB" sz="3200" b="1" dirty="0">
                <a:solidFill>
                  <a:schemeClr val="tx1"/>
                </a:solidFill>
              </a:rPr>
              <a:t>the situation and environment quickly.</a:t>
            </a:r>
          </a:p>
          <a:p>
            <a:pPr marL="514350" indent="-514350">
              <a:buFont typeface="Arial" charset="0"/>
              <a:buAutoNum type="arabicPeriod"/>
              <a:defRPr/>
            </a:pPr>
            <a:r>
              <a:rPr lang="en-GB" sz="3200" b="1" dirty="0">
                <a:solidFill>
                  <a:schemeClr val="tx1"/>
                </a:solidFill>
              </a:rPr>
              <a:t>Protect yourself and others from danger.</a:t>
            </a:r>
          </a:p>
          <a:p>
            <a:pPr marL="514350" indent="-514350">
              <a:buFont typeface="Arial" charset="0"/>
              <a:buAutoNum type="arabicPeriod"/>
              <a:defRPr/>
            </a:pPr>
            <a:r>
              <a:rPr lang="en-GB" sz="3200" b="1" dirty="0">
                <a:solidFill>
                  <a:schemeClr val="tx1"/>
                </a:solidFill>
              </a:rPr>
              <a:t>Prevent cross infection.</a:t>
            </a:r>
          </a:p>
          <a:p>
            <a:pPr marL="514350" indent="-514350">
              <a:buFont typeface="Arial" charset="0"/>
              <a:buAutoNum type="arabicPeriod"/>
              <a:defRPr/>
            </a:pPr>
            <a:r>
              <a:rPr lang="en-GB" sz="3200" b="1" dirty="0">
                <a:solidFill>
                  <a:schemeClr val="tx1"/>
                </a:solidFill>
              </a:rPr>
              <a:t>Comfort and reassure.</a:t>
            </a:r>
          </a:p>
          <a:p>
            <a:pPr marL="514350" indent="-514350">
              <a:buFont typeface="Arial" charset="0"/>
              <a:buAutoNum type="arabicPeriod"/>
              <a:defRPr/>
            </a:pPr>
            <a:r>
              <a:rPr lang="en-GB" sz="3200" b="1" dirty="0">
                <a:solidFill>
                  <a:schemeClr val="tx1"/>
                </a:solidFill>
              </a:rPr>
              <a:t>Give early treatment to casualties with serious life threatening condition and refer to hospital.</a:t>
            </a:r>
          </a:p>
          <a:p>
            <a:pPr marL="514350" indent="-514350">
              <a:buFont typeface="Arial" charset="0"/>
              <a:buAutoNum type="arabicPeriod"/>
              <a:defRPr/>
            </a:pPr>
            <a:endParaRPr lang="en-GB" sz="3200" b="1" dirty="0">
              <a:solidFill>
                <a:schemeClr val="tx1"/>
              </a:solidFill>
            </a:endParaRPr>
          </a:p>
          <a:p>
            <a:endParaRPr lang="en-US" sz="3200" b="1" dirty="0">
              <a:solidFill>
                <a:schemeClr val="tx1"/>
              </a:solidFill>
            </a:endParaRPr>
          </a:p>
        </p:txBody>
      </p:sp>
    </p:spTree>
    <p:extLst>
      <p:ext uri="{BB962C8B-B14F-4D97-AF65-F5344CB8AC3E}">
        <p14:creationId xmlns:p14="http://schemas.microsoft.com/office/powerpoint/2010/main" val="323195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4283" y="121834"/>
            <a:ext cx="8911687" cy="1280890"/>
          </a:xfrm>
        </p:spPr>
        <p:txBody>
          <a:bodyPr>
            <a:normAutofit/>
          </a:bodyPr>
          <a:lstStyle/>
          <a:p>
            <a:r>
              <a:rPr lang="en-US" sz="4000" b="1" dirty="0" smtClean="0">
                <a:solidFill>
                  <a:schemeClr val="accent1"/>
                </a:solidFill>
              </a:rPr>
              <a:t>RESPONSIBLITIES OF A FIRST AIDER</a:t>
            </a:r>
            <a:endParaRPr lang="en-US" sz="4000" b="1" dirty="0">
              <a:solidFill>
                <a:schemeClr val="accent1"/>
              </a:solidFill>
            </a:endParaRPr>
          </a:p>
        </p:txBody>
      </p:sp>
      <p:sp>
        <p:nvSpPr>
          <p:cNvPr id="3" name="Content Placeholder 2"/>
          <p:cNvSpPr>
            <a:spLocks noGrp="1"/>
          </p:cNvSpPr>
          <p:nvPr>
            <p:ph idx="1"/>
          </p:nvPr>
        </p:nvSpPr>
        <p:spPr>
          <a:xfrm>
            <a:off x="254000" y="1402723"/>
            <a:ext cx="11250612" cy="5191259"/>
          </a:xfrm>
        </p:spPr>
        <p:txBody>
          <a:bodyPr>
            <a:noAutofit/>
          </a:bodyPr>
          <a:lstStyle/>
          <a:p>
            <a:r>
              <a:rPr lang="en-US" sz="3200" b="1" dirty="0" smtClean="0">
                <a:solidFill>
                  <a:schemeClr val="tx1"/>
                </a:solidFill>
              </a:rPr>
              <a:t>To </a:t>
            </a:r>
            <a:r>
              <a:rPr lang="en-US" sz="3200" b="1" dirty="0">
                <a:solidFill>
                  <a:schemeClr val="tx1"/>
                </a:solidFill>
              </a:rPr>
              <a:t>asses a situation quickly &amp; safely, and summon appropriate </a:t>
            </a:r>
            <a:r>
              <a:rPr lang="en-US" sz="3200" b="1" dirty="0" smtClean="0">
                <a:solidFill>
                  <a:schemeClr val="tx1"/>
                </a:solidFill>
              </a:rPr>
              <a:t>help</a:t>
            </a:r>
          </a:p>
          <a:p>
            <a:r>
              <a:rPr lang="en-US" sz="3200" b="1" dirty="0" smtClean="0">
                <a:solidFill>
                  <a:schemeClr val="tx1"/>
                </a:solidFill>
              </a:rPr>
              <a:t>To </a:t>
            </a:r>
            <a:r>
              <a:rPr lang="en-US" sz="3200" b="1" dirty="0">
                <a:solidFill>
                  <a:schemeClr val="tx1"/>
                </a:solidFill>
              </a:rPr>
              <a:t>protect casualties and others at the scene from possible </a:t>
            </a:r>
            <a:r>
              <a:rPr lang="en-US" sz="3200" b="1" dirty="0" smtClean="0">
                <a:solidFill>
                  <a:schemeClr val="tx1"/>
                </a:solidFill>
              </a:rPr>
              <a:t>danger</a:t>
            </a:r>
          </a:p>
          <a:p>
            <a:r>
              <a:rPr lang="en-US" sz="3200" b="1" dirty="0" smtClean="0">
                <a:solidFill>
                  <a:schemeClr val="tx1"/>
                </a:solidFill>
              </a:rPr>
              <a:t>To </a:t>
            </a:r>
            <a:r>
              <a:rPr lang="en-US" sz="3200" b="1" dirty="0">
                <a:solidFill>
                  <a:schemeClr val="tx1"/>
                </a:solidFill>
              </a:rPr>
              <a:t>identify, as far as possible, the injury or nature of illness affecting a casualty</a:t>
            </a:r>
            <a:r>
              <a:rPr lang="en-US" sz="3200" b="1" dirty="0" smtClean="0">
                <a:solidFill>
                  <a:schemeClr val="tx1"/>
                </a:solidFill>
              </a:rPr>
              <a:t>.</a:t>
            </a:r>
          </a:p>
          <a:p>
            <a:r>
              <a:rPr lang="en-US" sz="3200" b="1" dirty="0">
                <a:solidFill>
                  <a:schemeClr val="tx1"/>
                </a:solidFill>
              </a:rPr>
              <a:t>To give each casualty early and appropriate treatment, treating the most serious conditions </a:t>
            </a:r>
            <a:r>
              <a:rPr lang="en-US" sz="3200" b="1" dirty="0" smtClean="0">
                <a:solidFill>
                  <a:schemeClr val="tx1"/>
                </a:solidFill>
              </a:rPr>
              <a:t>first</a:t>
            </a:r>
          </a:p>
        </p:txBody>
      </p:sp>
    </p:spTree>
    <p:extLst>
      <p:ext uri="{BB962C8B-B14F-4D97-AF65-F5344CB8AC3E}">
        <p14:creationId xmlns:p14="http://schemas.microsoft.com/office/powerpoint/2010/main" val="73088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6015" y="0"/>
            <a:ext cx="8911687" cy="1280890"/>
          </a:xfrm>
        </p:spPr>
        <p:txBody>
          <a:bodyPr/>
          <a:lstStyle/>
          <a:p>
            <a:endParaRPr lang="en-US" dirty="0"/>
          </a:p>
        </p:txBody>
      </p:sp>
      <p:sp>
        <p:nvSpPr>
          <p:cNvPr id="3" name="Content Placeholder 2"/>
          <p:cNvSpPr>
            <a:spLocks noGrp="1"/>
          </p:cNvSpPr>
          <p:nvPr>
            <p:ph idx="1"/>
          </p:nvPr>
        </p:nvSpPr>
        <p:spPr>
          <a:xfrm>
            <a:off x="373486" y="1592687"/>
            <a:ext cx="11616744" cy="3777622"/>
          </a:xfrm>
        </p:spPr>
        <p:txBody>
          <a:bodyPr>
            <a:noAutofit/>
          </a:bodyPr>
          <a:lstStyle/>
          <a:p>
            <a:r>
              <a:rPr lang="en-US" sz="3200" b="1" dirty="0">
                <a:solidFill>
                  <a:schemeClr val="tx1"/>
                </a:solidFill>
              </a:rPr>
              <a:t>To arrange for removal of casualty to hospital, or to his or her home</a:t>
            </a:r>
          </a:p>
          <a:p>
            <a:r>
              <a:rPr lang="en-US" sz="3200" b="1" dirty="0">
                <a:solidFill>
                  <a:schemeClr val="tx1"/>
                </a:solidFill>
              </a:rPr>
              <a:t>To remain with a casualty until appropriate care is available.</a:t>
            </a:r>
          </a:p>
          <a:p>
            <a:r>
              <a:rPr lang="en-US" sz="3200" b="1" dirty="0">
                <a:solidFill>
                  <a:schemeClr val="tx1"/>
                </a:solidFill>
              </a:rPr>
              <a:t>To report your observations to those taking over care of the casualty, and to give further assistance if required</a:t>
            </a:r>
          </a:p>
          <a:p>
            <a:r>
              <a:rPr lang="en-US" sz="3200" b="1" dirty="0">
                <a:solidFill>
                  <a:schemeClr val="tx1"/>
                </a:solidFill>
              </a:rPr>
              <a:t>To prevent cross-infection between yourself and the casualty as much as possible.</a:t>
            </a:r>
          </a:p>
          <a:p>
            <a:pPr>
              <a:lnSpc>
                <a:spcPct val="90000"/>
              </a:lnSpc>
              <a:buFontTx/>
              <a:buNone/>
            </a:pPr>
            <a:endParaRPr lang="en-US" altLang="en-US" sz="3200" b="1" dirty="0">
              <a:solidFill>
                <a:schemeClr val="tx1"/>
              </a:solidFill>
            </a:endParaRPr>
          </a:p>
          <a:p>
            <a:endParaRPr lang="en-US" sz="3200" b="1" dirty="0">
              <a:solidFill>
                <a:schemeClr val="tx1"/>
              </a:solidFill>
            </a:endParaRPr>
          </a:p>
          <a:p>
            <a:endParaRPr lang="en-US" sz="3200" dirty="0">
              <a:solidFill>
                <a:schemeClr val="tx1"/>
              </a:solidFill>
            </a:endParaRPr>
          </a:p>
        </p:txBody>
      </p:sp>
    </p:spTree>
    <p:extLst>
      <p:ext uri="{BB962C8B-B14F-4D97-AF65-F5344CB8AC3E}">
        <p14:creationId xmlns:p14="http://schemas.microsoft.com/office/powerpoint/2010/main" val="543453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4131" y="165100"/>
            <a:ext cx="8911687" cy="1181100"/>
          </a:xfrm>
        </p:spPr>
        <p:txBody>
          <a:bodyPr/>
          <a:lstStyle/>
          <a:p>
            <a:r>
              <a:rPr lang="en-US" b="1" dirty="0" smtClean="0">
                <a:solidFill>
                  <a:schemeClr val="accent1"/>
                </a:solidFill>
              </a:rPr>
              <a:t>QUALITIES OF A FIRST AIDER</a:t>
            </a:r>
            <a:endParaRPr lang="en-US" b="1" dirty="0">
              <a:solidFill>
                <a:schemeClr val="accent1"/>
              </a:solidFill>
            </a:endParaRPr>
          </a:p>
        </p:txBody>
      </p:sp>
      <p:sp>
        <p:nvSpPr>
          <p:cNvPr id="3" name="Content Placeholder 2"/>
          <p:cNvSpPr>
            <a:spLocks noGrp="1"/>
          </p:cNvSpPr>
          <p:nvPr>
            <p:ph idx="1"/>
          </p:nvPr>
        </p:nvSpPr>
        <p:spPr>
          <a:xfrm>
            <a:off x="304801" y="1346201"/>
            <a:ext cx="11569520" cy="5511799"/>
          </a:xfrm>
        </p:spPr>
        <p:txBody>
          <a:bodyPr>
            <a:noAutofit/>
          </a:bodyPr>
          <a:lstStyle/>
          <a:p>
            <a:r>
              <a:rPr lang="en-US" sz="2800" b="1" dirty="0"/>
              <a:t> </a:t>
            </a:r>
            <a:r>
              <a:rPr lang="en-US" sz="3200" b="1" i="1" dirty="0">
                <a:solidFill>
                  <a:schemeClr val="accent1"/>
                </a:solidFill>
              </a:rPr>
              <a:t>Quick and smooth</a:t>
            </a:r>
          </a:p>
          <a:p>
            <a:pPr>
              <a:buFont typeface="Arial" panose="020B0604020202020204" pitchFamily="34" charset="0"/>
              <a:buChar char="•"/>
            </a:pPr>
            <a:r>
              <a:rPr lang="en-US" sz="3200" b="1" dirty="0">
                <a:solidFill>
                  <a:schemeClr val="tx1"/>
                </a:solidFill>
              </a:rPr>
              <a:t>First aid providers have to be very quick in their actions. As soon as some accident takes place, they have to be quick in response and take over the situation immediately, without any delay. Hesitation, doubts clouding the face and panic, these damage the already injured victim</a:t>
            </a:r>
            <a:r>
              <a:rPr lang="en-US" sz="2800" b="1" dirty="0" smtClean="0">
                <a:solidFill>
                  <a:schemeClr val="tx1"/>
                </a:solidFill>
              </a:rPr>
              <a:t>.</a:t>
            </a:r>
            <a:endParaRPr lang="en-US" sz="2800" b="1" dirty="0">
              <a:solidFill>
                <a:schemeClr val="tx1"/>
              </a:solidFill>
            </a:endParaRPr>
          </a:p>
        </p:txBody>
      </p:sp>
    </p:spTree>
    <p:extLst>
      <p:ext uri="{BB962C8B-B14F-4D97-AF65-F5344CB8AC3E}">
        <p14:creationId xmlns:p14="http://schemas.microsoft.com/office/powerpoint/2010/main" val="331999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0649" y="0"/>
            <a:ext cx="8911687" cy="1280890"/>
          </a:xfrm>
        </p:spPr>
        <p:txBody>
          <a:bodyPr/>
          <a:lstStyle/>
          <a:p>
            <a:endParaRPr lang="en-US" dirty="0"/>
          </a:p>
        </p:txBody>
      </p:sp>
      <p:sp>
        <p:nvSpPr>
          <p:cNvPr id="3" name="Content Placeholder 2"/>
          <p:cNvSpPr>
            <a:spLocks noGrp="1"/>
          </p:cNvSpPr>
          <p:nvPr>
            <p:ph idx="1"/>
          </p:nvPr>
        </p:nvSpPr>
        <p:spPr>
          <a:xfrm>
            <a:off x="203200" y="1280890"/>
            <a:ext cx="11988799" cy="5577110"/>
          </a:xfrm>
        </p:spPr>
        <p:txBody>
          <a:bodyPr>
            <a:normAutofit/>
          </a:bodyPr>
          <a:lstStyle/>
          <a:p>
            <a:r>
              <a:rPr lang="en-US" sz="3600" b="1" dirty="0">
                <a:solidFill>
                  <a:schemeClr val="tx1"/>
                </a:solidFill>
              </a:rPr>
              <a:t>Trained first aiders apply a range of procedures and techniques that offer care when accidents and injuries occur, often making the difference between life and death during high-risk, low-frequency emergencies. </a:t>
            </a:r>
          </a:p>
          <a:p>
            <a:r>
              <a:rPr lang="en-US" sz="3600" b="1" dirty="0" smtClean="0">
                <a:solidFill>
                  <a:schemeClr val="tx1"/>
                </a:solidFill>
              </a:rPr>
              <a:t>More </a:t>
            </a:r>
            <a:r>
              <a:rPr lang="en-US" sz="3600" b="1" dirty="0">
                <a:solidFill>
                  <a:schemeClr val="tx1"/>
                </a:solidFill>
              </a:rPr>
              <a:t>than ever, first aid intervention is a valuable link in the life saving chain, where casualties are addressed and monitored prior to the arrival of emergency services personnel</a:t>
            </a:r>
            <a:r>
              <a:rPr lang="en-US" sz="3600" b="1" dirty="0" smtClean="0">
                <a:solidFill>
                  <a:schemeClr val="tx1"/>
                </a:solidFill>
              </a:rPr>
              <a:t>.</a:t>
            </a:r>
          </a:p>
          <a:p>
            <a:endParaRPr lang="en-US" sz="3600" b="1" dirty="0">
              <a:solidFill>
                <a:schemeClr val="tx1"/>
              </a:solidFill>
            </a:endParaRPr>
          </a:p>
        </p:txBody>
      </p:sp>
    </p:spTree>
    <p:extLst>
      <p:ext uri="{BB962C8B-B14F-4D97-AF65-F5344CB8AC3E}">
        <p14:creationId xmlns:p14="http://schemas.microsoft.com/office/powerpoint/2010/main" val="3116130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92100" y="2133600"/>
            <a:ext cx="11899899" cy="3777622"/>
          </a:xfrm>
        </p:spPr>
        <p:txBody>
          <a:bodyPr>
            <a:normAutofit/>
          </a:bodyPr>
          <a:lstStyle/>
          <a:p>
            <a:r>
              <a:rPr lang="en-US" sz="3200" b="1" i="1" dirty="0">
                <a:solidFill>
                  <a:schemeClr val="accent1"/>
                </a:solidFill>
              </a:rPr>
              <a:t>Controlled and calm</a:t>
            </a:r>
          </a:p>
          <a:p>
            <a:pPr>
              <a:buFont typeface="Arial" panose="020B0604020202020204" pitchFamily="34" charset="0"/>
              <a:buChar char="•"/>
            </a:pPr>
            <a:r>
              <a:rPr lang="en-US" sz="3200" b="1" dirty="0">
                <a:solidFill>
                  <a:schemeClr val="tx1"/>
                </a:solidFill>
              </a:rPr>
              <a:t>Without showing any panic, you should be able to perform in front of the people and the victim. Your actions should exhibit confidence, the only thing that can calm scared people. The first aid training you have undergone has given you the skills; there is no reason to panic.</a:t>
            </a:r>
          </a:p>
          <a:p>
            <a:endParaRPr lang="en-US" sz="3200" dirty="0">
              <a:solidFill>
                <a:schemeClr val="tx1"/>
              </a:solidFill>
            </a:endParaRPr>
          </a:p>
        </p:txBody>
      </p:sp>
    </p:spTree>
    <p:extLst>
      <p:ext uri="{BB962C8B-B14F-4D97-AF65-F5344CB8AC3E}">
        <p14:creationId xmlns:p14="http://schemas.microsoft.com/office/powerpoint/2010/main" val="252256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9285" y="0"/>
            <a:ext cx="8911687" cy="45719"/>
          </a:xfrm>
        </p:spPr>
        <p:txBody>
          <a:bodyPr>
            <a:normAutofit fontScale="90000"/>
          </a:bodyPr>
          <a:lstStyle/>
          <a:p>
            <a:endParaRPr lang="en-US" dirty="0"/>
          </a:p>
        </p:txBody>
      </p:sp>
      <p:sp>
        <p:nvSpPr>
          <p:cNvPr id="3" name="Content Placeholder 2"/>
          <p:cNvSpPr>
            <a:spLocks noGrp="1"/>
          </p:cNvSpPr>
          <p:nvPr>
            <p:ph idx="1"/>
          </p:nvPr>
        </p:nvSpPr>
        <p:spPr>
          <a:xfrm>
            <a:off x="476518" y="1489656"/>
            <a:ext cx="11715482" cy="5088944"/>
          </a:xfrm>
        </p:spPr>
        <p:txBody>
          <a:bodyPr>
            <a:noAutofit/>
          </a:bodyPr>
          <a:lstStyle/>
          <a:p>
            <a:r>
              <a:rPr lang="en-US" sz="3200" b="1" i="1" dirty="0" smtClean="0">
                <a:solidFill>
                  <a:schemeClr val="accent1"/>
                </a:solidFill>
              </a:rPr>
              <a:t>Intelligent </a:t>
            </a:r>
            <a:r>
              <a:rPr lang="en-US" sz="3200" b="1" i="1" dirty="0">
                <a:solidFill>
                  <a:schemeClr val="accent1"/>
                </a:solidFill>
              </a:rPr>
              <a:t>and decisive</a:t>
            </a:r>
          </a:p>
          <a:p>
            <a:pPr>
              <a:buFont typeface="Arial" panose="020B0604020202020204" pitchFamily="34" charset="0"/>
              <a:buChar char="•"/>
            </a:pPr>
            <a:r>
              <a:rPr lang="en-US" sz="3200" b="1" dirty="0">
                <a:solidFill>
                  <a:schemeClr val="tx1"/>
                </a:solidFill>
              </a:rPr>
              <a:t>You should be able to decide the course of treatment within seconds. </a:t>
            </a:r>
            <a:endParaRPr lang="en-US" sz="3200" b="1" dirty="0" smtClean="0">
              <a:solidFill>
                <a:schemeClr val="tx1"/>
              </a:solidFill>
            </a:endParaRPr>
          </a:p>
          <a:p>
            <a:pPr>
              <a:buFont typeface="Arial" panose="020B0604020202020204" pitchFamily="34" charset="0"/>
              <a:buChar char="•"/>
            </a:pPr>
            <a:r>
              <a:rPr lang="en-US" sz="3200" b="1" dirty="0" smtClean="0">
                <a:solidFill>
                  <a:schemeClr val="tx1"/>
                </a:solidFill>
              </a:rPr>
              <a:t>Depending </a:t>
            </a:r>
            <a:r>
              <a:rPr lang="en-US" sz="3200" b="1" dirty="0">
                <a:solidFill>
                  <a:schemeClr val="tx1"/>
                </a:solidFill>
              </a:rPr>
              <a:t>on what is there in front of you, you should take an immediate yet a wise call, and keep the injured person stable till help arrives. </a:t>
            </a:r>
            <a:endParaRPr lang="en-US" sz="3200" b="1" dirty="0" smtClean="0">
              <a:solidFill>
                <a:schemeClr val="tx1"/>
              </a:solidFill>
            </a:endParaRPr>
          </a:p>
          <a:p>
            <a:pPr>
              <a:buFont typeface="Arial" panose="020B0604020202020204" pitchFamily="34" charset="0"/>
              <a:buChar char="•"/>
            </a:pPr>
            <a:r>
              <a:rPr lang="en-US" sz="3200" b="1" dirty="0" smtClean="0">
                <a:solidFill>
                  <a:schemeClr val="tx1"/>
                </a:solidFill>
              </a:rPr>
              <a:t>If </a:t>
            </a:r>
            <a:r>
              <a:rPr lang="en-US" sz="3200" b="1" dirty="0">
                <a:solidFill>
                  <a:schemeClr val="tx1"/>
                </a:solidFill>
              </a:rPr>
              <a:t>there are more than one casualty, you must be quick to judge and must start working on the victim who needs attention the most</a:t>
            </a:r>
            <a:r>
              <a:rPr lang="en-US" sz="3200" b="1" dirty="0" smtClean="0">
                <a:solidFill>
                  <a:schemeClr val="tx1"/>
                </a:solidFill>
              </a:rPr>
              <a:t>.</a:t>
            </a:r>
            <a:endParaRPr lang="en-US" sz="3200" b="1" dirty="0">
              <a:solidFill>
                <a:schemeClr val="tx1"/>
              </a:solidFill>
            </a:endParaRPr>
          </a:p>
        </p:txBody>
      </p:sp>
    </p:spTree>
    <p:extLst>
      <p:ext uri="{BB962C8B-B14F-4D97-AF65-F5344CB8AC3E}">
        <p14:creationId xmlns:p14="http://schemas.microsoft.com/office/powerpoint/2010/main" val="299385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2325" y="0"/>
            <a:ext cx="8911687" cy="1280890"/>
          </a:xfrm>
        </p:spPr>
        <p:txBody>
          <a:bodyPr/>
          <a:lstStyle/>
          <a:p>
            <a:endParaRPr lang="en-US"/>
          </a:p>
        </p:txBody>
      </p:sp>
      <p:sp>
        <p:nvSpPr>
          <p:cNvPr id="3" name="Content Placeholder 2"/>
          <p:cNvSpPr>
            <a:spLocks noGrp="1"/>
          </p:cNvSpPr>
          <p:nvPr>
            <p:ph idx="1"/>
          </p:nvPr>
        </p:nvSpPr>
        <p:spPr>
          <a:xfrm>
            <a:off x="254000" y="1280890"/>
            <a:ext cx="11849099" cy="5323110"/>
          </a:xfrm>
        </p:spPr>
        <p:txBody>
          <a:bodyPr>
            <a:noAutofit/>
          </a:bodyPr>
          <a:lstStyle/>
          <a:p>
            <a:r>
              <a:rPr lang="en-US" sz="3200" b="1" i="1" dirty="0">
                <a:solidFill>
                  <a:schemeClr val="accent1"/>
                </a:solidFill>
              </a:rPr>
              <a:t>Resourceful</a:t>
            </a:r>
          </a:p>
          <a:p>
            <a:pPr>
              <a:buFont typeface="Arial" panose="020B0604020202020204" pitchFamily="34" charset="0"/>
              <a:buChar char="•"/>
            </a:pPr>
            <a:r>
              <a:rPr lang="en-US" sz="3200" b="1" dirty="0">
                <a:solidFill>
                  <a:schemeClr val="tx1"/>
                </a:solidFill>
              </a:rPr>
              <a:t>Your first aid kit should, at all times, have the required material without fail. </a:t>
            </a:r>
            <a:endParaRPr lang="en-US" sz="3200" b="1" dirty="0" smtClean="0">
              <a:solidFill>
                <a:schemeClr val="tx1"/>
              </a:solidFill>
            </a:endParaRPr>
          </a:p>
          <a:p>
            <a:pPr>
              <a:buFont typeface="Arial" panose="020B0604020202020204" pitchFamily="34" charset="0"/>
              <a:buChar char="•"/>
            </a:pPr>
            <a:r>
              <a:rPr lang="en-US" sz="3200" b="1" dirty="0" smtClean="0">
                <a:solidFill>
                  <a:schemeClr val="tx1"/>
                </a:solidFill>
              </a:rPr>
              <a:t>In </a:t>
            </a:r>
            <a:r>
              <a:rPr lang="en-US" sz="3200" b="1" dirty="0">
                <a:solidFill>
                  <a:schemeClr val="tx1"/>
                </a:solidFill>
              </a:rPr>
              <a:t>case you don't have it, you should make immediate arrangement or look for the right alternatives off what is available. </a:t>
            </a:r>
            <a:endParaRPr lang="en-US" sz="3200" b="1" dirty="0" smtClean="0">
              <a:solidFill>
                <a:schemeClr val="tx1"/>
              </a:solidFill>
            </a:endParaRPr>
          </a:p>
          <a:p>
            <a:pPr>
              <a:buFont typeface="Arial" panose="020B0604020202020204" pitchFamily="34" charset="0"/>
              <a:buChar char="•"/>
            </a:pPr>
            <a:r>
              <a:rPr lang="en-US" sz="3200" b="1" dirty="0" smtClean="0">
                <a:solidFill>
                  <a:schemeClr val="tx1"/>
                </a:solidFill>
              </a:rPr>
              <a:t>You </a:t>
            </a:r>
            <a:r>
              <a:rPr lang="en-US" sz="3200" b="1" dirty="0">
                <a:solidFill>
                  <a:schemeClr val="tx1"/>
                </a:solidFill>
              </a:rPr>
              <a:t>should be able to use the people around you resourcefully, delegating responsibilities to people around.</a:t>
            </a:r>
          </a:p>
          <a:p>
            <a:endParaRPr lang="en-US" sz="3200" b="1" dirty="0">
              <a:solidFill>
                <a:schemeClr val="tx1"/>
              </a:solidFill>
            </a:endParaRPr>
          </a:p>
          <a:p>
            <a:endParaRPr lang="en-US" sz="3200" dirty="0">
              <a:solidFill>
                <a:schemeClr val="tx1"/>
              </a:solidFill>
            </a:endParaRPr>
          </a:p>
        </p:txBody>
      </p:sp>
    </p:spTree>
    <p:extLst>
      <p:ext uri="{BB962C8B-B14F-4D97-AF65-F5344CB8AC3E}">
        <p14:creationId xmlns:p14="http://schemas.microsoft.com/office/powerpoint/2010/main" val="233094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1090" y="0"/>
            <a:ext cx="8911687" cy="1130300"/>
          </a:xfrm>
        </p:spPr>
        <p:txBody>
          <a:bodyPr/>
          <a:lstStyle/>
          <a:p>
            <a:endParaRPr lang="en-US" dirty="0"/>
          </a:p>
        </p:txBody>
      </p:sp>
      <p:sp>
        <p:nvSpPr>
          <p:cNvPr id="3" name="Content Placeholder 2"/>
          <p:cNvSpPr>
            <a:spLocks noGrp="1"/>
          </p:cNvSpPr>
          <p:nvPr>
            <p:ph idx="1"/>
          </p:nvPr>
        </p:nvSpPr>
        <p:spPr>
          <a:xfrm>
            <a:off x="528033" y="1130300"/>
            <a:ext cx="11397803" cy="5727700"/>
          </a:xfrm>
        </p:spPr>
        <p:txBody>
          <a:bodyPr>
            <a:noAutofit/>
          </a:bodyPr>
          <a:lstStyle/>
          <a:p>
            <a:r>
              <a:rPr lang="en-US" sz="3200" b="1" i="1" dirty="0" smtClean="0">
                <a:solidFill>
                  <a:schemeClr val="accent1"/>
                </a:solidFill>
              </a:rPr>
              <a:t>Reassuring </a:t>
            </a:r>
            <a:r>
              <a:rPr lang="en-US" sz="3200" b="1" i="1" dirty="0">
                <a:solidFill>
                  <a:schemeClr val="accent1"/>
                </a:solidFill>
              </a:rPr>
              <a:t>and sympathetic</a:t>
            </a:r>
          </a:p>
          <a:p>
            <a:pPr>
              <a:buFont typeface="Arial" panose="020B0604020202020204" pitchFamily="34" charset="0"/>
              <a:buChar char="•"/>
            </a:pPr>
            <a:r>
              <a:rPr lang="en-US" sz="3200" b="1" dirty="0">
                <a:solidFill>
                  <a:schemeClr val="tx1"/>
                </a:solidFill>
              </a:rPr>
              <a:t>It is your duty as a first aider is to reassure the victim that you are there to take care of him and that help is on its way. </a:t>
            </a:r>
            <a:endParaRPr lang="en-US" sz="3200" b="1" dirty="0" smtClean="0">
              <a:solidFill>
                <a:schemeClr val="tx1"/>
              </a:solidFill>
            </a:endParaRPr>
          </a:p>
          <a:p>
            <a:pPr>
              <a:buFont typeface="Arial" panose="020B0604020202020204" pitchFamily="34" charset="0"/>
              <a:buChar char="•"/>
            </a:pPr>
            <a:r>
              <a:rPr lang="en-US" sz="3200" b="1" dirty="0" smtClean="0">
                <a:solidFill>
                  <a:schemeClr val="tx1"/>
                </a:solidFill>
              </a:rPr>
              <a:t>You </a:t>
            </a:r>
            <a:r>
              <a:rPr lang="en-US" sz="3200" b="1" dirty="0">
                <a:solidFill>
                  <a:schemeClr val="tx1"/>
                </a:solidFill>
              </a:rPr>
              <a:t>need to be calm, kind and sympathetic to the victim's calls. </a:t>
            </a:r>
            <a:endParaRPr lang="en-US" sz="3200" b="1" dirty="0" smtClean="0">
              <a:solidFill>
                <a:schemeClr val="tx1"/>
              </a:solidFill>
            </a:endParaRPr>
          </a:p>
          <a:p>
            <a:pPr>
              <a:buFont typeface="Arial" panose="020B0604020202020204" pitchFamily="34" charset="0"/>
              <a:buChar char="•"/>
            </a:pPr>
            <a:r>
              <a:rPr lang="en-US" sz="3200" b="1" dirty="0" smtClean="0">
                <a:solidFill>
                  <a:schemeClr val="tx1"/>
                </a:solidFill>
              </a:rPr>
              <a:t>The </a:t>
            </a:r>
            <a:r>
              <a:rPr lang="en-US" sz="3200" b="1" dirty="0">
                <a:solidFill>
                  <a:schemeClr val="tx1"/>
                </a:solidFill>
              </a:rPr>
              <a:t>victim needs reassuring words. He needs to be told that everything will be alright and that he is in safe hands. </a:t>
            </a:r>
            <a:r>
              <a:rPr lang="en-US" sz="3200" b="1" dirty="0" smtClean="0">
                <a:solidFill>
                  <a:schemeClr val="tx1"/>
                </a:solidFill>
              </a:rPr>
              <a:t>This </a:t>
            </a:r>
            <a:r>
              <a:rPr lang="en-US" sz="3200" b="1" dirty="0">
                <a:solidFill>
                  <a:schemeClr val="tx1"/>
                </a:solidFill>
              </a:rPr>
              <a:t>quality is the most important when it comes to dealing with small kids in schools and play schools.</a:t>
            </a:r>
          </a:p>
          <a:p>
            <a:endParaRPr lang="en-US" sz="3200" b="1" dirty="0">
              <a:solidFill>
                <a:schemeClr val="tx1"/>
              </a:solidFill>
            </a:endParaRPr>
          </a:p>
          <a:p>
            <a:endParaRPr lang="en-US" sz="3200" b="1" dirty="0">
              <a:solidFill>
                <a:schemeClr val="tx1"/>
              </a:solidFill>
            </a:endParaRPr>
          </a:p>
        </p:txBody>
      </p:sp>
    </p:spTree>
    <p:extLst>
      <p:ext uri="{BB962C8B-B14F-4D97-AF65-F5344CB8AC3E}">
        <p14:creationId xmlns:p14="http://schemas.microsoft.com/office/powerpoint/2010/main" val="3164880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8434" y="0"/>
            <a:ext cx="8911687" cy="1280890"/>
          </a:xfrm>
        </p:spPr>
        <p:txBody>
          <a:bodyPr/>
          <a:lstStyle/>
          <a:p>
            <a:endParaRPr lang="en-US"/>
          </a:p>
        </p:txBody>
      </p:sp>
      <p:sp>
        <p:nvSpPr>
          <p:cNvPr id="3" name="Content Placeholder 2"/>
          <p:cNvSpPr>
            <a:spLocks noGrp="1"/>
          </p:cNvSpPr>
          <p:nvPr>
            <p:ph idx="1"/>
          </p:nvPr>
        </p:nvSpPr>
        <p:spPr>
          <a:xfrm>
            <a:off x="643944" y="1280890"/>
            <a:ext cx="10860668" cy="5412010"/>
          </a:xfrm>
        </p:spPr>
        <p:txBody>
          <a:bodyPr>
            <a:noAutofit/>
          </a:bodyPr>
          <a:lstStyle/>
          <a:p>
            <a:r>
              <a:rPr lang="en-US" sz="3200" b="1" i="1" dirty="0" smtClean="0">
                <a:solidFill>
                  <a:schemeClr val="accent1"/>
                </a:solidFill>
              </a:rPr>
              <a:t>Skilled</a:t>
            </a:r>
            <a:endParaRPr lang="en-US" sz="3200" b="1" i="1" dirty="0">
              <a:solidFill>
                <a:schemeClr val="accent1"/>
              </a:solidFill>
            </a:endParaRPr>
          </a:p>
          <a:p>
            <a:pPr>
              <a:buFont typeface="Arial" panose="020B0604020202020204" pitchFamily="34" charset="0"/>
              <a:buChar char="•"/>
            </a:pPr>
            <a:r>
              <a:rPr lang="en-US" sz="3200" b="1" dirty="0">
                <a:solidFill>
                  <a:schemeClr val="tx1"/>
                </a:solidFill>
              </a:rPr>
              <a:t>A first aider has the basic medical skills. </a:t>
            </a:r>
            <a:endParaRPr lang="en-US" sz="3200" b="1" dirty="0" smtClean="0">
              <a:solidFill>
                <a:schemeClr val="tx1"/>
              </a:solidFill>
            </a:endParaRPr>
          </a:p>
          <a:p>
            <a:pPr>
              <a:buFont typeface="Arial" panose="020B0604020202020204" pitchFamily="34" charset="0"/>
              <a:buChar char="•"/>
            </a:pPr>
            <a:r>
              <a:rPr lang="en-US" sz="3200" b="1" dirty="0" smtClean="0">
                <a:solidFill>
                  <a:schemeClr val="tx1"/>
                </a:solidFill>
              </a:rPr>
              <a:t>You </a:t>
            </a:r>
            <a:r>
              <a:rPr lang="en-US" sz="3200" b="1" dirty="0">
                <a:solidFill>
                  <a:schemeClr val="tx1"/>
                </a:solidFill>
              </a:rPr>
              <a:t>are trained to perform these skills under pressure. </a:t>
            </a:r>
            <a:endParaRPr lang="en-US" sz="3200" b="1" dirty="0" smtClean="0">
              <a:solidFill>
                <a:schemeClr val="tx1"/>
              </a:solidFill>
            </a:endParaRPr>
          </a:p>
          <a:p>
            <a:pPr>
              <a:buFont typeface="Arial" panose="020B0604020202020204" pitchFamily="34" charset="0"/>
              <a:buChar char="•"/>
            </a:pPr>
            <a:r>
              <a:rPr lang="en-US" sz="3200" b="1" dirty="0" smtClean="0">
                <a:solidFill>
                  <a:schemeClr val="tx1"/>
                </a:solidFill>
              </a:rPr>
              <a:t>You </a:t>
            </a:r>
            <a:r>
              <a:rPr lang="en-US" sz="3200" b="1" dirty="0">
                <a:solidFill>
                  <a:schemeClr val="tx1"/>
                </a:solidFill>
              </a:rPr>
              <a:t>should have the right skills to judge the problem depending on the symptoms and make quick </a:t>
            </a:r>
            <a:r>
              <a:rPr lang="en-US" sz="3200" b="1" dirty="0" smtClean="0">
                <a:solidFill>
                  <a:schemeClr val="tx1"/>
                </a:solidFill>
              </a:rPr>
              <a:t>calls.</a:t>
            </a:r>
          </a:p>
          <a:p>
            <a:pPr>
              <a:buFont typeface="Arial" panose="020B0604020202020204" pitchFamily="34" charset="0"/>
              <a:buChar char="•"/>
            </a:pPr>
            <a:r>
              <a:rPr lang="en-US" sz="3200" b="1" dirty="0" smtClean="0">
                <a:solidFill>
                  <a:schemeClr val="tx1"/>
                </a:solidFill>
              </a:rPr>
              <a:t>If </a:t>
            </a:r>
            <a:r>
              <a:rPr lang="en-US" sz="3200" b="1" dirty="0">
                <a:solidFill>
                  <a:schemeClr val="tx1"/>
                </a:solidFill>
              </a:rPr>
              <a:t>you require help, you should be able to garner some from the crowd and should be able to take charge and lead</a:t>
            </a:r>
            <a:r>
              <a:rPr lang="en-US" sz="3200" b="1" dirty="0" smtClean="0">
                <a:solidFill>
                  <a:schemeClr val="tx1"/>
                </a:solidFill>
              </a:rPr>
              <a:t>.</a:t>
            </a:r>
            <a:endParaRPr lang="en-US" sz="3200" b="1" dirty="0">
              <a:solidFill>
                <a:schemeClr val="tx1"/>
              </a:solidFill>
            </a:endParaRPr>
          </a:p>
        </p:txBody>
      </p:sp>
    </p:spTree>
    <p:extLst>
      <p:ext uri="{BB962C8B-B14F-4D97-AF65-F5344CB8AC3E}">
        <p14:creationId xmlns:p14="http://schemas.microsoft.com/office/powerpoint/2010/main" val="977363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0192" y="0"/>
            <a:ext cx="8911687" cy="1280890"/>
          </a:xfrm>
        </p:spPr>
        <p:txBody>
          <a:bodyPr/>
          <a:lstStyle/>
          <a:p>
            <a:endParaRPr lang="en-US" dirty="0"/>
          </a:p>
        </p:txBody>
      </p:sp>
      <p:sp>
        <p:nvSpPr>
          <p:cNvPr id="3" name="Content Placeholder 2"/>
          <p:cNvSpPr>
            <a:spLocks noGrp="1"/>
          </p:cNvSpPr>
          <p:nvPr>
            <p:ph idx="1"/>
          </p:nvPr>
        </p:nvSpPr>
        <p:spPr>
          <a:xfrm>
            <a:off x="437882" y="1280889"/>
            <a:ext cx="11066730" cy="5866885"/>
          </a:xfrm>
        </p:spPr>
        <p:txBody>
          <a:bodyPr>
            <a:noAutofit/>
          </a:bodyPr>
          <a:lstStyle/>
          <a:p>
            <a:r>
              <a:rPr lang="en-US" sz="3200" b="1" i="1" dirty="0" smtClean="0">
                <a:solidFill>
                  <a:schemeClr val="accent1"/>
                </a:solidFill>
              </a:rPr>
              <a:t>Efficient</a:t>
            </a:r>
            <a:endParaRPr lang="en-US" sz="3200" b="1" i="1" dirty="0">
              <a:solidFill>
                <a:schemeClr val="accent1"/>
              </a:solidFill>
            </a:endParaRPr>
          </a:p>
          <a:p>
            <a:pPr>
              <a:buFont typeface="Arial" panose="020B0604020202020204" pitchFamily="34" charset="0"/>
              <a:buChar char="•"/>
            </a:pPr>
            <a:r>
              <a:rPr lang="en-US" sz="3200" b="1" dirty="0">
                <a:solidFill>
                  <a:schemeClr val="tx1"/>
                </a:solidFill>
              </a:rPr>
              <a:t>You </a:t>
            </a:r>
            <a:r>
              <a:rPr lang="en-US" sz="3200" b="1" dirty="0" smtClean="0">
                <a:solidFill>
                  <a:schemeClr val="tx1"/>
                </a:solidFill>
              </a:rPr>
              <a:t>should </a:t>
            </a:r>
            <a:r>
              <a:rPr lang="en-US" sz="3200" b="1" dirty="0">
                <a:solidFill>
                  <a:schemeClr val="tx1"/>
                </a:solidFill>
              </a:rPr>
              <a:t>be able to start the first aid without the victim feeling too much pain or without increasing his pain anymore. </a:t>
            </a:r>
            <a:endParaRPr lang="en-US" sz="3200" b="1" dirty="0" smtClean="0">
              <a:solidFill>
                <a:schemeClr val="tx1"/>
              </a:solidFill>
            </a:endParaRPr>
          </a:p>
          <a:p>
            <a:pPr>
              <a:buFont typeface="Arial" panose="020B0604020202020204" pitchFamily="34" charset="0"/>
              <a:buChar char="•"/>
            </a:pPr>
            <a:r>
              <a:rPr lang="en-US" sz="3200" b="1" dirty="0" smtClean="0">
                <a:solidFill>
                  <a:schemeClr val="tx1"/>
                </a:solidFill>
              </a:rPr>
              <a:t>There </a:t>
            </a:r>
            <a:r>
              <a:rPr lang="en-US" sz="3200" b="1" dirty="0">
                <a:solidFill>
                  <a:schemeClr val="tx1"/>
                </a:solidFill>
              </a:rPr>
              <a:t>is never any time to waste when there is a medical emergency. </a:t>
            </a:r>
            <a:endParaRPr lang="en-US" sz="3200" b="1" dirty="0" smtClean="0">
              <a:solidFill>
                <a:schemeClr val="tx1"/>
              </a:solidFill>
            </a:endParaRPr>
          </a:p>
          <a:p>
            <a:pPr>
              <a:buFont typeface="Arial" panose="020B0604020202020204" pitchFamily="34" charset="0"/>
              <a:buChar char="•"/>
            </a:pPr>
            <a:r>
              <a:rPr lang="en-US" sz="3200" b="1" dirty="0" smtClean="0">
                <a:solidFill>
                  <a:schemeClr val="tx1"/>
                </a:solidFill>
              </a:rPr>
              <a:t>With </a:t>
            </a:r>
            <a:r>
              <a:rPr lang="en-US" sz="3200" b="1" dirty="0">
                <a:solidFill>
                  <a:schemeClr val="tx1"/>
                </a:solidFill>
              </a:rPr>
              <a:t>the available resources, you need to attend to as many casualties are there, till help arrives.</a:t>
            </a:r>
          </a:p>
          <a:p>
            <a:endParaRPr lang="en-US" sz="3200" b="1" dirty="0">
              <a:solidFill>
                <a:schemeClr val="tx1"/>
              </a:solidFill>
            </a:endParaRPr>
          </a:p>
        </p:txBody>
      </p:sp>
    </p:spTree>
    <p:extLst>
      <p:ext uri="{BB962C8B-B14F-4D97-AF65-F5344CB8AC3E}">
        <p14:creationId xmlns:p14="http://schemas.microsoft.com/office/powerpoint/2010/main" val="823626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08338" y="2133600"/>
            <a:ext cx="10796274" cy="3777622"/>
          </a:xfrm>
        </p:spPr>
        <p:txBody>
          <a:bodyPr>
            <a:normAutofit/>
          </a:bodyPr>
          <a:lstStyle/>
          <a:p>
            <a:r>
              <a:rPr lang="en-US" sz="3200" b="1" i="1" dirty="0" smtClean="0">
                <a:solidFill>
                  <a:schemeClr val="accent1"/>
                </a:solidFill>
              </a:rPr>
              <a:t>Confident</a:t>
            </a:r>
            <a:endParaRPr lang="en-US" sz="3200" b="1" i="1" dirty="0">
              <a:solidFill>
                <a:schemeClr val="accent1"/>
              </a:solidFill>
            </a:endParaRPr>
          </a:p>
          <a:p>
            <a:pPr>
              <a:buFont typeface="Arial" panose="020B0604020202020204" pitchFamily="34" charset="0"/>
              <a:buChar char="•"/>
            </a:pPr>
            <a:r>
              <a:rPr lang="en-US" sz="3200" b="1" dirty="0">
                <a:solidFill>
                  <a:schemeClr val="tx1"/>
                </a:solidFill>
              </a:rPr>
              <a:t>As a first aid provider you must have faith in yourself and your actions before you start first aid on the victim. </a:t>
            </a:r>
            <a:endParaRPr lang="en-US" sz="3200" b="1" dirty="0" smtClean="0">
              <a:solidFill>
                <a:schemeClr val="tx1"/>
              </a:solidFill>
            </a:endParaRPr>
          </a:p>
          <a:p>
            <a:pPr>
              <a:buFont typeface="Arial" panose="020B0604020202020204" pitchFamily="34" charset="0"/>
              <a:buChar char="•"/>
            </a:pPr>
            <a:r>
              <a:rPr lang="en-US" sz="3200" b="1" dirty="0" smtClean="0">
                <a:solidFill>
                  <a:schemeClr val="tx1"/>
                </a:solidFill>
              </a:rPr>
              <a:t>The </a:t>
            </a:r>
            <a:r>
              <a:rPr lang="en-US" sz="3200" b="1" dirty="0">
                <a:solidFill>
                  <a:schemeClr val="tx1"/>
                </a:solidFill>
              </a:rPr>
              <a:t>confidence which you would exhibit while performing would reassure the victim and the onlookers.</a:t>
            </a:r>
          </a:p>
          <a:p>
            <a:endParaRPr lang="en-US" sz="3200" b="1" dirty="0">
              <a:solidFill>
                <a:schemeClr val="tx1"/>
              </a:solidFill>
            </a:endParaRPr>
          </a:p>
          <a:p>
            <a:endParaRPr lang="en-US" sz="3200" dirty="0">
              <a:solidFill>
                <a:schemeClr val="tx1"/>
              </a:solidFill>
            </a:endParaRPr>
          </a:p>
        </p:txBody>
      </p:sp>
    </p:spTree>
    <p:extLst>
      <p:ext uri="{BB962C8B-B14F-4D97-AF65-F5344CB8AC3E}">
        <p14:creationId xmlns:p14="http://schemas.microsoft.com/office/powerpoint/2010/main" val="966483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9100" y="0"/>
            <a:ext cx="10236200" cy="1280890"/>
          </a:xfrm>
        </p:spPr>
        <p:txBody>
          <a:bodyPr>
            <a:noAutofit/>
          </a:bodyPr>
          <a:lstStyle/>
          <a:p>
            <a:r>
              <a:rPr lang="en-GB" b="1" u="sng" dirty="0">
                <a:solidFill>
                  <a:schemeClr val="accent1"/>
                </a:solidFill>
              </a:rPr>
              <a:t>Sequence checks to be made in the assessment of a casualty</a:t>
            </a:r>
            <a:br>
              <a:rPr lang="en-GB" b="1" u="sng" dirty="0">
                <a:solidFill>
                  <a:schemeClr val="accent1"/>
                </a:solidFill>
              </a:rPr>
            </a:br>
            <a:endParaRPr lang="en-US" b="1" dirty="0">
              <a:solidFill>
                <a:schemeClr val="accent1"/>
              </a:solidFill>
            </a:endParaRPr>
          </a:p>
        </p:txBody>
      </p:sp>
      <p:sp>
        <p:nvSpPr>
          <p:cNvPr id="4099" name="Content Placeholder 2"/>
          <p:cNvSpPr>
            <a:spLocks noGrp="1"/>
          </p:cNvSpPr>
          <p:nvPr>
            <p:ph idx="1"/>
          </p:nvPr>
        </p:nvSpPr>
        <p:spPr>
          <a:xfrm>
            <a:off x="254000" y="1280890"/>
            <a:ext cx="11938000" cy="5577110"/>
          </a:xfrm>
        </p:spPr>
        <p:txBody>
          <a:bodyPr>
            <a:noAutofit/>
          </a:bodyPr>
          <a:lstStyle/>
          <a:p>
            <a:pPr eaLnBrk="1" hangingPunct="1">
              <a:buFont typeface="Arial" charset="0"/>
              <a:buNone/>
              <a:defRPr/>
            </a:pPr>
            <a:r>
              <a:rPr lang="en-GB" sz="2800" b="1" dirty="0" smtClean="0">
                <a:solidFill>
                  <a:schemeClr val="accent1"/>
                </a:solidFill>
              </a:rPr>
              <a:t>DRSABC</a:t>
            </a:r>
            <a:endParaRPr lang="en-GB" sz="2800" b="1" dirty="0">
              <a:solidFill>
                <a:schemeClr val="accent1"/>
              </a:solidFill>
            </a:endParaRPr>
          </a:p>
          <a:p>
            <a:pPr marL="514350" indent="-514350">
              <a:buFont typeface="Arial" charset="0"/>
              <a:buAutoNum type="arabicPeriod"/>
              <a:defRPr/>
            </a:pPr>
            <a:r>
              <a:rPr lang="en-GB" sz="2800" b="1" dirty="0">
                <a:solidFill>
                  <a:schemeClr val="tx1"/>
                </a:solidFill>
              </a:rPr>
              <a:t>Danger to the casualty and first aider.</a:t>
            </a:r>
          </a:p>
          <a:p>
            <a:pPr marL="514350" indent="-514350">
              <a:buFont typeface="Arial" charset="0"/>
              <a:buAutoNum type="arabicPeriod"/>
              <a:defRPr/>
            </a:pPr>
            <a:r>
              <a:rPr lang="en-GB" sz="2800" b="1" dirty="0">
                <a:solidFill>
                  <a:schemeClr val="tx1"/>
                </a:solidFill>
              </a:rPr>
              <a:t>Response- Shake the victim, shout for help, command the victim.</a:t>
            </a:r>
          </a:p>
          <a:p>
            <a:pPr marL="514350" indent="-514350">
              <a:buFont typeface="Arial" charset="0"/>
              <a:buAutoNum type="arabicPeriod"/>
              <a:defRPr/>
            </a:pPr>
            <a:r>
              <a:rPr lang="en-GB" sz="2800" b="1" dirty="0" smtClean="0">
                <a:solidFill>
                  <a:schemeClr val="tx1"/>
                </a:solidFill>
              </a:rPr>
              <a:t>Send/Shout </a:t>
            </a:r>
            <a:r>
              <a:rPr lang="en-GB" sz="2800" b="1" dirty="0">
                <a:solidFill>
                  <a:schemeClr val="tx1"/>
                </a:solidFill>
              </a:rPr>
              <a:t>for help.</a:t>
            </a:r>
          </a:p>
          <a:p>
            <a:pPr marL="514350" indent="-514350">
              <a:buFont typeface="Arial" charset="0"/>
              <a:buAutoNum type="arabicPeriod"/>
              <a:defRPr/>
            </a:pPr>
            <a:r>
              <a:rPr lang="en-GB" sz="2800" b="1" dirty="0">
                <a:solidFill>
                  <a:schemeClr val="tx1"/>
                </a:solidFill>
              </a:rPr>
              <a:t>Airway- Open the airway and clear the mouth and position the head tilt chin lift.</a:t>
            </a:r>
          </a:p>
          <a:p>
            <a:pPr marL="514350" indent="-514350">
              <a:buFont typeface="Arial" charset="0"/>
              <a:buAutoNum type="arabicPeriod"/>
              <a:defRPr/>
            </a:pPr>
            <a:r>
              <a:rPr lang="en-GB" sz="2800" b="1" dirty="0">
                <a:solidFill>
                  <a:schemeClr val="tx1"/>
                </a:solidFill>
              </a:rPr>
              <a:t>Breathing- Look , listen and </a:t>
            </a:r>
            <a:r>
              <a:rPr lang="en-GB" sz="2800" b="1" dirty="0" smtClean="0">
                <a:solidFill>
                  <a:schemeClr val="tx1"/>
                </a:solidFill>
              </a:rPr>
              <a:t>feel. Look </a:t>
            </a:r>
            <a:r>
              <a:rPr lang="en-GB" sz="2800" b="1" dirty="0">
                <a:solidFill>
                  <a:schemeClr val="tx1"/>
                </a:solidFill>
              </a:rPr>
              <a:t>for chest movement,  listen to airflow at the mouth and nose(+- additional noise) and feel for air flow at the mouth and nose.</a:t>
            </a:r>
          </a:p>
          <a:p>
            <a:pPr marL="514350" indent="-514350">
              <a:buNone/>
              <a:defRPr/>
            </a:pPr>
            <a:r>
              <a:rPr lang="en-GB" sz="2800" b="1" dirty="0" smtClean="0">
                <a:solidFill>
                  <a:schemeClr val="accent1"/>
                </a:solidFill>
              </a:rPr>
              <a:t>6. 	</a:t>
            </a:r>
            <a:r>
              <a:rPr lang="en-GB" sz="2800" b="1" dirty="0" smtClean="0">
                <a:solidFill>
                  <a:schemeClr val="tx1"/>
                </a:solidFill>
              </a:rPr>
              <a:t>Circulation </a:t>
            </a:r>
            <a:r>
              <a:rPr lang="en-GB" sz="2800" b="1" dirty="0">
                <a:solidFill>
                  <a:schemeClr val="tx1"/>
                </a:solidFill>
              </a:rPr>
              <a:t>– Take pulse rate.  </a:t>
            </a:r>
          </a:p>
        </p:txBody>
      </p:sp>
    </p:spTree>
    <p:extLst>
      <p:ext uri="{BB962C8B-B14F-4D97-AF65-F5344CB8AC3E}">
        <p14:creationId xmlns:p14="http://schemas.microsoft.com/office/powerpoint/2010/main" val="4244726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099"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Shape 449"/>
        <p:cNvGrpSpPr/>
        <p:nvPr/>
      </p:nvGrpSpPr>
      <p:grpSpPr>
        <a:xfrm>
          <a:off x="0" y="0"/>
          <a:ext cx="0" cy="0"/>
          <a:chOff x="0" y="0"/>
          <a:chExt cx="0" cy="0"/>
        </a:xfrm>
      </p:grpSpPr>
      <p:sp>
        <p:nvSpPr>
          <p:cNvPr id="450" name="Google Shape;450;p68"/>
          <p:cNvSpPr txBox="1">
            <a:spLocks noGrp="1"/>
          </p:cNvSpPr>
          <p:nvPr>
            <p:ph type="title" idx="4294967295"/>
          </p:nvPr>
        </p:nvSpPr>
        <p:spPr>
          <a:xfrm>
            <a:off x="1830300" y="0"/>
            <a:ext cx="8229600" cy="1139700"/>
          </a:xfrm>
          <a:prstGeom prst="rect">
            <a:avLst/>
          </a:prstGeom>
          <a:noFill/>
          <a:ln>
            <a:noFill/>
          </a:ln>
        </p:spPr>
        <p:txBody>
          <a:bodyPr spcFirstLastPara="1" vert="horz" wrap="square" lIns="91425" tIns="45700" rIns="91425" bIns="45700" rtlCol="0" anchor="ctr" anchorCtr="0">
            <a:normAutofit/>
          </a:bodyPr>
          <a:lstStyle/>
          <a:p>
            <a:pPr>
              <a:spcBef>
                <a:spcPts val="0"/>
              </a:spcBef>
              <a:buClr>
                <a:schemeClr val="accent2"/>
              </a:buClr>
              <a:buSzPts val="4100"/>
            </a:pPr>
            <a:r>
              <a:rPr lang="en-US" sz="4400" b="1" dirty="0">
                <a:solidFill>
                  <a:schemeClr val="accent1"/>
                </a:solidFill>
                <a:effectLst>
                  <a:outerShdw blurRad="31750" dist="25400" dir="5400000" algn="tl" rotWithShape="0">
                    <a:srgbClr val="000000">
                      <a:alpha val="25000"/>
                    </a:srgbClr>
                  </a:outerShdw>
                </a:effectLst>
                <a:latin typeface="Bookman Old Style"/>
                <a:ea typeface="Bookman Old Style"/>
                <a:cs typeface="Bookman Old Style"/>
                <a:sym typeface="Bookman Old Style"/>
              </a:rPr>
              <a:t>Problems</a:t>
            </a:r>
            <a:endParaRPr sz="4000" dirty="0">
              <a:solidFill>
                <a:schemeClr val="accent1"/>
              </a:solidFill>
            </a:endParaRPr>
          </a:p>
        </p:txBody>
      </p:sp>
      <p:sp>
        <p:nvSpPr>
          <p:cNvPr id="451" name="Google Shape;451;p68"/>
          <p:cNvSpPr txBox="1">
            <a:spLocks noGrp="1"/>
          </p:cNvSpPr>
          <p:nvPr>
            <p:ph type="body" idx="1"/>
          </p:nvPr>
        </p:nvSpPr>
        <p:spPr>
          <a:xfrm>
            <a:off x="749300" y="1344550"/>
            <a:ext cx="4040100" cy="685800"/>
          </a:xfrm>
          <a:prstGeom prst="rect">
            <a:avLst/>
          </a:prstGeom>
          <a:solidFill>
            <a:schemeClr val="accent1"/>
          </a:solidFill>
          <a:ln w="9650" cap="flat" cmpd="sng">
            <a:solidFill>
              <a:schemeClr val="accent1"/>
            </a:solidFill>
            <a:prstDash val="solid"/>
            <a:miter lim="524288"/>
            <a:headEnd type="none" w="sm" len="sm"/>
            <a:tailEnd type="none" w="sm" len="sm"/>
          </a:ln>
        </p:spPr>
        <p:txBody>
          <a:bodyPr spcFirstLastPara="1" vert="horz" wrap="square" lIns="182875" tIns="45700" rIns="91425" bIns="45700" rtlCol="0" anchor="ctr" anchorCtr="0">
            <a:noAutofit/>
          </a:bodyPr>
          <a:lstStyle/>
          <a:p>
            <a:pPr>
              <a:spcBef>
                <a:spcPts val="0"/>
              </a:spcBef>
              <a:buSzPts val="1904"/>
            </a:pPr>
            <a:r>
              <a:rPr lang="en-US" sz="2800" dirty="0">
                <a:solidFill>
                  <a:schemeClr val="lt1"/>
                </a:solidFill>
                <a:latin typeface="Cabin"/>
                <a:ea typeface="Cabin"/>
                <a:cs typeface="Cabin"/>
                <a:sym typeface="Cabin"/>
              </a:rPr>
              <a:t>Incident Problems</a:t>
            </a:r>
            <a:endParaRPr dirty="0"/>
          </a:p>
        </p:txBody>
      </p:sp>
      <p:sp>
        <p:nvSpPr>
          <p:cNvPr id="452" name="Google Shape;452;p68"/>
          <p:cNvSpPr txBox="1">
            <a:spLocks noGrp="1"/>
          </p:cNvSpPr>
          <p:nvPr>
            <p:ph type="body" idx="1"/>
          </p:nvPr>
        </p:nvSpPr>
        <p:spPr>
          <a:xfrm>
            <a:off x="6172200" y="1344550"/>
            <a:ext cx="4041900" cy="789050"/>
          </a:xfrm>
          <a:prstGeom prst="rect">
            <a:avLst/>
          </a:prstGeom>
          <a:solidFill>
            <a:schemeClr val="accent1"/>
          </a:solidFill>
          <a:ln w="9650" cap="flat" cmpd="sng">
            <a:solidFill>
              <a:schemeClr val="accent1"/>
            </a:solidFill>
            <a:prstDash val="solid"/>
            <a:miter lim="524288"/>
            <a:headEnd type="none" w="sm" len="sm"/>
            <a:tailEnd type="none" w="sm" len="sm"/>
          </a:ln>
        </p:spPr>
        <p:txBody>
          <a:bodyPr spcFirstLastPara="1" vert="horz" wrap="square" lIns="182875" tIns="45700" rIns="91425" bIns="45700" rtlCol="0" anchor="ctr" anchorCtr="0">
            <a:noAutofit/>
          </a:bodyPr>
          <a:lstStyle/>
          <a:p>
            <a:pPr>
              <a:spcBef>
                <a:spcPts val="0"/>
              </a:spcBef>
              <a:buSzPts val="1904"/>
            </a:pPr>
            <a:r>
              <a:rPr lang="en-US" sz="2800" dirty="0">
                <a:solidFill>
                  <a:schemeClr val="lt1"/>
                </a:solidFill>
                <a:latin typeface="Cabin"/>
                <a:ea typeface="Cabin"/>
                <a:cs typeface="Cabin"/>
                <a:sym typeface="Cabin"/>
              </a:rPr>
              <a:t>Casualty problems</a:t>
            </a:r>
            <a:endParaRPr dirty="0"/>
          </a:p>
        </p:txBody>
      </p:sp>
      <p:sp>
        <p:nvSpPr>
          <p:cNvPr id="453" name="Google Shape;453;p68"/>
          <p:cNvSpPr txBox="1">
            <a:spLocks noGrp="1"/>
          </p:cNvSpPr>
          <p:nvPr>
            <p:ph type="body" idx="1"/>
          </p:nvPr>
        </p:nvSpPr>
        <p:spPr>
          <a:xfrm>
            <a:off x="749300" y="2030350"/>
            <a:ext cx="4572000" cy="4560950"/>
          </a:xfrm>
          <a:prstGeom prst="rect">
            <a:avLst/>
          </a:prstGeom>
          <a:noFill/>
          <a:ln>
            <a:noFill/>
          </a:ln>
        </p:spPr>
        <p:txBody>
          <a:bodyPr spcFirstLastPara="1" vert="horz" wrap="square" lIns="91425" tIns="45700" rIns="91425" bIns="45700" rtlCol="0" anchor="t" anchorCtr="0">
            <a:noAutofit/>
          </a:bodyPr>
          <a:lstStyle/>
          <a:p>
            <a:pPr marL="365125" indent="-255587">
              <a:spcBef>
                <a:spcPts val="0"/>
              </a:spcBef>
              <a:buSzPts val="2312"/>
              <a:buFont typeface="Noto Sans Symbols"/>
              <a:buChar char="✓"/>
            </a:pPr>
            <a:r>
              <a:rPr lang="en-US" sz="3400" b="1" dirty="0">
                <a:solidFill>
                  <a:schemeClr val="tx1"/>
                </a:solidFill>
                <a:latin typeface="Cabin"/>
                <a:ea typeface="Cabin"/>
                <a:cs typeface="Cabin"/>
                <a:sym typeface="Cabin"/>
              </a:rPr>
              <a:t>Crowd</a:t>
            </a:r>
            <a:endParaRPr b="1" dirty="0">
              <a:solidFill>
                <a:schemeClr val="tx1"/>
              </a:solidFill>
            </a:endParaRPr>
          </a:p>
          <a:p>
            <a:pPr marL="365125" indent="-255587">
              <a:spcBef>
                <a:spcPts val="400"/>
              </a:spcBef>
              <a:buSzPts val="2312"/>
              <a:buFont typeface="Noto Sans Symbols"/>
              <a:buChar char="✓"/>
            </a:pPr>
            <a:r>
              <a:rPr lang="en-US" sz="3400" b="1" dirty="0">
                <a:solidFill>
                  <a:schemeClr val="tx1"/>
                </a:solidFill>
                <a:latin typeface="Cabin"/>
                <a:ea typeface="Cabin"/>
                <a:cs typeface="Cabin"/>
                <a:sym typeface="Cabin"/>
              </a:rPr>
              <a:t>Hazardous material</a:t>
            </a:r>
            <a:endParaRPr b="1" dirty="0">
              <a:solidFill>
                <a:schemeClr val="tx1"/>
              </a:solidFill>
            </a:endParaRPr>
          </a:p>
          <a:p>
            <a:pPr marL="365125" indent="-255587">
              <a:spcBef>
                <a:spcPts val="400"/>
              </a:spcBef>
              <a:buSzPts val="2312"/>
              <a:buFont typeface="Noto Sans Symbols"/>
              <a:buChar char="✓"/>
            </a:pPr>
            <a:r>
              <a:rPr lang="en-US" sz="3400" b="1" dirty="0">
                <a:solidFill>
                  <a:schemeClr val="tx1"/>
                </a:solidFill>
                <a:latin typeface="Cabin"/>
                <a:ea typeface="Cabin"/>
                <a:cs typeface="Cabin"/>
                <a:sym typeface="Cabin"/>
              </a:rPr>
              <a:t>Fire</a:t>
            </a:r>
            <a:endParaRPr b="1" dirty="0">
              <a:solidFill>
                <a:schemeClr val="tx1"/>
              </a:solidFill>
            </a:endParaRPr>
          </a:p>
          <a:p>
            <a:pPr marL="365125" indent="-255587">
              <a:spcBef>
                <a:spcPts val="400"/>
              </a:spcBef>
              <a:buSzPts val="2312"/>
              <a:buFont typeface="Noto Sans Symbols"/>
              <a:buChar char="✓"/>
            </a:pPr>
            <a:r>
              <a:rPr lang="en-US" sz="3400" b="1" dirty="0">
                <a:solidFill>
                  <a:schemeClr val="tx1"/>
                </a:solidFill>
                <a:latin typeface="Cabin"/>
                <a:ea typeface="Cabin"/>
                <a:cs typeface="Cabin"/>
                <a:sym typeface="Cabin"/>
              </a:rPr>
              <a:t>Visibility</a:t>
            </a:r>
            <a:endParaRPr b="1" dirty="0">
              <a:solidFill>
                <a:schemeClr val="tx1"/>
              </a:solidFill>
            </a:endParaRPr>
          </a:p>
          <a:p>
            <a:pPr marL="365125" indent="-255587">
              <a:spcBef>
                <a:spcPts val="400"/>
              </a:spcBef>
              <a:buSzPts val="2312"/>
              <a:buFont typeface="Noto Sans Symbols"/>
              <a:buChar char="✓"/>
            </a:pPr>
            <a:r>
              <a:rPr lang="en-US" sz="3400" b="1" dirty="0">
                <a:solidFill>
                  <a:schemeClr val="tx1"/>
                </a:solidFill>
                <a:latin typeface="Cabin"/>
                <a:ea typeface="Cabin"/>
                <a:cs typeface="Cabin"/>
                <a:sym typeface="Cabin"/>
              </a:rPr>
              <a:t>Falling objects</a:t>
            </a:r>
            <a:endParaRPr b="1" dirty="0">
              <a:solidFill>
                <a:schemeClr val="tx1"/>
              </a:solidFill>
            </a:endParaRPr>
          </a:p>
          <a:p>
            <a:pPr marL="365125" indent="-255587">
              <a:spcBef>
                <a:spcPts val="400"/>
              </a:spcBef>
              <a:buSzPts val="2312"/>
              <a:buFont typeface="Noto Sans Symbols"/>
              <a:buChar char="✓"/>
            </a:pPr>
            <a:r>
              <a:rPr lang="en-US" sz="3400" b="1" dirty="0">
                <a:solidFill>
                  <a:schemeClr val="tx1"/>
                </a:solidFill>
                <a:latin typeface="Cabin"/>
                <a:ea typeface="Cabin"/>
                <a:cs typeface="Cabin"/>
                <a:sym typeface="Cabin"/>
              </a:rPr>
              <a:t>Smoke and fumes</a:t>
            </a:r>
            <a:endParaRPr b="1" dirty="0">
              <a:solidFill>
                <a:schemeClr val="tx1"/>
              </a:solidFill>
            </a:endParaRPr>
          </a:p>
          <a:p>
            <a:pPr marL="365125" indent="-255587">
              <a:spcBef>
                <a:spcPts val="400"/>
              </a:spcBef>
              <a:buSzPts val="2312"/>
              <a:buFont typeface="Noto Sans Symbols"/>
              <a:buChar char="✓"/>
            </a:pPr>
            <a:r>
              <a:rPr lang="en-US" sz="3400" b="1" dirty="0">
                <a:solidFill>
                  <a:schemeClr val="tx1"/>
                </a:solidFill>
                <a:latin typeface="Cabin"/>
                <a:ea typeface="Cabin"/>
                <a:cs typeface="Cabin"/>
                <a:sym typeface="Cabin"/>
              </a:rPr>
              <a:t>Power lines</a:t>
            </a:r>
            <a:endParaRPr b="1" dirty="0">
              <a:solidFill>
                <a:schemeClr val="tx1"/>
              </a:solidFill>
            </a:endParaRPr>
          </a:p>
        </p:txBody>
      </p:sp>
      <p:sp>
        <p:nvSpPr>
          <p:cNvPr id="454" name="Google Shape;454;p68"/>
          <p:cNvSpPr txBox="1">
            <a:spLocks noGrp="1"/>
          </p:cNvSpPr>
          <p:nvPr>
            <p:ph type="body" idx="2"/>
          </p:nvPr>
        </p:nvSpPr>
        <p:spPr>
          <a:xfrm>
            <a:off x="6172200" y="2133600"/>
            <a:ext cx="4356100" cy="4724400"/>
          </a:xfrm>
          <a:prstGeom prst="rect">
            <a:avLst/>
          </a:prstGeom>
          <a:noFill/>
          <a:ln>
            <a:noFill/>
          </a:ln>
        </p:spPr>
        <p:txBody>
          <a:bodyPr spcFirstLastPara="1" vert="horz" wrap="square" lIns="91425" tIns="45700" rIns="91425" bIns="45700" rtlCol="0" anchor="t" anchorCtr="0">
            <a:noAutofit/>
          </a:bodyPr>
          <a:lstStyle/>
          <a:p>
            <a:pPr marL="365125" indent="-255587">
              <a:spcBef>
                <a:spcPts val="0"/>
              </a:spcBef>
              <a:buSzPts val="2312"/>
              <a:buFont typeface="Noto Sans Symbols"/>
              <a:buChar char="✓"/>
            </a:pPr>
            <a:r>
              <a:rPr lang="en-US" sz="3400" b="1" dirty="0">
                <a:solidFill>
                  <a:schemeClr val="tx1"/>
                </a:solidFill>
                <a:latin typeface="Cabin"/>
                <a:ea typeface="Cabin"/>
                <a:cs typeface="Cabin"/>
                <a:sym typeface="Cabin"/>
              </a:rPr>
              <a:t>Bleeding</a:t>
            </a:r>
            <a:endParaRPr b="1" dirty="0">
              <a:solidFill>
                <a:schemeClr val="tx1"/>
              </a:solidFill>
            </a:endParaRPr>
          </a:p>
          <a:p>
            <a:pPr marL="365125" indent="-255587">
              <a:spcBef>
                <a:spcPts val="0"/>
              </a:spcBef>
              <a:buSzPts val="2312"/>
              <a:buFont typeface="Noto Sans Symbols"/>
              <a:buChar char="✓"/>
            </a:pPr>
            <a:r>
              <a:rPr lang="en-US" sz="3400" b="1" dirty="0">
                <a:solidFill>
                  <a:schemeClr val="tx1"/>
                </a:solidFill>
                <a:latin typeface="Cabin"/>
                <a:ea typeface="Cabin"/>
                <a:cs typeface="Cabin"/>
                <a:sym typeface="Cabin"/>
              </a:rPr>
              <a:t>Unconsciousness</a:t>
            </a:r>
            <a:endParaRPr b="1" dirty="0">
              <a:solidFill>
                <a:schemeClr val="tx1"/>
              </a:solidFill>
            </a:endParaRPr>
          </a:p>
          <a:p>
            <a:pPr marL="365125" indent="-255587">
              <a:spcBef>
                <a:spcPts val="0"/>
              </a:spcBef>
              <a:buSzPts val="2312"/>
              <a:buFont typeface="Noto Sans Symbols"/>
              <a:buChar char="✓"/>
            </a:pPr>
            <a:r>
              <a:rPr lang="en-US" sz="3400" b="1" dirty="0">
                <a:solidFill>
                  <a:schemeClr val="tx1"/>
                </a:solidFill>
                <a:latin typeface="Cabin"/>
                <a:ea typeface="Cabin"/>
                <a:cs typeface="Cabin"/>
                <a:sym typeface="Cabin"/>
              </a:rPr>
              <a:t>Fainting</a:t>
            </a:r>
            <a:endParaRPr b="1" dirty="0">
              <a:solidFill>
                <a:schemeClr val="tx1"/>
              </a:solidFill>
            </a:endParaRPr>
          </a:p>
          <a:p>
            <a:pPr marL="365125" indent="-255587">
              <a:spcBef>
                <a:spcPts val="0"/>
              </a:spcBef>
              <a:buSzPts val="2312"/>
              <a:buFont typeface="Noto Sans Symbols"/>
              <a:buChar char="✓"/>
            </a:pPr>
            <a:r>
              <a:rPr lang="en-US" sz="3400" b="1" dirty="0">
                <a:solidFill>
                  <a:schemeClr val="tx1"/>
                </a:solidFill>
                <a:latin typeface="Cabin"/>
                <a:ea typeface="Cabin"/>
                <a:cs typeface="Cabin"/>
                <a:sym typeface="Cabin"/>
              </a:rPr>
              <a:t>Burns</a:t>
            </a:r>
            <a:endParaRPr b="1" dirty="0">
              <a:solidFill>
                <a:schemeClr val="tx1"/>
              </a:solidFill>
            </a:endParaRPr>
          </a:p>
          <a:p>
            <a:pPr marL="365125" indent="-255587">
              <a:spcBef>
                <a:spcPts val="0"/>
              </a:spcBef>
              <a:buSzPts val="2312"/>
              <a:buFont typeface="Noto Sans Symbols"/>
              <a:buChar char="✓"/>
            </a:pPr>
            <a:r>
              <a:rPr lang="en-US" sz="3400" b="1" dirty="0">
                <a:solidFill>
                  <a:schemeClr val="tx1"/>
                </a:solidFill>
                <a:latin typeface="Cabin"/>
                <a:ea typeface="Cabin"/>
                <a:cs typeface="Cabin"/>
                <a:sym typeface="Cabin"/>
              </a:rPr>
              <a:t>Fractures</a:t>
            </a:r>
            <a:endParaRPr b="1" dirty="0">
              <a:solidFill>
                <a:schemeClr val="tx1"/>
              </a:solidFill>
            </a:endParaRPr>
          </a:p>
          <a:p>
            <a:pPr marL="365125" indent="-255587">
              <a:spcBef>
                <a:spcPts val="0"/>
              </a:spcBef>
              <a:buSzPts val="2312"/>
              <a:buFont typeface="Noto Sans Symbols"/>
              <a:buChar char="✓"/>
            </a:pPr>
            <a:r>
              <a:rPr lang="en-US" sz="3400" b="1" dirty="0">
                <a:solidFill>
                  <a:schemeClr val="tx1"/>
                </a:solidFill>
                <a:latin typeface="Cabin"/>
                <a:ea typeface="Cabin"/>
                <a:cs typeface="Cabin"/>
                <a:sym typeface="Cabin"/>
              </a:rPr>
              <a:t>Asthma attack</a:t>
            </a:r>
            <a:endParaRPr b="1" dirty="0">
              <a:solidFill>
                <a:schemeClr val="tx1"/>
              </a:solidFill>
            </a:endParaRPr>
          </a:p>
          <a:p>
            <a:pPr marL="365125" indent="-255587">
              <a:spcBef>
                <a:spcPts val="0"/>
              </a:spcBef>
              <a:buSzPts val="2312"/>
              <a:buFont typeface="Noto Sans Symbols"/>
              <a:buChar char="✓"/>
            </a:pPr>
            <a:r>
              <a:rPr lang="en-US" sz="3400" b="1" dirty="0">
                <a:solidFill>
                  <a:schemeClr val="tx1"/>
                </a:solidFill>
                <a:latin typeface="Cabin"/>
                <a:ea typeface="Cabin"/>
                <a:cs typeface="Cabin"/>
                <a:sym typeface="Cabin"/>
              </a:rPr>
              <a:t>Seizures</a:t>
            </a:r>
            <a:endParaRPr b="1" dirty="0">
              <a:solidFill>
                <a:schemeClr val="tx1"/>
              </a:solidFill>
            </a:endParaRPr>
          </a:p>
        </p:txBody>
      </p:sp>
    </p:spTree>
    <p:extLst>
      <p:ext uri="{BB962C8B-B14F-4D97-AF65-F5344CB8AC3E}">
        <p14:creationId xmlns:p14="http://schemas.microsoft.com/office/powerpoint/2010/main" val="1303494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1">
                                            <p:bg/>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51">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2">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2">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53">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53">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53">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53">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53">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53">
                                            <p:txEl>
                                              <p:pRg st="6" end="6"/>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54">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54">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54">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54">
                                            <p:txEl>
                                              <p:pRg st="3" end="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54">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54">
                                            <p:txEl>
                                              <p:pRg st="5" end="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5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 grpId="0"/>
      <p:bldP spid="451" grpId="0" build="p" animBg="1"/>
      <p:bldP spid="452" grpId="0" build="p" animBg="1"/>
      <p:bldP spid="453" grpId="0" build="p"/>
      <p:bldP spid="454"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Shape 458"/>
        <p:cNvGrpSpPr/>
        <p:nvPr/>
      </p:nvGrpSpPr>
      <p:grpSpPr>
        <a:xfrm>
          <a:off x="0" y="0"/>
          <a:ext cx="0" cy="0"/>
          <a:chOff x="0" y="0"/>
          <a:chExt cx="0" cy="0"/>
        </a:xfrm>
      </p:grpSpPr>
      <p:sp>
        <p:nvSpPr>
          <p:cNvPr id="459" name="Google Shape;459;p69"/>
          <p:cNvSpPr txBox="1">
            <a:spLocks noGrp="1"/>
          </p:cNvSpPr>
          <p:nvPr>
            <p:ph type="title" idx="4294967295"/>
          </p:nvPr>
        </p:nvSpPr>
        <p:spPr>
          <a:xfrm>
            <a:off x="2095500" y="0"/>
            <a:ext cx="7089900" cy="1146300"/>
          </a:xfrm>
          <a:prstGeom prst="rect">
            <a:avLst/>
          </a:prstGeom>
          <a:noFill/>
          <a:ln>
            <a:noFill/>
          </a:ln>
        </p:spPr>
        <p:txBody>
          <a:bodyPr spcFirstLastPara="1" vert="horz" wrap="square" lIns="91425" tIns="45700" rIns="91425" bIns="45700" rtlCol="0" anchor="ctr" anchorCtr="0">
            <a:normAutofit/>
          </a:bodyPr>
          <a:lstStyle/>
          <a:p>
            <a:pPr>
              <a:spcBef>
                <a:spcPts val="0"/>
              </a:spcBef>
              <a:buClr>
                <a:schemeClr val="accent2"/>
              </a:buClr>
              <a:buSzPts val="4100"/>
            </a:pPr>
            <a:r>
              <a:rPr lang="en-US" sz="4400" b="1" dirty="0">
                <a:solidFill>
                  <a:schemeClr val="accent1"/>
                </a:solidFill>
                <a:effectLst>
                  <a:outerShdw blurRad="31750" dist="25400" dir="5400000" algn="tl" rotWithShape="0">
                    <a:srgbClr val="000000">
                      <a:alpha val="25000"/>
                    </a:srgbClr>
                  </a:outerShdw>
                </a:effectLst>
                <a:latin typeface="Bookman Old Style"/>
                <a:ea typeface="Bookman Old Style"/>
                <a:cs typeface="Bookman Old Style"/>
                <a:sym typeface="Bookman Old Style"/>
              </a:rPr>
              <a:t>Incident management</a:t>
            </a:r>
            <a:endParaRPr sz="4000" dirty="0">
              <a:solidFill>
                <a:schemeClr val="accent1"/>
              </a:solidFill>
            </a:endParaRPr>
          </a:p>
        </p:txBody>
      </p:sp>
      <p:pic>
        <p:nvPicPr>
          <p:cNvPr id="460" name="Google Shape;460;p69" descr="C:\WINDOWS\Desktop\Brady 17 Art files\Chapt 7 art\7-03.jpg"/>
          <p:cNvPicPr preferRelativeResize="0"/>
          <p:nvPr/>
        </p:nvPicPr>
        <p:blipFill rotWithShape="1">
          <a:blip r:embed="rId3">
            <a:alphaModFix/>
          </a:blip>
          <a:srcRect/>
          <a:stretch/>
        </p:blipFill>
        <p:spPr>
          <a:xfrm>
            <a:off x="0" y="1146300"/>
            <a:ext cx="12192000" cy="5711700"/>
          </a:xfrm>
          <a:prstGeom prst="rect">
            <a:avLst/>
          </a:prstGeom>
          <a:noFill/>
          <a:ln>
            <a:noFill/>
          </a:ln>
        </p:spPr>
      </p:pic>
    </p:spTree>
    <p:extLst>
      <p:ext uri="{BB962C8B-B14F-4D97-AF65-F5344CB8AC3E}">
        <p14:creationId xmlns:p14="http://schemas.microsoft.com/office/powerpoint/2010/main" val="1298942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60"/>
                                        </p:tgtEl>
                                        <p:attrNameLst>
                                          <p:attrName>style.visibility</p:attrName>
                                        </p:attrNameLst>
                                      </p:cBhvr>
                                      <p:to>
                                        <p:strVal val="visible"/>
                                      </p:to>
                                    </p:set>
                                    <p:animEffect transition="in" filter="fade">
                                      <p:cBhvr>
                                        <p:cTn id="11" dur="1000"/>
                                        <p:tgtEl>
                                          <p:spTgt spid="460"/>
                                        </p:tgtEl>
                                      </p:cBhvr>
                                    </p:animEffect>
                                    <p:anim calcmode="lin" valueType="num">
                                      <p:cBhvr>
                                        <p:cTn id="12" dur="1000" fill="hold"/>
                                        <p:tgtEl>
                                          <p:spTgt spid="460"/>
                                        </p:tgtEl>
                                        <p:attrNameLst>
                                          <p:attrName>ppt_x</p:attrName>
                                        </p:attrNameLst>
                                      </p:cBhvr>
                                      <p:tavLst>
                                        <p:tav tm="0">
                                          <p:val>
                                            <p:strVal val="#ppt_x"/>
                                          </p:val>
                                        </p:tav>
                                        <p:tav tm="100000">
                                          <p:val>
                                            <p:strVal val="#ppt_x"/>
                                          </p:val>
                                        </p:tav>
                                      </p:tavLst>
                                    </p:anim>
                                    <p:anim calcmode="lin" valueType="num">
                                      <p:cBhvr>
                                        <p:cTn id="13" dur="1000" fill="hold"/>
                                        <p:tgtEl>
                                          <p:spTgt spid="4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3072" y="0"/>
            <a:ext cx="8911687" cy="1280890"/>
          </a:xfrm>
        </p:spPr>
        <p:txBody>
          <a:bodyPr/>
          <a:lstStyle/>
          <a:p>
            <a:endParaRPr lang="en-US" dirty="0"/>
          </a:p>
        </p:txBody>
      </p:sp>
      <p:sp>
        <p:nvSpPr>
          <p:cNvPr id="3" name="Content Placeholder 2"/>
          <p:cNvSpPr>
            <a:spLocks noGrp="1"/>
          </p:cNvSpPr>
          <p:nvPr>
            <p:ph idx="1"/>
          </p:nvPr>
        </p:nvSpPr>
        <p:spPr>
          <a:xfrm>
            <a:off x="489396" y="1280890"/>
            <a:ext cx="11702604" cy="5577110"/>
          </a:xfrm>
        </p:spPr>
        <p:txBody>
          <a:bodyPr>
            <a:noAutofit/>
          </a:bodyPr>
          <a:lstStyle/>
          <a:p>
            <a:r>
              <a:rPr lang="en-US" sz="3600" b="1" dirty="0">
                <a:solidFill>
                  <a:schemeClr val="tx1"/>
                </a:solidFill>
              </a:rPr>
              <a:t>The potential for first aid to save lives has improved dramatically during recent years. </a:t>
            </a:r>
            <a:endParaRPr lang="en-US" sz="3600" b="1" dirty="0" smtClean="0">
              <a:solidFill>
                <a:schemeClr val="tx1"/>
              </a:solidFill>
            </a:endParaRPr>
          </a:p>
          <a:p>
            <a:r>
              <a:rPr lang="en-US" sz="3600" b="1" dirty="0">
                <a:solidFill>
                  <a:schemeClr val="tx1"/>
                </a:solidFill>
              </a:rPr>
              <a:t> It includes initial intervention in a serious condition prior to professional medical help being available, such as performing cardiopulmonary resuscitation (CPR) while awaiting an ambulance, as well as the complete treatment of minor conditions, such as applying a plaster to a cut.</a:t>
            </a:r>
            <a:endParaRPr lang="en-US" sz="3600" b="1" dirty="0" smtClean="0">
              <a:solidFill>
                <a:schemeClr val="tx1"/>
              </a:solidFill>
            </a:endParaRPr>
          </a:p>
        </p:txBody>
      </p:sp>
    </p:spTree>
    <p:extLst>
      <p:ext uri="{BB962C8B-B14F-4D97-AF65-F5344CB8AC3E}">
        <p14:creationId xmlns:p14="http://schemas.microsoft.com/office/powerpoint/2010/main" val="11298333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70"/>
          <p:cNvSpPr txBox="1">
            <a:spLocks noGrp="1"/>
          </p:cNvSpPr>
          <p:nvPr>
            <p:ph type="body" idx="1"/>
          </p:nvPr>
        </p:nvSpPr>
        <p:spPr>
          <a:xfrm>
            <a:off x="1714500" y="990600"/>
            <a:ext cx="9334500" cy="5486400"/>
          </a:xfrm>
          <a:prstGeom prst="rect">
            <a:avLst/>
          </a:prstGeom>
          <a:noFill/>
          <a:ln>
            <a:noFill/>
          </a:ln>
        </p:spPr>
        <p:txBody>
          <a:bodyPr spcFirstLastPara="1" vert="horz" wrap="square" lIns="91425" tIns="45700" rIns="91425" bIns="45700" rtlCol="0" anchor="t" anchorCtr="0">
            <a:normAutofit/>
          </a:bodyPr>
          <a:lstStyle/>
          <a:p>
            <a:pPr marL="365125" indent="-255587">
              <a:lnSpc>
                <a:spcPct val="80000"/>
              </a:lnSpc>
              <a:spcBef>
                <a:spcPts val="0"/>
              </a:spcBef>
              <a:buSzPts val="3128"/>
              <a:buFont typeface="Noto Sans Symbols"/>
              <a:buChar char="✓"/>
            </a:pPr>
            <a:r>
              <a:rPr lang="en-US" sz="4600" b="1" dirty="0">
                <a:solidFill>
                  <a:schemeClr val="tx1"/>
                </a:solidFill>
                <a:latin typeface="Cabin"/>
                <a:ea typeface="Cabin"/>
                <a:cs typeface="Cabin"/>
                <a:sym typeface="Cabin"/>
              </a:rPr>
              <a:t>A</a:t>
            </a:r>
            <a:r>
              <a:rPr lang="en-US" sz="3400" dirty="0">
                <a:solidFill>
                  <a:schemeClr val="tx1"/>
                </a:solidFill>
                <a:latin typeface="Cabin"/>
                <a:ea typeface="Cabin"/>
                <a:cs typeface="Cabin"/>
                <a:sym typeface="Cabin"/>
              </a:rPr>
              <a:t>ssess the situation</a:t>
            </a:r>
            <a:endParaRPr dirty="0">
              <a:solidFill>
                <a:schemeClr val="tx1"/>
              </a:solidFill>
            </a:endParaRPr>
          </a:p>
          <a:p>
            <a:pPr marL="342900" lvl="1" indent="-342900">
              <a:lnSpc>
                <a:spcPct val="80000"/>
              </a:lnSpc>
              <a:spcBef>
                <a:spcPts val="300"/>
              </a:spcBef>
              <a:buSzPts val="4300"/>
              <a:buNone/>
            </a:pPr>
            <a:endParaRPr sz="4300" b="1" dirty="0">
              <a:solidFill>
                <a:schemeClr val="tx1"/>
              </a:solidFill>
              <a:latin typeface="Cabin"/>
              <a:ea typeface="Cabin"/>
              <a:cs typeface="Cabin"/>
              <a:sym typeface="Cabin"/>
            </a:endParaRPr>
          </a:p>
          <a:p>
            <a:pPr marL="342900" lvl="1" indent="-342900">
              <a:lnSpc>
                <a:spcPct val="80000"/>
              </a:lnSpc>
              <a:spcBef>
                <a:spcPts val="300"/>
              </a:spcBef>
              <a:buSzPts val="4300"/>
              <a:buFont typeface="Noto Sans Symbols"/>
              <a:buChar char="✓"/>
            </a:pPr>
            <a:r>
              <a:rPr lang="en-US" sz="4300" b="1" dirty="0">
                <a:solidFill>
                  <a:schemeClr val="tx1"/>
                </a:solidFill>
                <a:latin typeface="Cabin"/>
                <a:ea typeface="Cabin"/>
                <a:cs typeface="Cabin"/>
                <a:sym typeface="Cabin"/>
              </a:rPr>
              <a:t>M</a:t>
            </a:r>
            <a:r>
              <a:rPr lang="en-US" sz="3100" dirty="0">
                <a:solidFill>
                  <a:schemeClr val="tx1"/>
                </a:solidFill>
                <a:latin typeface="Cabin"/>
                <a:ea typeface="Cabin"/>
                <a:cs typeface="Cabin"/>
                <a:sym typeface="Cabin"/>
              </a:rPr>
              <a:t>ake the Area Safe</a:t>
            </a:r>
            <a:endParaRPr sz="4600" b="1" dirty="0">
              <a:solidFill>
                <a:schemeClr val="tx1"/>
              </a:solidFill>
              <a:latin typeface="Cabin"/>
              <a:ea typeface="Cabin"/>
              <a:cs typeface="Cabin"/>
              <a:sym typeface="Cabin"/>
            </a:endParaRPr>
          </a:p>
          <a:p>
            <a:pPr marL="365125" indent="-56959">
              <a:lnSpc>
                <a:spcPct val="80000"/>
              </a:lnSpc>
              <a:spcBef>
                <a:spcPts val="400"/>
              </a:spcBef>
              <a:buSzPts val="3128"/>
              <a:buNone/>
            </a:pPr>
            <a:endParaRPr sz="4600" b="1" dirty="0">
              <a:solidFill>
                <a:schemeClr val="tx1"/>
              </a:solidFill>
              <a:latin typeface="Cabin"/>
              <a:ea typeface="Cabin"/>
              <a:cs typeface="Cabin"/>
              <a:sym typeface="Cabin"/>
            </a:endParaRPr>
          </a:p>
          <a:p>
            <a:pPr marL="365125" indent="-255587">
              <a:lnSpc>
                <a:spcPct val="80000"/>
              </a:lnSpc>
              <a:spcBef>
                <a:spcPts val="400"/>
              </a:spcBef>
              <a:buSzPts val="3128"/>
              <a:buFont typeface="Noto Sans Symbols"/>
              <a:buChar char="✓"/>
            </a:pPr>
            <a:r>
              <a:rPr lang="en-US" sz="4600" b="1" dirty="0">
                <a:solidFill>
                  <a:schemeClr val="tx1"/>
                </a:solidFill>
                <a:latin typeface="Cabin"/>
                <a:ea typeface="Cabin"/>
                <a:cs typeface="Cabin"/>
                <a:sym typeface="Cabin"/>
              </a:rPr>
              <a:t>E</a:t>
            </a:r>
            <a:r>
              <a:rPr lang="en-US" sz="3400" dirty="0">
                <a:solidFill>
                  <a:schemeClr val="tx1"/>
                </a:solidFill>
                <a:latin typeface="Cabin"/>
                <a:ea typeface="Cabin"/>
                <a:cs typeface="Cabin"/>
                <a:sym typeface="Cabin"/>
              </a:rPr>
              <a:t>mergency aid</a:t>
            </a:r>
            <a:endParaRPr dirty="0">
              <a:solidFill>
                <a:schemeClr val="tx1"/>
              </a:solidFill>
            </a:endParaRPr>
          </a:p>
          <a:p>
            <a:pPr marL="365125" indent="-56959">
              <a:lnSpc>
                <a:spcPct val="80000"/>
              </a:lnSpc>
              <a:spcBef>
                <a:spcPts val="400"/>
              </a:spcBef>
              <a:buSzPts val="3128"/>
              <a:buNone/>
            </a:pPr>
            <a:endParaRPr sz="4600" b="1" dirty="0">
              <a:solidFill>
                <a:schemeClr val="tx1"/>
              </a:solidFill>
              <a:latin typeface="Cabin"/>
              <a:ea typeface="Cabin"/>
              <a:cs typeface="Cabin"/>
              <a:sym typeface="Cabin"/>
            </a:endParaRPr>
          </a:p>
          <a:p>
            <a:pPr marL="365125" indent="-255587">
              <a:lnSpc>
                <a:spcPct val="80000"/>
              </a:lnSpc>
              <a:spcBef>
                <a:spcPts val="400"/>
              </a:spcBef>
              <a:buSzPts val="3128"/>
              <a:buFont typeface="Noto Sans Symbols"/>
              <a:buChar char="✓"/>
            </a:pPr>
            <a:r>
              <a:rPr lang="en-US" sz="4600" b="1" dirty="0">
                <a:solidFill>
                  <a:schemeClr val="tx1"/>
                </a:solidFill>
                <a:latin typeface="Cabin"/>
                <a:ea typeface="Cabin"/>
                <a:cs typeface="Cabin"/>
                <a:sym typeface="Cabin"/>
              </a:rPr>
              <a:t>G</a:t>
            </a:r>
            <a:r>
              <a:rPr lang="en-US" sz="3400" dirty="0">
                <a:solidFill>
                  <a:schemeClr val="tx1"/>
                </a:solidFill>
                <a:latin typeface="Cabin"/>
                <a:ea typeface="Cabin"/>
                <a:cs typeface="Cabin"/>
                <a:sym typeface="Cabin"/>
              </a:rPr>
              <a:t>et Help</a:t>
            </a:r>
            <a:endParaRPr dirty="0">
              <a:solidFill>
                <a:schemeClr val="tx1"/>
              </a:solidFill>
            </a:endParaRPr>
          </a:p>
          <a:p>
            <a:pPr marL="365125" indent="-56959">
              <a:lnSpc>
                <a:spcPct val="80000"/>
              </a:lnSpc>
              <a:spcBef>
                <a:spcPts val="400"/>
              </a:spcBef>
              <a:buSzPts val="3128"/>
              <a:buNone/>
            </a:pPr>
            <a:endParaRPr sz="4600" b="1" dirty="0">
              <a:solidFill>
                <a:schemeClr val="tx1"/>
              </a:solidFill>
              <a:latin typeface="Cabin"/>
              <a:ea typeface="Cabin"/>
              <a:cs typeface="Cabin"/>
              <a:sym typeface="Cabin"/>
            </a:endParaRPr>
          </a:p>
          <a:p>
            <a:pPr marL="365125" indent="-255587">
              <a:lnSpc>
                <a:spcPct val="80000"/>
              </a:lnSpc>
              <a:spcBef>
                <a:spcPts val="400"/>
              </a:spcBef>
              <a:buSzPts val="3128"/>
              <a:buFont typeface="Noto Sans Symbols"/>
              <a:buChar char="✓"/>
            </a:pPr>
            <a:r>
              <a:rPr lang="en-US" sz="4600" b="1" dirty="0">
                <a:solidFill>
                  <a:schemeClr val="tx1"/>
                </a:solidFill>
                <a:latin typeface="Cabin"/>
                <a:ea typeface="Cabin"/>
                <a:cs typeface="Cabin"/>
                <a:sym typeface="Cabin"/>
              </a:rPr>
              <a:t>A</a:t>
            </a:r>
            <a:r>
              <a:rPr lang="en-US" sz="3400" dirty="0">
                <a:solidFill>
                  <a:schemeClr val="tx1"/>
                </a:solidFill>
                <a:latin typeface="Cabin"/>
                <a:ea typeface="Cabin"/>
                <a:cs typeface="Cabin"/>
                <a:sym typeface="Cabin"/>
              </a:rPr>
              <a:t>ftermath</a:t>
            </a:r>
            <a:endParaRPr dirty="0">
              <a:solidFill>
                <a:schemeClr val="tx1"/>
              </a:solidFill>
            </a:endParaRPr>
          </a:p>
        </p:txBody>
      </p:sp>
      <p:sp>
        <p:nvSpPr>
          <p:cNvPr id="466" name="Google Shape;466;p70"/>
          <p:cNvSpPr txBox="1">
            <a:spLocks noGrp="1"/>
          </p:cNvSpPr>
          <p:nvPr>
            <p:ph type="title" idx="4294967295"/>
          </p:nvPr>
        </p:nvSpPr>
        <p:spPr>
          <a:xfrm>
            <a:off x="2060574" y="152400"/>
            <a:ext cx="7972425" cy="658800"/>
          </a:xfrm>
          <a:prstGeom prst="rect">
            <a:avLst/>
          </a:prstGeom>
          <a:noFill/>
          <a:ln>
            <a:noFill/>
          </a:ln>
        </p:spPr>
        <p:txBody>
          <a:bodyPr spcFirstLastPara="1" vert="horz" wrap="square" lIns="91425" tIns="45700" rIns="91425" bIns="45700" rtlCol="0" anchor="ctr" anchorCtr="0">
            <a:noAutofit/>
          </a:bodyPr>
          <a:lstStyle/>
          <a:p>
            <a:pPr>
              <a:spcBef>
                <a:spcPts val="0"/>
              </a:spcBef>
              <a:buClr>
                <a:schemeClr val="accent2"/>
              </a:buClr>
              <a:buSzPts val="3690"/>
            </a:pPr>
            <a:r>
              <a:rPr lang="en-US" sz="4400" b="1" dirty="0">
                <a:solidFill>
                  <a:schemeClr val="accent1"/>
                </a:solidFill>
                <a:effectLst>
                  <a:outerShdw blurRad="31750" dist="25400" dir="5400000" algn="tl" rotWithShape="0">
                    <a:srgbClr val="000000">
                      <a:alpha val="25000"/>
                    </a:srgbClr>
                  </a:outerShdw>
                </a:effectLst>
                <a:latin typeface="Bookman Old Style"/>
                <a:ea typeface="Bookman Old Style"/>
                <a:cs typeface="Bookman Old Style"/>
                <a:sym typeface="Bookman Old Style"/>
              </a:rPr>
              <a:t>  Incident Management</a:t>
            </a:r>
            <a:endParaRPr sz="4400" b="1" dirty="0">
              <a:solidFill>
                <a:schemeClr val="accent1"/>
              </a:solidFill>
              <a:effectLst>
                <a:outerShdw blurRad="31750" dist="25400" dir="5400000" algn="tl" rotWithShape="0">
                  <a:srgbClr val="000000">
                    <a:alpha val="25000"/>
                  </a:srgbClr>
                </a:outerShdw>
              </a:effectLst>
              <a:latin typeface="Bookman Old Style"/>
              <a:ea typeface="Bookman Old Style"/>
              <a:cs typeface="Bookman Old Style"/>
              <a:sym typeface="Bookman Old Style"/>
            </a:endParaRPr>
          </a:p>
        </p:txBody>
      </p:sp>
      <p:pic>
        <p:nvPicPr>
          <p:cNvPr id="467" name="Google Shape;467;p70"/>
          <p:cNvPicPr preferRelativeResize="0"/>
          <p:nvPr/>
        </p:nvPicPr>
        <p:blipFill rotWithShape="1">
          <a:blip r:embed="rId3">
            <a:alphaModFix/>
          </a:blip>
          <a:srcRect/>
          <a:stretch/>
        </p:blipFill>
        <p:spPr>
          <a:xfrm>
            <a:off x="7010401" y="990600"/>
            <a:ext cx="1371601" cy="762000"/>
          </a:xfrm>
          <a:prstGeom prst="rect">
            <a:avLst/>
          </a:prstGeom>
          <a:noFill/>
          <a:ln>
            <a:noFill/>
          </a:ln>
        </p:spPr>
      </p:pic>
      <p:pic>
        <p:nvPicPr>
          <p:cNvPr id="468" name="Google Shape;468;p70"/>
          <p:cNvPicPr preferRelativeResize="0"/>
          <p:nvPr/>
        </p:nvPicPr>
        <p:blipFill rotWithShape="1">
          <a:blip r:embed="rId4">
            <a:alphaModFix/>
          </a:blip>
          <a:srcRect/>
          <a:stretch/>
        </p:blipFill>
        <p:spPr>
          <a:xfrm>
            <a:off x="6934201" y="2057400"/>
            <a:ext cx="1165225" cy="838200"/>
          </a:xfrm>
          <a:prstGeom prst="rect">
            <a:avLst/>
          </a:prstGeom>
          <a:noFill/>
          <a:ln>
            <a:noFill/>
          </a:ln>
        </p:spPr>
      </p:pic>
      <p:pic>
        <p:nvPicPr>
          <p:cNvPr id="469" name="Google Shape;469;p70"/>
          <p:cNvPicPr preferRelativeResize="0"/>
          <p:nvPr/>
        </p:nvPicPr>
        <p:blipFill rotWithShape="1">
          <a:blip r:embed="rId5">
            <a:alphaModFix/>
          </a:blip>
          <a:srcRect/>
          <a:stretch/>
        </p:blipFill>
        <p:spPr>
          <a:xfrm>
            <a:off x="6172200" y="3200400"/>
            <a:ext cx="1155700" cy="838200"/>
          </a:xfrm>
          <a:prstGeom prst="rect">
            <a:avLst/>
          </a:prstGeom>
          <a:noFill/>
          <a:ln>
            <a:noFill/>
          </a:ln>
        </p:spPr>
      </p:pic>
      <p:pic>
        <p:nvPicPr>
          <p:cNvPr id="470" name="Google Shape;470;p70"/>
          <p:cNvPicPr preferRelativeResize="0"/>
          <p:nvPr/>
        </p:nvPicPr>
        <p:blipFill rotWithShape="1">
          <a:blip r:embed="rId6">
            <a:alphaModFix/>
          </a:blip>
          <a:srcRect/>
          <a:stretch/>
        </p:blipFill>
        <p:spPr>
          <a:xfrm>
            <a:off x="5715000" y="4495800"/>
            <a:ext cx="1384300" cy="838200"/>
          </a:xfrm>
          <a:prstGeom prst="rect">
            <a:avLst/>
          </a:prstGeom>
          <a:noFill/>
          <a:ln>
            <a:noFill/>
          </a:ln>
        </p:spPr>
      </p:pic>
      <p:pic>
        <p:nvPicPr>
          <p:cNvPr id="471" name="Google Shape;471;p70"/>
          <p:cNvPicPr preferRelativeResize="0"/>
          <p:nvPr/>
        </p:nvPicPr>
        <p:blipFill rotWithShape="1">
          <a:blip r:embed="rId7">
            <a:alphaModFix/>
          </a:blip>
          <a:srcRect/>
          <a:stretch/>
        </p:blipFill>
        <p:spPr>
          <a:xfrm>
            <a:off x="5181600" y="5638800"/>
            <a:ext cx="1079500" cy="762000"/>
          </a:xfrm>
          <a:prstGeom prst="rect">
            <a:avLst/>
          </a:prstGeom>
          <a:noFill/>
          <a:ln>
            <a:noFill/>
          </a:ln>
        </p:spPr>
      </p:pic>
    </p:spTree>
    <p:extLst>
      <p:ext uri="{BB962C8B-B14F-4D97-AF65-F5344CB8AC3E}">
        <p14:creationId xmlns:p14="http://schemas.microsoft.com/office/powerpoint/2010/main" val="3536692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5">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6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6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6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6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 grpId="0" build="p"/>
      <p:bldP spid="46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5798" y="0"/>
            <a:ext cx="10041250" cy="1280890"/>
          </a:xfrm>
        </p:spPr>
        <p:txBody>
          <a:bodyPr/>
          <a:lstStyle/>
          <a:p>
            <a:r>
              <a:rPr lang="en-US" b="1" dirty="0" smtClean="0">
                <a:solidFill>
                  <a:schemeClr val="accent1"/>
                </a:solidFill>
              </a:rPr>
              <a:t>PRINCIPLES AND PRACTICES OF FIRST AID</a:t>
            </a:r>
            <a:endParaRPr lang="en-US" b="1" dirty="0">
              <a:solidFill>
                <a:schemeClr val="accent1"/>
              </a:solidFill>
            </a:endParaRPr>
          </a:p>
        </p:txBody>
      </p:sp>
      <p:sp>
        <p:nvSpPr>
          <p:cNvPr id="3" name="Content Placeholder 2"/>
          <p:cNvSpPr>
            <a:spLocks noGrp="1"/>
          </p:cNvSpPr>
          <p:nvPr>
            <p:ph idx="1"/>
          </p:nvPr>
        </p:nvSpPr>
        <p:spPr>
          <a:xfrm>
            <a:off x="241300" y="1280890"/>
            <a:ext cx="11555748" cy="3960631"/>
          </a:xfrm>
        </p:spPr>
        <p:txBody>
          <a:bodyPr>
            <a:normAutofit/>
          </a:bodyPr>
          <a:lstStyle/>
          <a:p>
            <a:r>
              <a:rPr lang="en-US" sz="3200" b="1" dirty="0">
                <a:solidFill>
                  <a:schemeClr val="tx1"/>
                </a:solidFill>
              </a:rPr>
              <a:t>Survey the scene (as expected under observation).</a:t>
            </a:r>
          </a:p>
          <a:p>
            <a:r>
              <a:rPr lang="en-US" sz="3200" b="1" dirty="0">
                <a:solidFill>
                  <a:schemeClr val="tx1"/>
                </a:solidFill>
              </a:rPr>
              <a:t>Do a primary survey of the victim.</a:t>
            </a:r>
          </a:p>
          <a:p>
            <a:r>
              <a:rPr lang="en-US" sz="3200" b="1" dirty="0">
                <a:solidFill>
                  <a:schemeClr val="tx1"/>
                </a:solidFill>
              </a:rPr>
              <a:t>Phone the emergency medical service (EMS) or look for help.</a:t>
            </a:r>
          </a:p>
          <a:p>
            <a:r>
              <a:rPr lang="en-US" sz="3200" b="1" dirty="0">
                <a:solidFill>
                  <a:schemeClr val="tx1"/>
                </a:solidFill>
              </a:rPr>
              <a:t>Do a secondary survey of the victim when appropriate.</a:t>
            </a:r>
          </a:p>
          <a:p>
            <a:pPr marL="0" indent="0">
              <a:buNone/>
            </a:pPr>
            <a:endParaRPr lang="en-US" sz="3200" b="1" dirty="0">
              <a:solidFill>
                <a:schemeClr val="tx1"/>
              </a:solidFill>
            </a:endParaRPr>
          </a:p>
        </p:txBody>
      </p:sp>
    </p:spTree>
    <p:extLst>
      <p:ext uri="{BB962C8B-B14F-4D97-AF65-F5344CB8AC3E}">
        <p14:creationId xmlns:p14="http://schemas.microsoft.com/office/powerpoint/2010/main" val="2337022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3072" y="0"/>
            <a:ext cx="8911687" cy="1280890"/>
          </a:xfrm>
        </p:spPr>
        <p:txBody>
          <a:bodyPr/>
          <a:lstStyle/>
          <a:p>
            <a:r>
              <a:rPr lang="en-US" b="1" dirty="0" smtClean="0">
                <a:solidFill>
                  <a:schemeClr val="accent1"/>
                </a:solidFill>
              </a:rPr>
              <a:t>SURVEY </a:t>
            </a:r>
            <a:r>
              <a:rPr lang="en-US" b="1" dirty="0">
                <a:solidFill>
                  <a:schemeClr val="accent1"/>
                </a:solidFill>
              </a:rPr>
              <a:t>THE SCENE</a:t>
            </a:r>
            <a:endParaRPr lang="en-US" dirty="0">
              <a:solidFill>
                <a:schemeClr val="accent1"/>
              </a:solidFill>
            </a:endParaRPr>
          </a:p>
        </p:txBody>
      </p:sp>
      <p:sp>
        <p:nvSpPr>
          <p:cNvPr id="3" name="Content Placeholder 2"/>
          <p:cNvSpPr>
            <a:spLocks noGrp="1"/>
          </p:cNvSpPr>
          <p:nvPr>
            <p:ph idx="1"/>
          </p:nvPr>
        </p:nvSpPr>
        <p:spPr>
          <a:xfrm>
            <a:off x="358194" y="1751527"/>
            <a:ext cx="11629622" cy="4224270"/>
          </a:xfrm>
        </p:spPr>
        <p:txBody>
          <a:bodyPr>
            <a:noAutofit/>
          </a:bodyPr>
          <a:lstStyle/>
          <a:p>
            <a:r>
              <a:rPr lang="en-US" sz="3200" b="1" dirty="0" smtClean="0">
                <a:solidFill>
                  <a:schemeClr val="tx1"/>
                </a:solidFill>
              </a:rPr>
              <a:t>In responding to an emergency situation, make a quick survey of the entire scene, look at the area around the victim, this should take only few seconds, then decide what to do next. </a:t>
            </a:r>
          </a:p>
          <a:p>
            <a:r>
              <a:rPr lang="en-US" sz="3200" b="1" dirty="0" smtClean="0">
                <a:solidFill>
                  <a:schemeClr val="tx1"/>
                </a:solidFill>
              </a:rPr>
              <a:t>Consider the following as you do your survey and don’t forget the principle of DRABCD.</a:t>
            </a:r>
          </a:p>
        </p:txBody>
      </p:sp>
    </p:spTree>
    <p:extLst>
      <p:ext uri="{BB962C8B-B14F-4D97-AF65-F5344CB8AC3E}">
        <p14:creationId xmlns:p14="http://schemas.microsoft.com/office/powerpoint/2010/main" val="296593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725" y="0"/>
            <a:ext cx="8911687" cy="1280890"/>
          </a:xfrm>
        </p:spPr>
        <p:txBody>
          <a:bodyPr/>
          <a:lstStyle/>
          <a:p>
            <a:endParaRPr lang="en-US" dirty="0"/>
          </a:p>
        </p:txBody>
      </p:sp>
      <p:sp>
        <p:nvSpPr>
          <p:cNvPr id="3" name="Content Placeholder 2"/>
          <p:cNvSpPr>
            <a:spLocks noGrp="1"/>
          </p:cNvSpPr>
          <p:nvPr>
            <p:ph idx="1"/>
          </p:nvPr>
        </p:nvSpPr>
        <p:spPr>
          <a:xfrm>
            <a:off x="279400" y="1280890"/>
            <a:ext cx="11696700" cy="5323110"/>
          </a:xfrm>
        </p:spPr>
        <p:txBody>
          <a:bodyPr>
            <a:noAutofit/>
          </a:bodyPr>
          <a:lstStyle/>
          <a:p>
            <a:r>
              <a:rPr lang="en-US" sz="3200" b="1" dirty="0">
                <a:solidFill>
                  <a:schemeClr val="accent1"/>
                </a:solidFill>
              </a:rPr>
              <a:t>Is the scene safe?</a:t>
            </a:r>
          </a:p>
          <a:p>
            <a:pPr>
              <a:buFont typeface="Arial" panose="020B0604020202020204" pitchFamily="34" charset="0"/>
              <a:buChar char="•"/>
            </a:pPr>
            <a:r>
              <a:rPr lang="en-US" sz="3200" b="1" dirty="0">
                <a:solidFill>
                  <a:schemeClr val="tx1"/>
                </a:solidFill>
              </a:rPr>
              <a:t>You must not first decide if the situation is safe for you, also, you cannot help a victim by becoming a victim yourself. </a:t>
            </a:r>
            <a:endParaRPr lang="en-US" sz="3200" b="1" dirty="0" smtClean="0">
              <a:solidFill>
                <a:schemeClr val="tx1"/>
              </a:solidFill>
            </a:endParaRPr>
          </a:p>
          <a:p>
            <a:pPr>
              <a:buFont typeface="Arial" panose="020B0604020202020204" pitchFamily="34" charset="0"/>
              <a:buChar char="•"/>
            </a:pPr>
            <a:r>
              <a:rPr lang="en-US" sz="3200" b="1" dirty="0" smtClean="0">
                <a:solidFill>
                  <a:schemeClr val="tx1"/>
                </a:solidFill>
              </a:rPr>
              <a:t>You </a:t>
            </a:r>
            <a:r>
              <a:rPr lang="en-US" sz="3200" b="1" dirty="0">
                <a:solidFill>
                  <a:schemeClr val="tx1"/>
                </a:solidFill>
              </a:rPr>
              <a:t>should know your abilities. </a:t>
            </a:r>
            <a:endParaRPr lang="en-US" sz="3200" b="1" dirty="0" smtClean="0">
              <a:solidFill>
                <a:schemeClr val="tx1"/>
              </a:solidFill>
            </a:endParaRPr>
          </a:p>
          <a:p>
            <a:pPr>
              <a:buFont typeface="Arial" panose="020B0604020202020204" pitchFamily="34" charset="0"/>
              <a:buChar char="•"/>
            </a:pPr>
            <a:r>
              <a:rPr lang="en-US" sz="3200" b="1" dirty="0" smtClean="0">
                <a:solidFill>
                  <a:schemeClr val="tx1"/>
                </a:solidFill>
              </a:rPr>
              <a:t>However</a:t>
            </a:r>
            <a:r>
              <a:rPr lang="en-US" sz="3200" b="1" dirty="0">
                <a:solidFill>
                  <a:schemeClr val="tx1"/>
                </a:solidFill>
              </a:rPr>
              <a:t>, if you cannot get a victim because of extreme hazards, such as fire, toxic fumes, heavy traffic, electrical wires or deep swift moving water call </a:t>
            </a:r>
            <a:r>
              <a:rPr lang="en-US" sz="3200" b="1" dirty="0" smtClean="0">
                <a:solidFill>
                  <a:schemeClr val="tx1"/>
                </a:solidFill>
              </a:rPr>
              <a:t>emergency services </a:t>
            </a:r>
            <a:r>
              <a:rPr lang="en-US" sz="3200" b="1" dirty="0">
                <a:solidFill>
                  <a:schemeClr val="tx1"/>
                </a:solidFill>
              </a:rPr>
              <a:t>or other services needed to handle the specific life-threatening hazard.</a:t>
            </a:r>
          </a:p>
          <a:p>
            <a:endParaRPr lang="en-US" sz="3200" dirty="0">
              <a:solidFill>
                <a:schemeClr val="tx1"/>
              </a:solidFill>
            </a:endParaRPr>
          </a:p>
        </p:txBody>
      </p:sp>
    </p:spTree>
    <p:extLst>
      <p:ext uri="{BB962C8B-B14F-4D97-AF65-F5344CB8AC3E}">
        <p14:creationId xmlns:p14="http://schemas.microsoft.com/office/powerpoint/2010/main" val="1208224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618" y="0"/>
            <a:ext cx="8911687" cy="1280890"/>
          </a:xfrm>
        </p:spPr>
        <p:txBody>
          <a:bodyPr/>
          <a:lstStyle/>
          <a:p>
            <a:endParaRPr lang="en-US" dirty="0"/>
          </a:p>
        </p:txBody>
      </p:sp>
      <p:sp>
        <p:nvSpPr>
          <p:cNvPr id="3" name="Content Placeholder 2"/>
          <p:cNvSpPr>
            <a:spLocks noGrp="1"/>
          </p:cNvSpPr>
          <p:nvPr>
            <p:ph idx="1"/>
          </p:nvPr>
        </p:nvSpPr>
        <p:spPr>
          <a:xfrm>
            <a:off x="381000" y="2209800"/>
            <a:ext cx="11123612" cy="3701422"/>
          </a:xfrm>
        </p:spPr>
        <p:txBody>
          <a:bodyPr>
            <a:noAutofit/>
          </a:bodyPr>
          <a:lstStyle/>
          <a:p>
            <a:pPr>
              <a:buFont typeface="Arial" panose="020B0604020202020204" pitchFamily="34" charset="0"/>
              <a:buChar char="•"/>
            </a:pPr>
            <a:r>
              <a:rPr lang="en-US" sz="3200" b="1" dirty="0">
                <a:solidFill>
                  <a:schemeClr val="tx1"/>
                </a:solidFill>
              </a:rPr>
              <a:t>However, if you safely get to victim, decide if it is save to remain at the scene while you continue the steps of emergency action principle and care for the victim. </a:t>
            </a:r>
            <a:endParaRPr lang="en-US" sz="3200" b="1" dirty="0" smtClean="0">
              <a:solidFill>
                <a:schemeClr val="tx1"/>
              </a:solidFill>
            </a:endParaRPr>
          </a:p>
          <a:p>
            <a:pPr>
              <a:buFont typeface="Arial" panose="020B0604020202020204" pitchFamily="34" charset="0"/>
              <a:buChar char="•"/>
            </a:pPr>
            <a:r>
              <a:rPr lang="en-US" sz="3200" b="1" dirty="0" smtClean="0">
                <a:solidFill>
                  <a:schemeClr val="tx1"/>
                </a:solidFill>
              </a:rPr>
              <a:t>If </a:t>
            </a:r>
            <a:r>
              <a:rPr lang="en-US" sz="3200" b="1" dirty="0">
                <a:solidFill>
                  <a:schemeClr val="tx1"/>
                </a:solidFill>
              </a:rPr>
              <a:t>it is not safe, you may need to make an immediate emergency rescue.</a:t>
            </a:r>
          </a:p>
          <a:p>
            <a:endParaRPr lang="en-US" sz="3200" b="1" dirty="0">
              <a:solidFill>
                <a:schemeClr val="tx1"/>
              </a:solidFill>
            </a:endParaRPr>
          </a:p>
          <a:p>
            <a:endParaRPr lang="en-US" sz="3200" b="1" dirty="0">
              <a:solidFill>
                <a:schemeClr val="tx1"/>
              </a:solidFill>
            </a:endParaRPr>
          </a:p>
        </p:txBody>
      </p:sp>
    </p:spTree>
    <p:extLst>
      <p:ext uri="{BB962C8B-B14F-4D97-AF65-F5344CB8AC3E}">
        <p14:creationId xmlns:p14="http://schemas.microsoft.com/office/powerpoint/2010/main" val="2255311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87400" y="1905000"/>
            <a:ext cx="10717212" cy="4006222"/>
          </a:xfrm>
        </p:spPr>
        <p:txBody>
          <a:bodyPr>
            <a:normAutofit/>
          </a:bodyPr>
          <a:lstStyle/>
          <a:p>
            <a:r>
              <a:rPr lang="en-US" sz="3200" b="1" dirty="0" smtClean="0">
                <a:solidFill>
                  <a:schemeClr val="accent1"/>
                </a:solidFill>
              </a:rPr>
              <a:t>What happened?</a:t>
            </a:r>
            <a:endParaRPr lang="en-US" sz="3200" b="1" dirty="0">
              <a:solidFill>
                <a:schemeClr val="accent1"/>
              </a:solidFill>
            </a:endParaRPr>
          </a:p>
          <a:p>
            <a:pPr>
              <a:buFont typeface="Arial" panose="020B0604020202020204" pitchFamily="34" charset="0"/>
              <a:buChar char="•"/>
            </a:pPr>
            <a:r>
              <a:rPr lang="en-US" sz="3200" b="1" dirty="0">
                <a:solidFill>
                  <a:schemeClr val="tx1"/>
                </a:solidFill>
              </a:rPr>
              <a:t>If the </a:t>
            </a:r>
            <a:r>
              <a:rPr lang="en-US" sz="3200" b="1" dirty="0" smtClean="0">
                <a:solidFill>
                  <a:schemeClr val="tx1"/>
                </a:solidFill>
              </a:rPr>
              <a:t>victim </a:t>
            </a:r>
            <a:r>
              <a:rPr lang="en-US" sz="3200" b="1" dirty="0">
                <a:solidFill>
                  <a:schemeClr val="tx1"/>
                </a:solidFill>
              </a:rPr>
              <a:t>is conscious, ask questions to what happened extent of victim’s illness or injury. </a:t>
            </a:r>
            <a:endParaRPr lang="en-US" sz="3200" b="1" dirty="0" smtClean="0">
              <a:solidFill>
                <a:schemeClr val="tx1"/>
              </a:solidFill>
            </a:endParaRPr>
          </a:p>
          <a:p>
            <a:pPr>
              <a:buFont typeface="Arial" panose="020B0604020202020204" pitchFamily="34" charset="0"/>
              <a:buChar char="•"/>
            </a:pPr>
            <a:r>
              <a:rPr lang="en-US" sz="3200" b="1" dirty="0" smtClean="0">
                <a:solidFill>
                  <a:schemeClr val="tx1"/>
                </a:solidFill>
              </a:rPr>
              <a:t>If </a:t>
            </a:r>
            <a:r>
              <a:rPr lang="en-US" sz="3200" b="1" dirty="0">
                <a:solidFill>
                  <a:schemeClr val="tx1"/>
                </a:solidFill>
              </a:rPr>
              <a:t>victim is unconscious, ask bystanders or look for clues, the scene itself often gives the answer.</a:t>
            </a:r>
          </a:p>
          <a:p>
            <a:endParaRPr lang="en-US" sz="3200" dirty="0">
              <a:solidFill>
                <a:schemeClr val="tx1"/>
              </a:solidFill>
            </a:endParaRPr>
          </a:p>
        </p:txBody>
      </p:sp>
    </p:spTree>
    <p:extLst>
      <p:ext uri="{BB962C8B-B14F-4D97-AF65-F5344CB8AC3E}">
        <p14:creationId xmlns:p14="http://schemas.microsoft.com/office/powerpoint/2010/main" val="337800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8227" y="0"/>
            <a:ext cx="8911687" cy="1280890"/>
          </a:xfrm>
        </p:spPr>
        <p:txBody>
          <a:bodyPr/>
          <a:lstStyle/>
          <a:p>
            <a:endParaRPr lang="en-US" dirty="0"/>
          </a:p>
        </p:txBody>
      </p:sp>
      <p:sp>
        <p:nvSpPr>
          <p:cNvPr id="3" name="Content Placeholder 2"/>
          <p:cNvSpPr>
            <a:spLocks noGrp="1"/>
          </p:cNvSpPr>
          <p:nvPr>
            <p:ph idx="1"/>
          </p:nvPr>
        </p:nvSpPr>
        <p:spPr>
          <a:xfrm>
            <a:off x="347730" y="1676400"/>
            <a:ext cx="11844270" cy="5020614"/>
          </a:xfrm>
        </p:spPr>
        <p:txBody>
          <a:bodyPr>
            <a:noAutofit/>
          </a:bodyPr>
          <a:lstStyle/>
          <a:p>
            <a:r>
              <a:rPr lang="en-US" sz="3200" b="1" dirty="0">
                <a:solidFill>
                  <a:schemeClr val="accent1"/>
                </a:solidFill>
              </a:rPr>
              <a:t>How many people are injured?</a:t>
            </a:r>
          </a:p>
          <a:p>
            <a:pPr>
              <a:buFont typeface="Arial" panose="020B0604020202020204" pitchFamily="34" charset="0"/>
              <a:buChar char="•"/>
            </a:pPr>
            <a:r>
              <a:rPr lang="en-US" sz="3200" b="1" dirty="0">
                <a:solidFill>
                  <a:schemeClr val="tx1"/>
                </a:solidFill>
              </a:rPr>
              <a:t>You should look beyond the victim you see at first glance. There may be other victims</a:t>
            </a:r>
            <a:r>
              <a:rPr lang="en-US" sz="3200" b="1" dirty="0" smtClean="0">
                <a:solidFill>
                  <a:schemeClr val="tx1"/>
                </a:solidFill>
              </a:rPr>
              <a:t>.</a:t>
            </a:r>
            <a:r>
              <a:rPr lang="en-US" sz="3200" b="1" dirty="0">
                <a:solidFill>
                  <a:schemeClr val="tx1"/>
                </a:solidFill>
              </a:rPr>
              <a:t/>
            </a:r>
            <a:br>
              <a:rPr lang="en-US" sz="3200" b="1" dirty="0">
                <a:solidFill>
                  <a:schemeClr val="tx1"/>
                </a:solidFill>
              </a:rPr>
            </a:br>
            <a:endParaRPr lang="en-US" sz="3200" b="1" dirty="0">
              <a:solidFill>
                <a:schemeClr val="tx1"/>
              </a:solidFill>
            </a:endParaRPr>
          </a:p>
          <a:p>
            <a:endParaRPr lang="en-US" sz="3200" b="1" dirty="0"/>
          </a:p>
        </p:txBody>
      </p:sp>
    </p:spTree>
    <p:extLst>
      <p:ext uri="{BB962C8B-B14F-4D97-AF65-F5344CB8AC3E}">
        <p14:creationId xmlns:p14="http://schemas.microsoft.com/office/powerpoint/2010/main" val="291789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6325" y="0"/>
            <a:ext cx="8911687" cy="1280890"/>
          </a:xfrm>
        </p:spPr>
        <p:txBody>
          <a:bodyPr/>
          <a:lstStyle/>
          <a:p>
            <a:endParaRPr lang="en-US" dirty="0"/>
          </a:p>
        </p:txBody>
      </p:sp>
      <p:sp>
        <p:nvSpPr>
          <p:cNvPr id="3" name="Content Placeholder 2"/>
          <p:cNvSpPr>
            <a:spLocks noGrp="1"/>
          </p:cNvSpPr>
          <p:nvPr>
            <p:ph idx="1"/>
          </p:nvPr>
        </p:nvSpPr>
        <p:spPr>
          <a:xfrm>
            <a:off x="469900" y="1280890"/>
            <a:ext cx="11722100" cy="5577110"/>
          </a:xfrm>
        </p:spPr>
        <p:txBody>
          <a:bodyPr>
            <a:noAutofit/>
          </a:bodyPr>
          <a:lstStyle/>
          <a:p>
            <a:r>
              <a:rPr lang="en-US" sz="3200" b="1" dirty="0">
                <a:solidFill>
                  <a:schemeClr val="accent1"/>
                </a:solidFill>
              </a:rPr>
              <a:t>Are there bystanders who can help?</a:t>
            </a:r>
          </a:p>
          <a:p>
            <a:pPr>
              <a:buFont typeface="Arial" panose="020B0604020202020204" pitchFamily="34" charset="0"/>
              <a:buChar char="•"/>
            </a:pPr>
            <a:r>
              <a:rPr lang="en-US" sz="3200" b="1" dirty="0">
                <a:solidFill>
                  <a:schemeClr val="tx1"/>
                </a:solidFill>
              </a:rPr>
              <a:t>However, if there are bystanders, use them to help you find out what happened. </a:t>
            </a:r>
            <a:endParaRPr lang="en-US" sz="3200" b="1" dirty="0" smtClean="0">
              <a:solidFill>
                <a:schemeClr val="tx1"/>
              </a:solidFill>
            </a:endParaRPr>
          </a:p>
          <a:p>
            <a:pPr>
              <a:buFont typeface="Arial" panose="020B0604020202020204" pitchFamily="34" charset="0"/>
              <a:buChar char="•"/>
            </a:pPr>
            <a:r>
              <a:rPr lang="en-US" sz="3200" b="1" dirty="0" smtClean="0">
                <a:solidFill>
                  <a:schemeClr val="tx1"/>
                </a:solidFill>
              </a:rPr>
              <a:t>Although </a:t>
            </a:r>
            <a:r>
              <a:rPr lang="en-US" sz="3200" b="1" dirty="0">
                <a:solidFill>
                  <a:schemeClr val="tx1"/>
                </a:solidFill>
              </a:rPr>
              <a:t>bystanders may not be trained in first aid, but they can help you in other important ways such as calling medical attention, by offering emotional support to the victim(s), their friends and their families and by keeping onlookers from crowding around the victim.</a:t>
            </a:r>
          </a:p>
          <a:p>
            <a:endParaRPr lang="en-US" sz="3200" dirty="0"/>
          </a:p>
        </p:txBody>
      </p:sp>
    </p:spTree>
    <p:extLst>
      <p:ext uri="{BB962C8B-B14F-4D97-AF65-F5344CB8AC3E}">
        <p14:creationId xmlns:p14="http://schemas.microsoft.com/office/powerpoint/2010/main" val="245132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2919" y="0"/>
            <a:ext cx="8911687" cy="863600"/>
          </a:xfrm>
        </p:spPr>
        <p:txBody>
          <a:bodyPr>
            <a:noAutofit/>
          </a:bodyPr>
          <a:lstStyle/>
          <a:p>
            <a:r>
              <a:rPr lang="en-US" sz="4000" b="1" dirty="0">
                <a:solidFill>
                  <a:schemeClr val="accent1"/>
                </a:solidFill>
              </a:rPr>
              <a:t> ASSESS THE SITUATION</a:t>
            </a:r>
            <a:endParaRPr lang="en-US" sz="4000" dirty="0">
              <a:solidFill>
                <a:schemeClr val="accent1"/>
              </a:solidFill>
            </a:endParaRPr>
          </a:p>
        </p:txBody>
      </p:sp>
      <p:sp>
        <p:nvSpPr>
          <p:cNvPr id="3" name="Content Placeholder 2"/>
          <p:cNvSpPr>
            <a:spLocks noGrp="1"/>
          </p:cNvSpPr>
          <p:nvPr>
            <p:ph idx="1"/>
          </p:nvPr>
        </p:nvSpPr>
        <p:spPr>
          <a:xfrm>
            <a:off x="190500" y="1083614"/>
            <a:ext cx="12001500" cy="5774386"/>
          </a:xfrm>
        </p:spPr>
        <p:txBody>
          <a:bodyPr>
            <a:noAutofit/>
          </a:bodyPr>
          <a:lstStyle/>
          <a:p>
            <a:r>
              <a:rPr lang="en-US" sz="3200" b="1" dirty="0">
                <a:solidFill>
                  <a:schemeClr val="tx1"/>
                </a:solidFill>
              </a:rPr>
              <a:t>Upon approaching the scene, quickly take in as much information as possible, and take into the consideration the principle of </a:t>
            </a:r>
            <a:r>
              <a:rPr lang="en-US" sz="3200" b="1" i="1" dirty="0" smtClean="0">
                <a:solidFill>
                  <a:schemeClr val="accent1"/>
                </a:solidFill>
              </a:rPr>
              <a:t>DRSABCD</a:t>
            </a:r>
            <a:r>
              <a:rPr lang="en-US" sz="3200" b="1" dirty="0" smtClean="0"/>
              <a:t>.</a:t>
            </a:r>
            <a:endParaRPr lang="en-US" sz="3200" b="1" dirty="0"/>
          </a:p>
          <a:p>
            <a:r>
              <a:rPr lang="en-US" sz="3200" b="1" dirty="0" smtClean="0">
                <a:solidFill>
                  <a:srgbClr val="FF0000"/>
                </a:solidFill>
              </a:rPr>
              <a:t>D	</a:t>
            </a:r>
            <a:r>
              <a:rPr lang="en-US" sz="3200" b="1" dirty="0" smtClean="0">
                <a:solidFill>
                  <a:schemeClr val="tx1"/>
                </a:solidFill>
              </a:rPr>
              <a:t>-Danger </a:t>
            </a:r>
            <a:r>
              <a:rPr lang="en-US" sz="3200" b="1" dirty="0">
                <a:solidFill>
                  <a:schemeClr val="tx1"/>
                </a:solidFill>
              </a:rPr>
              <a:t>– Always presume that there is some danger so check for and deal with </a:t>
            </a:r>
            <a:r>
              <a:rPr lang="en-US" sz="3200" b="1" dirty="0" smtClean="0">
                <a:solidFill>
                  <a:schemeClr val="tx1"/>
                </a:solidFill>
              </a:rPr>
              <a:t>any</a:t>
            </a:r>
            <a:r>
              <a:rPr lang="en-US" sz="3200" b="1" dirty="0">
                <a:solidFill>
                  <a:schemeClr val="tx1"/>
                </a:solidFill>
              </a:rPr>
              <a:t> danger to yourself, the victim and bystanders e.g. traffic, electricity, infection </a:t>
            </a:r>
            <a:r>
              <a:rPr lang="en-US" sz="3200" b="1" dirty="0" smtClean="0">
                <a:solidFill>
                  <a:schemeClr val="tx1"/>
                </a:solidFill>
              </a:rPr>
              <a:t>from body </a:t>
            </a:r>
            <a:r>
              <a:rPr lang="en-US" sz="3200" b="1" dirty="0">
                <a:solidFill>
                  <a:schemeClr val="tx1"/>
                </a:solidFill>
              </a:rPr>
              <a:t>fluid etc.</a:t>
            </a:r>
          </a:p>
          <a:p>
            <a:r>
              <a:rPr lang="en-US" sz="3200" b="1" dirty="0" smtClean="0">
                <a:solidFill>
                  <a:srgbClr val="FF0000"/>
                </a:solidFill>
              </a:rPr>
              <a:t>R</a:t>
            </a:r>
            <a:r>
              <a:rPr lang="en-US" sz="3200" b="1" dirty="0"/>
              <a:t>	</a:t>
            </a:r>
            <a:r>
              <a:rPr lang="en-US" sz="3200" b="1" dirty="0" smtClean="0">
                <a:solidFill>
                  <a:schemeClr val="tx1"/>
                </a:solidFill>
              </a:rPr>
              <a:t>-Response </a:t>
            </a:r>
            <a:r>
              <a:rPr lang="en-US" sz="3200" b="1" dirty="0">
                <a:solidFill>
                  <a:schemeClr val="tx1"/>
                </a:solidFill>
              </a:rPr>
              <a:t>– Check for response by talking and asking the questions and shaking </a:t>
            </a:r>
            <a:r>
              <a:rPr lang="en-US" sz="3200" b="1" dirty="0" smtClean="0">
                <a:solidFill>
                  <a:schemeClr val="tx1"/>
                </a:solidFill>
              </a:rPr>
              <a:t>victim’s </a:t>
            </a:r>
            <a:r>
              <a:rPr lang="en-US" sz="3200" b="1" dirty="0">
                <a:solidFill>
                  <a:schemeClr val="tx1"/>
                </a:solidFill>
              </a:rPr>
              <a:t>shoulders gently</a:t>
            </a:r>
            <a:r>
              <a:rPr lang="en-US" sz="3200" b="1" dirty="0" smtClean="0">
                <a:solidFill>
                  <a:schemeClr val="tx1"/>
                </a:solidFill>
              </a:rPr>
              <a:t>.</a:t>
            </a:r>
            <a:endParaRPr lang="en-US" sz="3200" b="1" dirty="0">
              <a:solidFill>
                <a:schemeClr val="tx1"/>
              </a:solidFill>
            </a:endParaRPr>
          </a:p>
          <a:p>
            <a:r>
              <a:rPr lang="en-US" sz="3200" b="1" dirty="0" smtClean="0">
                <a:solidFill>
                  <a:srgbClr val="FF0000"/>
                </a:solidFill>
              </a:rPr>
              <a:t>S</a:t>
            </a:r>
            <a:r>
              <a:rPr lang="en-US" sz="3200" b="1" dirty="0"/>
              <a:t>	</a:t>
            </a:r>
            <a:r>
              <a:rPr lang="en-US" sz="3200" b="1" dirty="0" smtClean="0">
                <a:solidFill>
                  <a:schemeClr val="tx1"/>
                </a:solidFill>
              </a:rPr>
              <a:t>-Shout </a:t>
            </a:r>
            <a:r>
              <a:rPr lang="en-US" sz="3200" b="1" dirty="0">
                <a:solidFill>
                  <a:schemeClr val="tx1"/>
                </a:solidFill>
              </a:rPr>
              <a:t>– The first aider must shout for help when there is no response and he is alone </a:t>
            </a:r>
            <a:r>
              <a:rPr lang="en-US" sz="3200" b="1" dirty="0" smtClean="0">
                <a:solidFill>
                  <a:schemeClr val="tx1"/>
                </a:solidFill>
              </a:rPr>
              <a:t>with a</a:t>
            </a:r>
            <a:r>
              <a:rPr lang="en-US" sz="3200" b="1" dirty="0">
                <a:solidFill>
                  <a:schemeClr val="tx1"/>
                </a:solidFill>
              </a:rPr>
              <a:t> the victim.</a:t>
            </a:r>
          </a:p>
          <a:p>
            <a:endParaRPr lang="en-US" sz="3200" b="1" dirty="0"/>
          </a:p>
        </p:txBody>
      </p:sp>
    </p:spTree>
    <p:extLst>
      <p:ext uri="{BB962C8B-B14F-4D97-AF65-F5344CB8AC3E}">
        <p14:creationId xmlns:p14="http://schemas.microsoft.com/office/powerpoint/2010/main" val="3306001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0649" y="0"/>
            <a:ext cx="8911687" cy="1280890"/>
          </a:xfrm>
        </p:spPr>
        <p:txBody>
          <a:bodyPr/>
          <a:lstStyle/>
          <a:p>
            <a:endParaRPr lang="en-US" dirty="0"/>
          </a:p>
        </p:txBody>
      </p:sp>
      <p:sp>
        <p:nvSpPr>
          <p:cNvPr id="3" name="Content Placeholder 2"/>
          <p:cNvSpPr>
            <a:spLocks noGrp="1"/>
          </p:cNvSpPr>
          <p:nvPr>
            <p:ph idx="1"/>
          </p:nvPr>
        </p:nvSpPr>
        <p:spPr>
          <a:xfrm>
            <a:off x="566670" y="1280890"/>
            <a:ext cx="11625330" cy="5577110"/>
          </a:xfrm>
        </p:spPr>
        <p:txBody>
          <a:bodyPr>
            <a:noAutofit/>
          </a:bodyPr>
          <a:lstStyle/>
          <a:p>
            <a:r>
              <a:rPr lang="en-US" sz="3200" b="1" dirty="0" smtClean="0">
                <a:solidFill>
                  <a:srgbClr val="FF0000"/>
                </a:solidFill>
              </a:rPr>
              <a:t>A	</a:t>
            </a:r>
            <a:r>
              <a:rPr lang="en-US" sz="3200" b="1" dirty="0" smtClean="0">
                <a:solidFill>
                  <a:schemeClr val="tx1"/>
                </a:solidFill>
              </a:rPr>
              <a:t>-</a:t>
            </a:r>
            <a:r>
              <a:rPr lang="en-US" sz="3200" b="1" dirty="0">
                <a:solidFill>
                  <a:schemeClr val="tx1"/>
                </a:solidFill>
              </a:rPr>
              <a:t> </a:t>
            </a:r>
            <a:r>
              <a:rPr lang="en-US" sz="3200" b="1" dirty="0" smtClean="0">
                <a:solidFill>
                  <a:schemeClr val="tx1"/>
                </a:solidFill>
              </a:rPr>
              <a:t>Airway </a:t>
            </a:r>
            <a:r>
              <a:rPr lang="en-US" sz="3200" b="1" dirty="0">
                <a:solidFill>
                  <a:schemeClr val="tx1"/>
                </a:solidFill>
              </a:rPr>
              <a:t>– Casualty must have a clear and </a:t>
            </a:r>
            <a:r>
              <a:rPr lang="en-US" sz="3200" b="1" dirty="0" smtClean="0">
                <a:solidFill>
                  <a:schemeClr val="tx1"/>
                </a:solidFill>
              </a:rPr>
              <a:t>unobstructed airway </a:t>
            </a:r>
            <a:r>
              <a:rPr lang="en-US" sz="3200" b="1" dirty="0">
                <a:solidFill>
                  <a:schemeClr val="tx1"/>
                </a:solidFill>
              </a:rPr>
              <a:t>to be able to </a:t>
            </a:r>
            <a:r>
              <a:rPr lang="en-US" sz="3200" b="1" dirty="0" smtClean="0">
                <a:solidFill>
                  <a:schemeClr val="tx1"/>
                </a:solidFill>
              </a:rPr>
              <a:t>survive.</a:t>
            </a:r>
            <a:r>
              <a:rPr lang="en-US" sz="3200" b="1" dirty="0">
                <a:solidFill>
                  <a:schemeClr val="tx1"/>
                </a:solidFill>
              </a:rPr>
              <a:t> </a:t>
            </a:r>
            <a:r>
              <a:rPr lang="en-US" sz="3200" b="1" dirty="0" smtClean="0">
                <a:solidFill>
                  <a:schemeClr val="tx1"/>
                </a:solidFill>
              </a:rPr>
              <a:t>Maintain </a:t>
            </a:r>
            <a:r>
              <a:rPr lang="en-US" sz="3200" b="1" dirty="0">
                <a:solidFill>
                  <a:schemeClr val="tx1"/>
                </a:solidFill>
              </a:rPr>
              <a:t>an open airway by tilting the head back while placing two fingers to life the chin</a:t>
            </a:r>
            <a:r>
              <a:rPr lang="en-US" sz="3200" b="1" dirty="0" smtClean="0">
                <a:solidFill>
                  <a:schemeClr val="tx1"/>
                </a:solidFill>
              </a:rPr>
              <a:t>.</a:t>
            </a:r>
            <a:r>
              <a:rPr lang="en-US" sz="3200" b="1" dirty="0">
                <a:solidFill>
                  <a:schemeClr val="tx1"/>
                </a:solidFill>
              </a:rPr>
              <a:t> This head filth-chin position must be maintained to ensure the casualty airway remain open</a:t>
            </a:r>
            <a:r>
              <a:rPr lang="en-US" sz="3200" b="1" dirty="0" smtClean="0">
                <a:solidFill>
                  <a:schemeClr val="tx1"/>
                </a:solidFill>
              </a:rPr>
              <a:t>.</a:t>
            </a:r>
          </a:p>
          <a:p>
            <a:r>
              <a:rPr lang="en-US" sz="3200" b="1" dirty="0" smtClean="0">
                <a:solidFill>
                  <a:srgbClr val="FF0000"/>
                </a:solidFill>
              </a:rPr>
              <a:t>B	</a:t>
            </a:r>
            <a:r>
              <a:rPr lang="en-US" sz="3200" b="1" dirty="0" smtClean="0">
                <a:solidFill>
                  <a:schemeClr val="tx1"/>
                </a:solidFill>
              </a:rPr>
              <a:t>-</a:t>
            </a:r>
            <a:r>
              <a:rPr lang="en-US" sz="3200" b="1" dirty="0">
                <a:solidFill>
                  <a:schemeClr val="tx1"/>
                </a:solidFill>
              </a:rPr>
              <a:t> </a:t>
            </a:r>
            <a:r>
              <a:rPr lang="en-US" sz="3200" b="1" dirty="0" smtClean="0">
                <a:solidFill>
                  <a:schemeClr val="tx1"/>
                </a:solidFill>
              </a:rPr>
              <a:t>Breathing </a:t>
            </a:r>
            <a:r>
              <a:rPr lang="en-US" sz="3200" b="1" dirty="0">
                <a:solidFill>
                  <a:schemeClr val="tx1"/>
                </a:solidFill>
              </a:rPr>
              <a:t>– check for up to 10 seconds for breathing, if breathing but unconscious place </a:t>
            </a:r>
            <a:r>
              <a:rPr lang="en-US" sz="3200" b="1" dirty="0" smtClean="0">
                <a:solidFill>
                  <a:schemeClr val="tx1"/>
                </a:solidFill>
              </a:rPr>
              <a:t>in the </a:t>
            </a:r>
            <a:r>
              <a:rPr lang="en-US" sz="3200" b="1" dirty="0">
                <a:solidFill>
                  <a:schemeClr val="tx1"/>
                </a:solidFill>
              </a:rPr>
              <a:t>recovery position, this will help to maintain an open airway but if not breathing, </a:t>
            </a:r>
            <a:r>
              <a:rPr lang="en-US" sz="3200" b="1" dirty="0" smtClean="0">
                <a:solidFill>
                  <a:schemeClr val="tx1"/>
                </a:solidFill>
              </a:rPr>
              <a:t>start compression </a:t>
            </a:r>
            <a:r>
              <a:rPr lang="en-US" sz="3200" b="1" dirty="0">
                <a:solidFill>
                  <a:schemeClr val="tx1"/>
                </a:solidFill>
              </a:rPr>
              <a:t>at once</a:t>
            </a:r>
            <a:r>
              <a:rPr lang="en-US" sz="3200" b="1" dirty="0" smtClean="0">
                <a:solidFill>
                  <a:schemeClr val="tx1"/>
                </a:solidFill>
              </a:rPr>
              <a:t>.</a:t>
            </a:r>
            <a:endParaRPr lang="en-US" sz="3200" b="1" dirty="0">
              <a:solidFill>
                <a:schemeClr val="tx1"/>
              </a:solidFill>
            </a:endParaRPr>
          </a:p>
        </p:txBody>
      </p:sp>
    </p:spTree>
    <p:extLst>
      <p:ext uri="{BB962C8B-B14F-4D97-AF65-F5344CB8AC3E}">
        <p14:creationId xmlns:p14="http://schemas.microsoft.com/office/powerpoint/2010/main" val="1622767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 name="Footer Placeholder 3"/>
          <p:cNvSpPr>
            <a:spLocks noGrp="1"/>
          </p:cNvSpPr>
          <p:nvPr>
            <p:ph type="ftr" sz="quarter" idx="11"/>
          </p:nvPr>
        </p:nvSpPr>
        <p:spPr/>
        <p:txBody>
          <a:bodyPr/>
          <a:lstStyle/>
          <a:p>
            <a:endParaRPr lang="en-GB"/>
          </a:p>
        </p:txBody>
      </p:sp>
      <p:pic>
        <p:nvPicPr>
          <p:cNvPr id="712706" name="Picture 2" descr="firstaidbg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712707" name="Rectangle 3"/>
          <p:cNvSpPr>
            <a:spLocks noGrp="1" noChangeArrowheads="1"/>
          </p:cNvSpPr>
          <p:nvPr>
            <p:ph type="title"/>
          </p:nvPr>
        </p:nvSpPr>
        <p:spPr>
          <a:xfrm>
            <a:off x="2589212" y="0"/>
            <a:ext cx="8078788" cy="659651"/>
          </a:xfrm>
        </p:spPr>
        <p:txBody>
          <a:bodyPr>
            <a:noAutofit/>
          </a:bodyPr>
          <a:lstStyle/>
          <a:p>
            <a:r>
              <a:rPr lang="en-US" b="1" dirty="0">
                <a:solidFill>
                  <a:schemeClr val="bg1"/>
                </a:solidFill>
              </a:rPr>
              <a:t>Human Anatomy (remind/revise)</a:t>
            </a:r>
          </a:p>
        </p:txBody>
      </p:sp>
      <p:sp>
        <p:nvSpPr>
          <p:cNvPr id="712708" name="Rectangle 4"/>
          <p:cNvSpPr>
            <a:spLocks noGrp="1" noChangeArrowheads="1"/>
          </p:cNvSpPr>
          <p:nvPr>
            <p:ph type="body" idx="4294967295"/>
          </p:nvPr>
        </p:nvSpPr>
        <p:spPr>
          <a:xfrm>
            <a:off x="1657350" y="1386007"/>
            <a:ext cx="6953250" cy="4749800"/>
          </a:xfrm>
        </p:spPr>
        <p:txBody>
          <a:bodyPr>
            <a:normAutofit/>
          </a:bodyPr>
          <a:lstStyle/>
          <a:p>
            <a:pPr>
              <a:lnSpc>
                <a:spcPct val="110000"/>
              </a:lnSpc>
              <a:buFontTx/>
              <a:buNone/>
            </a:pPr>
            <a:r>
              <a:rPr lang="en-US" sz="2800" b="1" dirty="0">
                <a:solidFill>
                  <a:schemeClr val="tx1"/>
                </a:solidFill>
              </a:rPr>
              <a:t>1. Trachea</a:t>
            </a:r>
          </a:p>
          <a:p>
            <a:pPr>
              <a:lnSpc>
                <a:spcPct val="110000"/>
              </a:lnSpc>
              <a:buFontTx/>
              <a:buNone/>
            </a:pPr>
            <a:r>
              <a:rPr lang="en-US" sz="2800" b="1" dirty="0">
                <a:solidFill>
                  <a:schemeClr val="tx1"/>
                </a:solidFill>
              </a:rPr>
              <a:t>2. Lungs</a:t>
            </a:r>
          </a:p>
          <a:p>
            <a:pPr>
              <a:lnSpc>
                <a:spcPct val="110000"/>
              </a:lnSpc>
              <a:buFontTx/>
              <a:buNone/>
            </a:pPr>
            <a:r>
              <a:rPr lang="en-US" sz="2800" b="1" dirty="0">
                <a:solidFill>
                  <a:schemeClr val="tx1"/>
                </a:solidFill>
              </a:rPr>
              <a:t>3. Heart</a:t>
            </a:r>
          </a:p>
          <a:p>
            <a:pPr>
              <a:lnSpc>
                <a:spcPct val="110000"/>
              </a:lnSpc>
              <a:buFontTx/>
              <a:buNone/>
            </a:pPr>
            <a:r>
              <a:rPr lang="en-US" sz="2800" b="1" dirty="0">
                <a:solidFill>
                  <a:schemeClr val="tx1"/>
                </a:solidFill>
              </a:rPr>
              <a:t>4. Liver</a:t>
            </a:r>
          </a:p>
          <a:p>
            <a:pPr>
              <a:lnSpc>
                <a:spcPct val="110000"/>
              </a:lnSpc>
              <a:buFontTx/>
              <a:buNone/>
            </a:pPr>
            <a:r>
              <a:rPr lang="en-US" sz="2800" b="1" dirty="0">
                <a:solidFill>
                  <a:schemeClr val="tx1"/>
                </a:solidFill>
              </a:rPr>
              <a:t>5. Stomach</a:t>
            </a:r>
          </a:p>
          <a:p>
            <a:pPr>
              <a:lnSpc>
                <a:spcPct val="110000"/>
              </a:lnSpc>
              <a:buFontTx/>
              <a:buNone/>
            </a:pPr>
            <a:r>
              <a:rPr lang="en-US" sz="2800" b="1" dirty="0">
                <a:solidFill>
                  <a:schemeClr val="tx1"/>
                </a:solidFill>
              </a:rPr>
              <a:t>6. Pancreas</a:t>
            </a:r>
          </a:p>
          <a:p>
            <a:pPr>
              <a:lnSpc>
                <a:spcPct val="110000"/>
              </a:lnSpc>
              <a:buFontTx/>
              <a:buNone/>
            </a:pPr>
            <a:r>
              <a:rPr lang="en-US" sz="2800" b="1" dirty="0">
                <a:solidFill>
                  <a:schemeClr val="tx1"/>
                </a:solidFill>
              </a:rPr>
              <a:t>7. Large intestine</a:t>
            </a:r>
          </a:p>
          <a:p>
            <a:pPr>
              <a:lnSpc>
                <a:spcPct val="110000"/>
              </a:lnSpc>
              <a:buFontTx/>
              <a:buNone/>
            </a:pPr>
            <a:r>
              <a:rPr lang="en-US" sz="2800" b="1" dirty="0">
                <a:solidFill>
                  <a:schemeClr val="tx1"/>
                </a:solidFill>
              </a:rPr>
              <a:t>8. Small intestine</a:t>
            </a:r>
          </a:p>
          <a:p>
            <a:pPr>
              <a:lnSpc>
                <a:spcPct val="110000"/>
              </a:lnSpc>
              <a:buFontTx/>
              <a:buNone/>
            </a:pPr>
            <a:endParaRPr lang="en-US" sz="2800" b="1" dirty="0">
              <a:solidFill>
                <a:schemeClr val="tx1"/>
              </a:solidFill>
            </a:endParaRPr>
          </a:p>
        </p:txBody>
      </p:sp>
      <p:sp>
        <p:nvSpPr>
          <p:cNvPr id="712709" name="Oval 5"/>
          <p:cNvSpPr>
            <a:spLocks noChangeArrowheads="1"/>
          </p:cNvSpPr>
          <p:nvPr/>
        </p:nvSpPr>
        <p:spPr bwMode="auto">
          <a:xfrm>
            <a:off x="8565357" y="1486018"/>
            <a:ext cx="304800" cy="304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latin typeface="Tahoma" panose="020B0604030504040204" pitchFamily="34" charset="0"/>
              </a:rPr>
              <a:t>1</a:t>
            </a:r>
            <a:endParaRPr lang="en-US" sz="2400" dirty="0"/>
          </a:p>
        </p:txBody>
      </p:sp>
      <p:sp>
        <p:nvSpPr>
          <p:cNvPr id="712710" name="Oval 6"/>
          <p:cNvSpPr>
            <a:spLocks noChangeArrowheads="1"/>
          </p:cNvSpPr>
          <p:nvPr/>
        </p:nvSpPr>
        <p:spPr bwMode="auto">
          <a:xfrm>
            <a:off x="8565357" y="3178353"/>
            <a:ext cx="304800" cy="30638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latin typeface="Tahoma" panose="020B0604030504040204" pitchFamily="34" charset="0"/>
              </a:rPr>
              <a:t>3</a:t>
            </a:r>
            <a:endParaRPr lang="en-US" sz="2400" dirty="0"/>
          </a:p>
        </p:txBody>
      </p:sp>
      <p:sp>
        <p:nvSpPr>
          <p:cNvPr id="712711" name="Oval 7"/>
          <p:cNvSpPr>
            <a:spLocks noChangeArrowheads="1"/>
          </p:cNvSpPr>
          <p:nvPr/>
        </p:nvSpPr>
        <p:spPr bwMode="auto">
          <a:xfrm>
            <a:off x="8012113" y="3582988"/>
            <a:ext cx="306387" cy="304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ahoma" panose="020B0604030504040204" pitchFamily="34" charset="0"/>
              </a:rPr>
              <a:t>4</a:t>
            </a:r>
            <a:endParaRPr lang="en-US" sz="2400"/>
          </a:p>
        </p:txBody>
      </p:sp>
      <p:sp>
        <p:nvSpPr>
          <p:cNvPr id="712712" name="Oval 8"/>
          <p:cNvSpPr>
            <a:spLocks noChangeArrowheads="1"/>
          </p:cNvSpPr>
          <p:nvPr/>
        </p:nvSpPr>
        <p:spPr bwMode="auto">
          <a:xfrm>
            <a:off x="7880351" y="2773126"/>
            <a:ext cx="304800" cy="30638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latin typeface="Tahoma" panose="020B0604030504040204" pitchFamily="34" charset="0"/>
              </a:rPr>
              <a:t>2</a:t>
            </a:r>
            <a:endParaRPr lang="en-US" sz="2400" dirty="0"/>
          </a:p>
        </p:txBody>
      </p:sp>
      <p:sp>
        <p:nvSpPr>
          <p:cNvPr id="712713" name="Oval 9"/>
          <p:cNvSpPr>
            <a:spLocks noChangeArrowheads="1"/>
          </p:cNvSpPr>
          <p:nvPr/>
        </p:nvSpPr>
        <p:spPr bwMode="auto">
          <a:xfrm>
            <a:off x="8718551" y="4137085"/>
            <a:ext cx="303212" cy="304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latin typeface="Tahoma" panose="020B0604030504040204" pitchFamily="34" charset="0"/>
              </a:rPr>
              <a:t>5</a:t>
            </a:r>
            <a:endParaRPr lang="en-US" sz="2400" dirty="0"/>
          </a:p>
        </p:txBody>
      </p:sp>
      <p:sp>
        <p:nvSpPr>
          <p:cNvPr id="712714" name="Oval 10"/>
          <p:cNvSpPr>
            <a:spLocks noChangeArrowheads="1"/>
          </p:cNvSpPr>
          <p:nvPr/>
        </p:nvSpPr>
        <p:spPr bwMode="auto">
          <a:xfrm>
            <a:off x="8959851" y="4289485"/>
            <a:ext cx="303212" cy="304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latin typeface="Tahoma" panose="020B0604030504040204" pitchFamily="34" charset="0"/>
              </a:rPr>
              <a:t>6</a:t>
            </a:r>
            <a:endParaRPr lang="en-US" sz="2400" dirty="0"/>
          </a:p>
        </p:txBody>
      </p:sp>
      <p:sp>
        <p:nvSpPr>
          <p:cNvPr id="712715" name="Oval 11"/>
          <p:cNvSpPr>
            <a:spLocks noChangeArrowheads="1"/>
          </p:cNvSpPr>
          <p:nvPr/>
        </p:nvSpPr>
        <p:spPr bwMode="auto">
          <a:xfrm>
            <a:off x="8359776" y="4503886"/>
            <a:ext cx="304800" cy="306387"/>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latin typeface="Tahoma" panose="020B0604030504040204" pitchFamily="34" charset="0"/>
              </a:rPr>
              <a:t>7</a:t>
            </a:r>
            <a:endParaRPr lang="en-US" sz="2400" dirty="0"/>
          </a:p>
        </p:txBody>
      </p:sp>
      <p:sp>
        <p:nvSpPr>
          <p:cNvPr id="712716" name="Oval 12"/>
          <p:cNvSpPr>
            <a:spLocks noChangeArrowheads="1"/>
          </p:cNvSpPr>
          <p:nvPr/>
        </p:nvSpPr>
        <p:spPr bwMode="auto">
          <a:xfrm>
            <a:off x="8673306" y="5168241"/>
            <a:ext cx="303213" cy="304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ahoma" panose="020B0604030504040204" pitchFamily="34" charset="0"/>
              </a:rPr>
              <a:t>8</a:t>
            </a:r>
            <a:endParaRPr lang="en-US" sz="2400"/>
          </a:p>
        </p:txBody>
      </p:sp>
      <p:sp>
        <p:nvSpPr>
          <p:cNvPr id="712717" name="Rectangle 13"/>
          <p:cNvSpPr>
            <a:spLocks noChangeArrowheads="1"/>
          </p:cNvSpPr>
          <p:nvPr/>
        </p:nvSpPr>
        <p:spPr bwMode="auto">
          <a:xfrm>
            <a:off x="1890713" y="277814"/>
            <a:ext cx="62865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fld id="{86862E02-A29D-445A-9856-8BC07AF61FF8}" type="slidenum">
              <a:rPr lang="en-GB" sz="1200">
                <a:solidFill>
                  <a:schemeClr val="bg1"/>
                </a:solidFill>
                <a:latin typeface="Tahoma" panose="020B0604030504040204" pitchFamily="34" charset="0"/>
              </a:rPr>
              <a:pPr algn="ctr"/>
              <a:t>5</a:t>
            </a:fld>
            <a:endParaRPr lang="en-GB" sz="1200">
              <a:solidFill>
                <a:schemeClr val="bg1"/>
              </a:solidFill>
              <a:latin typeface="Tahoma" panose="020B0604030504040204" pitchFamily="34" charset="0"/>
            </a:endParaRPr>
          </a:p>
        </p:txBody>
      </p:sp>
      <p:sp>
        <p:nvSpPr>
          <p:cNvPr id="712718" name="Rectangle 14"/>
          <p:cNvSpPr>
            <a:spLocks noChangeArrowheads="1"/>
          </p:cNvSpPr>
          <p:nvPr/>
        </p:nvSpPr>
        <p:spPr bwMode="auto">
          <a:xfrm>
            <a:off x="1524000" y="6646864"/>
            <a:ext cx="1828800" cy="21113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ustDataLst>
      <p:tags r:id="rId1"/>
    </p:custDataLst>
    <p:extLst>
      <p:ext uri="{BB962C8B-B14F-4D97-AF65-F5344CB8AC3E}">
        <p14:creationId xmlns:p14="http://schemas.microsoft.com/office/powerpoint/2010/main" val="3076534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712707"/>
                                        </p:tgtEl>
                                        <p:attrNameLst>
                                          <p:attrName>style.visibility</p:attrName>
                                        </p:attrNameLst>
                                      </p:cBhvr>
                                      <p:to>
                                        <p:strVal val="visible"/>
                                      </p:to>
                                    </p:set>
                                    <p:anim calcmode="lin" valueType="num">
                                      <p:cBhvr>
                                        <p:cTn id="7" dur="500" fill="hold"/>
                                        <p:tgtEl>
                                          <p:spTgt spid="712707"/>
                                        </p:tgtEl>
                                        <p:attrNameLst>
                                          <p:attrName>ppt_x</p:attrName>
                                        </p:attrNameLst>
                                      </p:cBhvr>
                                      <p:tavLst>
                                        <p:tav tm="0">
                                          <p:val>
                                            <p:strVal val="#ppt_x"/>
                                          </p:val>
                                        </p:tav>
                                        <p:tav tm="100000">
                                          <p:val>
                                            <p:strVal val="#ppt_x"/>
                                          </p:val>
                                        </p:tav>
                                      </p:tavLst>
                                    </p:anim>
                                    <p:anim calcmode="lin" valueType="num">
                                      <p:cBhvr>
                                        <p:cTn id="8" dur="500" fill="hold"/>
                                        <p:tgtEl>
                                          <p:spTgt spid="712707"/>
                                        </p:tgtEl>
                                        <p:attrNameLst>
                                          <p:attrName>ppt_y</p:attrName>
                                        </p:attrNameLst>
                                      </p:cBhvr>
                                      <p:tavLst>
                                        <p:tav tm="0">
                                          <p:val>
                                            <p:strVal val="#ppt_y-#ppt_h/2"/>
                                          </p:val>
                                        </p:tav>
                                        <p:tav tm="100000">
                                          <p:val>
                                            <p:strVal val="#ppt_y"/>
                                          </p:val>
                                        </p:tav>
                                      </p:tavLst>
                                    </p:anim>
                                    <p:anim calcmode="lin" valueType="num">
                                      <p:cBhvr>
                                        <p:cTn id="9" dur="500" fill="hold"/>
                                        <p:tgtEl>
                                          <p:spTgt spid="712707"/>
                                        </p:tgtEl>
                                        <p:attrNameLst>
                                          <p:attrName>ppt_w</p:attrName>
                                        </p:attrNameLst>
                                      </p:cBhvr>
                                      <p:tavLst>
                                        <p:tav tm="0">
                                          <p:val>
                                            <p:strVal val="#ppt_w"/>
                                          </p:val>
                                        </p:tav>
                                        <p:tav tm="100000">
                                          <p:val>
                                            <p:strVal val="#ppt_w"/>
                                          </p:val>
                                        </p:tav>
                                      </p:tavLst>
                                    </p:anim>
                                    <p:anim calcmode="lin" valueType="num">
                                      <p:cBhvr>
                                        <p:cTn id="10" dur="500" fill="hold"/>
                                        <p:tgtEl>
                                          <p:spTgt spid="712707"/>
                                        </p:tgtEl>
                                        <p:attrNameLst>
                                          <p:attrName>ppt_h</p:attrName>
                                        </p:attrNameLst>
                                      </p:cBhvr>
                                      <p:tavLst>
                                        <p:tav tm="0">
                                          <p:val>
                                            <p:fltVal val="0"/>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712708">
                                            <p:txEl>
                                              <p:pRg st="0" end="0"/>
                                            </p:txEl>
                                          </p:spTgt>
                                        </p:tgtEl>
                                        <p:attrNameLst>
                                          <p:attrName>style.visibility</p:attrName>
                                        </p:attrNameLst>
                                      </p:cBhvr>
                                      <p:to>
                                        <p:strVal val="visible"/>
                                      </p:to>
                                    </p:set>
                                    <p:anim calcmode="lin" valueType="num">
                                      <p:cBhvr>
                                        <p:cTn id="15" dur="500" fill="hold"/>
                                        <p:tgtEl>
                                          <p:spTgt spid="712708">
                                            <p:txEl>
                                              <p:pRg st="0" end="0"/>
                                            </p:txEl>
                                          </p:spTgt>
                                        </p:tgtEl>
                                        <p:attrNameLst>
                                          <p:attrName>ppt_x</p:attrName>
                                        </p:attrNameLst>
                                      </p:cBhvr>
                                      <p:tavLst>
                                        <p:tav tm="0">
                                          <p:val>
                                            <p:strVal val="#ppt_x-#ppt_w/2"/>
                                          </p:val>
                                        </p:tav>
                                        <p:tav tm="100000">
                                          <p:val>
                                            <p:strVal val="#ppt_x"/>
                                          </p:val>
                                        </p:tav>
                                      </p:tavLst>
                                    </p:anim>
                                    <p:anim calcmode="lin" valueType="num">
                                      <p:cBhvr>
                                        <p:cTn id="16" dur="500" fill="hold"/>
                                        <p:tgtEl>
                                          <p:spTgt spid="712708">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712708">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712708">
                                            <p:txEl>
                                              <p:pRg st="0" end="0"/>
                                            </p:txEl>
                                          </p:spTgt>
                                        </p:tgtEl>
                                        <p:attrNameLst>
                                          <p:attrName>ppt_h</p:attrName>
                                        </p:attrNameLst>
                                      </p:cBhvr>
                                      <p:tavLst>
                                        <p:tav tm="0">
                                          <p:val>
                                            <p:strVal val="#ppt_h"/>
                                          </p:val>
                                        </p:tav>
                                        <p:tav tm="100000">
                                          <p:val>
                                            <p:strVal val="#ppt_h"/>
                                          </p:val>
                                        </p:tav>
                                      </p:tavLst>
                                    </p:anim>
                                  </p:childTnLst>
                                  <p:subTnLst>
                                    <p:animClr clrSpc="rgb" dir="cw">
                                      <p:cBhvr override="childStyle">
                                        <p:cTn dur="1" fill="hold" display="0" masterRel="nextClick" afterEffect="1"/>
                                        <p:tgtEl>
                                          <p:spTgt spid="712708">
                                            <p:txEl>
                                              <p:pRg st="0" end="0"/>
                                            </p:txEl>
                                          </p:spTgt>
                                        </p:tgtEl>
                                        <p:attrNameLst>
                                          <p:attrName>ppt_c</p:attrName>
                                        </p:attrNameLst>
                                      </p:cBhvr>
                                      <p:to>
                                        <a:srgbClr val="DBDBDB"/>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712708">
                                            <p:txEl>
                                              <p:pRg st="1" end="1"/>
                                            </p:txEl>
                                          </p:spTgt>
                                        </p:tgtEl>
                                        <p:attrNameLst>
                                          <p:attrName>style.visibility</p:attrName>
                                        </p:attrNameLst>
                                      </p:cBhvr>
                                      <p:to>
                                        <p:strVal val="visible"/>
                                      </p:to>
                                    </p:set>
                                    <p:anim calcmode="lin" valueType="num">
                                      <p:cBhvr>
                                        <p:cTn id="23" dur="500" fill="hold"/>
                                        <p:tgtEl>
                                          <p:spTgt spid="712708">
                                            <p:txEl>
                                              <p:pRg st="1" end="1"/>
                                            </p:txEl>
                                          </p:spTgt>
                                        </p:tgtEl>
                                        <p:attrNameLst>
                                          <p:attrName>ppt_x</p:attrName>
                                        </p:attrNameLst>
                                      </p:cBhvr>
                                      <p:tavLst>
                                        <p:tav tm="0">
                                          <p:val>
                                            <p:strVal val="#ppt_x-#ppt_w/2"/>
                                          </p:val>
                                        </p:tav>
                                        <p:tav tm="100000">
                                          <p:val>
                                            <p:strVal val="#ppt_x"/>
                                          </p:val>
                                        </p:tav>
                                      </p:tavLst>
                                    </p:anim>
                                    <p:anim calcmode="lin" valueType="num">
                                      <p:cBhvr>
                                        <p:cTn id="24" dur="500" fill="hold"/>
                                        <p:tgtEl>
                                          <p:spTgt spid="712708">
                                            <p:txEl>
                                              <p:pRg st="1" end="1"/>
                                            </p:txEl>
                                          </p:spTgt>
                                        </p:tgtEl>
                                        <p:attrNameLst>
                                          <p:attrName>ppt_y</p:attrName>
                                        </p:attrNameLst>
                                      </p:cBhvr>
                                      <p:tavLst>
                                        <p:tav tm="0">
                                          <p:val>
                                            <p:strVal val="#ppt_y"/>
                                          </p:val>
                                        </p:tav>
                                        <p:tav tm="100000">
                                          <p:val>
                                            <p:strVal val="#ppt_y"/>
                                          </p:val>
                                        </p:tav>
                                      </p:tavLst>
                                    </p:anim>
                                    <p:anim calcmode="lin" valueType="num">
                                      <p:cBhvr>
                                        <p:cTn id="25" dur="500" fill="hold"/>
                                        <p:tgtEl>
                                          <p:spTgt spid="712708">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712708">
                                            <p:txEl>
                                              <p:pRg st="1" end="1"/>
                                            </p:txEl>
                                          </p:spTgt>
                                        </p:tgtEl>
                                        <p:attrNameLst>
                                          <p:attrName>ppt_h</p:attrName>
                                        </p:attrNameLst>
                                      </p:cBhvr>
                                      <p:tavLst>
                                        <p:tav tm="0">
                                          <p:val>
                                            <p:strVal val="#ppt_h"/>
                                          </p:val>
                                        </p:tav>
                                        <p:tav tm="100000">
                                          <p:val>
                                            <p:strVal val="#ppt_h"/>
                                          </p:val>
                                        </p:tav>
                                      </p:tavLst>
                                    </p:anim>
                                  </p:childTnLst>
                                  <p:subTnLst>
                                    <p:animClr clrSpc="rgb" dir="cw">
                                      <p:cBhvr override="childStyle">
                                        <p:cTn dur="1" fill="hold" display="0" masterRel="nextClick" afterEffect="1"/>
                                        <p:tgtEl>
                                          <p:spTgt spid="712708">
                                            <p:txEl>
                                              <p:pRg st="1" end="1"/>
                                            </p:txEl>
                                          </p:spTgt>
                                        </p:tgtEl>
                                        <p:attrNameLst>
                                          <p:attrName>ppt_c</p:attrName>
                                        </p:attrNameLst>
                                      </p:cBhvr>
                                      <p:to>
                                        <a:srgbClr val="DBDBDB"/>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8" fill="hold" grpId="0" nodeType="clickEffect">
                                  <p:stCondLst>
                                    <p:cond delay="0"/>
                                  </p:stCondLst>
                                  <p:childTnLst>
                                    <p:set>
                                      <p:cBhvr>
                                        <p:cTn id="30" dur="1" fill="hold">
                                          <p:stCondLst>
                                            <p:cond delay="0"/>
                                          </p:stCondLst>
                                        </p:cTn>
                                        <p:tgtEl>
                                          <p:spTgt spid="712708">
                                            <p:txEl>
                                              <p:pRg st="2" end="2"/>
                                            </p:txEl>
                                          </p:spTgt>
                                        </p:tgtEl>
                                        <p:attrNameLst>
                                          <p:attrName>style.visibility</p:attrName>
                                        </p:attrNameLst>
                                      </p:cBhvr>
                                      <p:to>
                                        <p:strVal val="visible"/>
                                      </p:to>
                                    </p:set>
                                    <p:anim calcmode="lin" valueType="num">
                                      <p:cBhvr>
                                        <p:cTn id="31" dur="500" fill="hold"/>
                                        <p:tgtEl>
                                          <p:spTgt spid="712708">
                                            <p:txEl>
                                              <p:pRg st="2" end="2"/>
                                            </p:txEl>
                                          </p:spTgt>
                                        </p:tgtEl>
                                        <p:attrNameLst>
                                          <p:attrName>ppt_x</p:attrName>
                                        </p:attrNameLst>
                                      </p:cBhvr>
                                      <p:tavLst>
                                        <p:tav tm="0">
                                          <p:val>
                                            <p:strVal val="#ppt_x-#ppt_w/2"/>
                                          </p:val>
                                        </p:tav>
                                        <p:tav tm="100000">
                                          <p:val>
                                            <p:strVal val="#ppt_x"/>
                                          </p:val>
                                        </p:tav>
                                      </p:tavLst>
                                    </p:anim>
                                    <p:anim calcmode="lin" valueType="num">
                                      <p:cBhvr>
                                        <p:cTn id="32" dur="500" fill="hold"/>
                                        <p:tgtEl>
                                          <p:spTgt spid="712708">
                                            <p:txEl>
                                              <p:pRg st="2" end="2"/>
                                            </p:txEl>
                                          </p:spTgt>
                                        </p:tgtEl>
                                        <p:attrNameLst>
                                          <p:attrName>ppt_y</p:attrName>
                                        </p:attrNameLst>
                                      </p:cBhvr>
                                      <p:tavLst>
                                        <p:tav tm="0">
                                          <p:val>
                                            <p:strVal val="#ppt_y"/>
                                          </p:val>
                                        </p:tav>
                                        <p:tav tm="100000">
                                          <p:val>
                                            <p:strVal val="#ppt_y"/>
                                          </p:val>
                                        </p:tav>
                                      </p:tavLst>
                                    </p:anim>
                                    <p:anim calcmode="lin" valueType="num">
                                      <p:cBhvr>
                                        <p:cTn id="33" dur="500" fill="hold"/>
                                        <p:tgtEl>
                                          <p:spTgt spid="712708">
                                            <p:txEl>
                                              <p:pRg st="2" end="2"/>
                                            </p:txEl>
                                          </p:spTgt>
                                        </p:tgtEl>
                                        <p:attrNameLst>
                                          <p:attrName>ppt_w</p:attrName>
                                        </p:attrNameLst>
                                      </p:cBhvr>
                                      <p:tavLst>
                                        <p:tav tm="0">
                                          <p:val>
                                            <p:fltVal val="0"/>
                                          </p:val>
                                        </p:tav>
                                        <p:tav tm="100000">
                                          <p:val>
                                            <p:strVal val="#ppt_w"/>
                                          </p:val>
                                        </p:tav>
                                      </p:tavLst>
                                    </p:anim>
                                    <p:anim calcmode="lin" valueType="num">
                                      <p:cBhvr>
                                        <p:cTn id="34" dur="500" fill="hold"/>
                                        <p:tgtEl>
                                          <p:spTgt spid="712708">
                                            <p:txEl>
                                              <p:pRg st="2" end="2"/>
                                            </p:txEl>
                                          </p:spTgt>
                                        </p:tgtEl>
                                        <p:attrNameLst>
                                          <p:attrName>ppt_h</p:attrName>
                                        </p:attrNameLst>
                                      </p:cBhvr>
                                      <p:tavLst>
                                        <p:tav tm="0">
                                          <p:val>
                                            <p:strVal val="#ppt_h"/>
                                          </p:val>
                                        </p:tav>
                                        <p:tav tm="100000">
                                          <p:val>
                                            <p:strVal val="#ppt_h"/>
                                          </p:val>
                                        </p:tav>
                                      </p:tavLst>
                                    </p:anim>
                                  </p:childTnLst>
                                  <p:subTnLst>
                                    <p:animClr clrSpc="rgb" dir="cw">
                                      <p:cBhvr override="childStyle">
                                        <p:cTn dur="1" fill="hold" display="0" masterRel="nextClick" afterEffect="1"/>
                                        <p:tgtEl>
                                          <p:spTgt spid="712708">
                                            <p:txEl>
                                              <p:pRg st="2" end="2"/>
                                            </p:txEl>
                                          </p:spTgt>
                                        </p:tgtEl>
                                        <p:attrNameLst>
                                          <p:attrName>ppt_c</p:attrName>
                                        </p:attrNameLst>
                                      </p:cBhvr>
                                      <p:to>
                                        <a:srgbClr val="DBDBDB"/>
                                      </p:to>
                                    </p:animClr>
                                  </p:subTnLst>
                                </p:cTn>
                              </p:par>
                            </p:childTnLst>
                          </p:cTn>
                        </p:par>
                      </p:childTnLst>
                    </p:cTn>
                  </p:par>
                  <p:par>
                    <p:cTn id="35" fill="hold" nodeType="clickPar">
                      <p:stCondLst>
                        <p:cond delay="indefinite"/>
                      </p:stCondLst>
                      <p:childTnLst>
                        <p:par>
                          <p:cTn id="36" fill="hold" nodeType="withGroup">
                            <p:stCondLst>
                              <p:cond delay="0"/>
                            </p:stCondLst>
                            <p:childTnLst>
                              <p:par>
                                <p:cTn id="37" presetID="17" presetClass="entr" presetSubtype="8" fill="hold" grpId="0" nodeType="clickEffect">
                                  <p:stCondLst>
                                    <p:cond delay="0"/>
                                  </p:stCondLst>
                                  <p:childTnLst>
                                    <p:set>
                                      <p:cBhvr>
                                        <p:cTn id="38" dur="1" fill="hold">
                                          <p:stCondLst>
                                            <p:cond delay="0"/>
                                          </p:stCondLst>
                                        </p:cTn>
                                        <p:tgtEl>
                                          <p:spTgt spid="712708">
                                            <p:txEl>
                                              <p:pRg st="3" end="3"/>
                                            </p:txEl>
                                          </p:spTgt>
                                        </p:tgtEl>
                                        <p:attrNameLst>
                                          <p:attrName>style.visibility</p:attrName>
                                        </p:attrNameLst>
                                      </p:cBhvr>
                                      <p:to>
                                        <p:strVal val="visible"/>
                                      </p:to>
                                    </p:set>
                                    <p:anim calcmode="lin" valueType="num">
                                      <p:cBhvr>
                                        <p:cTn id="39" dur="500" fill="hold"/>
                                        <p:tgtEl>
                                          <p:spTgt spid="712708">
                                            <p:txEl>
                                              <p:pRg st="3" end="3"/>
                                            </p:txEl>
                                          </p:spTgt>
                                        </p:tgtEl>
                                        <p:attrNameLst>
                                          <p:attrName>ppt_x</p:attrName>
                                        </p:attrNameLst>
                                      </p:cBhvr>
                                      <p:tavLst>
                                        <p:tav tm="0">
                                          <p:val>
                                            <p:strVal val="#ppt_x-#ppt_w/2"/>
                                          </p:val>
                                        </p:tav>
                                        <p:tav tm="100000">
                                          <p:val>
                                            <p:strVal val="#ppt_x"/>
                                          </p:val>
                                        </p:tav>
                                      </p:tavLst>
                                    </p:anim>
                                    <p:anim calcmode="lin" valueType="num">
                                      <p:cBhvr>
                                        <p:cTn id="40" dur="500" fill="hold"/>
                                        <p:tgtEl>
                                          <p:spTgt spid="712708">
                                            <p:txEl>
                                              <p:pRg st="3" end="3"/>
                                            </p:txEl>
                                          </p:spTgt>
                                        </p:tgtEl>
                                        <p:attrNameLst>
                                          <p:attrName>ppt_y</p:attrName>
                                        </p:attrNameLst>
                                      </p:cBhvr>
                                      <p:tavLst>
                                        <p:tav tm="0">
                                          <p:val>
                                            <p:strVal val="#ppt_y"/>
                                          </p:val>
                                        </p:tav>
                                        <p:tav tm="100000">
                                          <p:val>
                                            <p:strVal val="#ppt_y"/>
                                          </p:val>
                                        </p:tav>
                                      </p:tavLst>
                                    </p:anim>
                                    <p:anim calcmode="lin" valueType="num">
                                      <p:cBhvr>
                                        <p:cTn id="41" dur="500" fill="hold"/>
                                        <p:tgtEl>
                                          <p:spTgt spid="712708">
                                            <p:txEl>
                                              <p:pRg st="3" end="3"/>
                                            </p:txEl>
                                          </p:spTgt>
                                        </p:tgtEl>
                                        <p:attrNameLst>
                                          <p:attrName>ppt_w</p:attrName>
                                        </p:attrNameLst>
                                      </p:cBhvr>
                                      <p:tavLst>
                                        <p:tav tm="0">
                                          <p:val>
                                            <p:fltVal val="0"/>
                                          </p:val>
                                        </p:tav>
                                        <p:tav tm="100000">
                                          <p:val>
                                            <p:strVal val="#ppt_w"/>
                                          </p:val>
                                        </p:tav>
                                      </p:tavLst>
                                    </p:anim>
                                    <p:anim calcmode="lin" valueType="num">
                                      <p:cBhvr>
                                        <p:cTn id="42" dur="500" fill="hold"/>
                                        <p:tgtEl>
                                          <p:spTgt spid="712708">
                                            <p:txEl>
                                              <p:pRg st="3" end="3"/>
                                            </p:txEl>
                                          </p:spTgt>
                                        </p:tgtEl>
                                        <p:attrNameLst>
                                          <p:attrName>ppt_h</p:attrName>
                                        </p:attrNameLst>
                                      </p:cBhvr>
                                      <p:tavLst>
                                        <p:tav tm="0">
                                          <p:val>
                                            <p:strVal val="#ppt_h"/>
                                          </p:val>
                                        </p:tav>
                                        <p:tav tm="100000">
                                          <p:val>
                                            <p:strVal val="#ppt_h"/>
                                          </p:val>
                                        </p:tav>
                                      </p:tavLst>
                                    </p:anim>
                                  </p:childTnLst>
                                  <p:subTnLst>
                                    <p:animClr clrSpc="rgb" dir="cw">
                                      <p:cBhvr override="childStyle">
                                        <p:cTn dur="1" fill="hold" display="0" masterRel="nextClick" afterEffect="1"/>
                                        <p:tgtEl>
                                          <p:spTgt spid="712708">
                                            <p:txEl>
                                              <p:pRg st="3" end="3"/>
                                            </p:txEl>
                                          </p:spTgt>
                                        </p:tgtEl>
                                        <p:attrNameLst>
                                          <p:attrName>ppt_c</p:attrName>
                                        </p:attrNameLst>
                                      </p:cBhvr>
                                      <p:to>
                                        <a:srgbClr val="DBDBDB"/>
                                      </p:to>
                                    </p:animClr>
                                  </p:subTnLst>
                                </p:cTn>
                              </p:par>
                            </p:childTnLst>
                          </p:cTn>
                        </p:par>
                      </p:childTnLst>
                    </p:cTn>
                  </p:par>
                  <p:par>
                    <p:cTn id="43" fill="hold" nodeType="clickPar">
                      <p:stCondLst>
                        <p:cond delay="indefinite"/>
                      </p:stCondLst>
                      <p:childTnLst>
                        <p:par>
                          <p:cTn id="44" fill="hold" nodeType="withGroup">
                            <p:stCondLst>
                              <p:cond delay="0"/>
                            </p:stCondLst>
                            <p:childTnLst>
                              <p:par>
                                <p:cTn id="45" presetID="17" presetClass="entr" presetSubtype="8" fill="hold" grpId="0" nodeType="clickEffect">
                                  <p:stCondLst>
                                    <p:cond delay="0"/>
                                  </p:stCondLst>
                                  <p:childTnLst>
                                    <p:set>
                                      <p:cBhvr>
                                        <p:cTn id="46" dur="1" fill="hold">
                                          <p:stCondLst>
                                            <p:cond delay="0"/>
                                          </p:stCondLst>
                                        </p:cTn>
                                        <p:tgtEl>
                                          <p:spTgt spid="712708">
                                            <p:txEl>
                                              <p:pRg st="4" end="4"/>
                                            </p:txEl>
                                          </p:spTgt>
                                        </p:tgtEl>
                                        <p:attrNameLst>
                                          <p:attrName>style.visibility</p:attrName>
                                        </p:attrNameLst>
                                      </p:cBhvr>
                                      <p:to>
                                        <p:strVal val="visible"/>
                                      </p:to>
                                    </p:set>
                                    <p:anim calcmode="lin" valueType="num">
                                      <p:cBhvr>
                                        <p:cTn id="47" dur="500" fill="hold"/>
                                        <p:tgtEl>
                                          <p:spTgt spid="712708">
                                            <p:txEl>
                                              <p:pRg st="4" end="4"/>
                                            </p:txEl>
                                          </p:spTgt>
                                        </p:tgtEl>
                                        <p:attrNameLst>
                                          <p:attrName>ppt_x</p:attrName>
                                        </p:attrNameLst>
                                      </p:cBhvr>
                                      <p:tavLst>
                                        <p:tav tm="0">
                                          <p:val>
                                            <p:strVal val="#ppt_x-#ppt_w/2"/>
                                          </p:val>
                                        </p:tav>
                                        <p:tav tm="100000">
                                          <p:val>
                                            <p:strVal val="#ppt_x"/>
                                          </p:val>
                                        </p:tav>
                                      </p:tavLst>
                                    </p:anim>
                                    <p:anim calcmode="lin" valueType="num">
                                      <p:cBhvr>
                                        <p:cTn id="48" dur="500" fill="hold"/>
                                        <p:tgtEl>
                                          <p:spTgt spid="712708">
                                            <p:txEl>
                                              <p:pRg st="4" end="4"/>
                                            </p:txEl>
                                          </p:spTgt>
                                        </p:tgtEl>
                                        <p:attrNameLst>
                                          <p:attrName>ppt_y</p:attrName>
                                        </p:attrNameLst>
                                      </p:cBhvr>
                                      <p:tavLst>
                                        <p:tav tm="0">
                                          <p:val>
                                            <p:strVal val="#ppt_y"/>
                                          </p:val>
                                        </p:tav>
                                        <p:tav tm="100000">
                                          <p:val>
                                            <p:strVal val="#ppt_y"/>
                                          </p:val>
                                        </p:tav>
                                      </p:tavLst>
                                    </p:anim>
                                    <p:anim calcmode="lin" valueType="num">
                                      <p:cBhvr>
                                        <p:cTn id="49" dur="500" fill="hold"/>
                                        <p:tgtEl>
                                          <p:spTgt spid="712708">
                                            <p:txEl>
                                              <p:pRg st="4" end="4"/>
                                            </p:txEl>
                                          </p:spTgt>
                                        </p:tgtEl>
                                        <p:attrNameLst>
                                          <p:attrName>ppt_w</p:attrName>
                                        </p:attrNameLst>
                                      </p:cBhvr>
                                      <p:tavLst>
                                        <p:tav tm="0">
                                          <p:val>
                                            <p:fltVal val="0"/>
                                          </p:val>
                                        </p:tav>
                                        <p:tav tm="100000">
                                          <p:val>
                                            <p:strVal val="#ppt_w"/>
                                          </p:val>
                                        </p:tav>
                                      </p:tavLst>
                                    </p:anim>
                                    <p:anim calcmode="lin" valueType="num">
                                      <p:cBhvr>
                                        <p:cTn id="50" dur="500" fill="hold"/>
                                        <p:tgtEl>
                                          <p:spTgt spid="712708">
                                            <p:txEl>
                                              <p:pRg st="4" end="4"/>
                                            </p:txEl>
                                          </p:spTgt>
                                        </p:tgtEl>
                                        <p:attrNameLst>
                                          <p:attrName>ppt_h</p:attrName>
                                        </p:attrNameLst>
                                      </p:cBhvr>
                                      <p:tavLst>
                                        <p:tav tm="0">
                                          <p:val>
                                            <p:strVal val="#ppt_h"/>
                                          </p:val>
                                        </p:tav>
                                        <p:tav tm="100000">
                                          <p:val>
                                            <p:strVal val="#ppt_h"/>
                                          </p:val>
                                        </p:tav>
                                      </p:tavLst>
                                    </p:anim>
                                  </p:childTnLst>
                                  <p:subTnLst>
                                    <p:animClr clrSpc="rgb" dir="cw">
                                      <p:cBhvr override="childStyle">
                                        <p:cTn dur="1" fill="hold" display="0" masterRel="nextClick" afterEffect="1"/>
                                        <p:tgtEl>
                                          <p:spTgt spid="712708">
                                            <p:txEl>
                                              <p:pRg st="4" end="4"/>
                                            </p:txEl>
                                          </p:spTgt>
                                        </p:tgtEl>
                                        <p:attrNameLst>
                                          <p:attrName>ppt_c</p:attrName>
                                        </p:attrNameLst>
                                      </p:cBhvr>
                                      <p:to>
                                        <a:srgbClr val="DBDBDB"/>
                                      </p:to>
                                    </p:animClr>
                                  </p:subTnLst>
                                </p:cTn>
                              </p:par>
                            </p:childTnLst>
                          </p:cTn>
                        </p:par>
                      </p:childTnLst>
                    </p:cTn>
                  </p:par>
                  <p:par>
                    <p:cTn id="51" fill="hold" nodeType="clickPar">
                      <p:stCondLst>
                        <p:cond delay="indefinite"/>
                      </p:stCondLst>
                      <p:childTnLst>
                        <p:par>
                          <p:cTn id="52" fill="hold" nodeType="withGroup">
                            <p:stCondLst>
                              <p:cond delay="0"/>
                            </p:stCondLst>
                            <p:childTnLst>
                              <p:par>
                                <p:cTn id="53" presetID="17" presetClass="entr" presetSubtype="8" fill="hold" grpId="0" nodeType="clickEffect">
                                  <p:stCondLst>
                                    <p:cond delay="0"/>
                                  </p:stCondLst>
                                  <p:childTnLst>
                                    <p:set>
                                      <p:cBhvr>
                                        <p:cTn id="54" dur="1" fill="hold">
                                          <p:stCondLst>
                                            <p:cond delay="0"/>
                                          </p:stCondLst>
                                        </p:cTn>
                                        <p:tgtEl>
                                          <p:spTgt spid="712708">
                                            <p:txEl>
                                              <p:pRg st="5" end="5"/>
                                            </p:txEl>
                                          </p:spTgt>
                                        </p:tgtEl>
                                        <p:attrNameLst>
                                          <p:attrName>style.visibility</p:attrName>
                                        </p:attrNameLst>
                                      </p:cBhvr>
                                      <p:to>
                                        <p:strVal val="visible"/>
                                      </p:to>
                                    </p:set>
                                    <p:anim calcmode="lin" valueType="num">
                                      <p:cBhvr>
                                        <p:cTn id="55" dur="500" fill="hold"/>
                                        <p:tgtEl>
                                          <p:spTgt spid="712708">
                                            <p:txEl>
                                              <p:pRg st="5" end="5"/>
                                            </p:txEl>
                                          </p:spTgt>
                                        </p:tgtEl>
                                        <p:attrNameLst>
                                          <p:attrName>ppt_x</p:attrName>
                                        </p:attrNameLst>
                                      </p:cBhvr>
                                      <p:tavLst>
                                        <p:tav tm="0">
                                          <p:val>
                                            <p:strVal val="#ppt_x-#ppt_w/2"/>
                                          </p:val>
                                        </p:tav>
                                        <p:tav tm="100000">
                                          <p:val>
                                            <p:strVal val="#ppt_x"/>
                                          </p:val>
                                        </p:tav>
                                      </p:tavLst>
                                    </p:anim>
                                    <p:anim calcmode="lin" valueType="num">
                                      <p:cBhvr>
                                        <p:cTn id="56" dur="500" fill="hold"/>
                                        <p:tgtEl>
                                          <p:spTgt spid="712708">
                                            <p:txEl>
                                              <p:pRg st="5" end="5"/>
                                            </p:txEl>
                                          </p:spTgt>
                                        </p:tgtEl>
                                        <p:attrNameLst>
                                          <p:attrName>ppt_y</p:attrName>
                                        </p:attrNameLst>
                                      </p:cBhvr>
                                      <p:tavLst>
                                        <p:tav tm="0">
                                          <p:val>
                                            <p:strVal val="#ppt_y"/>
                                          </p:val>
                                        </p:tav>
                                        <p:tav tm="100000">
                                          <p:val>
                                            <p:strVal val="#ppt_y"/>
                                          </p:val>
                                        </p:tav>
                                      </p:tavLst>
                                    </p:anim>
                                    <p:anim calcmode="lin" valueType="num">
                                      <p:cBhvr>
                                        <p:cTn id="57" dur="500" fill="hold"/>
                                        <p:tgtEl>
                                          <p:spTgt spid="712708">
                                            <p:txEl>
                                              <p:pRg st="5" end="5"/>
                                            </p:txEl>
                                          </p:spTgt>
                                        </p:tgtEl>
                                        <p:attrNameLst>
                                          <p:attrName>ppt_w</p:attrName>
                                        </p:attrNameLst>
                                      </p:cBhvr>
                                      <p:tavLst>
                                        <p:tav tm="0">
                                          <p:val>
                                            <p:fltVal val="0"/>
                                          </p:val>
                                        </p:tav>
                                        <p:tav tm="100000">
                                          <p:val>
                                            <p:strVal val="#ppt_w"/>
                                          </p:val>
                                        </p:tav>
                                      </p:tavLst>
                                    </p:anim>
                                    <p:anim calcmode="lin" valueType="num">
                                      <p:cBhvr>
                                        <p:cTn id="58" dur="500" fill="hold"/>
                                        <p:tgtEl>
                                          <p:spTgt spid="712708">
                                            <p:txEl>
                                              <p:pRg st="5" end="5"/>
                                            </p:txEl>
                                          </p:spTgt>
                                        </p:tgtEl>
                                        <p:attrNameLst>
                                          <p:attrName>ppt_h</p:attrName>
                                        </p:attrNameLst>
                                      </p:cBhvr>
                                      <p:tavLst>
                                        <p:tav tm="0">
                                          <p:val>
                                            <p:strVal val="#ppt_h"/>
                                          </p:val>
                                        </p:tav>
                                        <p:tav tm="100000">
                                          <p:val>
                                            <p:strVal val="#ppt_h"/>
                                          </p:val>
                                        </p:tav>
                                      </p:tavLst>
                                    </p:anim>
                                  </p:childTnLst>
                                  <p:subTnLst>
                                    <p:animClr clrSpc="rgb" dir="cw">
                                      <p:cBhvr override="childStyle">
                                        <p:cTn dur="1" fill="hold" display="0" masterRel="nextClick" afterEffect="1"/>
                                        <p:tgtEl>
                                          <p:spTgt spid="712708">
                                            <p:txEl>
                                              <p:pRg st="5" end="5"/>
                                            </p:txEl>
                                          </p:spTgt>
                                        </p:tgtEl>
                                        <p:attrNameLst>
                                          <p:attrName>ppt_c</p:attrName>
                                        </p:attrNameLst>
                                      </p:cBhvr>
                                      <p:to>
                                        <a:srgbClr val="DBDBDB"/>
                                      </p:to>
                                    </p:animClr>
                                  </p:subTnLst>
                                </p:cTn>
                              </p:par>
                            </p:childTnLst>
                          </p:cTn>
                        </p:par>
                      </p:childTnLst>
                    </p:cTn>
                  </p:par>
                  <p:par>
                    <p:cTn id="59" fill="hold" nodeType="clickPar">
                      <p:stCondLst>
                        <p:cond delay="indefinite"/>
                      </p:stCondLst>
                      <p:childTnLst>
                        <p:par>
                          <p:cTn id="60" fill="hold" nodeType="withGroup">
                            <p:stCondLst>
                              <p:cond delay="0"/>
                            </p:stCondLst>
                            <p:childTnLst>
                              <p:par>
                                <p:cTn id="61" presetID="17" presetClass="entr" presetSubtype="8" fill="hold" grpId="0" nodeType="clickEffect">
                                  <p:stCondLst>
                                    <p:cond delay="0"/>
                                  </p:stCondLst>
                                  <p:childTnLst>
                                    <p:set>
                                      <p:cBhvr>
                                        <p:cTn id="62" dur="1" fill="hold">
                                          <p:stCondLst>
                                            <p:cond delay="0"/>
                                          </p:stCondLst>
                                        </p:cTn>
                                        <p:tgtEl>
                                          <p:spTgt spid="712708">
                                            <p:txEl>
                                              <p:pRg st="6" end="6"/>
                                            </p:txEl>
                                          </p:spTgt>
                                        </p:tgtEl>
                                        <p:attrNameLst>
                                          <p:attrName>style.visibility</p:attrName>
                                        </p:attrNameLst>
                                      </p:cBhvr>
                                      <p:to>
                                        <p:strVal val="visible"/>
                                      </p:to>
                                    </p:set>
                                    <p:anim calcmode="lin" valueType="num">
                                      <p:cBhvr>
                                        <p:cTn id="63" dur="500" fill="hold"/>
                                        <p:tgtEl>
                                          <p:spTgt spid="712708">
                                            <p:txEl>
                                              <p:pRg st="6" end="6"/>
                                            </p:txEl>
                                          </p:spTgt>
                                        </p:tgtEl>
                                        <p:attrNameLst>
                                          <p:attrName>ppt_x</p:attrName>
                                        </p:attrNameLst>
                                      </p:cBhvr>
                                      <p:tavLst>
                                        <p:tav tm="0">
                                          <p:val>
                                            <p:strVal val="#ppt_x-#ppt_w/2"/>
                                          </p:val>
                                        </p:tav>
                                        <p:tav tm="100000">
                                          <p:val>
                                            <p:strVal val="#ppt_x"/>
                                          </p:val>
                                        </p:tav>
                                      </p:tavLst>
                                    </p:anim>
                                    <p:anim calcmode="lin" valueType="num">
                                      <p:cBhvr>
                                        <p:cTn id="64" dur="500" fill="hold"/>
                                        <p:tgtEl>
                                          <p:spTgt spid="712708">
                                            <p:txEl>
                                              <p:pRg st="6" end="6"/>
                                            </p:txEl>
                                          </p:spTgt>
                                        </p:tgtEl>
                                        <p:attrNameLst>
                                          <p:attrName>ppt_y</p:attrName>
                                        </p:attrNameLst>
                                      </p:cBhvr>
                                      <p:tavLst>
                                        <p:tav tm="0">
                                          <p:val>
                                            <p:strVal val="#ppt_y"/>
                                          </p:val>
                                        </p:tav>
                                        <p:tav tm="100000">
                                          <p:val>
                                            <p:strVal val="#ppt_y"/>
                                          </p:val>
                                        </p:tav>
                                      </p:tavLst>
                                    </p:anim>
                                    <p:anim calcmode="lin" valueType="num">
                                      <p:cBhvr>
                                        <p:cTn id="65" dur="500" fill="hold"/>
                                        <p:tgtEl>
                                          <p:spTgt spid="712708">
                                            <p:txEl>
                                              <p:pRg st="6" end="6"/>
                                            </p:txEl>
                                          </p:spTgt>
                                        </p:tgtEl>
                                        <p:attrNameLst>
                                          <p:attrName>ppt_w</p:attrName>
                                        </p:attrNameLst>
                                      </p:cBhvr>
                                      <p:tavLst>
                                        <p:tav tm="0">
                                          <p:val>
                                            <p:fltVal val="0"/>
                                          </p:val>
                                        </p:tav>
                                        <p:tav tm="100000">
                                          <p:val>
                                            <p:strVal val="#ppt_w"/>
                                          </p:val>
                                        </p:tav>
                                      </p:tavLst>
                                    </p:anim>
                                    <p:anim calcmode="lin" valueType="num">
                                      <p:cBhvr>
                                        <p:cTn id="66" dur="500" fill="hold"/>
                                        <p:tgtEl>
                                          <p:spTgt spid="712708">
                                            <p:txEl>
                                              <p:pRg st="6" end="6"/>
                                            </p:txEl>
                                          </p:spTgt>
                                        </p:tgtEl>
                                        <p:attrNameLst>
                                          <p:attrName>ppt_h</p:attrName>
                                        </p:attrNameLst>
                                      </p:cBhvr>
                                      <p:tavLst>
                                        <p:tav tm="0">
                                          <p:val>
                                            <p:strVal val="#ppt_h"/>
                                          </p:val>
                                        </p:tav>
                                        <p:tav tm="100000">
                                          <p:val>
                                            <p:strVal val="#ppt_h"/>
                                          </p:val>
                                        </p:tav>
                                      </p:tavLst>
                                    </p:anim>
                                  </p:childTnLst>
                                  <p:subTnLst>
                                    <p:animClr clrSpc="rgb" dir="cw">
                                      <p:cBhvr override="childStyle">
                                        <p:cTn dur="1" fill="hold" display="0" masterRel="nextClick" afterEffect="1"/>
                                        <p:tgtEl>
                                          <p:spTgt spid="712708">
                                            <p:txEl>
                                              <p:pRg st="6" end="6"/>
                                            </p:txEl>
                                          </p:spTgt>
                                        </p:tgtEl>
                                        <p:attrNameLst>
                                          <p:attrName>ppt_c</p:attrName>
                                        </p:attrNameLst>
                                      </p:cBhvr>
                                      <p:to>
                                        <a:srgbClr val="DBDBDB"/>
                                      </p:to>
                                    </p:animClr>
                                  </p:subTnLst>
                                </p:cTn>
                              </p:par>
                            </p:childTnLst>
                          </p:cTn>
                        </p:par>
                      </p:childTnLst>
                    </p:cTn>
                  </p:par>
                  <p:par>
                    <p:cTn id="67" fill="hold" nodeType="clickPar">
                      <p:stCondLst>
                        <p:cond delay="indefinite"/>
                      </p:stCondLst>
                      <p:childTnLst>
                        <p:par>
                          <p:cTn id="68" fill="hold" nodeType="withGroup">
                            <p:stCondLst>
                              <p:cond delay="0"/>
                            </p:stCondLst>
                            <p:childTnLst>
                              <p:par>
                                <p:cTn id="69" presetID="17" presetClass="entr" presetSubtype="8" fill="hold" grpId="0" nodeType="clickEffect">
                                  <p:stCondLst>
                                    <p:cond delay="0"/>
                                  </p:stCondLst>
                                  <p:childTnLst>
                                    <p:set>
                                      <p:cBhvr>
                                        <p:cTn id="70" dur="1" fill="hold">
                                          <p:stCondLst>
                                            <p:cond delay="0"/>
                                          </p:stCondLst>
                                        </p:cTn>
                                        <p:tgtEl>
                                          <p:spTgt spid="712708">
                                            <p:txEl>
                                              <p:pRg st="7" end="7"/>
                                            </p:txEl>
                                          </p:spTgt>
                                        </p:tgtEl>
                                        <p:attrNameLst>
                                          <p:attrName>style.visibility</p:attrName>
                                        </p:attrNameLst>
                                      </p:cBhvr>
                                      <p:to>
                                        <p:strVal val="visible"/>
                                      </p:to>
                                    </p:set>
                                    <p:anim calcmode="lin" valueType="num">
                                      <p:cBhvr>
                                        <p:cTn id="71" dur="500" fill="hold"/>
                                        <p:tgtEl>
                                          <p:spTgt spid="712708">
                                            <p:txEl>
                                              <p:pRg st="7" end="7"/>
                                            </p:txEl>
                                          </p:spTgt>
                                        </p:tgtEl>
                                        <p:attrNameLst>
                                          <p:attrName>ppt_x</p:attrName>
                                        </p:attrNameLst>
                                      </p:cBhvr>
                                      <p:tavLst>
                                        <p:tav tm="0">
                                          <p:val>
                                            <p:strVal val="#ppt_x-#ppt_w/2"/>
                                          </p:val>
                                        </p:tav>
                                        <p:tav tm="100000">
                                          <p:val>
                                            <p:strVal val="#ppt_x"/>
                                          </p:val>
                                        </p:tav>
                                      </p:tavLst>
                                    </p:anim>
                                    <p:anim calcmode="lin" valueType="num">
                                      <p:cBhvr>
                                        <p:cTn id="72" dur="500" fill="hold"/>
                                        <p:tgtEl>
                                          <p:spTgt spid="712708">
                                            <p:txEl>
                                              <p:pRg st="7" end="7"/>
                                            </p:txEl>
                                          </p:spTgt>
                                        </p:tgtEl>
                                        <p:attrNameLst>
                                          <p:attrName>ppt_y</p:attrName>
                                        </p:attrNameLst>
                                      </p:cBhvr>
                                      <p:tavLst>
                                        <p:tav tm="0">
                                          <p:val>
                                            <p:strVal val="#ppt_y"/>
                                          </p:val>
                                        </p:tav>
                                        <p:tav tm="100000">
                                          <p:val>
                                            <p:strVal val="#ppt_y"/>
                                          </p:val>
                                        </p:tav>
                                      </p:tavLst>
                                    </p:anim>
                                    <p:anim calcmode="lin" valueType="num">
                                      <p:cBhvr>
                                        <p:cTn id="73" dur="500" fill="hold"/>
                                        <p:tgtEl>
                                          <p:spTgt spid="712708">
                                            <p:txEl>
                                              <p:pRg st="7" end="7"/>
                                            </p:txEl>
                                          </p:spTgt>
                                        </p:tgtEl>
                                        <p:attrNameLst>
                                          <p:attrName>ppt_w</p:attrName>
                                        </p:attrNameLst>
                                      </p:cBhvr>
                                      <p:tavLst>
                                        <p:tav tm="0">
                                          <p:val>
                                            <p:fltVal val="0"/>
                                          </p:val>
                                        </p:tav>
                                        <p:tav tm="100000">
                                          <p:val>
                                            <p:strVal val="#ppt_w"/>
                                          </p:val>
                                        </p:tav>
                                      </p:tavLst>
                                    </p:anim>
                                    <p:anim calcmode="lin" valueType="num">
                                      <p:cBhvr>
                                        <p:cTn id="74" dur="500" fill="hold"/>
                                        <p:tgtEl>
                                          <p:spTgt spid="712708">
                                            <p:txEl>
                                              <p:pRg st="7" end="7"/>
                                            </p:txEl>
                                          </p:spTgt>
                                        </p:tgtEl>
                                        <p:attrNameLst>
                                          <p:attrName>ppt_h</p:attrName>
                                        </p:attrNameLst>
                                      </p:cBhvr>
                                      <p:tavLst>
                                        <p:tav tm="0">
                                          <p:val>
                                            <p:strVal val="#ppt_h"/>
                                          </p:val>
                                        </p:tav>
                                        <p:tav tm="100000">
                                          <p:val>
                                            <p:strVal val="#ppt_h"/>
                                          </p:val>
                                        </p:tav>
                                      </p:tavLst>
                                    </p:anim>
                                  </p:childTnLst>
                                  <p:subTnLst>
                                    <p:animClr clrSpc="rgb" dir="cw">
                                      <p:cBhvr override="childStyle">
                                        <p:cTn dur="1" fill="hold" display="0" masterRel="nextClick" afterEffect="1"/>
                                        <p:tgtEl>
                                          <p:spTgt spid="712708">
                                            <p:txEl>
                                              <p:pRg st="7" end="7"/>
                                            </p:txEl>
                                          </p:spTgt>
                                        </p:tgtEl>
                                        <p:attrNameLst>
                                          <p:attrName>ppt_c</p:attrName>
                                        </p:attrNameLst>
                                      </p:cBhvr>
                                      <p:to>
                                        <a:srgbClr val="DBDBDB"/>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2707" grpId="0" autoUpdateAnimBg="0"/>
      <p:bldP spid="712708" grpId="0" uiExpand="1"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4283" y="0"/>
            <a:ext cx="8911687" cy="1280890"/>
          </a:xfrm>
        </p:spPr>
        <p:txBody>
          <a:bodyPr/>
          <a:lstStyle/>
          <a:p>
            <a:endParaRPr lang="en-US" dirty="0"/>
          </a:p>
        </p:txBody>
      </p:sp>
      <p:sp>
        <p:nvSpPr>
          <p:cNvPr id="3" name="Content Placeholder 2"/>
          <p:cNvSpPr>
            <a:spLocks noGrp="1"/>
          </p:cNvSpPr>
          <p:nvPr>
            <p:ph idx="1"/>
          </p:nvPr>
        </p:nvSpPr>
        <p:spPr>
          <a:xfrm>
            <a:off x="401213" y="1676937"/>
            <a:ext cx="10963699" cy="4043785"/>
          </a:xfrm>
        </p:spPr>
        <p:txBody>
          <a:bodyPr>
            <a:noAutofit/>
          </a:bodyPr>
          <a:lstStyle/>
          <a:p>
            <a:r>
              <a:rPr lang="en-US" sz="3200" b="1" dirty="0">
                <a:solidFill>
                  <a:srgbClr val="FF0000"/>
                </a:solidFill>
              </a:rPr>
              <a:t>C</a:t>
            </a:r>
            <a:r>
              <a:rPr lang="en-US" sz="3200" b="1" dirty="0"/>
              <a:t> </a:t>
            </a:r>
            <a:r>
              <a:rPr lang="en-US" sz="3200" b="1" dirty="0">
                <a:solidFill>
                  <a:schemeClr val="tx1"/>
                </a:solidFill>
              </a:rPr>
              <a:t>- Compression – Commence chest compression immediately when casualty is not breathing at ratio of three degrees compression to two breaths (CPR).</a:t>
            </a:r>
          </a:p>
          <a:p>
            <a:r>
              <a:rPr lang="en-US" sz="3200" b="1" dirty="0">
                <a:solidFill>
                  <a:srgbClr val="FF0000"/>
                </a:solidFill>
              </a:rPr>
              <a:t>D </a:t>
            </a:r>
            <a:r>
              <a:rPr lang="en-US" sz="3200" b="1" dirty="0">
                <a:solidFill>
                  <a:schemeClr val="tx1"/>
                </a:solidFill>
              </a:rPr>
              <a:t>-  </a:t>
            </a:r>
            <a:r>
              <a:rPr lang="en-US" sz="3200" b="1" dirty="0" smtClean="0">
                <a:solidFill>
                  <a:schemeClr val="tx1"/>
                </a:solidFill>
              </a:rPr>
              <a:t>Defibrillator </a:t>
            </a:r>
            <a:r>
              <a:rPr lang="en-US" sz="3200" b="1" dirty="0">
                <a:solidFill>
                  <a:schemeClr val="tx1"/>
                </a:solidFill>
              </a:rPr>
              <a:t>– A medium used to bring back the heart to its normal rhythm.</a:t>
            </a:r>
          </a:p>
          <a:p>
            <a:pPr marL="0" indent="0">
              <a:buNone/>
            </a:pPr>
            <a:endParaRPr lang="en-US" sz="3200" b="1" dirty="0">
              <a:solidFill>
                <a:schemeClr val="tx1"/>
              </a:solidFill>
            </a:endParaRPr>
          </a:p>
          <a:p>
            <a:endParaRPr lang="en-US" sz="3200" dirty="0"/>
          </a:p>
        </p:txBody>
      </p:sp>
    </p:spTree>
    <p:extLst>
      <p:ext uri="{BB962C8B-B14F-4D97-AF65-F5344CB8AC3E}">
        <p14:creationId xmlns:p14="http://schemas.microsoft.com/office/powerpoint/2010/main" val="551269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1556" y="0"/>
            <a:ext cx="8911687" cy="1280890"/>
          </a:xfrm>
        </p:spPr>
        <p:txBody>
          <a:bodyPr>
            <a:noAutofit/>
          </a:bodyPr>
          <a:lstStyle/>
          <a:p>
            <a:r>
              <a:rPr lang="en-US" b="1" dirty="0">
                <a:solidFill>
                  <a:schemeClr val="accent1"/>
                </a:solidFill>
              </a:rPr>
              <a:t>DO A PRIMARY SURVEY OF THE VICTIM</a:t>
            </a:r>
            <a:endParaRPr lang="en-US" dirty="0">
              <a:solidFill>
                <a:schemeClr val="accent1"/>
              </a:solidFill>
            </a:endParaRPr>
          </a:p>
        </p:txBody>
      </p:sp>
      <p:sp>
        <p:nvSpPr>
          <p:cNvPr id="3" name="Content Placeholder 2"/>
          <p:cNvSpPr>
            <a:spLocks noGrp="1"/>
          </p:cNvSpPr>
          <p:nvPr>
            <p:ph idx="1"/>
          </p:nvPr>
        </p:nvSpPr>
        <p:spPr>
          <a:xfrm>
            <a:off x="489397" y="1558344"/>
            <a:ext cx="11015215" cy="4352878"/>
          </a:xfrm>
        </p:spPr>
        <p:txBody>
          <a:bodyPr>
            <a:normAutofit/>
          </a:bodyPr>
          <a:lstStyle/>
          <a:p>
            <a:r>
              <a:rPr lang="en-US" sz="3200" b="1" dirty="0">
                <a:solidFill>
                  <a:schemeClr val="tx1"/>
                </a:solidFill>
              </a:rPr>
              <a:t>The purpose of the primary survey is to check for the life threatening conditions and to give urgent first aid care</a:t>
            </a:r>
          </a:p>
        </p:txBody>
      </p:sp>
    </p:spTree>
    <p:extLst>
      <p:ext uri="{BB962C8B-B14F-4D97-AF65-F5344CB8AC3E}">
        <p14:creationId xmlns:p14="http://schemas.microsoft.com/office/powerpoint/2010/main" val="999222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7" name="Google Shape;477;p71"/>
          <p:cNvSpPr txBox="1">
            <a:spLocks noGrp="1"/>
          </p:cNvSpPr>
          <p:nvPr>
            <p:ph type="title" idx="4294967295"/>
          </p:nvPr>
        </p:nvSpPr>
        <p:spPr>
          <a:xfrm>
            <a:off x="1654174" y="31800"/>
            <a:ext cx="8416925" cy="1225500"/>
          </a:xfrm>
          <a:prstGeom prst="rect">
            <a:avLst/>
          </a:prstGeom>
          <a:noFill/>
          <a:ln>
            <a:noFill/>
          </a:ln>
        </p:spPr>
        <p:txBody>
          <a:bodyPr spcFirstLastPara="1" vert="horz" wrap="square" lIns="91425" tIns="45700" rIns="91425" bIns="45700" rtlCol="0" anchor="ctr" anchorCtr="0">
            <a:noAutofit/>
          </a:bodyPr>
          <a:lstStyle/>
          <a:p>
            <a:pPr>
              <a:spcBef>
                <a:spcPts val="0"/>
              </a:spcBef>
              <a:buClr>
                <a:schemeClr val="accent2"/>
              </a:buClr>
              <a:buSzPts val="4770"/>
            </a:pPr>
            <a:r>
              <a:rPr lang="en-US" sz="4800" b="1" dirty="0">
                <a:solidFill>
                  <a:schemeClr val="accent1"/>
                </a:solidFill>
                <a:effectLst>
                  <a:outerShdw blurRad="31750" dist="25400" dir="5400000" algn="tl" rotWithShape="0">
                    <a:srgbClr val="000000">
                      <a:alpha val="25000"/>
                    </a:srgbClr>
                  </a:outerShdw>
                </a:effectLst>
                <a:latin typeface="Bookman Old Style"/>
                <a:ea typeface="Bookman Old Style"/>
                <a:cs typeface="Bookman Old Style"/>
                <a:sym typeface="Bookman Old Style"/>
              </a:rPr>
              <a:t>The primary survey</a:t>
            </a:r>
            <a:r>
              <a:rPr lang="en-US" sz="4000" b="1" dirty="0">
                <a:solidFill>
                  <a:schemeClr val="accent1"/>
                </a:solidFill>
                <a:effectLst>
                  <a:outerShdw blurRad="31750" dist="25400" dir="5400000" algn="tl" rotWithShape="0">
                    <a:srgbClr val="000000">
                      <a:alpha val="25000"/>
                    </a:srgbClr>
                  </a:outerShdw>
                </a:effectLst>
                <a:latin typeface="Bookman Old Style"/>
                <a:ea typeface="Bookman Old Style"/>
                <a:cs typeface="Bookman Old Style"/>
                <a:sym typeface="Bookman Old Style"/>
              </a:rPr>
              <a:t/>
            </a:r>
            <a:br>
              <a:rPr lang="en-US" sz="4000" b="1" dirty="0">
                <a:solidFill>
                  <a:schemeClr val="accent1"/>
                </a:solidFill>
                <a:effectLst>
                  <a:outerShdw blurRad="31750" dist="25400" dir="5400000" algn="tl" rotWithShape="0">
                    <a:srgbClr val="000000">
                      <a:alpha val="25000"/>
                    </a:srgbClr>
                  </a:outerShdw>
                </a:effectLst>
                <a:latin typeface="Bookman Old Style"/>
                <a:ea typeface="Bookman Old Style"/>
                <a:cs typeface="Bookman Old Style"/>
                <a:sym typeface="Bookman Old Style"/>
              </a:rPr>
            </a:br>
            <a:r>
              <a:rPr lang="en-US" b="1" dirty="0">
                <a:solidFill>
                  <a:schemeClr val="accent1"/>
                </a:solidFill>
                <a:effectLst>
                  <a:outerShdw blurRad="31750" dist="25400" dir="5400000" algn="tl" rotWithShape="0">
                    <a:srgbClr val="000000">
                      <a:alpha val="25000"/>
                    </a:srgbClr>
                  </a:outerShdw>
                </a:effectLst>
                <a:latin typeface="Bookman Old Style"/>
                <a:ea typeface="Bookman Old Style"/>
                <a:cs typeface="Bookman Old Style"/>
                <a:sym typeface="Bookman Old Style"/>
              </a:rPr>
              <a:t>(assessment for priorities)</a:t>
            </a:r>
            <a:endParaRPr b="1" dirty="0">
              <a:solidFill>
                <a:schemeClr val="accent1"/>
              </a:solidFill>
              <a:effectLst>
                <a:outerShdw blurRad="31750" dist="25400" dir="5400000" algn="tl" rotWithShape="0">
                  <a:srgbClr val="000000">
                    <a:alpha val="25000"/>
                  </a:srgbClr>
                </a:outerShdw>
              </a:effectLst>
              <a:latin typeface="Bookman Old Style"/>
              <a:ea typeface="Bookman Old Style"/>
              <a:cs typeface="Bookman Old Style"/>
              <a:sym typeface="Bookman Old Style"/>
            </a:endParaRPr>
          </a:p>
        </p:txBody>
      </p:sp>
      <p:sp>
        <p:nvSpPr>
          <p:cNvPr id="478" name="Google Shape;478;p71"/>
          <p:cNvSpPr txBox="1">
            <a:spLocks noGrp="1"/>
          </p:cNvSpPr>
          <p:nvPr>
            <p:ph type="body" idx="4294967295"/>
          </p:nvPr>
        </p:nvSpPr>
        <p:spPr>
          <a:xfrm>
            <a:off x="241300" y="1403350"/>
            <a:ext cx="6388100" cy="4540250"/>
          </a:xfrm>
          <a:prstGeom prst="rect">
            <a:avLst/>
          </a:prstGeom>
          <a:noFill/>
          <a:ln>
            <a:noFill/>
          </a:ln>
        </p:spPr>
        <p:txBody>
          <a:bodyPr spcFirstLastPara="1" vert="horz" wrap="square" lIns="91425" tIns="45700" rIns="91425" bIns="45700" rtlCol="0" anchor="t" anchorCtr="0">
            <a:noAutofit/>
          </a:bodyPr>
          <a:lstStyle/>
          <a:p>
            <a:pPr marL="365125" indent="-255587">
              <a:spcBef>
                <a:spcPts val="0"/>
              </a:spcBef>
              <a:buSzPts val="2992"/>
              <a:buNone/>
            </a:pPr>
            <a:r>
              <a:rPr lang="en-US" sz="5400" b="1" dirty="0">
                <a:solidFill>
                  <a:schemeClr val="accent1"/>
                </a:solidFill>
                <a:latin typeface="Arial Narrow"/>
                <a:ea typeface="Arial Narrow"/>
                <a:cs typeface="Arial Narrow"/>
                <a:sym typeface="Arial Narrow"/>
              </a:rPr>
              <a:t>Danger</a:t>
            </a:r>
            <a:r>
              <a:rPr lang="en-US" sz="5400" b="1" dirty="0">
                <a:solidFill>
                  <a:schemeClr val="dk1"/>
                </a:solidFill>
                <a:latin typeface="Arial Narrow"/>
                <a:ea typeface="Arial Narrow"/>
                <a:cs typeface="Arial Narrow"/>
                <a:sym typeface="Arial Narrow"/>
              </a:rPr>
              <a:t> </a:t>
            </a:r>
            <a:endParaRPr sz="5400" b="1" dirty="0">
              <a:solidFill>
                <a:schemeClr val="dk1"/>
              </a:solidFill>
              <a:latin typeface="Arial Narrow"/>
              <a:ea typeface="Arial Narrow"/>
              <a:cs typeface="Arial Narrow"/>
              <a:sym typeface="Arial Narrow"/>
            </a:endParaRPr>
          </a:p>
          <a:p>
            <a:pPr marL="365125" indent="-255587">
              <a:spcBef>
                <a:spcPts val="400"/>
              </a:spcBef>
              <a:buSzPts val="2176"/>
              <a:buFont typeface="Arial"/>
              <a:buChar char="•"/>
            </a:pPr>
            <a:r>
              <a:rPr lang="en-US" sz="4000" b="1" dirty="0">
                <a:solidFill>
                  <a:schemeClr val="dk1"/>
                </a:solidFill>
                <a:latin typeface="Arial Narrow"/>
                <a:ea typeface="Arial Narrow"/>
                <a:cs typeface="Arial Narrow"/>
                <a:sym typeface="Arial Narrow"/>
              </a:rPr>
              <a:t>Remove any dangers to you bystanders or casualty</a:t>
            </a:r>
            <a:endParaRPr sz="2400" b="1" dirty="0"/>
          </a:p>
          <a:p>
            <a:pPr marL="365125" indent="-255587">
              <a:spcBef>
                <a:spcPts val="400"/>
              </a:spcBef>
              <a:buSzPts val="2992"/>
              <a:buNone/>
            </a:pPr>
            <a:r>
              <a:rPr lang="en-US" sz="5400" b="1" dirty="0">
                <a:solidFill>
                  <a:schemeClr val="accent1"/>
                </a:solidFill>
                <a:latin typeface="Arial Narrow"/>
                <a:ea typeface="Arial Narrow"/>
                <a:cs typeface="Arial Narrow"/>
                <a:sym typeface="Arial Narrow"/>
              </a:rPr>
              <a:t>Response</a:t>
            </a:r>
            <a:r>
              <a:rPr lang="en-US" sz="5400" b="1" dirty="0">
                <a:solidFill>
                  <a:srgbClr val="0070C0"/>
                </a:solidFill>
                <a:latin typeface="Arial Narrow"/>
                <a:ea typeface="Arial Narrow"/>
                <a:cs typeface="Arial Narrow"/>
                <a:sym typeface="Arial Narrow"/>
              </a:rPr>
              <a:t> </a:t>
            </a:r>
            <a:endParaRPr sz="5400" b="1" dirty="0">
              <a:solidFill>
                <a:srgbClr val="0070C0"/>
              </a:solidFill>
              <a:latin typeface="Arial Narrow"/>
              <a:ea typeface="Arial Narrow"/>
              <a:cs typeface="Arial Narrow"/>
              <a:sym typeface="Arial Narrow"/>
            </a:endParaRPr>
          </a:p>
          <a:p>
            <a:pPr marL="365125" indent="-255587">
              <a:spcBef>
                <a:spcPts val="400"/>
              </a:spcBef>
              <a:buSzPts val="2176"/>
              <a:buFont typeface="Arial"/>
              <a:buChar char="•"/>
            </a:pPr>
            <a:r>
              <a:rPr lang="en-US" sz="4000" b="1" dirty="0">
                <a:solidFill>
                  <a:schemeClr val="dk1"/>
                </a:solidFill>
                <a:latin typeface="Arial Narrow"/>
                <a:ea typeface="Arial Narrow"/>
                <a:cs typeface="Arial Narrow"/>
                <a:sym typeface="Arial Narrow"/>
              </a:rPr>
              <a:t>Question, command </a:t>
            </a:r>
            <a:endParaRPr sz="2400" b="1" dirty="0"/>
          </a:p>
          <a:p>
            <a:pPr marL="365125" indent="-255587">
              <a:spcBef>
                <a:spcPts val="400"/>
              </a:spcBef>
              <a:buSzPts val="2176"/>
              <a:buNone/>
            </a:pPr>
            <a:r>
              <a:rPr lang="en-US" sz="4000" b="1" dirty="0">
                <a:solidFill>
                  <a:schemeClr val="dk1"/>
                </a:solidFill>
                <a:latin typeface="Arial Narrow"/>
                <a:ea typeface="Arial Narrow"/>
                <a:cs typeface="Arial Narrow"/>
                <a:sym typeface="Arial Narrow"/>
              </a:rPr>
              <a:t>    &amp; Shake.</a:t>
            </a:r>
            <a:endParaRPr sz="2400" b="1" dirty="0"/>
          </a:p>
        </p:txBody>
      </p:sp>
      <p:pic>
        <p:nvPicPr>
          <p:cNvPr id="480" name="Google Shape;480;p71" descr="D8847315"/>
          <p:cNvPicPr preferRelativeResize="0"/>
          <p:nvPr/>
        </p:nvPicPr>
        <p:blipFill rotWithShape="1">
          <a:blip r:embed="rId3">
            <a:alphaModFix/>
          </a:blip>
          <a:srcRect l="55449" t="7237" r="14850" b="73010"/>
          <a:stretch/>
        </p:blipFill>
        <p:spPr>
          <a:xfrm>
            <a:off x="6629400" y="1708151"/>
            <a:ext cx="5562600" cy="4565650"/>
          </a:xfrm>
          <a:prstGeom prst="rect">
            <a:avLst/>
          </a:prstGeom>
          <a:noFill/>
          <a:ln>
            <a:noFill/>
          </a:ln>
        </p:spPr>
      </p:pic>
    </p:spTree>
    <p:extLst>
      <p:ext uri="{BB962C8B-B14F-4D97-AF65-F5344CB8AC3E}">
        <p14:creationId xmlns:p14="http://schemas.microsoft.com/office/powerpoint/2010/main" val="258341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8">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80"/>
                                        </p:tgtEl>
                                        <p:attrNameLst>
                                          <p:attrName>style.visibility</p:attrName>
                                        </p:attrNameLst>
                                      </p:cBhvr>
                                      <p:to>
                                        <p:strVal val="visible"/>
                                      </p:to>
                                    </p:set>
                                    <p:animEffect transition="in" filter="fade">
                                      <p:cBhvr>
                                        <p:cTn id="31" dur="500"/>
                                        <p:tgtEl>
                                          <p:spTgt spid="4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 grpId="0"/>
      <p:bldP spid="478"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72"/>
          <p:cNvSpPr txBox="1">
            <a:spLocks noGrp="1"/>
          </p:cNvSpPr>
          <p:nvPr>
            <p:ph type="body" idx="1"/>
          </p:nvPr>
        </p:nvSpPr>
        <p:spPr>
          <a:xfrm>
            <a:off x="6705600" y="1371600"/>
            <a:ext cx="3962400" cy="4896000"/>
          </a:xfrm>
          <a:prstGeom prst="rect">
            <a:avLst/>
          </a:prstGeom>
          <a:noFill/>
          <a:ln>
            <a:noFill/>
          </a:ln>
        </p:spPr>
        <p:txBody>
          <a:bodyPr spcFirstLastPara="1" vert="horz" wrap="square" lIns="91425" tIns="45700" rIns="91425" bIns="45700" rtlCol="0" anchor="t" anchorCtr="0">
            <a:normAutofit/>
          </a:bodyPr>
          <a:lstStyle/>
          <a:p>
            <a:pPr marL="365125" indent="-255587">
              <a:lnSpc>
                <a:spcPct val="80000"/>
              </a:lnSpc>
              <a:spcBef>
                <a:spcPts val="0"/>
              </a:spcBef>
              <a:buSzPts val="1020"/>
              <a:buNone/>
            </a:pPr>
            <a:r>
              <a:rPr lang="en-US" sz="1500" b="1" dirty="0">
                <a:solidFill>
                  <a:schemeClr val="dk1"/>
                </a:solidFill>
                <a:latin typeface="Cabin"/>
                <a:ea typeface="Cabin"/>
                <a:cs typeface="Cabin"/>
                <a:sym typeface="Cabin"/>
              </a:rPr>
              <a:t>       </a:t>
            </a:r>
            <a:endParaRPr b="1" dirty="0"/>
          </a:p>
          <a:p>
            <a:pPr marL="365125" indent="-255587">
              <a:lnSpc>
                <a:spcPct val="80000"/>
              </a:lnSpc>
              <a:spcBef>
                <a:spcPts val="400"/>
              </a:spcBef>
              <a:buSzPts val="1020"/>
              <a:buNone/>
            </a:pPr>
            <a:r>
              <a:rPr lang="en-US" sz="1500" b="1" dirty="0">
                <a:solidFill>
                  <a:schemeClr val="dk1"/>
                </a:solidFill>
                <a:latin typeface="Cabin"/>
                <a:ea typeface="Cabin"/>
                <a:cs typeface="Cabin"/>
                <a:sym typeface="Cabin"/>
              </a:rPr>
              <a:t>                                                </a:t>
            </a:r>
            <a:r>
              <a:rPr lang="en-US" sz="5100" b="1" dirty="0">
                <a:solidFill>
                  <a:schemeClr val="accent2"/>
                </a:solidFill>
                <a:latin typeface="Cabin"/>
                <a:ea typeface="Cabin"/>
                <a:cs typeface="Cabin"/>
                <a:sym typeface="Cabin"/>
              </a:rPr>
              <a:t>A</a:t>
            </a:r>
            <a:r>
              <a:rPr lang="en-US" sz="3700" b="1" dirty="0">
                <a:solidFill>
                  <a:schemeClr val="dk1"/>
                </a:solidFill>
                <a:latin typeface="Cabin"/>
                <a:ea typeface="Cabin"/>
                <a:cs typeface="Cabin"/>
                <a:sym typeface="Cabin"/>
              </a:rPr>
              <a:t>lert</a:t>
            </a:r>
            <a:endParaRPr b="1" dirty="0"/>
          </a:p>
          <a:p>
            <a:pPr marL="365125" indent="-255587">
              <a:lnSpc>
                <a:spcPct val="80000"/>
              </a:lnSpc>
              <a:spcBef>
                <a:spcPts val="400"/>
              </a:spcBef>
              <a:buSzPts val="2992"/>
              <a:buNone/>
            </a:pPr>
            <a:r>
              <a:rPr lang="en-US" sz="4400" b="1" dirty="0">
                <a:solidFill>
                  <a:schemeClr val="dk1"/>
                </a:solidFill>
                <a:latin typeface="Cabin"/>
                <a:ea typeface="Cabin"/>
                <a:cs typeface="Cabin"/>
                <a:sym typeface="Cabin"/>
              </a:rPr>
              <a:t>                     </a:t>
            </a:r>
            <a:r>
              <a:rPr lang="en-US" sz="5100" b="1" dirty="0">
                <a:solidFill>
                  <a:schemeClr val="accent2"/>
                </a:solidFill>
                <a:latin typeface="Cabin"/>
                <a:ea typeface="Cabin"/>
                <a:cs typeface="Cabin"/>
                <a:sym typeface="Cabin"/>
              </a:rPr>
              <a:t>V</a:t>
            </a:r>
            <a:r>
              <a:rPr lang="en-US" sz="3700" b="1" dirty="0">
                <a:solidFill>
                  <a:schemeClr val="dk1"/>
                </a:solidFill>
                <a:latin typeface="Cabin"/>
                <a:ea typeface="Cabin"/>
                <a:cs typeface="Cabin"/>
                <a:sym typeface="Cabin"/>
              </a:rPr>
              <a:t>oice</a:t>
            </a:r>
            <a:endParaRPr b="1" dirty="0"/>
          </a:p>
          <a:p>
            <a:pPr marL="365125" indent="-255587">
              <a:lnSpc>
                <a:spcPct val="80000"/>
              </a:lnSpc>
              <a:spcBef>
                <a:spcPts val="400"/>
              </a:spcBef>
              <a:buSzPts val="3196"/>
              <a:buNone/>
            </a:pPr>
            <a:r>
              <a:rPr lang="en-US" sz="4700" b="1" dirty="0">
                <a:solidFill>
                  <a:schemeClr val="dk1"/>
                </a:solidFill>
                <a:latin typeface="Cabin"/>
                <a:ea typeface="Cabin"/>
                <a:cs typeface="Cabin"/>
                <a:sym typeface="Cabin"/>
              </a:rPr>
              <a:t>                      </a:t>
            </a:r>
            <a:r>
              <a:rPr lang="en-US" sz="5100" b="1" dirty="0">
                <a:solidFill>
                  <a:schemeClr val="accent2"/>
                </a:solidFill>
                <a:latin typeface="Cabin"/>
                <a:ea typeface="Cabin"/>
                <a:cs typeface="Cabin"/>
                <a:sym typeface="Cabin"/>
              </a:rPr>
              <a:t>P</a:t>
            </a:r>
            <a:r>
              <a:rPr lang="en-US" sz="3700" b="1" dirty="0">
                <a:solidFill>
                  <a:schemeClr val="dk1"/>
                </a:solidFill>
                <a:latin typeface="Cabin"/>
                <a:ea typeface="Cabin"/>
                <a:cs typeface="Cabin"/>
                <a:sym typeface="Cabin"/>
              </a:rPr>
              <a:t>ain</a:t>
            </a:r>
            <a:endParaRPr b="1" dirty="0"/>
          </a:p>
          <a:p>
            <a:pPr marL="365125" indent="-255587">
              <a:lnSpc>
                <a:spcPct val="80000"/>
              </a:lnSpc>
              <a:spcBef>
                <a:spcPts val="400"/>
              </a:spcBef>
              <a:buSzPts val="2924"/>
              <a:buNone/>
            </a:pPr>
            <a:r>
              <a:rPr lang="en-US" sz="4300" b="1" dirty="0">
                <a:solidFill>
                  <a:schemeClr val="dk1"/>
                </a:solidFill>
                <a:latin typeface="Cabin"/>
                <a:ea typeface="Cabin"/>
                <a:cs typeface="Cabin"/>
                <a:sym typeface="Cabin"/>
              </a:rPr>
              <a:t>                                      </a:t>
            </a:r>
            <a:r>
              <a:rPr lang="en-US" sz="5100" b="1" dirty="0">
                <a:solidFill>
                  <a:schemeClr val="accent2"/>
                </a:solidFill>
                <a:latin typeface="Cabin"/>
                <a:ea typeface="Cabin"/>
                <a:cs typeface="Cabin"/>
                <a:sym typeface="Cabin"/>
              </a:rPr>
              <a:t>U</a:t>
            </a:r>
            <a:r>
              <a:rPr lang="en-US" sz="3700" b="1" dirty="0">
                <a:solidFill>
                  <a:schemeClr val="dk1"/>
                </a:solidFill>
                <a:latin typeface="Cabin"/>
                <a:ea typeface="Cabin"/>
                <a:cs typeface="Cabin"/>
                <a:sym typeface="Cabin"/>
              </a:rPr>
              <a:t>nresponsive</a:t>
            </a:r>
            <a:endParaRPr b="1" dirty="0"/>
          </a:p>
        </p:txBody>
      </p:sp>
      <p:sp>
        <p:nvSpPr>
          <p:cNvPr id="486" name="Google Shape;486;p72"/>
          <p:cNvSpPr txBox="1">
            <a:spLocks noGrp="1"/>
          </p:cNvSpPr>
          <p:nvPr>
            <p:ph type="title" idx="4294967295"/>
          </p:nvPr>
        </p:nvSpPr>
        <p:spPr>
          <a:xfrm>
            <a:off x="1981200" y="0"/>
            <a:ext cx="8229600" cy="1146300"/>
          </a:xfrm>
          <a:prstGeom prst="rect">
            <a:avLst/>
          </a:prstGeom>
          <a:noFill/>
          <a:ln>
            <a:noFill/>
          </a:ln>
        </p:spPr>
        <p:txBody>
          <a:bodyPr spcFirstLastPara="1" vert="horz" wrap="square" lIns="91425" tIns="45700" rIns="91425" bIns="45700" rtlCol="0" anchor="ctr" anchorCtr="0">
            <a:normAutofit/>
          </a:bodyPr>
          <a:lstStyle/>
          <a:p>
            <a:pPr>
              <a:spcBef>
                <a:spcPts val="0"/>
              </a:spcBef>
              <a:buClr>
                <a:schemeClr val="accent2"/>
              </a:buClr>
              <a:buSzPts val="4400"/>
            </a:pPr>
            <a:r>
              <a:rPr lang="en-US" sz="4800" b="1" dirty="0">
                <a:solidFill>
                  <a:schemeClr val="accent1"/>
                </a:solidFill>
                <a:effectLst>
                  <a:outerShdw blurRad="31750" dist="25400" dir="5400000" algn="tl" rotWithShape="0">
                    <a:srgbClr val="000000">
                      <a:alpha val="25000"/>
                    </a:srgbClr>
                  </a:outerShdw>
                </a:effectLst>
                <a:latin typeface="Cabin"/>
                <a:ea typeface="Cabin"/>
                <a:cs typeface="Cabin"/>
                <a:sym typeface="Cabin"/>
              </a:rPr>
              <a:t>Levels of response</a:t>
            </a:r>
            <a:endParaRPr sz="4800" b="1" dirty="0">
              <a:solidFill>
                <a:schemeClr val="accent1"/>
              </a:solidFill>
              <a:effectLst>
                <a:outerShdw blurRad="31750" dist="25400" dir="5400000" algn="tl" rotWithShape="0">
                  <a:srgbClr val="000000">
                    <a:alpha val="25000"/>
                  </a:srgbClr>
                </a:outerShdw>
              </a:effectLst>
              <a:latin typeface="Cabin"/>
              <a:ea typeface="Cabin"/>
              <a:cs typeface="Cabin"/>
              <a:sym typeface="Cabin"/>
            </a:endParaRPr>
          </a:p>
        </p:txBody>
      </p:sp>
      <p:sp>
        <p:nvSpPr>
          <p:cNvPr id="487" name="Google Shape;487;p72"/>
          <p:cNvSpPr/>
          <p:nvPr/>
        </p:nvSpPr>
        <p:spPr>
          <a:xfrm rot="-899635">
            <a:off x="5277197" y="1614418"/>
            <a:ext cx="761838" cy="4956459"/>
          </a:xfrm>
          <a:prstGeom prst="downArrow">
            <a:avLst>
              <a:gd name="adj1" fmla="val 19725"/>
              <a:gd name="adj2" fmla="val 50000"/>
            </a:avLst>
          </a:prstGeom>
          <a:solidFill>
            <a:schemeClr val="accent1"/>
          </a:solidFill>
          <a:ln w="55000" cap="flat" cmpd="thickThin">
            <a:solidFill>
              <a:srgbClr val="1E768C"/>
            </a:solidFill>
            <a:prstDash val="solid"/>
            <a:miter lim="800000"/>
            <a:headEnd type="none" w="sm" len="sm"/>
            <a:tailEnd type="none" w="sm" len="sm"/>
          </a:ln>
        </p:spPr>
        <p:txBody>
          <a:bodyPr spcFirstLastPara="1" wrap="square" lIns="91425" tIns="45700" rIns="91425" bIns="45700" anchor="ctr" anchorCtr="0">
            <a:noAutofit/>
          </a:bodyPr>
          <a:lstStyle/>
          <a:p>
            <a:endParaRPr>
              <a:solidFill>
                <a:schemeClr val="dk1"/>
              </a:solidFill>
              <a:latin typeface="Arial"/>
              <a:ea typeface="Arial"/>
              <a:cs typeface="Arial"/>
              <a:sym typeface="Arial"/>
            </a:endParaRPr>
          </a:p>
        </p:txBody>
      </p:sp>
      <p:sp>
        <p:nvSpPr>
          <p:cNvPr id="488" name="Google Shape;488;p72"/>
          <p:cNvSpPr txBox="1"/>
          <p:nvPr/>
        </p:nvSpPr>
        <p:spPr>
          <a:xfrm>
            <a:off x="368300" y="1600243"/>
            <a:ext cx="4280707" cy="4062610"/>
          </a:xfrm>
          <a:prstGeom prst="rect">
            <a:avLst/>
          </a:prstGeom>
          <a:noFill/>
          <a:ln>
            <a:noFill/>
          </a:ln>
        </p:spPr>
        <p:txBody>
          <a:bodyPr spcFirstLastPara="1" wrap="square" lIns="91425" tIns="45700" rIns="91425" bIns="45700" anchor="t" anchorCtr="0">
            <a:spAutoFit/>
          </a:bodyPr>
          <a:lstStyle/>
          <a:p>
            <a:pPr>
              <a:buClr>
                <a:schemeClr val="dk1"/>
              </a:buClr>
              <a:buSzPts val="4400"/>
            </a:pPr>
            <a:r>
              <a:rPr lang="en-US" sz="5400" b="1" dirty="0">
                <a:solidFill>
                  <a:schemeClr val="accent1"/>
                </a:solidFill>
                <a:latin typeface="Arial"/>
                <a:ea typeface="Arial"/>
                <a:cs typeface="Arial"/>
                <a:sym typeface="Arial"/>
              </a:rPr>
              <a:t>Q</a:t>
            </a:r>
            <a:r>
              <a:rPr lang="en-US" sz="4000" b="1" dirty="0">
                <a:solidFill>
                  <a:schemeClr val="dk1"/>
                </a:solidFill>
                <a:latin typeface="Arial"/>
                <a:ea typeface="Arial"/>
                <a:cs typeface="Arial"/>
                <a:sym typeface="Arial"/>
              </a:rPr>
              <a:t>uestion</a:t>
            </a:r>
            <a:endParaRPr sz="2400" b="1" dirty="0"/>
          </a:p>
          <a:p>
            <a:pPr>
              <a:buClr>
                <a:schemeClr val="dk1"/>
              </a:buClr>
              <a:buSzPts val="1800"/>
            </a:pPr>
            <a:endParaRPr sz="2400" b="1" dirty="0">
              <a:solidFill>
                <a:schemeClr val="dk1"/>
              </a:solidFill>
              <a:latin typeface="Arial"/>
              <a:ea typeface="Arial"/>
              <a:cs typeface="Arial"/>
              <a:sym typeface="Arial"/>
            </a:endParaRPr>
          </a:p>
          <a:p>
            <a:pPr>
              <a:buClr>
                <a:schemeClr val="dk1"/>
              </a:buClr>
              <a:buSzPts val="1800"/>
            </a:pPr>
            <a:endParaRPr sz="2400" b="1" dirty="0">
              <a:solidFill>
                <a:schemeClr val="dk1"/>
              </a:solidFill>
              <a:latin typeface="Arial"/>
              <a:ea typeface="Arial"/>
              <a:cs typeface="Arial"/>
              <a:sym typeface="Arial"/>
            </a:endParaRPr>
          </a:p>
          <a:p>
            <a:pPr>
              <a:buClr>
                <a:schemeClr val="dk1"/>
              </a:buClr>
              <a:buSzPts val="4400"/>
            </a:pPr>
            <a:r>
              <a:rPr lang="en-US" sz="5400" b="1" dirty="0">
                <a:solidFill>
                  <a:schemeClr val="accent1"/>
                </a:solidFill>
                <a:latin typeface="Arial"/>
                <a:ea typeface="Arial"/>
                <a:cs typeface="Arial"/>
                <a:sym typeface="Arial"/>
              </a:rPr>
              <a:t>C</a:t>
            </a:r>
            <a:r>
              <a:rPr lang="en-US" sz="4000" b="1" dirty="0">
                <a:solidFill>
                  <a:schemeClr val="dk1"/>
                </a:solidFill>
                <a:latin typeface="Arial"/>
                <a:ea typeface="Arial"/>
                <a:cs typeface="Arial"/>
                <a:sym typeface="Arial"/>
              </a:rPr>
              <a:t>ommand</a:t>
            </a:r>
            <a:endParaRPr sz="2400" b="1" dirty="0"/>
          </a:p>
          <a:p>
            <a:pPr>
              <a:buClr>
                <a:schemeClr val="dk1"/>
              </a:buClr>
              <a:buSzPts val="1800"/>
            </a:pPr>
            <a:endParaRPr sz="2400" b="1" dirty="0">
              <a:solidFill>
                <a:schemeClr val="dk1"/>
              </a:solidFill>
              <a:latin typeface="Arial"/>
              <a:ea typeface="Arial"/>
              <a:cs typeface="Arial"/>
              <a:sym typeface="Arial"/>
            </a:endParaRPr>
          </a:p>
          <a:p>
            <a:pPr>
              <a:buClr>
                <a:schemeClr val="dk1"/>
              </a:buClr>
              <a:buSzPts val="1800"/>
            </a:pPr>
            <a:endParaRPr sz="2400" b="1" dirty="0">
              <a:solidFill>
                <a:schemeClr val="dk1"/>
              </a:solidFill>
              <a:latin typeface="Arial"/>
              <a:ea typeface="Arial"/>
              <a:cs typeface="Arial"/>
              <a:sym typeface="Arial"/>
            </a:endParaRPr>
          </a:p>
          <a:p>
            <a:pPr>
              <a:buClr>
                <a:schemeClr val="dk1"/>
              </a:buClr>
              <a:buSzPts val="4400"/>
            </a:pPr>
            <a:r>
              <a:rPr lang="en-US" sz="5400" b="1" dirty="0">
                <a:solidFill>
                  <a:schemeClr val="accent1"/>
                </a:solidFill>
                <a:latin typeface="Arial"/>
                <a:ea typeface="Arial"/>
                <a:cs typeface="Arial"/>
                <a:sym typeface="Arial"/>
              </a:rPr>
              <a:t>S</a:t>
            </a:r>
            <a:r>
              <a:rPr lang="en-US" sz="4000" b="1" dirty="0">
                <a:solidFill>
                  <a:schemeClr val="dk1"/>
                </a:solidFill>
                <a:latin typeface="Arial"/>
                <a:ea typeface="Arial"/>
                <a:cs typeface="Arial"/>
                <a:sym typeface="Arial"/>
              </a:rPr>
              <a:t>hake or </a:t>
            </a:r>
            <a:r>
              <a:rPr lang="en-US" sz="4000" b="1" dirty="0">
                <a:solidFill>
                  <a:schemeClr val="accent1"/>
                </a:solidFill>
                <a:latin typeface="Arial"/>
                <a:ea typeface="Arial"/>
                <a:cs typeface="Arial"/>
                <a:sym typeface="Arial"/>
              </a:rPr>
              <a:t>P</a:t>
            </a:r>
            <a:r>
              <a:rPr lang="en-US" sz="4000" b="1" dirty="0">
                <a:solidFill>
                  <a:schemeClr val="dk1"/>
                </a:solidFill>
                <a:latin typeface="Arial"/>
                <a:ea typeface="Arial"/>
                <a:cs typeface="Arial"/>
                <a:sym typeface="Arial"/>
              </a:rPr>
              <a:t>inch</a:t>
            </a:r>
            <a:endParaRPr sz="2400" b="1" dirty="0"/>
          </a:p>
        </p:txBody>
      </p:sp>
    </p:spTree>
    <p:extLst>
      <p:ext uri="{BB962C8B-B14F-4D97-AF65-F5344CB8AC3E}">
        <p14:creationId xmlns:p14="http://schemas.microsoft.com/office/powerpoint/2010/main" val="99079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85">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8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 grpId="0" build="p"/>
      <p:bldP spid="486" grpId="0"/>
      <p:bldP spid="487" grpId="0" animBg="1"/>
      <p:bldP spid="48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73"/>
          <p:cNvSpPr txBox="1">
            <a:spLocks noGrp="1"/>
          </p:cNvSpPr>
          <p:nvPr>
            <p:ph type="body" idx="1"/>
          </p:nvPr>
        </p:nvSpPr>
        <p:spPr>
          <a:xfrm>
            <a:off x="241300" y="1219200"/>
            <a:ext cx="11950700" cy="5638800"/>
          </a:xfrm>
          <a:prstGeom prst="rect">
            <a:avLst/>
          </a:prstGeom>
          <a:noFill/>
          <a:ln>
            <a:noFill/>
          </a:ln>
        </p:spPr>
        <p:txBody>
          <a:bodyPr spcFirstLastPara="1" vert="horz" wrap="square" lIns="91425" tIns="45700" rIns="91425" bIns="45700" rtlCol="0" anchor="t" anchorCtr="0">
            <a:noAutofit/>
          </a:bodyPr>
          <a:lstStyle/>
          <a:p>
            <a:pPr marL="365125" indent="-255587">
              <a:spcBef>
                <a:spcPts val="0"/>
              </a:spcBef>
              <a:buSzPts val="3264"/>
              <a:buNone/>
            </a:pPr>
            <a:r>
              <a:rPr lang="en-US" sz="4800" b="1" dirty="0">
                <a:solidFill>
                  <a:schemeClr val="accent1"/>
                </a:solidFill>
                <a:latin typeface="Cabin"/>
                <a:ea typeface="Cabin"/>
                <a:cs typeface="Cabin"/>
                <a:sym typeface="Cabin"/>
              </a:rPr>
              <a:t>If there is a response</a:t>
            </a:r>
            <a:r>
              <a:rPr lang="en-US" sz="4800" dirty="0">
                <a:solidFill>
                  <a:schemeClr val="accent1"/>
                </a:solidFill>
                <a:latin typeface="Cabin"/>
                <a:ea typeface="Cabin"/>
                <a:cs typeface="Cabin"/>
                <a:sym typeface="Cabin"/>
              </a:rPr>
              <a:t>:</a:t>
            </a:r>
            <a:endParaRPr dirty="0">
              <a:solidFill>
                <a:schemeClr val="accent1"/>
              </a:solidFill>
            </a:endParaRPr>
          </a:p>
          <a:p>
            <a:pPr marL="365125" indent="-255587">
              <a:spcBef>
                <a:spcPts val="400"/>
              </a:spcBef>
              <a:buSzPts val="2448"/>
              <a:buFont typeface="Noto Sans Symbols"/>
              <a:buChar char="✓"/>
            </a:pPr>
            <a:r>
              <a:rPr lang="en-US" sz="3600" b="1" dirty="0">
                <a:solidFill>
                  <a:schemeClr val="dk1"/>
                </a:solidFill>
                <a:latin typeface="Cabin"/>
                <a:ea typeface="Cabin"/>
                <a:cs typeface="Cabin"/>
                <a:sym typeface="Cabin"/>
              </a:rPr>
              <a:t>Summon help if needed. </a:t>
            </a:r>
            <a:endParaRPr b="1" dirty="0"/>
          </a:p>
          <a:p>
            <a:pPr marL="365125" indent="-255587">
              <a:spcBef>
                <a:spcPts val="400"/>
              </a:spcBef>
              <a:buSzPts val="2448"/>
              <a:buFont typeface="Noto Sans Symbols"/>
              <a:buChar char="✓"/>
            </a:pPr>
            <a:r>
              <a:rPr lang="en-US" sz="3600" b="1" dirty="0">
                <a:solidFill>
                  <a:schemeClr val="dk1"/>
                </a:solidFill>
                <a:latin typeface="Cabin"/>
                <a:ea typeface="Cabin"/>
                <a:cs typeface="Cabin"/>
                <a:sym typeface="Cabin"/>
              </a:rPr>
              <a:t>Assess and Treat any condition or Injury found. </a:t>
            </a:r>
            <a:endParaRPr b="1" dirty="0"/>
          </a:p>
          <a:p>
            <a:pPr marL="365125" indent="-255587">
              <a:spcBef>
                <a:spcPts val="400"/>
              </a:spcBef>
              <a:buSzPts val="2448"/>
              <a:buFont typeface="Noto Sans Symbols"/>
              <a:buChar char="✓"/>
            </a:pPr>
            <a:r>
              <a:rPr lang="en-US" sz="3600" b="1" dirty="0">
                <a:solidFill>
                  <a:schemeClr val="dk1"/>
                </a:solidFill>
                <a:latin typeface="Cabin"/>
                <a:ea typeface="Cabin"/>
                <a:cs typeface="Cabin"/>
                <a:sym typeface="Cabin"/>
              </a:rPr>
              <a:t>Monitor and record. </a:t>
            </a:r>
            <a:endParaRPr b="1" dirty="0"/>
          </a:p>
          <a:p>
            <a:pPr marL="365125" indent="-255587">
              <a:spcBef>
                <a:spcPts val="400"/>
              </a:spcBef>
              <a:buSzPts val="2312"/>
              <a:buNone/>
            </a:pPr>
            <a:endParaRPr sz="3400" b="1" dirty="0">
              <a:solidFill>
                <a:schemeClr val="dk1"/>
              </a:solidFill>
              <a:latin typeface="Cabin"/>
              <a:ea typeface="Cabin"/>
              <a:cs typeface="Cabin"/>
              <a:sym typeface="Cabin"/>
            </a:endParaRPr>
          </a:p>
          <a:p>
            <a:pPr marL="365125" indent="-255587">
              <a:spcBef>
                <a:spcPts val="400"/>
              </a:spcBef>
              <a:buSzPts val="3128"/>
              <a:buNone/>
            </a:pPr>
            <a:r>
              <a:rPr lang="en-US" sz="4600" b="1" dirty="0">
                <a:solidFill>
                  <a:schemeClr val="accent1"/>
                </a:solidFill>
                <a:latin typeface="Cabin"/>
                <a:ea typeface="Cabin"/>
                <a:cs typeface="Cabin"/>
                <a:sym typeface="Cabin"/>
              </a:rPr>
              <a:t>If there is no response</a:t>
            </a:r>
            <a:r>
              <a:rPr lang="en-US" sz="4600" dirty="0">
                <a:solidFill>
                  <a:schemeClr val="accent1"/>
                </a:solidFill>
                <a:latin typeface="Cabin"/>
                <a:ea typeface="Cabin"/>
                <a:cs typeface="Cabin"/>
                <a:sym typeface="Cabin"/>
              </a:rPr>
              <a:t>:</a:t>
            </a:r>
            <a:endParaRPr sz="1500" dirty="0">
              <a:solidFill>
                <a:schemeClr val="accent1"/>
              </a:solidFill>
              <a:latin typeface="Cabin"/>
              <a:ea typeface="Cabin"/>
              <a:cs typeface="Cabin"/>
              <a:sym typeface="Cabin"/>
            </a:endParaRPr>
          </a:p>
          <a:p>
            <a:pPr marL="365125" indent="-255587">
              <a:spcBef>
                <a:spcPts val="400"/>
              </a:spcBef>
              <a:buSzPts val="2448"/>
              <a:buFont typeface="Noto Sans Symbols"/>
              <a:buChar char="✓"/>
            </a:pPr>
            <a:r>
              <a:rPr lang="en-US" sz="3600" b="1" dirty="0">
                <a:solidFill>
                  <a:schemeClr val="dk1"/>
                </a:solidFill>
                <a:latin typeface="Cabin"/>
                <a:ea typeface="Cabin"/>
                <a:cs typeface="Cabin"/>
                <a:sym typeface="Cabin"/>
              </a:rPr>
              <a:t>Shout for help </a:t>
            </a:r>
            <a:r>
              <a:rPr lang="en-US" sz="3200" b="1" dirty="0">
                <a:solidFill>
                  <a:schemeClr val="dk1"/>
                </a:solidFill>
                <a:latin typeface="Cabin"/>
                <a:ea typeface="Cabin"/>
                <a:cs typeface="Cabin"/>
                <a:sym typeface="Cabin"/>
              </a:rPr>
              <a:t>(if alone)</a:t>
            </a:r>
            <a:endParaRPr b="1" dirty="0"/>
          </a:p>
          <a:p>
            <a:pPr marL="365125" indent="-255587">
              <a:spcBef>
                <a:spcPts val="400"/>
              </a:spcBef>
              <a:buSzPts val="2448"/>
              <a:buFont typeface="Noto Sans Symbols"/>
              <a:buChar char="✓"/>
            </a:pPr>
            <a:r>
              <a:rPr lang="en-US" sz="3600" b="1" dirty="0">
                <a:solidFill>
                  <a:schemeClr val="dk1"/>
                </a:solidFill>
                <a:latin typeface="Cabin"/>
                <a:ea typeface="Cabin"/>
                <a:cs typeface="Cabin"/>
                <a:sym typeface="Cabin"/>
              </a:rPr>
              <a:t>open the airway</a:t>
            </a:r>
            <a:r>
              <a:rPr lang="en-US" sz="2700" b="1" dirty="0">
                <a:solidFill>
                  <a:schemeClr val="dk1"/>
                </a:solidFill>
                <a:latin typeface="Cabin"/>
                <a:ea typeface="Cabin"/>
                <a:cs typeface="Cabin"/>
                <a:sym typeface="Cabin"/>
              </a:rPr>
              <a:t>. </a:t>
            </a:r>
            <a:endParaRPr b="1" dirty="0"/>
          </a:p>
          <a:p>
            <a:pPr marL="365125" indent="-139001">
              <a:spcBef>
                <a:spcPts val="400"/>
              </a:spcBef>
              <a:buSzPts val="1836"/>
              <a:buNone/>
            </a:pPr>
            <a:endParaRPr sz="2700" dirty="0">
              <a:solidFill>
                <a:schemeClr val="dk1"/>
              </a:solidFill>
              <a:latin typeface="Cabin"/>
              <a:ea typeface="Cabin"/>
              <a:cs typeface="Cabin"/>
              <a:sym typeface="Cabin"/>
            </a:endParaRPr>
          </a:p>
        </p:txBody>
      </p:sp>
    </p:spTree>
    <p:extLst>
      <p:ext uri="{BB962C8B-B14F-4D97-AF65-F5344CB8AC3E}">
        <p14:creationId xmlns:p14="http://schemas.microsoft.com/office/powerpoint/2010/main" val="133561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93">
                                            <p:txEl>
                                              <p:pRg st="0" end="0"/>
                                            </p:txEl>
                                          </p:spTgt>
                                        </p:tgtEl>
                                        <p:attrNameLst>
                                          <p:attrName>style.visibility</p:attrName>
                                        </p:attrNameLst>
                                      </p:cBhvr>
                                      <p:to>
                                        <p:strVal val="visible"/>
                                      </p:to>
                                    </p:set>
                                    <p:anim calcmode="lin" valueType="num">
                                      <p:cBhvr additive="base">
                                        <p:cTn id="7" dur="500"/>
                                        <p:tgtEl>
                                          <p:spTgt spid="49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93">
                                            <p:txEl>
                                              <p:pRg st="1" end="1"/>
                                            </p:txEl>
                                          </p:spTgt>
                                        </p:tgtEl>
                                        <p:attrNameLst>
                                          <p:attrName>style.visibility</p:attrName>
                                        </p:attrNameLst>
                                      </p:cBhvr>
                                      <p:to>
                                        <p:strVal val="visible"/>
                                      </p:to>
                                    </p:set>
                                    <p:anim calcmode="lin" valueType="num">
                                      <p:cBhvr additive="base">
                                        <p:cTn id="12" dur="500"/>
                                        <p:tgtEl>
                                          <p:spTgt spid="49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93">
                                            <p:txEl>
                                              <p:pRg st="2" end="2"/>
                                            </p:txEl>
                                          </p:spTgt>
                                        </p:tgtEl>
                                        <p:attrNameLst>
                                          <p:attrName>style.visibility</p:attrName>
                                        </p:attrNameLst>
                                      </p:cBhvr>
                                      <p:to>
                                        <p:strVal val="visible"/>
                                      </p:to>
                                    </p:set>
                                    <p:anim calcmode="lin" valueType="num">
                                      <p:cBhvr additive="base">
                                        <p:cTn id="17" dur="500"/>
                                        <p:tgtEl>
                                          <p:spTgt spid="49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93">
                                            <p:txEl>
                                              <p:pRg st="3" end="3"/>
                                            </p:txEl>
                                          </p:spTgt>
                                        </p:tgtEl>
                                        <p:attrNameLst>
                                          <p:attrName>style.visibility</p:attrName>
                                        </p:attrNameLst>
                                      </p:cBhvr>
                                      <p:to>
                                        <p:strVal val="visible"/>
                                      </p:to>
                                    </p:set>
                                    <p:anim calcmode="lin" valueType="num">
                                      <p:cBhvr additive="base">
                                        <p:cTn id="22" dur="500"/>
                                        <p:tgtEl>
                                          <p:spTgt spid="49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93">
                                            <p:txEl>
                                              <p:pRg st="5" end="5"/>
                                            </p:txEl>
                                          </p:spTgt>
                                        </p:tgtEl>
                                        <p:attrNameLst>
                                          <p:attrName>style.visibility</p:attrName>
                                        </p:attrNameLst>
                                      </p:cBhvr>
                                      <p:to>
                                        <p:strVal val="visible"/>
                                      </p:to>
                                    </p:set>
                                    <p:anim calcmode="lin" valueType="num">
                                      <p:cBhvr additive="base">
                                        <p:cTn id="27" dur="500"/>
                                        <p:tgtEl>
                                          <p:spTgt spid="49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93">
                                            <p:txEl>
                                              <p:pRg st="6" end="6"/>
                                            </p:txEl>
                                          </p:spTgt>
                                        </p:tgtEl>
                                        <p:attrNameLst>
                                          <p:attrName>style.visibility</p:attrName>
                                        </p:attrNameLst>
                                      </p:cBhvr>
                                      <p:to>
                                        <p:strVal val="visible"/>
                                      </p:to>
                                    </p:set>
                                    <p:anim calcmode="lin" valueType="num">
                                      <p:cBhvr additive="base">
                                        <p:cTn id="32" dur="500"/>
                                        <p:tgtEl>
                                          <p:spTgt spid="49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93">
                                            <p:txEl>
                                              <p:pRg st="7" end="7"/>
                                            </p:txEl>
                                          </p:spTgt>
                                        </p:tgtEl>
                                        <p:attrNameLst>
                                          <p:attrName>style.visibility</p:attrName>
                                        </p:attrNameLst>
                                      </p:cBhvr>
                                      <p:to>
                                        <p:strVal val="visible"/>
                                      </p:to>
                                    </p:set>
                                    <p:anim calcmode="lin" valueType="num">
                                      <p:cBhvr additive="base">
                                        <p:cTn id="37" dur="500"/>
                                        <p:tgtEl>
                                          <p:spTgt spid="49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74"/>
          <p:cNvSpPr txBox="1">
            <a:spLocks noGrp="1"/>
          </p:cNvSpPr>
          <p:nvPr>
            <p:ph type="body" idx="1"/>
          </p:nvPr>
        </p:nvSpPr>
        <p:spPr>
          <a:xfrm>
            <a:off x="406400" y="1244600"/>
            <a:ext cx="11480800" cy="5257800"/>
          </a:xfrm>
          <a:prstGeom prst="rect">
            <a:avLst/>
          </a:prstGeom>
          <a:noFill/>
          <a:ln>
            <a:noFill/>
          </a:ln>
        </p:spPr>
        <p:txBody>
          <a:bodyPr spcFirstLastPara="1" vert="horz" wrap="square" lIns="91425" tIns="45700" rIns="91425" bIns="45700" rtlCol="0" anchor="t" anchorCtr="0">
            <a:noAutofit/>
          </a:bodyPr>
          <a:lstStyle/>
          <a:p>
            <a:pPr marL="365125" indent="-255587">
              <a:spcBef>
                <a:spcPts val="0"/>
              </a:spcBef>
              <a:buSzPts val="2448"/>
              <a:buNone/>
            </a:pPr>
            <a:r>
              <a:rPr lang="en-US" sz="4000" b="1" dirty="0">
                <a:solidFill>
                  <a:schemeClr val="accent1"/>
                </a:solidFill>
                <a:latin typeface="Cabin"/>
                <a:ea typeface="Cabin"/>
                <a:cs typeface="Cabin"/>
                <a:sym typeface="Cabin"/>
              </a:rPr>
              <a:t>Airway </a:t>
            </a:r>
            <a:endParaRPr sz="4000" b="1" dirty="0">
              <a:solidFill>
                <a:schemeClr val="accent1"/>
              </a:solidFill>
              <a:latin typeface="Cabin"/>
              <a:ea typeface="Cabin"/>
              <a:cs typeface="Cabin"/>
              <a:sym typeface="Cabin"/>
            </a:endParaRPr>
          </a:p>
          <a:p>
            <a:pPr marL="365125" indent="-255587">
              <a:spcBef>
                <a:spcPts val="400"/>
              </a:spcBef>
              <a:buSzPts val="2448"/>
              <a:buFont typeface="Noto Sans Symbols"/>
              <a:buChar char="✓"/>
            </a:pPr>
            <a:r>
              <a:rPr lang="en-US" sz="4000" b="1" dirty="0">
                <a:solidFill>
                  <a:schemeClr val="dk1"/>
                </a:solidFill>
                <a:latin typeface="Cabin"/>
                <a:ea typeface="Cabin"/>
                <a:cs typeface="Cabin"/>
                <a:sym typeface="Cabin"/>
              </a:rPr>
              <a:t>Open the airway by head tilt, chin lift maneuver.</a:t>
            </a:r>
            <a:endParaRPr sz="2000" b="1" dirty="0"/>
          </a:p>
          <a:p>
            <a:pPr marL="365125" indent="-255587">
              <a:spcBef>
                <a:spcPts val="400"/>
              </a:spcBef>
              <a:buSzPts val="2448"/>
              <a:buNone/>
            </a:pPr>
            <a:r>
              <a:rPr lang="en-US" sz="4000" b="1" dirty="0">
                <a:solidFill>
                  <a:schemeClr val="dk1"/>
                </a:solidFill>
                <a:latin typeface="Cabin"/>
                <a:ea typeface="Cabin"/>
                <a:cs typeface="Cabin"/>
                <a:sym typeface="Cabin"/>
              </a:rPr>
              <a:t> </a:t>
            </a:r>
            <a:endParaRPr sz="2000" b="1" dirty="0"/>
          </a:p>
          <a:p>
            <a:pPr marL="365125" indent="-255587">
              <a:spcBef>
                <a:spcPts val="400"/>
              </a:spcBef>
              <a:buSzPts val="2448"/>
              <a:buNone/>
            </a:pPr>
            <a:endParaRPr sz="4000" b="1" dirty="0">
              <a:solidFill>
                <a:srgbClr val="002060"/>
              </a:solidFill>
              <a:latin typeface="Arial Narrow"/>
              <a:ea typeface="Arial Narrow"/>
              <a:cs typeface="Arial Narrow"/>
              <a:sym typeface="Arial Narrow"/>
            </a:endParaRPr>
          </a:p>
          <a:p>
            <a:pPr marL="365125" indent="-255587">
              <a:spcBef>
                <a:spcPts val="400"/>
              </a:spcBef>
              <a:buSzPts val="2448"/>
              <a:buNone/>
            </a:pPr>
            <a:endParaRPr sz="4000" b="1" dirty="0">
              <a:solidFill>
                <a:srgbClr val="002060"/>
              </a:solidFill>
              <a:latin typeface="Arial Narrow"/>
              <a:ea typeface="Arial Narrow"/>
              <a:cs typeface="Arial Narrow"/>
              <a:sym typeface="Arial Narrow"/>
            </a:endParaRPr>
          </a:p>
          <a:p>
            <a:pPr marL="365125" indent="-100139">
              <a:spcBef>
                <a:spcPts val="400"/>
              </a:spcBef>
              <a:buSzPts val="2448"/>
              <a:buNone/>
            </a:pPr>
            <a:endParaRPr sz="4000" b="1" dirty="0">
              <a:solidFill>
                <a:srgbClr val="002060"/>
              </a:solidFill>
              <a:latin typeface="Arial Narrow"/>
              <a:ea typeface="Arial Narrow"/>
              <a:cs typeface="Arial Narrow"/>
              <a:sym typeface="Arial Narrow"/>
            </a:endParaRPr>
          </a:p>
        </p:txBody>
      </p:sp>
      <p:sp>
        <p:nvSpPr>
          <p:cNvPr id="500" name="Google Shape;500;p74"/>
          <p:cNvSpPr txBox="1">
            <a:spLocks noGrp="1"/>
          </p:cNvSpPr>
          <p:nvPr>
            <p:ph type="title" idx="4294967295"/>
          </p:nvPr>
        </p:nvSpPr>
        <p:spPr>
          <a:xfrm>
            <a:off x="1841500" y="0"/>
            <a:ext cx="8229600" cy="792300"/>
          </a:xfrm>
          <a:prstGeom prst="rect">
            <a:avLst/>
          </a:prstGeom>
          <a:noFill/>
          <a:ln>
            <a:noFill/>
          </a:ln>
        </p:spPr>
        <p:txBody>
          <a:bodyPr spcFirstLastPara="1" vert="horz" wrap="square" lIns="91425" tIns="45700" rIns="91425" bIns="45700" rtlCol="0" anchor="ctr" anchorCtr="0">
            <a:normAutofit/>
          </a:bodyPr>
          <a:lstStyle/>
          <a:p>
            <a:pPr>
              <a:spcBef>
                <a:spcPts val="0"/>
              </a:spcBef>
              <a:buClr>
                <a:schemeClr val="accent2"/>
              </a:buClr>
              <a:buSzPts val="4400"/>
            </a:pPr>
            <a:r>
              <a:rPr lang="en-US" sz="4400" b="1" dirty="0">
                <a:solidFill>
                  <a:schemeClr val="accent1"/>
                </a:solidFill>
                <a:effectLst>
                  <a:outerShdw blurRad="31750" dist="25400" dir="5400000" algn="tl" rotWithShape="0">
                    <a:srgbClr val="000000">
                      <a:alpha val="25000"/>
                    </a:srgbClr>
                  </a:outerShdw>
                </a:effectLst>
                <a:latin typeface="Bookman Old Style"/>
                <a:ea typeface="Bookman Old Style"/>
                <a:cs typeface="Bookman Old Style"/>
                <a:sym typeface="Bookman Old Style"/>
              </a:rPr>
              <a:t>Primary survey ...</a:t>
            </a:r>
            <a:endParaRPr dirty="0">
              <a:solidFill>
                <a:schemeClr val="accent1"/>
              </a:solidFill>
            </a:endParaRPr>
          </a:p>
        </p:txBody>
      </p:sp>
      <p:pic>
        <p:nvPicPr>
          <p:cNvPr id="502" name="Google Shape;502;p74" descr="D8847315"/>
          <p:cNvPicPr preferRelativeResize="0"/>
          <p:nvPr/>
        </p:nvPicPr>
        <p:blipFill rotWithShape="1">
          <a:blip r:embed="rId3">
            <a:alphaModFix/>
          </a:blip>
          <a:srcRect l="55449" t="28568" r="15653" b="50100"/>
          <a:stretch/>
        </p:blipFill>
        <p:spPr>
          <a:xfrm>
            <a:off x="4368801" y="2857500"/>
            <a:ext cx="7823199" cy="4000500"/>
          </a:xfrm>
          <a:prstGeom prst="rect">
            <a:avLst/>
          </a:prstGeom>
          <a:noFill/>
          <a:ln>
            <a:noFill/>
          </a:ln>
        </p:spPr>
      </p:pic>
    </p:spTree>
    <p:extLst>
      <p:ext uri="{BB962C8B-B14F-4D97-AF65-F5344CB8AC3E}">
        <p14:creationId xmlns:p14="http://schemas.microsoft.com/office/powerpoint/2010/main" val="61551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02"/>
                                        </p:tgtEl>
                                        <p:attrNameLst>
                                          <p:attrName>style.visibility</p:attrName>
                                        </p:attrNameLst>
                                      </p:cBhvr>
                                      <p:to>
                                        <p:strVal val="visible"/>
                                      </p:to>
                                    </p:set>
                                    <p:animEffect transition="in" filter="fade">
                                      <p:cBhvr>
                                        <p:cTn id="23" dur="500"/>
                                        <p:tgtEl>
                                          <p:spTgt spid="5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9" grpId="0" build="p"/>
      <p:bldP spid="50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75"/>
          <p:cNvSpPr txBox="1">
            <a:spLocks noGrp="1"/>
          </p:cNvSpPr>
          <p:nvPr>
            <p:ph type="body" idx="1"/>
          </p:nvPr>
        </p:nvSpPr>
        <p:spPr>
          <a:xfrm>
            <a:off x="241300" y="1292350"/>
            <a:ext cx="11277600" cy="4714887"/>
          </a:xfrm>
          <a:prstGeom prst="rect">
            <a:avLst/>
          </a:prstGeom>
          <a:noFill/>
          <a:ln>
            <a:noFill/>
          </a:ln>
        </p:spPr>
        <p:txBody>
          <a:bodyPr spcFirstLastPara="1" vert="horz" wrap="square" lIns="91425" tIns="45700" rIns="91425" bIns="45700" rtlCol="0" anchor="t" anchorCtr="0">
            <a:noAutofit/>
          </a:bodyPr>
          <a:lstStyle/>
          <a:p>
            <a:pPr marL="365125" indent="-255587">
              <a:spcBef>
                <a:spcPts val="0"/>
              </a:spcBef>
              <a:buSzPts val="2448"/>
              <a:buNone/>
            </a:pPr>
            <a:r>
              <a:rPr lang="en-US" sz="4000" b="1" dirty="0">
                <a:solidFill>
                  <a:schemeClr val="accent1"/>
                </a:solidFill>
                <a:latin typeface="Cabin"/>
                <a:ea typeface="Cabin"/>
                <a:cs typeface="Cabin"/>
                <a:sym typeface="Cabin"/>
              </a:rPr>
              <a:t>Breathing</a:t>
            </a:r>
            <a:endParaRPr sz="2000" b="1" dirty="0">
              <a:solidFill>
                <a:schemeClr val="accent1"/>
              </a:solidFill>
            </a:endParaRPr>
          </a:p>
          <a:p>
            <a:pPr marL="365125" indent="-255587">
              <a:spcBef>
                <a:spcPts val="400"/>
              </a:spcBef>
              <a:buSzPts val="2448"/>
              <a:buFont typeface="Noto Sans Symbols"/>
              <a:buChar char="✓"/>
            </a:pPr>
            <a:r>
              <a:rPr lang="en-US" sz="4000" b="1" dirty="0">
                <a:solidFill>
                  <a:schemeClr val="dk1"/>
                </a:solidFill>
                <a:latin typeface="Cabin"/>
                <a:ea typeface="Cabin"/>
                <a:cs typeface="Cabin"/>
                <a:sym typeface="Cabin"/>
              </a:rPr>
              <a:t>Look, Listen and Feel for 10secs</a:t>
            </a:r>
            <a:endParaRPr sz="2000" b="1" dirty="0"/>
          </a:p>
          <a:p>
            <a:pPr marL="365125" indent="-100139">
              <a:spcBef>
                <a:spcPts val="400"/>
              </a:spcBef>
              <a:buSzPts val="2448"/>
              <a:buNone/>
            </a:pPr>
            <a:endParaRPr sz="4000" b="1" dirty="0">
              <a:solidFill>
                <a:schemeClr val="dk1"/>
              </a:solidFill>
              <a:latin typeface="Cabin"/>
              <a:ea typeface="Cabin"/>
              <a:cs typeface="Cabin"/>
              <a:sym typeface="Cabin"/>
            </a:endParaRPr>
          </a:p>
        </p:txBody>
      </p:sp>
      <p:sp>
        <p:nvSpPr>
          <p:cNvPr id="508" name="Google Shape;508;p75"/>
          <p:cNvSpPr txBox="1">
            <a:spLocks noGrp="1"/>
          </p:cNvSpPr>
          <p:nvPr>
            <p:ph type="title" idx="4294967295"/>
          </p:nvPr>
        </p:nvSpPr>
        <p:spPr>
          <a:xfrm>
            <a:off x="1752600" y="0"/>
            <a:ext cx="8229600" cy="1146300"/>
          </a:xfrm>
          <a:prstGeom prst="rect">
            <a:avLst/>
          </a:prstGeom>
          <a:noFill/>
          <a:ln>
            <a:noFill/>
          </a:ln>
        </p:spPr>
        <p:txBody>
          <a:bodyPr spcFirstLastPara="1" vert="horz" wrap="square" lIns="91425" tIns="45700" rIns="91425" bIns="45700" rtlCol="0" anchor="ctr" anchorCtr="0">
            <a:normAutofit/>
          </a:bodyPr>
          <a:lstStyle/>
          <a:p>
            <a:pPr>
              <a:spcBef>
                <a:spcPts val="0"/>
              </a:spcBef>
              <a:buClr>
                <a:schemeClr val="accent2"/>
              </a:buClr>
              <a:buSzPts val="4400"/>
            </a:pPr>
            <a:r>
              <a:rPr lang="en-US" sz="4400" b="1" dirty="0">
                <a:solidFill>
                  <a:schemeClr val="accent1"/>
                </a:solidFill>
                <a:effectLst>
                  <a:outerShdw blurRad="31750" dist="25400" dir="5400000" algn="tl" rotWithShape="0">
                    <a:srgbClr val="000000">
                      <a:alpha val="25000"/>
                    </a:srgbClr>
                  </a:outerShdw>
                </a:effectLst>
                <a:latin typeface="Bookman Old Style"/>
                <a:ea typeface="Bookman Old Style"/>
                <a:cs typeface="Bookman Old Style"/>
                <a:sym typeface="Bookman Old Style"/>
              </a:rPr>
              <a:t>Primary Survey…</a:t>
            </a:r>
            <a:endParaRPr dirty="0">
              <a:solidFill>
                <a:schemeClr val="accent1"/>
              </a:solidFill>
            </a:endParaRPr>
          </a:p>
        </p:txBody>
      </p:sp>
      <p:pic>
        <p:nvPicPr>
          <p:cNvPr id="510" name="Google Shape;510;p75" descr="D8847315"/>
          <p:cNvPicPr preferRelativeResize="0"/>
          <p:nvPr/>
        </p:nvPicPr>
        <p:blipFill rotWithShape="1">
          <a:blip r:embed="rId3">
            <a:alphaModFix/>
          </a:blip>
          <a:srcRect l="55449" t="50688" r="15653" b="31930"/>
          <a:stretch/>
        </p:blipFill>
        <p:spPr>
          <a:xfrm>
            <a:off x="4191001" y="2882900"/>
            <a:ext cx="8000999" cy="3975100"/>
          </a:xfrm>
          <a:prstGeom prst="rect">
            <a:avLst/>
          </a:prstGeom>
          <a:noFill/>
          <a:ln>
            <a:noFill/>
          </a:ln>
        </p:spPr>
      </p:pic>
    </p:spTree>
    <p:extLst>
      <p:ext uri="{BB962C8B-B14F-4D97-AF65-F5344CB8AC3E}">
        <p14:creationId xmlns:p14="http://schemas.microsoft.com/office/powerpoint/2010/main" val="295899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10"/>
                                        </p:tgtEl>
                                        <p:attrNameLst>
                                          <p:attrName>style.visibility</p:attrName>
                                        </p:attrNameLst>
                                      </p:cBhvr>
                                      <p:to>
                                        <p:strVal val="visible"/>
                                      </p:to>
                                    </p:set>
                                    <p:animEffect transition="in" filter="fade">
                                      <p:cBhvr>
                                        <p:cTn id="19" dur="500"/>
                                        <p:tgtEl>
                                          <p:spTgt spid="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7" grpId="0" build="p"/>
      <p:bldP spid="50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76"/>
          <p:cNvSpPr txBox="1">
            <a:spLocks noGrp="1"/>
          </p:cNvSpPr>
          <p:nvPr>
            <p:ph type="body" idx="1"/>
          </p:nvPr>
        </p:nvSpPr>
        <p:spPr>
          <a:xfrm>
            <a:off x="114300" y="1266724"/>
            <a:ext cx="6870700" cy="5591275"/>
          </a:xfrm>
          <a:prstGeom prst="rect">
            <a:avLst/>
          </a:prstGeom>
          <a:noFill/>
          <a:ln>
            <a:noFill/>
          </a:ln>
        </p:spPr>
        <p:txBody>
          <a:bodyPr spcFirstLastPara="1" vert="horz" wrap="square" lIns="91425" tIns="45700" rIns="91425" bIns="45700" rtlCol="0" anchor="t" anchorCtr="0">
            <a:noAutofit/>
          </a:bodyPr>
          <a:lstStyle/>
          <a:p>
            <a:pPr marL="365125" indent="-255587">
              <a:spcBef>
                <a:spcPts val="0"/>
              </a:spcBef>
              <a:buSzPts val="2448"/>
              <a:buNone/>
            </a:pPr>
            <a:r>
              <a:rPr lang="en-US" sz="3600" b="1" dirty="0">
                <a:solidFill>
                  <a:schemeClr val="accent1"/>
                </a:solidFill>
                <a:latin typeface="Cabin"/>
                <a:ea typeface="Cabin"/>
                <a:cs typeface="Cabin"/>
                <a:sym typeface="Cabin"/>
              </a:rPr>
              <a:t>Circulation:</a:t>
            </a:r>
            <a:endParaRPr b="1" dirty="0">
              <a:solidFill>
                <a:schemeClr val="accent1"/>
              </a:solidFill>
            </a:endParaRPr>
          </a:p>
          <a:p>
            <a:pPr marL="365125" indent="-255587">
              <a:spcBef>
                <a:spcPts val="400"/>
              </a:spcBef>
              <a:buSzPts val="2448"/>
              <a:buFont typeface="Noto Sans Symbols"/>
              <a:buChar char="✓"/>
            </a:pPr>
            <a:r>
              <a:rPr lang="en-US" sz="3600" b="1" dirty="0">
                <a:solidFill>
                  <a:schemeClr val="dk1"/>
                </a:solidFill>
                <a:latin typeface="Cabin"/>
                <a:ea typeface="Cabin"/>
                <a:cs typeface="Cabin"/>
                <a:sym typeface="Cabin"/>
              </a:rPr>
              <a:t> Check for signs of life: normal skin </a:t>
            </a:r>
            <a:r>
              <a:rPr lang="en-US" sz="3600" b="1" dirty="0" smtClean="0">
                <a:solidFill>
                  <a:schemeClr val="dk1"/>
                </a:solidFill>
                <a:latin typeface="Cabin"/>
                <a:ea typeface="Cabin"/>
                <a:cs typeface="Cabin"/>
                <a:sym typeface="Cabin"/>
              </a:rPr>
              <a:t>color,</a:t>
            </a:r>
            <a:endParaRPr lang="en-US" b="1" dirty="0">
              <a:sym typeface="Cabin"/>
            </a:endParaRPr>
          </a:p>
          <a:p>
            <a:pPr marL="365125" indent="-255587">
              <a:spcBef>
                <a:spcPts val="400"/>
              </a:spcBef>
              <a:buSzPts val="2448"/>
              <a:buFont typeface="Noto Sans Symbols"/>
              <a:buChar char="✓"/>
            </a:pPr>
            <a:r>
              <a:rPr lang="en-US" sz="3600" b="1" dirty="0" smtClean="0">
                <a:solidFill>
                  <a:schemeClr val="dk1"/>
                </a:solidFill>
                <a:latin typeface="Cabin"/>
                <a:ea typeface="Cabin"/>
                <a:cs typeface="Cabin"/>
                <a:sym typeface="Cabin"/>
              </a:rPr>
              <a:t>Temperature</a:t>
            </a:r>
            <a:r>
              <a:rPr lang="en-US" sz="3600" b="1" dirty="0">
                <a:solidFill>
                  <a:schemeClr val="dk1"/>
                </a:solidFill>
                <a:latin typeface="Cabin"/>
                <a:ea typeface="Cabin"/>
                <a:cs typeface="Cabin"/>
                <a:sym typeface="Cabin"/>
              </a:rPr>
              <a:t>, movements or a pulse </a:t>
            </a:r>
            <a:r>
              <a:rPr lang="en-US" sz="3600" b="1" dirty="0" smtClean="0">
                <a:solidFill>
                  <a:schemeClr val="dk1"/>
                </a:solidFill>
                <a:latin typeface="Cabin"/>
                <a:ea typeface="Cabin"/>
                <a:cs typeface="Cabin"/>
                <a:sym typeface="Cabin"/>
              </a:rPr>
              <a:t>if</a:t>
            </a:r>
            <a:r>
              <a:rPr lang="en-US" b="1" dirty="0">
                <a:sym typeface="Cabin"/>
              </a:rPr>
              <a:t> </a:t>
            </a:r>
            <a:r>
              <a:rPr lang="en-US" sz="3600" b="1" dirty="0" smtClean="0">
                <a:solidFill>
                  <a:schemeClr val="dk1"/>
                </a:solidFill>
                <a:latin typeface="Cabin"/>
                <a:ea typeface="Cabin"/>
                <a:cs typeface="Cabin"/>
                <a:sym typeface="Cabin"/>
              </a:rPr>
              <a:t>you can(10 seconds</a:t>
            </a:r>
            <a:r>
              <a:rPr lang="en-US" sz="3600" b="1" dirty="0">
                <a:solidFill>
                  <a:schemeClr val="dk1"/>
                </a:solidFill>
                <a:latin typeface="Cabin"/>
                <a:ea typeface="Cabin"/>
                <a:cs typeface="Cabin"/>
                <a:sym typeface="Cabin"/>
              </a:rPr>
              <a:t>)</a:t>
            </a:r>
            <a:endParaRPr b="1" dirty="0"/>
          </a:p>
          <a:p>
            <a:pPr marL="365125" indent="-255587">
              <a:spcBef>
                <a:spcPts val="400"/>
              </a:spcBef>
              <a:buSzPts val="2448"/>
              <a:buFont typeface="Noto Sans Symbols"/>
              <a:buChar char="✓"/>
            </a:pPr>
            <a:r>
              <a:rPr lang="en-US" sz="3600" b="1" dirty="0">
                <a:solidFill>
                  <a:schemeClr val="dk1"/>
                </a:solidFill>
                <a:latin typeface="Cabin"/>
                <a:ea typeface="Cabin"/>
                <a:cs typeface="Cabin"/>
                <a:sym typeface="Cabin"/>
              </a:rPr>
              <a:t>Check for signs of severe</a:t>
            </a:r>
            <a:endParaRPr b="1" dirty="0"/>
          </a:p>
          <a:p>
            <a:pPr marL="365125" indent="-255587">
              <a:spcBef>
                <a:spcPts val="400"/>
              </a:spcBef>
              <a:buSzPts val="2448"/>
              <a:buNone/>
            </a:pPr>
            <a:r>
              <a:rPr lang="en-US" sz="3600" b="1" dirty="0">
                <a:solidFill>
                  <a:schemeClr val="dk1"/>
                </a:solidFill>
                <a:latin typeface="Cabin"/>
                <a:ea typeface="Cabin"/>
                <a:cs typeface="Cabin"/>
                <a:sym typeface="Cabin"/>
              </a:rPr>
              <a:t>  bleeding and stop it if </a:t>
            </a:r>
            <a:r>
              <a:rPr lang="en-US" sz="3600" b="1" dirty="0" smtClean="0">
                <a:solidFill>
                  <a:schemeClr val="dk1"/>
                </a:solidFill>
                <a:latin typeface="Cabin"/>
                <a:ea typeface="Cabin"/>
                <a:cs typeface="Cabin"/>
                <a:sym typeface="Cabin"/>
              </a:rPr>
              <a:t>you </a:t>
            </a:r>
            <a:r>
              <a:rPr lang="en-US" sz="3600" b="1" dirty="0">
                <a:solidFill>
                  <a:schemeClr val="dk1"/>
                </a:solidFill>
                <a:latin typeface="Cabin"/>
                <a:ea typeface="Cabin"/>
                <a:cs typeface="Cabin"/>
                <a:sym typeface="Cabin"/>
              </a:rPr>
              <a:t>can</a:t>
            </a:r>
            <a:endParaRPr b="1" dirty="0"/>
          </a:p>
          <a:p>
            <a:pPr marL="365125" indent="-255587">
              <a:spcBef>
                <a:spcPts val="400"/>
              </a:spcBef>
              <a:buSzPts val="2448"/>
              <a:buNone/>
            </a:pPr>
            <a:endParaRPr sz="3600" b="1" dirty="0">
              <a:solidFill>
                <a:schemeClr val="dk1"/>
              </a:solidFill>
              <a:latin typeface="Cabin"/>
              <a:ea typeface="Cabin"/>
              <a:cs typeface="Cabin"/>
              <a:sym typeface="Cabin"/>
            </a:endParaRPr>
          </a:p>
          <a:p>
            <a:pPr marL="365125" indent="-100139">
              <a:spcBef>
                <a:spcPts val="400"/>
              </a:spcBef>
              <a:buSzPts val="2448"/>
              <a:buNone/>
            </a:pPr>
            <a:endParaRPr sz="3600" b="1" dirty="0">
              <a:solidFill>
                <a:schemeClr val="dk1"/>
              </a:solidFill>
              <a:latin typeface="Cabin"/>
              <a:ea typeface="Cabin"/>
              <a:cs typeface="Cabin"/>
              <a:sym typeface="Cabin"/>
            </a:endParaRPr>
          </a:p>
        </p:txBody>
      </p:sp>
      <p:sp>
        <p:nvSpPr>
          <p:cNvPr id="516" name="Google Shape;516;p76"/>
          <p:cNvSpPr txBox="1">
            <a:spLocks noGrp="1"/>
          </p:cNvSpPr>
          <p:nvPr>
            <p:ph type="title" idx="4294967295"/>
          </p:nvPr>
        </p:nvSpPr>
        <p:spPr>
          <a:xfrm>
            <a:off x="1752600" y="-15150"/>
            <a:ext cx="8229600" cy="792300"/>
          </a:xfrm>
          <a:prstGeom prst="rect">
            <a:avLst/>
          </a:prstGeom>
          <a:noFill/>
          <a:ln>
            <a:noFill/>
          </a:ln>
        </p:spPr>
        <p:txBody>
          <a:bodyPr spcFirstLastPara="1" vert="horz" wrap="square" lIns="91425" tIns="45700" rIns="91425" bIns="45700" rtlCol="0" anchor="ctr" anchorCtr="0">
            <a:noAutofit/>
          </a:bodyPr>
          <a:lstStyle/>
          <a:p>
            <a:pPr>
              <a:spcBef>
                <a:spcPts val="0"/>
              </a:spcBef>
              <a:buClr>
                <a:schemeClr val="accent2"/>
              </a:buClr>
              <a:buSzPts val="4400"/>
            </a:pPr>
            <a:r>
              <a:rPr lang="en-US" sz="4800" b="1" dirty="0">
                <a:solidFill>
                  <a:schemeClr val="accent1"/>
                </a:solidFill>
                <a:effectLst>
                  <a:outerShdw blurRad="31750" dist="25400" dir="5400000" algn="tl" rotWithShape="0">
                    <a:srgbClr val="000000">
                      <a:alpha val="25000"/>
                    </a:srgbClr>
                  </a:outerShdw>
                </a:effectLst>
                <a:latin typeface="Bookman Old Style"/>
                <a:ea typeface="Bookman Old Style"/>
                <a:cs typeface="Bookman Old Style"/>
                <a:sym typeface="Bookman Old Style"/>
              </a:rPr>
              <a:t>Primary Survey </a:t>
            </a:r>
            <a:r>
              <a:rPr lang="en-US" sz="4800" b="1" dirty="0" smtClean="0">
                <a:solidFill>
                  <a:schemeClr val="accent1"/>
                </a:solidFill>
                <a:effectLst>
                  <a:outerShdw blurRad="31750" dist="25400" dir="5400000" algn="tl" rotWithShape="0">
                    <a:srgbClr val="000000">
                      <a:alpha val="25000"/>
                    </a:srgbClr>
                  </a:outerShdw>
                </a:effectLst>
                <a:latin typeface="Bookman Old Style"/>
                <a:ea typeface="Bookman Old Style"/>
                <a:cs typeface="Bookman Old Style"/>
                <a:sym typeface="Bookman Old Style"/>
              </a:rPr>
              <a:t>cont.…</a:t>
            </a:r>
            <a:endParaRPr sz="4000" dirty="0">
              <a:solidFill>
                <a:schemeClr val="accent1"/>
              </a:solidFill>
            </a:endParaRPr>
          </a:p>
        </p:txBody>
      </p:sp>
      <p:sp>
        <p:nvSpPr>
          <p:cNvPr id="517" name="Google Shape;517;p76"/>
          <p:cNvSpPr txBox="1"/>
          <p:nvPr/>
        </p:nvSpPr>
        <p:spPr>
          <a:xfrm>
            <a:off x="4419600" y="5867400"/>
            <a:ext cx="3886200" cy="807900"/>
          </a:xfrm>
          <a:prstGeom prst="rect">
            <a:avLst/>
          </a:prstGeom>
          <a:noFill/>
          <a:ln>
            <a:noFill/>
          </a:ln>
        </p:spPr>
        <p:txBody>
          <a:bodyPr spcFirstLastPara="1" wrap="square" lIns="91425" tIns="45700" rIns="91425" bIns="45700" anchor="ctr" anchorCtr="0">
            <a:normAutofit/>
          </a:bodyPr>
          <a:lstStyle/>
          <a:p>
            <a:endParaRPr>
              <a:solidFill>
                <a:schemeClr val="dk1"/>
              </a:solidFill>
              <a:latin typeface="Arial"/>
              <a:ea typeface="Arial"/>
              <a:cs typeface="Arial"/>
              <a:sym typeface="Arial"/>
            </a:endParaRPr>
          </a:p>
        </p:txBody>
      </p:sp>
      <p:pic>
        <p:nvPicPr>
          <p:cNvPr id="518" name="Google Shape;518;p76" descr="C:\WINDOWS\Desktop\Brady 19\B19 art files\4 low\4-74.jpg"/>
          <p:cNvPicPr preferRelativeResize="0"/>
          <p:nvPr/>
        </p:nvPicPr>
        <p:blipFill rotWithShape="1">
          <a:blip r:embed="rId3">
            <a:alphaModFix/>
          </a:blip>
          <a:srcRect/>
          <a:stretch/>
        </p:blipFill>
        <p:spPr>
          <a:xfrm>
            <a:off x="6985001" y="1266724"/>
            <a:ext cx="5207000" cy="5591276"/>
          </a:xfrm>
          <a:prstGeom prst="rect">
            <a:avLst/>
          </a:prstGeom>
          <a:noFill/>
          <a:ln>
            <a:noFill/>
          </a:ln>
        </p:spPr>
      </p:pic>
    </p:spTree>
    <p:extLst>
      <p:ext uri="{BB962C8B-B14F-4D97-AF65-F5344CB8AC3E}">
        <p14:creationId xmlns:p14="http://schemas.microsoft.com/office/powerpoint/2010/main" val="2778702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18"/>
                                        </p:tgtEl>
                                        <p:attrNameLst>
                                          <p:attrName>style.visibility</p:attrName>
                                        </p:attrNameLst>
                                      </p:cBhvr>
                                      <p:to>
                                        <p:strVal val="visible"/>
                                      </p:to>
                                    </p:set>
                                    <p:animEffect transition="in" filter="fade">
                                      <p:cBhvr>
                                        <p:cTn id="31" dur="500"/>
                                        <p:tgtEl>
                                          <p:spTgt spid="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 grpId="0" build="p"/>
      <p:bldP spid="51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77"/>
          <p:cNvSpPr txBox="1">
            <a:spLocks noGrp="1"/>
          </p:cNvSpPr>
          <p:nvPr>
            <p:ph type="title" idx="4294967295"/>
          </p:nvPr>
        </p:nvSpPr>
        <p:spPr>
          <a:xfrm>
            <a:off x="1755775" y="0"/>
            <a:ext cx="8912100" cy="1146300"/>
          </a:xfrm>
          <a:prstGeom prst="rect">
            <a:avLst/>
          </a:prstGeom>
          <a:noFill/>
          <a:ln>
            <a:noFill/>
          </a:ln>
        </p:spPr>
        <p:txBody>
          <a:bodyPr spcFirstLastPara="1" vert="horz" wrap="square" lIns="91425" tIns="45700" rIns="91425" bIns="45700" rtlCol="0" anchor="ctr" anchorCtr="0">
            <a:noAutofit/>
          </a:bodyPr>
          <a:lstStyle/>
          <a:p>
            <a:pPr>
              <a:spcBef>
                <a:spcPts val="0"/>
              </a:spcBef>
              <a:buClr>
                <a:schemeClr val="accent2"/>
              </a:buClr>
              <a:buSzPts val="4400"/>
            </a:pPr>
            <a:r>
              <a:rPr lang="en-US" sz="4400" b="1" dirty="0">
                <a:solidFill>
                  <a:schemeClr val="accent1"/>
                </a:solidFill>
                <a:effectLst>
                  <a:outerShdw blurRad="31750" dist="25400" dir="5400000" algn="tl" rotWithShape="0">
                    <a:srgbClr val="000000">
                      <a:alpha val="25000"/>
                    </a:srgbClr>
                  </a:outerShdw>
                </a:effectLst>
                <a:latin typeface="Bookman Old Style"/>
                <a:ea typeface="Bookman Old Style"/>
                <a:cs typeface="Bookman Old Style"/>
                <a:sym typeface="Bookman Old Style"/>
              </a:rPr>
              <a:t>The Primary Survey summary</a:t>
            </a:r>
            <a:endParaRPr dirty="0">
              <a:solidFill>
                <a:schemeClr val="accent1"/>
              </a:solidFill>
            </a:endParaRPr>
          </a:p>
        </p:txBody>
      </p:sp>
      <p:sp>
        <p:nvSpPr>
          <p:cNvPr id="525" name="Google Shape;525;p77"/>
          <p:cNvSpPr txBox="1">
            <a:spLocks noGrp="1"/>
          </p:cNvSpPr>
          <p:nvPr>
            <p:ph type="body" idx="4294967295"/>
          </p:nvPr>
        </p:nvSpPr>
        <p:spPr>
          <a:xfrm>
            <a:off x="2971800" y="1219200"/>
            <a:ext cx="5867400" cy="5638800"/>
          </a:xfrm>
          <a:prstGeom prst="rect">
            <a:avLst/>
          </a:prstGeom>
          <a:noFill/>
          <a:ln>
            <a:noFill/>
          </a:ln>
        </p:spPr>
        <p:txBody>
          <a:bodyPr spcFirstLastPara="1" vert="horz" wrap="square" lIns="91425" tIns="45700" rIns="91425" bIns="45700" rtlCol="0" anchor="t" anchorCtr="0">
            <a:noAutofit/>
          </a:bodyPr>
          <a:lstStyle/>
          <a:p>
            <a:pPr marL="365125" indent="-255587">
              <a:spcBef>
                <a:spcPts val="0"/>
              </a:spcBef>
              <a:buSzPts val="2448"/>
              <a:buFont typeface="Noto Sans Symbols"/>
              <a:buChar char="✓"/>
            </a:pPr>
            <a:r>
              <a:rPr lang="en-US" sz="3600" b="1" dirty="0">
                <a:solidFill>
                  <a:srgbClr val="FF0000"/>
                </a:solidFill>
                <a:latin typeface="Cabin"/>
                <a:ea typeface="Cabin"/>
                <a:cs typeface="Cabin"/>
                <a:sym typeface="Cabin"/>
              </a:rPr>
              <a:t>D</a:t>
            </a:r>
            <a:r>
              <a:rPr lang="en-US" sz="3600" b="1" dirty="0">
                <a:solidFill>
                  <a:schemeClr val="tx1"/>
                </a:solidFill>
                <a:latin typeface="Cabin"/>
                <a:ea typeface="Cabin"/>
                <a:cs typeface="Cabin"/>
                <a:sym typeface="Cabin"/>
              </a:rPr>
              <a:t>anger </a:t>
            </a:r>
            <a:endParaRPr b="1" dirty="0">
              <a:solidFill>
                <a:schemeClr val="tx1"/>
              </a:solidFill>
            </a:endParaRPr>
          </a:p>
          <a:p>
            <a:pPr marL="365125" indent="-255587">
              <a:spcBef>
                <a:spcPts val="400"/>
              </a:spcBef>
              <a:buSzPts val="2448"/>
              <a:buNone/>
            </a:pPr>
            <a:endParaRPr sz="3600" b="1" dirty="0">
              <a:solidFill>
                <a:schemeClr val="lt1"/>
              </a:solidFill>
              <a:latin typeface="Cabin"/>
              <a:ea typeface="Cabin"/>
              <a:cs typeface="Cabin"/>
              <a:sym typeface="Cabin"/>
            </a:endParaRPr>
          </a:p>
          <a:p>
            <a:pPr marL="365125" indent="-255587">
              <a:spcBef>
                <a:spcPts val="400"/>
              </a:spcBef>
              <a:buSzPts val="2448"/>
              <a:buFont typeface="Noto Sans Symbols"/>
              <a:buChar char="✓"/>
            </a:pPr>
            <a:r>
              <a:rPr lang="en-US" sz="3600" b="1" dirty="0">
                <a:solidFill>
                  <a:srgbClr val="FF0000"/>
                </a:solidFill>
                <a:latin typeface="Cabin"/>
                <a:ea typeface="Cabin"/>
                <a:cs typeface="Cabin"/>
                <a:sym typeface="Cabin"/>
              </a:rPr>
              <a:t>R</a:t>
            </a:r>
            <a:r>
              <a:rPr lang="en-US" sz="3600" b="1" dirty="0">
                <a:solidFill>
                  <a:schemeClr val="tx1"/>
                </a:solidFill>
                <a:latin typeface="Cabin"/>
                <a:ea typeface="Cabin"/>
                <a:cs typeface="Cabin"/>
                <a:sym typeface="Cabin"/>
              </a:rPr>
              <a:t>esponse</a:t>
            </a:r>
            <a:r>
              <a:rPr lang="en-US" sz="3600" b="1" dirty="0">
                <a:solidFill>
                  <a:schemeClr val="lt1"/>
                </a:solidFill>
                <a:latin typeface="Cabin"/>
                <a:ea typeface="Cabin"/>
                <a:cs typeface="Cabin"/>
                <a:sym typeface="Cabin"/>
              </a:rPr>
              <a:t> </a:t>
            </a:r>
            <a:endParaRPr b="1" dirty="0"/>
          </a:p>
          <a:p>
            <a:pPr marL="365125" indent="-100139">
              <a:spcBef>
                <a:spcPts val="400"/>
              </a:spcBef>
              <a:buSzPts val="2448"/>
              <a:buNone/>
            </a:pPr>
            <a:endParaRPr sz="3600" b="1" dirty="0">
              <a:solidFill>
                <a:schemeClr val="lt1"/>
              </a:solidFill>
              <a:latin typeface="Cabin"/>
              <a:ea typeface="Cabin"/>
              <a:cs typeface="Cabin"/>
              <a:sym typeface="Cabin"/>
            </a:endParaRPr>
          </a:p>
          <a:p>
            <a:pPr marL="365125" indent="-255587">
              <a:spcBef>
                <a:spcPts val="400"/>
              </a:spcBef>
              <a:buSzPts val="2448"/>
              <a:buFont typeface="Noto Sans Symbols"/>
              <a:buChar char="✓"/>
            </a:pPr>
            <a:r>
              <a:rPr lang="en-US" sz="3600" b="1" dirty="0">
                <a:solidFill>
                  <a:srgbClr val="FF0000"/>
                </a:solidFill>
                <a:latin typeface="Cabin"/>
                <a:ea typeface="Cabin"/>
                <a:cs typeface="Cabin"/>
                <a:sym typeface="Cabin"/>
              </a:rPr>
              <a:t>A</a:t>
            </a:r>
            <a:r>
              <a:rPr lang="en-US" sz="3600" b="1" dirty="0">
                <a:solidFill>
                  <a:schemeClr val="tx1"/>
                </a:solidFill>
                <a:latin typeface="Cabin"/>
                <a:ea typeface="Cabin"/>
                <a:cs typeface="Cabin"/>
                <a:sym typeface="Cabin"/>
              </a:rPr>
              <a:t>irway</a:t>
            </a:r>
            <a:r>
              <a:rPr lang="en-US" sz="3600" b="1" dirty="0">
                <a:solidFill>
                  <a:schemeClr val="lt1"/>
                </a:solidFill>
                <a:latin typeface="Cabin"/>
                <a:ea typeface="Cabin"/>
                <a:cs typeface="Cabin"/>
                <a:sym typeface="Cabin"/>
              </a:rPr>
              <a:t>:</a:t>
            </a:r>
            <a:endParaRPr b="1" dirty="0"/>
          </a:p>
          <a:p>
            <a:pPr marL="365125" indent="-255587">
              <a:spcBef>
                <a:spcPts val="400"/>
              </a:spcBef>
              <a:buSzPts val="2448"/>
              <a:buNone/>
            </a:pPr>
            <a:endParaRPr sz="3600" b="1" dirty="0">
              <a:solidFill>
                <a:schemeClr val="lt1"/>
              </a:solidFill>
              <a:latin typeface="Cabin"/>
              <a:ea typeface="Cabin"/>
              <a:cs typeface="Cabin"/>
              <a:sym typeface="Cabin"/>
            </a:endParaRPr>
          </a:p>
          <a:p>
            <a:pPr marL="365125" indent="-255587">
              <a:spcBef>
                <a:spcPts val="400"/>
              </a:spcBef>
              <a:buSzPts val="2448"/>
              <a:buFont typeface="Noto Sans Symbols"/>
              <a:buChar char="✓"/>
            </a:pPr>
            <a:r>
              <a:rPr lang="en-US" sz="3600" b="1" dirty="0">
                <a:solidFill>
                  <a:srgbClr val="FF0000"/>
                </a:solidFill>
                <a:latin typeface="Cabin"/>
                <a:ea typeface="Cabin"/>
                <a:cs typeface="Cabin"/>
                <a:sym typeface="Cabin"/>
              </a:rPr>
              <a:t>B</a:t>
            </a:r>
            <a:r>
              <a:rPr lang="en-US" sz="3600" b="1" dirty="0">
                <a:solidFill>
                  <a:schemeClr val="tx1"/>
                </a:solidFill>
                <a:latin typeface="Cabin"/>
                <a:ea typeface="Cabin"/>
                <a:cs typeface="Cabin"/>
                <a:sym typeface="Cabin"/>
              </a:rPr>
              <a:t>reathing</a:t>
            </a:r>
            <a:r>
              <a:rPr lang="en-US" sz="3600" b="1" dirty="0">
                <a:solidFill>
                  <a:schemeClr val="lt1"/>
                </a:solidFill>
                <a:latin typeface="Cabin"/>
                <a:ea typeface="Cabin"/>
                <a:cs typeface="Cabin"/>
                <a:sym typeface="Cabin"/>
              </a:rPr>
              <a:t> </a:t>
            </a:r>
            <a:endParaRPr b="1" dirty="0"/>
          </a:p>
          <a:p>
            <a:pPr marL="365125" indent="-100139">
              <a:spcBef>
                <a:spcPts val="400"/>
              </a:spcBef>
              <a:buSzPts val="2448"/>
              <a:buNone/>
            </a:pPr>
            <a:endParaRPr sz="3600" b="1" dirty="0">
              <a:solidFill>
                <a:schemeClr val="lt1"/>
              </a:solidFill>
              <a:latin typeface="Cabin"/>
              <a:ea typeface="Cabin"/>
              <a:cs typeface="Cabin"/>
              <a:sym typeface="Cabin"/>
            </a:endParaRPr>
          </a:p>
          <a:p>
            <a:pPr marL="365125" indent="-255587">
              <a:spcBef>
                <a:spcPts val="400"/>
              </a:spcBef>
              <a:buSzPts val="2448"/>
              <a:buFont typeface="Noto Sans Symbols"/>
              <a:buChar char="✓"/>
            </a:pPr>
            <a:r>
              <a:rPr lang="en-US" sz="3600" b="1" dirty="0">
                <a:solidFill>
                  <a:srgbClr val="FF0000"/>
                </a:solidFill>
                <a:latin typeface="Cabin"/>
                <a:ea typeface="Cabin"/>
                <a:cs typeface="Cabin"/>
                <a:sym typeface="Cabin"/>
              </a:rPr>
              <a:t>C</a:t>
            </a:r>
            <a:r>
              <a:rPr lang="en-US" sz="3600" b="1" dirty="0">
                <a:solidFill>
                  <a:schemeClr val="tx1"/>
                </a:solidFill>
                <a:latin typeface="Cabin"/>
                <a:ea typeface="Cabin"/>
                <a:cs typeface="Cabin"/>
                <a:sym typeface="Cabin"/>
              </a:rPr>
              <a:t>irculation</a:t>
            </a:r>
            <a:endParaRPr b="1" dirty="0">
              <a:solidFill>
                <a:schemeClr val="tx1"/>
              </a:solidFill>
            </a:endParaRPr>
          </a:p>
          <a:p>
            <a:pPr marL="365125" indent="-255587">
              <a:spcBef>
                <a:spcPts val="400"/>
              </a:spcBef>
              <a:buSzPts val="2448"/>
              <a:buNone/>
            </a:pPr>
            <a:r>
              <a:rPr lang="en-US" sz="3600" b="1" dirty="0">
                <a:solidFill>
                  <a:schemeClr val="lt1"/>
                </a:solidFill>
                <a:latin typeface="Cabin"/>
                <a:ea typeface="Cabin"/>
                <a:cs typeface="Cabin"/>
                <a:sym typeface="Cabin"/>
              </a:rPr>
              <a:t> </a:t>
            </a:r>
            <a:endParaRPr b="1" dirty="0"/>
          </a:p>
        </p:txBody>
      </p:sp>
    </p:spTree>
    <p:extLst>
      <p:ext uri="{BB962C8B-B14F-4D97-AF65-F5344CB8AC3E}">
        <p14:creationId xmlns:p14="http://schemas.microsoft.com/office/powerpoint/2010/main" val="2549813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25">
                                            <p:txEl>
                                              <p:pRg st="0" end="0"/>
                                            </p:txEl>
                                          </p:spTgt>
                                        </p:tgtEl>
                                        <p:attrNameLst>
                                          <p:attrName>style.visibility</p:attrName>
                                        </p:attrNameLst>
                                      </p:cBhvr>
                                      <p:to>
                                        <p:strVal val="visible"/>
                                      </p:to>
                                    </p:set>
                                    <p:anim calcmode="lin" valueType="num">
                                      <p:cBhvr additive="base">
                                        <p:cTn id="11" dur="500"/>
                                        <p:tgtEl>
                                          <p:spTgt spid="52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525">
                                            <p:txEl>
                                              <p:pRg st="2" end="2"/>
                                            </p:txEl>
                                          </p:spTgt>
                                        </p:tgtEl>
                                        <p:attrNameLst>
                                          <p:attrName>style.visibility</p:attrName>
                                        </p:attrNameLst>
                                      </p:cBhvr>
                                      <p:to>
                                        <p:strVal val="visible"/>
                                      </p:to>
                                    </p:set>
                                    <p:anim calcmode="lin" valueType="num">
                                      <p:cBhvr additive="base">
                                        <p:cTn id="16" dur="500"/>
                                        <p:tgtEl>
                                          <p:spTgt spid="52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25">
                                            <p:txEl>
                                              <p:pRg st="4" end="4"/>
                                            </p:txEl>
                                          </p:spTgt>
                                        </p:tgtEl>
                                        <p:attrNameLst>
                                          <p:attrName>style.visibility</p:attrName>
                                        </p:attrNameLst>
                                      </p:cBhvr>
                                      <p:to>
                                        <p:strVal val="visible"/>
                                      </p:to>
                                    </p:set>
                                    <p:anim calcmode="lin" valueType="num">
                                      <p:cBhvr additive="base">
                                        <p:cTn id="21" dur="500"/>
                                        <p:tgtEl>
                                          <p:spTgt spid="52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525">
                                            <p:txEl>
                                              <p:pRg st="6" end="6"/>
                                            </p:txEl>
                                          </p:spTgt>
                                        </p:tgtEl>
                                        <p:attrNameLst>
                                          <p:attrName>style.visibility</p:attrName>
                                        </p:attrNameLst>
                                      </p:cBhvr>
                                      <p:to>
                                        <p:strVal val="visible"/>
                                      </p:to>
                                    </p:set>
                                    <p:anim calcmode="lin" valueType="num">
                                      <p:cBhvr additive="base">
                                        <p:cTn id="26" dur="500"/>
                                        <p:tgtEl>
                                          <p:spTgt spid="52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25">
                                            <p:txEl>
                                              <p:pRg st="8" end="8"/>
                                            </p:txEl>
                                          </p:spTgt>
                                        </p:tgtEl>
                                        <p:attrNameLst>
                                          <p:attrName>style.visibility</p:attrName>
                                        </p:attrNameLst>
                                      </p:cBhvr>
                                      <p:to>
                                        <p:strVal val="visible"/>
                                      </p:to>
                                    </p:set>
                                    <p:anim calcmode="lin" valueType="num">
                                      <p:cBhvr additive="base">
                                        <p:cTn id="31" dur="500"/>
                                        <p:tgtEl>
                                          <p:spTgt spid="52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525">
                                            <p:txEl>
                                              <p:pRg st="9" end="9"/>
                                            </p:txEl>
                                          </p:spTgt>
                                        </p:tgtEl>
                                        <p:attrNameLst>
                                          <p:attrName>style.visibility</p:attrName>
                                        </p:attrNameLst>
                                      </p:cBhvr>
                                      <p:to>
                                        <p:strVal val="visible"/>
                                      </p:to>
                                    </p:set>
                                    <p:anim calcmode="lin" valueType="num">
                                      <p:cBhvr additive="base">
                                        <p:cTn id="36" dur="500"/>
                                        <p:tgtEl>
                                          <p:spTgt spid="525">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4739" y="0"/>
            <a:ext cx="8911687" cy="1280890"/>
          </a:xfrm>
        </p:spPr>
        <p:txBody>
          <a:bodyPr/>
          <a:lstStyle/>
          <a:p>
            <a:r>
              <a:rPr lang="en-US" b="1" dirty="0">
                <a:solidFill>
                  <a:schemeClr val="accent1"/>
                </a:solidFill>
              </a:rPr>
              <a:t>MAKING THE CALL</a:t>
            </a:r>
            <a:endParaRPr lang="en-US" dirty="0">
              <a:solidFill>
                <a:schemeClr val="accent1"/>
              </a:solidFill>
            </a:endParaRPr>
          </a:p>
        </p:txBody>
      </p:sp>
      <p:sp>
        <p:nvSpPr>
          <p:cNvPr id="3" name="Content Placeholder 2"/>
          <p:cNvSpPr>
            <a:spLocks noGrp="1"/>
          </p:cNvSpPr>
          <p:nvPr>
            <p:ph idx="1"/>
          </p:nvPr>
        </p:nvSpPr>
        <p:spPr>
          <a:xfrm>
            <a:off x="321972" y="1280891"/>
            <a:ext cx="11870028" cy="5892642"/>
          </a:xfrm>
        </p:spPr>
        <p:txBody>
          <a:bodyPr>
            <a:noAutofit/>
          </a:bodyPr>
          <a:lstStyle/>
          <a:p>
            <a:r>
              <a:rPr lang="en-US" sz="3200" b="1" dirty="0">
                <a:solidFill>
                  <a:schemeClr val="tx1"/>
                </a:solidFill>
              </a:rPr>
              <a:t>Make the call to medical yourself or give the responsibility to bystanders. </a:t>
            </a:r>
            <a:endParaRPr lang="en-US" sz="3200" b="1" dirty="0" smtClean="0">
              <a:solidFill>
                <a:schemeClr val="tx1"/>
              </a:solidFill>
            </a:endParaRPr>
          </a:p>
          <a:p>
            <a:r>
              <a:rPr lang="en-US" sz="3200" b="1" dirty="0" smtClean="0">
                <a:solidFill>
                  <a:schemeClr val="tx1"/>
                </a:solidFill>
              </a:rPr>
              <a:t>Make </a:t>
            </a:r>
            <a:r>
              <a:rPr lang="en-US" sz="3200" b="1" dirty="0">
                <a:solidFill>
                  <a:schemeClr val="tx1"/>
                </a:solidFill>
              </a:rPr>
              <a:t>sure that adequate and precise information is passed on to the medicals</a:t>
            </a:r>
            <a:r>
              <a:rPr lang="en-US" sz="3200" b="1" dirty="0" smtClean="0">
                <a:solidFill>
                  <a:schemeClr val="tx1"/>
                </a:solidFill>
              </a:rPr>
              <a:t>.</a:t>
            </a:r>
            <a:endParaRPr lang="en-US" sz="3200" b="1" dirty="0">
              <a:solidFill>
                <a:schemeClr val="tx1"/>
              </a:solidFill>
            </a:endParaRPr>
          </a:p>
          <a:p>
            <a:r>
              <a:rPr lang="en-US" sz="3200" b="1" dirty="0">
                <a:solidFill>
                  <a:schemeClr val="tx1"/>
                </a:solidFill>
              </a:rPr>
              <a:t>This includes:</a:t>
            </a:r>
          </a:p>
          <a:p>
            <a:pPr lvl="1"/>
            <a:r>
              <a:rPr lang="en-US" sz="3000" b="1" dirty="0">
                <a:solidFill>
                  <a:schemeClr val="tx1"/>
                </a:solidFill>
              </a:rPr>
              <a:t>The location of the emergency (exact address, city or town, location, landmark name </a:t>
            </a:r>
            <a:r>
              <a:rPr lang="en-US" sz="3000" b="1" dirty="0" smtClean="0">
                <a:solidFill>
                  <a:schemeClr val="tx1"/>
                </a:solidFill>
              </a:rPr>
              <a:t>of he </a:t>
            </a:r>
            <a:r>
              <a:rPr lang="en-US" sz="3000" b="1" dirty="0">
                <a:solidFill>
                  <a:schemeClr val="tx1"/>
                </a:solidFill>
              </a:rPr>
              <a:t>building, floor apartment or room number).</a:t>
            </a:r>
          </a:p>
          <a:p>
            <a:pPr marL="0" indent="0">
              <a:buNone/>
            </a:pPr>
            <a:endParaRPr lang="en-US" sz="3200" b="1" dirty="0">
              <a:solidFill>
                <a:schemeClr val="tx1"/>
              </a:solidFill>
            </a:endParaRPr>
          </a:p>
        </p:txBody>
      </p:sp>
    </p:spTree>
    <p:extLst>
      <p:ext uri="{BB962C8B-B14F-4D97-AF65-F5344CB8AC3E}">
        <p14:creationId xmlns:p14="http://schemas.microsoft.com/office/powerpoint/2010/main" val="343704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9676" name="Picture 12" descr="firstaidbg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2400" y="0"/>
            <a:ext cx="92456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69667" name="Rectangle 3"/>
          <p:cNvSpPr>
            <a:spLocks noGrp="1" noChangeArrowheads="1"/>
          </p:cNvSpPr>
          <p:nvPr>
            <p:ph type="title"/>
          </p:nvPr>
        </p:nvSpPr>
        <p:spPr>
          <a:xfrm>
            <a:off x="2474389" y="-6979"/>
            <a:ext cx="8076138" cy="1280890"/>
          </a:xfrm>
        </p:spPr>
        <p:txBody>
          <a:bodyPr>
            <a:normAutofit/>
          </a:bodyPr>
          <a:lstStyle/>
          <a:p>
            <a:r>
              <a:rPr lang="en-US" sz="4400" b="1" dirty="0">
                <a:solidFill>
                  <a:schemeClr val="bg1"/>
                </a:solidFill>
              </a:rPr>
              <a:t>Circulatory System</a:t>
            </a:r>
          </a:p>
        </p:txBody>
      </p:sp>
      <p:sp>
        <p:nvSpPr>
          <p:cNvPr id="15" name="Footer Placeholder 3"/>
          <p:cNvSpPr>
            <a:spLocks noGrp="1"/>
          </p:cNvSpPr>
          <p:nvPr>
            <p:ph type="ftr" sz="quarter" idx="11"/>
          </p:nvPr>
        </p:nvSpPr>
        <p:spPr/>
        <p:txBody>
          <a:bodyPr/>
          <a:lstStyle/>
          <a:p>
            <a:endParaRPr lang="en-GB"/>
          </a:p>
        </p:txBody>
      </p:sp>
      <p:sp>
        <p:nvSpPr>
          <p:cNvPr id="369675" name="Rectangle 11"/>
          <p:cNvSpPr>
            <a:spLocks noChangeArrowheads="1"/>
          </p:cNvSpPr>
          <p:nvPr/>
        </p:nvSpPr>
        <p:spPr bwMode="auto">
          <a:xfrm>
            <a:off x="5165725" y="2619375"/>
            <a:ext cx="2044700" cy="1181100"/>
          </a:xfrm>
          <a:prstGeom prst="rect">
            <a:avLst/>
          </a:prstGeom>
          <a:noFill/>
          <a:ln w="57150">
            <a:solidFill>
              <a:schemeClr val="bg1"/>
            </a:solidFill>
            <a:miter lim="800000"/>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668" name="Text Box 4"/>
          <p:cNvSpPr txBox="1">
            <a:spLocks noChangeArrowheads="1"/>
          </p:cNvSpPr>
          <p:nvPr/>
        </p:nvSpPr>
        <p:spPr bwMode="auto">
          <a:xfrm>
            <a:off x="2640014" y="2747964"/>
            <a:ext cx="22891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sz="2400" b="1" i="1" dirty="0">
                <a:solidFill>
                  <a:srgbClr val="000066"/>
                </a:solidFill>
                <a:latin typeface="Tahoma" panose="020B0604030504040204" pitchFamily="34" charset="0"/>
              </a:rPr>
              <a:t>Aorta</a:t>
            </a:r>
          </a:p>
          <a:p>
            <a:pPr algn="r"/>
            <a:r>
              <a:rPr lang="en-US" b="1" dirty="0">
                <a:solidFill>
                  <a:srgbClr val="000066"/>
                </a:solidFill>
                <a:latin typeface="Tahoma" panose="020B0604030504040204" pitchFamily="34" charset="0"/>
              </a:rPr>
              <a:t>Largest artery in the body</a:t>
            </a:r>
            <a:endParaRPr lang="en-US" sz="2400" b="1" i="1" dirty="0">
              <a:solidFill>
                <a:srgbClr val="000066"/>
              </a:solidFill>
              <a:latin typeface="Tahoma" panose="020B0604030504040204" pitchFamily="34" charset="0"/>
            </a:endParaRPr>
          </a:p>
        </p:txBody>
      </p:sp>
      <p:sp>
        <p:nvSpPr>
          <p:cNvPr id="369669" name="Line 5"/>
          <p:cNvSpPr>
            <a:spLocks noChangeShapeType="1"/>
          </p:cNvSpPr>
          <p:nvPr/>
        </p:nvSpPr>
        <p:spPr bwMode="auto">
          <a:xfrm>
            <a:off x="4927601" y="2952750"/>
            <a:ext cx="1217613" cy="0"/>
          </a:xfrm>
          <a:prstGeom prst="line">
            <a:avLst/>
          </a:prstGeom>
          <a:noFill/>
          <a:ln w="38100">
            <a:solidFill>
              <a:srgbClr val="00CC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670" name="Line 6"/>
          <p:cNvSpPr>
            <a:spLocks noChangeShapeType="1"/>
          </p:cNvSpPr>
          <p:nvPr/>
        </p:nvSpPr>
        <p:spPr bwMode="auto">
          <a:xfrm flipH="1">
            <a:off x="6592889" y="5138738"/>
            <a:ext cx="674687" cy="0"/>
          </a:xfrm>
          <a:prstGeom prst="line">
            <a:avLst/>
          </a:prstGeom>
          <a:noFill/>
          <a:ln w="38100">
            <a:solidFill>
              <a:srgbClr val="00CC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671" name="Text Box 7"/>
          <p:cNvSpPr txBox="1">
            <a:spLocks noChangeArrowheads="1"/>
          </p:cNvSpPr>
          <p:nvPr/>
        </p:nvSpPr>
        <p:spPr bwMode="auto">
          <a:xfrm>
            <a:off x="7308851" y="4894264"/>
            <a:ext cx="3466594"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b="1" i="1" dirty="0">
                <a:solidFill>
                  <a:srgbClr val="000066"/>
                </a:solidFill>
                <a:latin typeface="Tahoma" panose="020B0604030504040204" pitchFamily="34" charset="0"/>
              </a:rPr>
              <a:t>Arteries</a:t>
            </a:r>
          </a:p>
          <a:p>
            <a:r>
              <a:rPr lang="en-US" b="1" dirty="0">
                <a:solidFill>
                  <a:srgbClr val="000066"/>
                </a:solidFill>
                <a:latin typeface="Tahoma" panose="020B0604030504040204" pitchFamily="34" charset="0"/>
              </a:rPr>
              <a:t>Strong muscular, elastic walls enable arteries to expand with each surge of blood away from the heart and towards  tissues</a:t>
            </a:r>
          </a:p>
        </p:txBody>
      </p:sp>
      <p:sp>
        <p:nvSpPr>
          <p:cNvPr id="369672" name="Text Box 8"/>
          <p:cNvSpPr txBox="1">
            <a:spLocks noChangeArrowheads="1"/>
          </p:cNvSpPr>
          <p:nvPr/>
        </p:nvSpPr>
        <p:spPr bwMode="auto">
          <a:xfrm>
            <a:off x="7308850" y="1082676"/>
            <a:ext cx="3073400"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i="1" dirty="0">
                <a:solidFill>
                  <a:srgbClr val="000066"/>
                </a:solidFill>
                <a:latin typeface="Tahoma" panose="020B0604030504040204" pitchFamily="34" charset="0"/>
              </a:rPr>
              <a:t>Veins</a:t>
            </a:r>
          </a:p>
          <a:p>
            <a:r>
              <a:rPr lang="en-US" b="1" dirty="0">
                <a:solidFill>
                  <a:srgbClr val="000066"/>
                </a:solidFill>
                <a:latin typeface="Tahoma" panose="020B0604030504040204" pitchFamily="34" charset="0"/>
              </a:rPr>
              <a:t>Action of muscles around these thin walled vessels squeezes blood through them, and one-way valves keep it from flowing back towards the heart</a:t>
            </a:r>
            <a:r>
              <a:rPr lang="en-US" b="1" i="1" dirty="0">
                <a:solidFill>
                  <a:srgbClr val="000066"/>
                </a:solidFill>
                <a:latin typeface="Tahoma" panose="020B0604030504040204" pitchFamily="34" charset="0"/>
              </a:rPr>
              <a:t>  </a:t>
            </a:r>
          </a:p>
        </p:txBody>
      </p:sp>
      <p:sp>
        <p:nvSpPr>
          <p:cNvPr id="369673" name="Line 9"/>
          <p:cNvSpPr>
            <a:spLocks noChangeShapeType="1"/>
          </p:cNvSpPr>
          <p:nvPr/>
        </p:nvSpPr>
        <p:spPr bwMode="auto">
          <a:xfrm flipH="1">
            <a:off x="6867526" y="3171825"/>
            <a:ext cx="671513" cy="0"/>
          </a:xfrm>
          <a:prstGeom prst="line">
            <a:avLst/>
          </a:prstGeom>
          <a:noFill/>
          <a:ln w="38100">
            <a:solidFill>
              <a:srgbClr val="00CC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677" name="Rectangle 13"/>
          <p:cNvSpPr>
            <a:spLocks noChangeArrowheads="1"/>
          </p:cNvSpPr>
          <p:nvPr/>
        </p:nvSpPr>
        <p:spPr bwMode="auto">
          <a:xfrm>
            <a:off x="1890713" y="277814"/>
            <a:ext cx="62865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fld id="{AD5A2FC9-5D52-4259-8B68-E7FC7D723044}" type="slidenum">
              <a:rPr lang="en-GB" sz="1200">
                <a:solidFill>
                  <a:schemeClr val="bg1"/>
                </a:solidFill>
                <a:latin typeface="Tahoma" panose="020B0604030504040204" pitchFamily="34" charset="0"/>
              </a:rPr>
              <a:pPr algn="ctr"/>
              <a:t>6</a:t>
            </a:fld>
            <a:endParaRPr lang="en-GB" sz="1200">
              <a:solidFill>
                <a:schemeClr val="bg1"/>
              </a:solidFill>
              <a:latin typeface="Tahoma" panose="020B0604030504040204" pitchFamily="34" charset="0"/>
            </a:endParaRPr>
          </a:p>
        </p:txBody>
      </p:sp>
      <p:sp>
        <p:nvSpPr>
          <p:cNvPr id="369678" name="Rectangle 14"/>
          <p:cNvSpPr>
            <a:spLocks noChangeArrowheads="1"/>
          </p:cNvSpPr>
          <p:nvPr/>
        </p:nvSpPr>
        <p:spPr bwMode="auto">
          <a:xfrm>
            <a:off x="1524001" y="6642100"/>
            <a:ext cx="1795463" cy="2159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679" name="Rectangle 15"/>
          <p:cNvSpPr>
            <a:spLocks noChangeArrowheads="1"/>
          </p:cNvSpPr>
          <p:nvPr/>
        </p:nvSpPr>
        <p:spPr bwMode="auto">
          <a:xfrm>
            <a:off x="1524001" y="6613525"/>
            <a:ext cx="418255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chemeClr val="bg1"/>
                </a:solidFill>
              </a:rPr>
              <a:t>© 2002 </a:t>
            </a:r>
            <a:r>
              <a:rPr lang="en-GB">
                <a:solidFill>
                  <a:schemeClr val="bg1"/>
                </a:solidFill>
              </a:rPr>
              <a:t>Abertay Nationwide Training</a:t>
            </a:r>
          </a:p>
        </p:txBody>
      </p:sp>
      <p:sp>
        <p:nvSpPr>
          <p:cNvPr id="369680" name="Text Box 16"/>
          <p:cNvSpPr txBox="1">
            <a:spLocks noChangeArrowheads="1"/>
          </p:cNvSpPr>
          <p:nvPr/>
        </p:nvSpPr>
        <p:spPr bwMode="auto">
          <a:xfrm>
            <a:off x="1524000" y="6604000"/>
            <a:ext cx="2147888" cy="369332"/>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Tree>
    <p:custDataLst>
      <p:tags r:id="rId1"/>
    </p:custDataLst>
    <p:extLst>
      <p:ext uri="{BB962C8B-B14F-4D97-AF65-F5344CB8AC3E}">
        <p14:creationId xmlns:p14="http://schemas.microsoft.com/office/powerpoint/2010/main" val="2023290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18186" y="2133600"/>
            <a:ext cx="10886426" cy="3777622"/>
          </a:xfrm>
        </p:spPr>
        <p:txBody>
          <a:bodyPr>
            <a:normAutofit/>
          </a:bodyPr>
          <a:lstStyle/>
          <a:p>
            <a:r>
              <a:rPr lang="en-US" sz="3200" b="1" dirty="0">
                <a:solidFill>
                  <a:schemeClr val="tx1"/>
                </a:solidFill>
              </a:rPr>
              <a:t>The telephone number of the phone being used.</a:t>
            </a:r>
          </a:p>
          <a:p>
            <a:r>
              <a:rPr lang="en-US" sz="3200" b="1" dirty="0">
                <a:solidFill>
                  <a:schemeClr val="tx1"/>
                </a:solidFill>
              </a:rPr>
              <a:t>The caller’s name.</a:t>
            </a:r>
          </a:p>
          <a:p>
            <a:r>
              <a:rPr lang="en-US" sz="3200" b="1" dirty="0">
                <a:solidFill>
                  <a:schemeClr val="tx1"/>
                </a:solidFill>
              </a:rPr>
              <a:t>What happened.</a:t>
            </a:r>
          </a:p>
          <a:p>
            <a:r>
              <a:rPr lang="en-US" sz="3200" b="1" dirty="0">
                <a:solidFill>
                  <a:schemeClr val="tx1"/>
                </a:solidFill>
              </a:rPr>
              <a:t>Number of victims.</a:t>
            </a:r>
          </a:p>
          <a:p>
            <a:r>
              <a:rPr lang="en-US" sz="3200" b="1" dirty="0">
                <a:solidFill>
                  <a:schemeClr val="tx1"/>
                </a:solidFill>
              </a:rPr>
              <a:t>The victim’s condition.</a:t>
            </a:r>
          </a:p>
          <a:p>
            <a:r>
              <a:rPr lang="en-US" sz="3200" b="1" dirty="0">
                <a:solidFill>
                  <a:schemeClr val="tx1"/>
                </a:solidFill>
              </a:rPr>
              <a:t>The help being given</a:t>
            </a:r>
            <a:endParaRPr lang="en-US" sz="3200" dirty="0">
              <a:solidFill>
                <a:schemeClr val="tx1"/>
              </a:solidFill>
            </a:endParaRPr>
          </a:p>
        </p:txBody>
      </p:sp>
    </p:spTree>
    <p:extLst>
      <p:ext uri="{BB962C8B-B14F-4D97-AF65-F5344CB8AC3E}">
        <p14:creationId xmlns:p14="http://schemas.microsoft.com/office/powerpoint/2010/main" val="147281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3072" y="0"/>
            <a:ext cx="8911687" cy="1280890"/>
          </a:xfrm>
        </p:spPr>
        <p:txBody>
          <a:bodyPr/>
          <a:lstStyle/>
          <a:p>
            <a:r>
              <a:rPr lang="en-US" b="1" dirty="0">
                <a:solidFill>
                  <a:schemeClr val="accent1"/>
                </a:solidFill>
              </a:rPr>
              <a:t>DO A SECONDARY SURVEY OF THE VICTIM</a:t>
            </a:r>
            <a:endParaRPr lang="en-US" dirty="0">
              <a:solidFill>
                <a:schemeClr val="accent1"/>
              </a:solidFill>
            </a:endParaRPr>
          </a:p>
        </p:txBody>
      </p:sp>
      <p:sp>
        <p:nvSpPr>
          <p:cNvPr id="3" name="Content Placeholder 2"/>
          <p:cNvSpPr>
            <a:spLocks noGrp="1"/>
          </p:cNvSpPr>
          <p:nvPr>
            <p:ph idx="1"/>
          </p:nvPr>
        </p:nvSpPr>
        <p:spPr>
          <a:xfrm>
            <a:off x="463639" y="1663700"/>
            <a:ext cx="11040973" cy="4247522"/>
          </a:xfrm>
        </p:spPr>
        <p:txBody>
          <a:bodyPr>
            <a:normAutofit/>
          </a:bodyPr>
          <a:lstStyle/>
          <a:p>
            <a:r>
              <a:rPr lang="en-US" sz="3200" b="1" dirty="0">
                <a:solidFill>
                  <a:schemeClr val="tx1"/>
                </a:solidFill>
              </a:rPr>
              <a:t>The purpose of a secondary survey is to check the victim carefully and in an orderly way for injuries or other problems that are not an immediate threat to life but which could cause problems if not corrected. For example a broken bone.</a:t>
            </a:r>
          </a:p>
        </p:txBody>
      </p:sp>
    </p:spTree>
    <p:extLst>
      <p:ext uri="{BB962C8B-B14F-4D97-AF65-F5344CB8AC3E}">
        <p14:creationId xmlns:p14="http://schemas.microsoft.com/office/powerpoint/2010/main" val="486712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Shape 529"/>
        <p:cNvGrpSpPr/>
        <p:nvPr/>
      </p:nvGrpSpPr>
      <p:grpSpPr>
        <a:xfrm>
          <a:off x="0" y="0"/>
          <a:ext cx="0" cy="0"/>
          <a:chOff x="0" y="0"/>
          <a:chExt cx="0" cy="0"/>
        </a:xfrm>
      </p:grpSpPr>
      <p:sp>
        <p:nvSpPr>
          <p:cNvPr id="530" name="Google Shape;530;p78"/>
          <p:cNvSpPr txBox="1">
            <a:spLocks noGrp="1"/>
          </p:cNvSpPr>
          <p:nvPr>
            <p:ph type="body" idx="1"/>
          </p:nvPr>
        </p:nvSpPr>
        <p:spPr>
          <a:xfrm>
            <a:off x="774700" y="1422400"/>
            <a:ext cx="11417300" cy="4889500"/>
          </a:xfrm>
          <a:prstGeom prst="rect">
            <a:avLst/>
          </a:prstGeom>
          <a:noFill/>
          <a:ln>
            <a:noFill/>
          </a:ln>
        </p:spPr>
        <p:txBody>
          <a:bodyPr spcFirstLastPara="1" vert="horz" wrap="square" lIns="91425" tIns="45700" rIns="91425" bIns="45700" rtlCol="0" anchor="t" anchorCtr="0">
            <a:noAutofit/>
          </a:bodyPr>
          <a:lstStyle/>
          <a:p>
            <a:pPr marL="365125" indent="-255587">
              <a:spcBef>
                <a:spcPts val="0"/>
              </a:spcBef>
              <a:buSzPts val="3264"/>
              <a:buNone/>
            </a:pPr>
            <a:endParaRPr sz="4800" b="1" dirty="0">
              <a:solidFill>
                <a:schemeClr val="dk1"/>
              </a:solidFill>
              <a:latin typeface="Cabin"/>
              <a:ea typeface="Cabin"/>
              <a:cs typeface="Cabin"/>
              <a:sym typeface="Cabin"/>
            </a:endParaRPr>
          </a:p>
          <a:p>
            <a:pPr marL="365125" indent="-255587">
              <a:spcBef>
                <a:spcPts val="400"/>
              </a:spcBef>
              <a:buSzPts val="3264"/>
              <a:buNone/>
            </a:pPr>
            <a:r>
              <a:rPr lang="en-US" sz="4400" b="1" dirty="0">
                <a:solidFill>
                  <a:schemeClr val="dk1"/>
                </a:solidFill>
                <a:latin typeface="Cabin"/>
                <a:ea typeface="Cabin"/>
                <a:cs typeface="Cabin"/>
                <a:sym typeface="Cabin"/>
              </a:rPr>
              <a:t>This includes the following:</a:t>
            </a:r>
            <a:endParaRPr sz="1600" b="1" dirty="0"/>
          </a:p>
          <a:p>
            <a:pPr marL="849312" lvl="1" indent="-457200">
              <a:spcBef>
                <a:spcPts val="300"/>
              </a:spcBef>
              <a:buSzPts val="4400"/>
              <a:buFont typeface="Anton"/>
              <a:buAutoNum type="arabicPeriod"/>
            </a:pPr>
            <a:r>
              <a:rPr lang="en-US" sz="4400" b="1" dirty="0" smtClean="0">
                <a:solidFill>
                  <a:schemeClr val="dk1"/>
                </a:solidFill>
                <a:latin typeface="Cabin"/>
                <a:ea typeface="Cabin"/>
                <a:cs typeface="Cabin"/>
                <a:sym typeface="Cabin"/>
              </a:rPr>
              <a:t>Top-to-toe assessment</a:t>
            </a:r>
            <a:endParaRPr b="1" dirty="0"/>
          </a:p>
          <a:p>
            <a:pPr marL="849312" lvl="1" indent="-457200">
              <a:spcBef>
                <a:spcPts val="300"/>
              </a:spcBef>
              <a:buSzPts val="4400"/>
              <a:buFont typeface="Anton"/>
              <a:buAutoNum type="arabicPeriod"/>
            </a:pPr>
            <a:r>
              <a:rPr lang="en-US" sz="4400" b="1" dirty="0">
                <a:solidFill>
                  <a:schemeClr val="dk1"/>
                </a:solidFill>
                <a:latin typeface="Cabin"/>
                <a:ea typeface="Cabin"/>
                <a:cs typeface="Cabin"/>
                <a:sym typeface="Cabin"/>
              </a:rPr>
              <a:t>History</a:t>
            </a:r>
            <a:endParaRPr b="1" dirty="0"/>
          </a:p>
          <a:p>
            <a:pPr marL="849312" lvl="1" indent="-457200">
              <a:spcBef>
                <a:spcPts val="300"/>
              </a:spcBef>
              <a:buSzPts val="4400"/>
              <a:buFont typeface="Anton"/>
              <a:buAutoNum type="arabicPeriod"/>
            </a:pPr>
            <a:r>
              <a:rPr lang="en-US" sz="4400" b="1" dirty="0">
                <a:solidFill>
                  <a:schemeClr val="dk1"/>
                </a:solidFill>
                <a:latin typeface="Cabin"/>
                <a:ea typeface="Cabin"/>
                <a:cs typeface="Cabin"/>
                <a:sym typeface="Cabin"/>
              </a:rPr>
              <a:t>External clues</a:t>
            </a:r>
            <a:endParaRPr b="1" dirty="0"/>
          </a:p>
          <a:p>
            <a:pPr marL="849312" lvl="1" indent="-457200">
              <a:spcBef>
                <a:spcPts val="300"/>
              </a:spcBef>
              <a:buSzPts val="4400"/>
              <a:buFont typeface="Anton"/>
              <a:buAutoNum type="arabicPeriod"/>
            </a:pPr>
            <a:r>
              <a:rPr lang="en-US" sz="4400" b="1" dirty="0">
                <a:solidFill>
                  <a:schemeClr val="dk1"/>
                </a:solidFill>
                <a:latin typeface="Cabin"/>
                <a:ea typeface="Cabin"/>
                <a:cs typeface="Cabin"/>
                <a:sym typeface="Cabin"/>
              </a:rPr>
              <a:t>Signs &amp; Symptoms</a:t>
            </a:r>
            <a:endParaRPr b="1" dirty="0"/>
          </a:p>
          <a:p>
            <a:pPr marL="365125" indent="-65595">
              <a:spcBef>
                <a:spcPts val="400"/>
              </a:spcBef>
              <a:buSzPts val="2992"/>
              <a:buNone/>
            </a:pPr>
            <a:endParaRPr sz="4400" b="1" dirty="0">
              <a:solidFill>
                <a:schemeClr val="dk1"/>
              </a:solidFill>
              <a:latin typeface="Cabin"/>
              <a:ea typeface="Cabin"/>
              <a:cs typeface="Cabin"/>
              <a:sym typeface="Cabin"/>
            </a:endParaRPr>
          </a:p>
        </p:txBody>
      </p:sp>
      <p:sp>
        <p:nvSpPr>
          <p:cNvPr id="531" name="Google Shape;531;p78"/>
          <p:cNvSpPr txBox="1">
            <a:spLocks noGrp="1"/>
          </p:cNvSpPr>
          <p:nvPr>
            <p:ph type="title" idx="4294967295"/>
          </p:nvPr>
        </p:nvSpPr>
        <p:spPr>
          <a:xfrm>
            <a:off x="1625600" y="0"/>
            <a:ext cx="10439400" cy="1785900"/>
          </a:xfrm>
          <a:prstGeom prst="rect">
            <a:avLst/>
          </a:prstGeom>
          <a:noFill/>
          <a:ln>
            <a:noFill/>
          </a:ln>
        </p:spPr>
        <p:txBody>
          <a:bodyPr spcFirstLastPara="1" vert="horz" wrap="square" lIns="91425" tIns="45700" rIns="91425" bIns="45700" rtlCol="0" anchor="ctr" anchorCtr="0">
            <a:normAutofit/>
          </a:bodyPr>
          <a:lstStyle/>
          <a:p>
            <a:pPr>
              <a:spcBef>
                <a:spcPts val="0"/>
              </a:spcBef>
              <a:buClr>
                <a:schemeClr val="accent2"/>
              </a:buClr>
              <a:buSzPts val="4400"/>
            </a:pPr>
            <a:r>
              <a:rPr lang="en-US" sz="4400" b="1" dirty="0">
                <a:solidFill>
                  <a:schemeClr val="accent1"/>
                </a:solidFill>
                <a:effectLst>
                  <a:outerShdw blurRad="31750" dist="25400" dir="5400000" algn="tl" rotWithShape="0">
                    <a:srgbClr val="000000">
                      <a:alpha val="25000"/>
                    </a:srgbClr>
                  </a:outerShdw>
                </a:effectLst>
                <a:latin typeface="Bookman Old Style"/>
                <a:ea typeface="Bookman Old Style"/>
                <a:cs typeface="Bookman Old Style"/>
                <a:sym typeface="Bookman Old Style"/>
              </a:rPr>
              <a:t>Secondary survey</a:t>
            </a:r>
            <a:r>
              <a:rPr lang="en-US" sz="4100" b="1" dirty="0">
                <a:solidFill>
                  <a:schemeClr val="accent1"/>
                </a:solidFill>
                <a:effectLst>
                  <a:outerShdw blurRad="31750" dist="25400" dir="5400000" algn="tl" rotWithShape="0">
                    <a:srgbClr val="000000">
                      <a:alpha val="25000"/>
                    </a:srgbClr>
                  </a:outerShdw>
                </a:effectLst>
                <a:latin typeface="Bookman Old Style"/>
                <a:ea typeface="Bookman Old Style"/>
                <a:cs typeface="Bookman Old Style"/>
                <a:sym typeface="Bookman Old Style"/>
              </a:rPr>
              <a:t/>
            </a:r>
            <a:br>
              <a:rPr lang="en-US" sz="4100" b="1" dirty="0">
                <a:solidFill>
                  <a:schemeClr val="accent1"/>
                </a:solidFill>
                <a:effectLst>
                  <a:outerShdw blurRad="31750" dist="25400" dir="5400000" algn="tl" rotWithShape="0">
                    <a:srgbClr val="000000">
                      <a:alpha val="25000"/>
                    </a:srgbClr>
                  </a:outerShdw>
                </a:effectLst>
                <a:latin typeface="Bookman Old Style"/>
                <a:ea typeface="Bookman Old Style"/>
                <a:cs typeface="Bookman Old Style"/>
                <a:sym typeface="Bookman Old Style"/>
              </a:rPr>
            </a:br>
            <a:r>
              <a:rPr lang="en-US" sz="3100" b="1" i="1" dirty="0">
                <a:solidFill>
                  <a:schemeClr val="accent1"/>
                </a:solidFill>
                <a:effectLst>
                  <a:outerShdw blurRad="31750" dist="25400" dir="5400000" algn="tl" rotWithShape="0">
                    <a:srgbClr val="000000">
                      <a:alpha val="25000"/>
                    </a:srgbClr>
                  </a:outerShdw>
                </a:effectLst>
                <a:latin typeface="Bookman Old Style"/>
                <a:ea typeface="Bookman Old Style"/>
                <a:cs typeface="Bookman Old Style"/>
                <a:sym typeface="Bookman Old Style"/>
              </a:rPr>
              <a:t>(assessment for other injuries/medical conditions)</a:t>
            </a:r>
            <a:endParaRPr dirty="0">
              <a:solidFill>
                <a:schemeClr val="accent1"/>
              </a:solidFill>
            </a:endParaRPr>
          </a:p>
        </p:txBody>
      </p:sp>
    </p:spTree>
    <p:extLst>
      <p:ext uri="{BB962C8B-B14F-4D97-AF65-F5344CB8AC3E}">
        <p14:creationId xmlns:p14="http://schemas.microsoft.com/office/powerpoint/2010/main" val="3372659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0">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30">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0">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30">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0" grpId="0" build="p"/>
      <p:bldP spid="531"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0040" y="0"/>
            <a:ext cx="8911687" cy="1280890"/>
          </a:xfrm>
        </p:spPr>
        <p:txBody>
          <a:bodyPr/>
          <a:lstStyle/>
          <a:p>
            <a:r>
              <a:rPr lang="en-US" b="1" dirty="0">
                <a:solidFill>
                  <a:schemeClr val="accent1"/>
                </a:solidFill>
              </a:rPr>
              <a:t>DECIDING TO TRANSPORT THE VICTIM</a:t>
            </a:r>
            <a:endParaRPr lang="en-US" dirty="0">
              <a:solidFill>
                <a:schemeClr val="accent1"/>
              </a:solidFill>
            </a:endParaRPr>
          </a:p>
        </p:txBody>
      </p:sp>
      <p:sp>
        <p:nvSpPr>
          <p:cNvPr id="3" name="Content Placeholder 2"/>
          <p:cNvSpPr>
            <a:spLocks noGrp="1"/>
          </p:cNvSpPr>
          <p:nvPr>
            <p:ph idx="1"/>
          </p:nvPr>
        </p:nvSpPr>
        <p:spPr>
          <a:xfrm>
            <a:off x="0" y="1104901"/>
            <a:ext cx="12192000" cy="5753100"/>
          </a:xfrm>
        </p:spPr>
        <p:txBody>
          <a:bodyPr>
            <a:noAutofit/>
          </a:bodyPr>
          <a:lstStyle/>
          <a:p>
            <a:r>
              <a:rPr lang="en-US" sz="3200" b="1" dirty="0">
                <a:solidFill>
                  <a:schemeClr val="tx1"/>
                </a:solidFill>
              </a:rPr>
              <a:t>After completing the emergency action principle (EAPS) consider transporting the victim to the hospital yourself if the victim’s condition is not severe. This is an important decision. </a:t>
            </a:r>
            <a:endParaRPr lang="en-US" sz="3200" b="1" dirty="0" smtClean="0">
              <a:solidFill>
                <a:schemeClr val="tx1"/>
              </a:solidFill>
            </a:endParaRPr>
          </a:p>
          <a:p>
            <a:r>
              <a:rPr lang="en-US" sz="3200" b="1" dirty="0" smtClean="0">
                <a:solidFill>
                  <a:schemeClr val="tx1"/>
                </a:solidFill>
              </a:rPr>
              <a:t>Do </a:t>
            </a:r>
            <a:r>
              <a:rPr lang="en-US" sz="3200" b="1" dirty="0">
                <a:solidFill>
                  <a:schemeClr val="tx1"/>
                </a:solidFill>
              </a:rPr>
              <a:t>not transport a victim with life threatening condition may develop. Moreover, there maybe some situations, when an ambulance is not readily available and you may have to weigh the risks and consider taking the victim to the hospital. </a:t>
            </a:r>
            <a:endParaRPr lang="en-US" sz="3200" b="1" dirty="0" smtClean="0">
              <a:solidFill>
                <a:schemeClr val="tx1"/>
              </a:solidFill>
            </a:endParaRPr>
          </a:p>
          <a:p>
            <a:r>
              <a:rPr lang="en-US" sz="3200" b="1" dirty="0" smtClean="0">
                <a:solidFill>
                  <a:schemeClr val="tx1"/>
                </a:solidFill>
              </a:rPr>
              <a:t>However</a:t>
            </a:r>
            <a:r>
              <a:rPr lang="en-US" sz="3200" b="1" dirty="0">
                <a:solidFill>
                  <a:schemeClr val="tx1"/>
                </a:solidFill>
              </a:rPr>
              <a:t>, you must pay close attention to the victim and watch for any charges in his or her condition.</a:t>
            </a:r>
          </a:p>
        </p:txBody>
      </p:sp>
    </p:spTree>
    <p:extLst>
      <p:ext uri="{BB962C8B-B14F-4D97-AF65-F5344CB8AC3E}">
        <p14:creationId xmlns:p14="http://schemas.microsoft.com/office/powerpoint/2010/main" val="148183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0977" y="0"/>
            <a:ext cx="8860751" cy="1280890"/>
          </a:xfrm>
        </p:spPr>
        <p:txBody>
          <a:bodyPr>
            <a:normAutofit/>
          </a:bodyPr>
          <a:lstStyle/>
          <a:p>
            <a:r>
              <a:rPr lang="en-US" sz="4000" b="1" dirty="0" smtClean="0">
                <a:solidFill>
                  <a:schemeClr val="accent1"/>
                </a:solidFill>
              </a:rPr>
              <a:t>THE SCOPE OF FIRST AID</a:t>
            </a:r>
            <a:endParaRPr lang="en-US" sz="4000" b="1" dirty="0">
              <a:solidFill>
                <a:schemeClr val="accent1"/>
              </a:solidFill>
            </a:endParaRPr>
          </a:p>
        </p:txBody>
      </p:sp>
      <p:sp>
        <p:nvSpPr>
          <p:cNvPr id="3" name="Content Placeholder 2"/>
          <p:cNvSpPr>
            <a:spLocks noGrp="1"/>
          </p:cNvSpPr>
          <p:nvPr>
            <p:ph idx="1"/>
          </p:nvPr>
        </p:nvSpPr>
        <p:spPr>
          <a:xfrm>
            <a:off x="177800" y="1506827"/>
            <a:ext cx="12014199" cy="5177307"/>
          </a:xfrm>
        </p:spPr>
        <p:txBody>
          <a:bodyPr>
            <a:normAutofit/>
          </a:bodyPr>
          <a:lstStyle/>
          <a:p>
            <a:r>
              <a:rPr lang="en-US" sz="3200" b="1" dirty="0">
                <a:solidFill>
                  <a:schemeClr val="tx1"/>
                </a:solidFill>
              </a:rPr>
              <a:t>The scope of first aid includes the </a:t>
            </a:r>
            <a:r>
              <a:rPr lang="en-US" sz="3200" b="1" dirty="0">
                <a:solidFill>
                  <a:srgbClr val="FF0000"/>
                </a:solidFill>
              </a:rPr>
              <a:t>diagnosis</a:t>
            </a:r>
            <a:r>
              <a:rPr lang="en-US" sz="3200" b="1" dirty="0">
                <a:solidFill>
                  <a:schemeClr val="tx1"/>
                </a:solidFill>
              </a:rPr>
              <a:t>, the </a:t>
            </a:r>
            <a:r>
              <a:rPr lang="en-US" sz="3200" b="1" dirty="0">
                <a:solidFill>
                  <a:srgbClr val="FF0000"/>
                </a:solidFill>
              </a:rPr>
              <a:t>treatment</a:t>
            </a:r>
            <a:r>
              <a:rPr lang="en-US" sz="3200" b="1" dirty="0"/>
              <a:t> </a:t>
            </a:r>
            <a:r>
              <a:rPr lang="en-US" sz="3200" b="1" dirty="0">
                <a:solidFill>
                  <a:schemeClr val="tx1"/>
                </a:solidFill>
              </a:rPr>
              <a:t>and the </a:t>
            </a:r>
            <a:r>
              <a:rPr lang="en-US" sz="3200" b="1" dirty="0">
                <a:solidFill>
                  <a:srgbClr val="FF0000"/>
                </a:solidFill>
              </a:rPr>
              <a:t>disposal</a:t>
            </a:r>
            <a:r>
              <a:rPr lang="en-US" sz="3200" b="1" dirty="0"/>
              <a:t> </a:t>
            </a:r>
            <a:r>
              <a:rPr lang="en-US" sz="3200" b="1" dirty="0">
                <a:solidFill>
                  <a:schemeClr val="tx1"/>
                </a:solidFill>
              </a:rPr>
              <a:t>of the case.</a:t>
            </a:r>
          </a:p>
          <a:p>
            <a:r>
              <a:rPr lang="en-US" sz="3200" b="1" dirty="0">
                <a:solidFill>
                  <a:schemeClr val="tx1"/>
                </a:solidFill>
              </a:rPr>
              <a:t>(a) For</a:t>
            </a:r>
            <a:r>
              <a:rPr lang="en-US" sz="3200" b="1" dirty="0"/>
              <a:t> </a:t>
            </a:r>
            <a:r>
              <a:rPr lang="en-US" sz="3200" b="1" dirty="0">
                <a:solidFill>
                  <a:srgbClr val="FF0000"/>
                </a:solidFill>
              </a:rPr>
              <a:t>diagnosis</a:t>
            </a:r>
            <a:r>
              <a:rPr lang="en-US" sz="3200" b="1" dirty="0"/>
              <a:t>, </a:t>
            </a:r>
            <a:r>
              <a:rPr lang="en-US" sz="3200" b="1" dirty="0">
                <a:solidFill>
                  <a:schemeClr val="tx1"/>
                </a:solidFill>
              </a:rPr>
              <a:t>the first aider must first know how the accident or sudden injury has occurred. </a:t>
            </a:r>
            <a:endParaRPr lang="en-US" sz="3200" b="1" dirty="0" smtClean="0">
              <a:solidFill>
                <a:schemeClr val="tx1"/>
              </a:solidFill>
            </a:endParaRPr>
          </a:p>
          <a:p>
            <a:r>
              <a:rPr lang="en-US" sz="3200" b="1" dirty="0" smtClean="0">
                <a:solidFill>
                  <a:schemeClr val="tx1"/>
                </a:solidFill>
              </a:rPr>
              <a:t>This </a:t>
            </a:r>
            <a:r>
              <a:rPr lang="en-US" sz="3200" b="1" dirty="0">
                <a:solidFill>
                  <a:schemeClr val="tx1"/>
                </a:solidFill>
              </a:rPr>
              <a:t>can be got from the victim if he can tell or from witnesses. This is called the history of the case.</a:t>
            </a:r>
          </a:p>
          <a:p>
            <a:r>
              <a:rPr lang="en-US" sz="3200" b="1" dirty="0">
                <a:solidFill>
                  <a:schemeClr val="tx1"/>
                </a:solidFill>
              </a:rPr>
              <a:t>The next step in diagnosis is to watch the symptoms </a:t>
            </a:r>
            <a:r>
              <a:rPr lang="en-US" sz="3200" b="1" dirty="0" smtClean="0">
                <a:solidFill>
                  <a:schemeClr val="tx1"/>
                </a:solidFill>
              </a:rPr>
              <a:t>like, </a:t>
            </a:r>
            <a:r>
              <a:rPr lang="en-US" sz="3200" b="1" dirty="0">
                <a:solidFill>
                  <a:schemeClr val="tx1"/>
                </a:solidFill>
              </a:rPr>
              <a:t>thirst, pain or shivering.</a:t>
            </a:r>
          </a:p>
          <a:p>
            <a:endParaRPr lang="en-US" sz="3200" b="1" dirty="0">
              <a:solidFill>
                <a:schemeClr val="tx1"/>
              </a:solidFill>
            </a:endParaRPr>
          </a:p>
        </p:txBody>
      </p:sp>
    </p:spTree>
    <p:extLst>
      <p:ext uri="{BB962C8B-B14F-4D97-AF65-F5344CB8AC3E}">
        <p14:creationId xmlns:p14="http://schemas.microsoft.com/office/powerpoint/2010/main" val="289166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54000" y="2133600"/>
            <a:ext cx="11938000" cy="4368800"/>
          </a:xfrm>
        </p:spPr>
        <p:txBody>
          <a:bodyPr>
            <a:normAutofit/>
          </a:bodyPr>
          <a:lstStyle/>
          <a:p>
            <a:r>
              <a:rPr lang="en-US" sz="3200" b="1" dirty="0">
                <a:solidFill>
                  <a:schemeClr val="tx1"/>
                </a:solidFill>
              </a:rPr>
              <a:t>Then the first aider looks at the signs, which are variations from normal conditions. </a:t>
            </a:r>
            <a:endParaRPr lang="en-US" sz="3200" b="1" dirty="0" smtClean="0">
              <a:solidFill>
                <a:schemeClr val="tx1"/>
              </a:solidFill>
            </a:endParaRPr>
          </a:p>
          <a:p>
            <a:r>
              <a:rPr lang="en-US" sz="3200" b="1" dirty="0" smtClean="0">
                <a:solidFill>
                  <a:schemeClr val="tx1"/>
                </a:solidFill>
              </a:rPr>
              <a:t>These </a:t>
            </a:r>
            <a:r>
              <a:rPr lang="en-US" sz="3200" b="1" dirty="0">
                <a:solidFill>
                  <a:schemeClr val="tx1"/>
                </a:solidFill>
              </a:rPr>
              <a:t>may include swelling, congestion, paleness or deformity, which can be very easily observed by the first aider. </a:t>
            </a:r>
            <a:endParaRPr lang="en-US" sz="3200" b="1" dirty="0" smtClean="0">
              <a:solidFill>
                <a:schemeClr val="tx1"/>
              </a:solidFill>
            </a:endParaRPr>
          </a:p>
          <a:p>
            <a:r>
              <a:rPr lang="en-US" sz="3200" b="1" dirty="0" smtClean="0">
                <a:solidFill>
                  <a:schemeClr val="tx1"/>
                </a:solidFill>
              </a:rPr>
              <a:t>Signs </a:t>
            </a:r>
            <a:r>
              <a:rPr lang="en-US" sz="3200" b="1" dirty="0">
                <a:solidFill>
                  <a:schemeClr val="tx1"/>
                </a:solidFill>
              </a:rPr>
              <a:t>are the most reliable indications on which diagnosis can be based.</a:t>
            </a:r>
          </a:p>
        </p:txBody>
      </p:sp>
    </p:spTree>
    <p:extLst>
      <p:ext uri="{BB962C8B-B14F-4D97-AF65-F5344CB8AC3E}">
        <p14:creationId xmlns:p14="http://schemas.microsoft.com/office/powerpoint/2010/main" val="79579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225" y="0"/>
            <a:ext cx="8911687" cy="1280890"/>
          </a:xfrm>
        </p:spPr>
        <p:txBody>
          <a:bodyPr/>
          <a:lstStyle/>
          <a:p>
            <a:endParaRPr lang="en-US" dirty="0"/>
          </a:p>
        </p:txBody>
      </p:sp>
      <p:sp>
        <p:nvSpPr>
          <p:cNvPr id="3" name="Content Placeholder 2"/>
          <p:cNvSpPr>
            <a:spLocks noGrp="1"/>
          </p:cNvSpPr>
          <p:nvPr>
            <p:ph idx="1"/>
          </p:nvPr>
        </p:nvSpPr>
        <p:spPr>
          <a:xfrm>
            <a:off x="228600" y="1841500"/>
            <a:ext cx="11276013" cy="4069722"/>
          </a:xfrm>
        </p:spPr>
        <p:txBody>
          <a:bodyPr>
            <a:normAutofit/>
          </a:bodyPr>
          <a:lstStyle/>
          <a:p>
            <a:r>
              <a:rPr lang="en-US" sz="3200" b="1" dirty="0">
                <a:solidFill>
                  <a:schemeClr val="tx1"/>
                </a:solidFill>
              </a:rPr>
              <a:t>(b) For</a:t>
            </a:r>
            <a:r>
              <a:rPr lang="en-US" sz="3200" b="1" dirty="0"/>
              <a:t> </a:t>
            </a:r>
            <a:r>
              <a:rPr lang="en-US" sz="3200" b="1" dirty="0">
                <a:solidFill>
                  <a:srgbClr val="FF0000"/>
                </a:solidFill>
              </a:rPr>
              <a:t>treatment</a:t>
            </a:r>
            <a:r>
              <a:rPr lang="en-US" sz="3200" b="1" dirty="0">
                <a:solidFill>
                  <a:schemeClr val="tx1"/>
                </a:solidFill>
              </a:rPr>
              <a:t>, the cause of the condition should be imme­diately removed, with a view to prevent the condition from </a:t>
            </a:r>
            <a:r>
              <a:rPr lang="en-US" sz="3200" b="1" dirty="0" smtClean="0">
                <a:solidFill>
                  <a:schemeClr val="tx1"/>
                </a:solidFill>
              </a:rPr>
              <a:t>becoming </a:t>
            </a:r>
            <a:r>
              <a:rPr lang="en-US" sz="3200" b="1" dirty="0">
                <a:solidFill>
                  <a:schemeClr val="tx1"/>
                </a:solidFill>
              </a:rPr>
              <a:t>worse. </a:t>
            </a:r>
            <a:endParaRPr lang="en-US" sz="3200" b="1" dirty="0" smtClean="0">
              <a:solidFill>
                <a:schemeClr val="tx1"/>
              </a:solidFill>
            </a:endParaRPr>
          </a:p>
          <a:p>
            <a:r>
              <a:rPr lang="en-US" sz="3200" b="1" dirty="0" smtClean="0">
                <a:solidFill>
                  <a:schemeClr val="tx1"/>
                </a:solidFill>
              </a:rPr>
              <a:t>Special </a:t>
            </a:r>
            <a:r>
              <a:rPr lang="en-US" sz="3200" b="1" dirty="0">
                <a:solidFill>
                  <a:schemeClr val="tx1"/>
                </a:solidFill>
              </a:rPr>
              <a:t>attention should be paid to cases of severe bleeding, shock, unconsciousness and failure of breathing.</a:t>
            </a:r>
          </a:p>
        </p:txBody>
      </p:sp>
    </p:spTree>
    <p:extLst>
      <p:ext uri="{BB962C8B-B14F-4D97-AF65-F5344CB8AC3E}">
        <p14:creationId xmlns:p14="http://schemas.microsoft.com/office/powerpoint/2010/main" val="46228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525" y="0"/>
            <a:ext cx="8911687" cy="1280890"/>
          </a:xfrm>
        </p:spPr>
        <p:txBody>
          <a:bodyPr/>
          <a:lstStyle/>
          <a:p>
            <a:endParaRPr lang="en-US"/>
          </a:p>
        </p:txBody>
      </p:sp>
      <p:sp>
        <p:nvSpPr>
          <p:cNvPr id="3" name="Content Placeholder 2"/>
          <p:cNvSpPr>
            <a:spLocks noGrp="1"/>
          </p:cNvSpPr>
          <p:nvPr>
            <p:ph idx="1"/>
          </p:nvPr>
        </p:nvSpPr>
        <p:spPr>
          <a:xfrm>
            <a:off x="566670" y="1397000"/>
            <a:ext cx="10937942" cy="4514222"/>
          </a:xfrm>
        </p:spPr>
        <p:txBody>
          <a:bodyPr>
            <a:normAutofit/>
          </a:bodyPr>
          <a:lstStyle/>
          <a:p>
            <a:r>
              <a:rPr lang="en-US" sz="3200" b="1" dirty="0">
                <a:solidFill>
                  <a:schemeClr val="tx1"/>
                </a:solidFill>
              </a:rPr>
              <a:t>(c) For quick</a:t>
            </a:r>
            <a:r>
              <a:rPr lang="en-US" sz="3200" b="1" dirty="0"/>
              <a:t> </a:t>
            </a:r>
            <a:r>
              <a:rPr lang="en-US" sz="3200" b="1" dirty="0">
                <a:solidFill>
                  <a:srgbClr val="FF0000"/>
                </a:solidFill>
              </a:rPr>
              <a:t>disposal</a:t>
            </a:r>
            <a:r>
              <a:rPr lang="en-US" sz="3200" b="1" dirty="0"/>
              <a:t>, </a:t>
            </a:r>
            <a:r>
              <a:rPr lang="en-US" sz="3200" b="1" dirty="0">
                <a:solidFill>
                  <a:schemeClr val="tx1"/>
                </a:solidFill>
              </a:rPr>
              <a:t>the casualty or the victim should either be examined by the doctor on the spot or, if that is not possible, he should be immediately taken to his home or to a suitable place of shelter or to a hospital, according to circumstances. </a:t>
            </a:r>
            <a:endParaRPr lang="en-US" sz="3200" b="1" dirty="0" smtClean="0">
              <a:solidFill>
                <a:schemeClr val="tx1"/>
              </a:solidFill>
            </a:endParaRPr>
          </a:p>
          <a:p>
            <a:r>
              <a:rPr lang="en-US" sz="3200" b="1" dirty="0" smtClean="0">
                <a:solidFill>
                  <a:schemeClr val="tx1"/>
                </a:solidFill>
              </a:rPr>
              <a:t>The </a:t>
            </a:r>
            <a:r>
              <a:rPr lang="en-US" sz="3200" b="1" dirty="0">
                <a:solidFill>
                  <a:schemeClr val="tx1"/>
                </a:solidFill>
              </a:rPr>
              <a:t>members of the victim's family or his relatives should be informed at once.</a:t>
            </a:r>
          </a:p>
        </p:txBody>
      </p:sp>
    </p:spTree>
    <p:extLst>
      <p:ext uri="{BB962C8B-B14F-4D97-AF65-F5344CB8AC3E}">
        <p14:creationId xmlns:p14="http://schemas.microsoft.com/office/powerpoint/2010/main" val="178924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5" name="Picture 15" descr="firstaidbg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68647" name="Rectangle 7"/>
          <p:cNvSpPr>
            <a:spLocks noGrp="1" noChangeArrowheads="1"/>
          </p:cNvSpPr>
          <p:nvPr>
            <p:ph type="title"/>
          </p:nvPr>
        </p:nvSpPr>
        <p:spPr>
          <a:xfrm>
            <a:off x="3280313" y="0"/>
            <a:ext cx="8911687" cy="1280890"/>
          </a:xfrm>
        </p:spPr>
        <p:txBody>
          <a:bodyPr>
            <a:normAutofit/>
          </a:bodyPr>
          <a:lstStyle/>
          <a:p>
            <a:r>
              <a:rPr lang="en-US" sz="4000" b="1" dirty="0">
                <a:solidFill>
                  <a:schemeClr val="bg1"/>
                </a:solidFill>
              </a:rPr>
              <a:t>Circulatory System</a:t>
            </a:r>
          </a:p>
        </p:txBody>
      </p:sp>
      <p:sp>
        <p:nvSpPr>
          <p:cNvPr id="6" name="Footer Placeholder 3"/>
          <p:cNvSpPr>
            <a:spLocks noGrp="1"/>
          </p:cNvSpPr>
          <p:nvPr>
            <p:ph type="ftr" sz="quarter" idx="11"/>
          </p:nvPr>
        </p:nvSpPr>
        <p:spPr/>
        <p:txBody>
          <a:bodyPr/>
          <a:lstStyle/>
          <a:p>
            <a:endParaRPr lang="en-GB"/>
          </a:p>
        </p:txBody>
      </p:sp>
      <p:sp>
        <p:nvSpPr>
          <p:cNvPr id="368654" name="Rectangle 14"/>
          <p:cNvSpPr>
            <a:spLocks noChangeArrowheads="1"/>
          </p:cNvSpPr>
          <p:nvPr/>
        </p:nvSpPr>
        <p:spPr bwMode="auto">
          <a:xfrm>
            <a:off x="1890713" y="277814"/>
            <a:ext cx="62865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fld id="{DA9AB326-F47C-4B2E-8AC9-842DF0C6DEF2}" type="slidenum">
              <a:rPr lang="en-GB" sz="1200">
                <a:solidFill>
                  <a:schemeClr val="bg1"/>
                </a:solidFill>
                <a:latin typeface="Tahoma" panose="020B0604030504040204" pitchFamily="34" charset="0"/>
              </a:rPr>
              <a:pPr algn="ctr"/>
              <a:t>7</a:t>
            </a:fld>
            <a:endParaRPr lang="en-GB" sz="1200">
              <a:solidFill>
                <a:schemeClr val="bg1"/>
              </a:solidFill>
              <a:latin typeface="Tahoma" panose="020B0604030504040204" pitchFamily="34" charset="0"/>
            </a:endParaRPr>
          </a:p>
        </p:txBody>
      </p:sp>
      <p:sp>
        <p:nvSpPr>
          <p:cNvPr id="368657" name="Rectangle 17"/>
          <p:cNvSpPr>
            <a:spLocks noChangeArrowheads="1"/>
          </p:cNvSpPr>
          <p:nvPr/>
        </p:nvSpPr>
        <p:spPr bwMode="auto">
          <a:xfrm>
            <a:off x="1524001" y="6642100"/>
            <a:ext cx="1795463" cy="2159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ustDataLst>
      <p:tags r:id="rId1"/>
    </p:custDataLst>
    <p:extLst>
      <p:ext uri="{BB962C8B-B14F-4D97-AF65-F5344CB8AC3E}">
        <p14:creationId xmlns:p14="http://schemas.microsoft.com/office/powerpoint/2010/main" val="4133859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090" name="Rectangle 2050"/>
          <p:cNvSpPr>
            <a:spLocks noGrp="1" noChangeArrowheads="1"/>
          </p:cNvSpPr>
          <p:nvPr>
            <p:ph type="title"/>
          </p:nvPr>
        </p:nvSpPr>
        <p:spPr>
          <a:xfrm>
            <a:off x="1562614" y="0"/>
            <a:ext cx="8911687" cy="914400"/>
          </a:xfrm>
        </p:spPr>
        <p:txBody>
          <a:bodyPr>
            <a:normAutofit/>
          </a:bodyPr>
          <a:lstStyle/>
          <a:p>
            <a:r>
              <a:rPr lang="en-US" sz="4000" b="1" dirty="0"/>
              <a:t>The Heart</a:t>
            </a:r>
          </a:p>
        </p:txBody>
      </p:sp>
      <p:sp>
        <p:nvSpPr>
          <p:cNvPr id="5" name="Footer Placeholder 3"/>
          <p:cNvSpPr>
            <a:spLocks noGrp="1"/>
          </p:cNvSpPr>
          <p:nvPr>
            <p:ph type="ftr" sz="quarter" idx="11"/>
          </p:nvPr>
        </p:nvSpPr>
        <p:spPr/>
        <p:txBody>
          <a:bodyPr/>
          <a:lstStyle/>
          <a:p>
            <a:endParaRPr lang="en-GB"/>
          </a:p>
        </p:txBody>
      </p:sp>
      <p:pic>
        <p:nvPicPr>
          <p:cNvPr id="729091" name="Picture 2051" descr="C:\Documents and Settings\Tom\My Documents\My Pictures\105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49251"/>
            <a:ext cx="12192000" cy="5608749"/>
          </a:xfrm>
          <a:prstGeom prst="rect">
            <a:avLst/>
          </a:prstGeom>
          <a:noFill/>
          <a:extLst>
            <a:ext uri="{909E8E84-426E-40DD-AFC4-6F175D3DCCD1}">
              <a14:hiddenFill xmlns:a14="http://schemas.microsoft.com/office/drawing/2010/main">
                <a:solidFill>
                  <a:srgbClr val="FFFFFF"/>
                </a:solidFill>
              </a14:hiddenFill>
            </a:ext>
          </a:extLst>
        </p:spPr>
      </p:pic>
      <p:sp>
        <p:nvSpPr>
          <p:cNvPr id="729092" name="Text Box 2052"/>
          <p:cNvSpPr txBox="1">
            <a:spLocks noChangeArrowheads="1"/>
          </p:cNvSpPr>
          <p:nvPr/>
        </p:nvSpPr>
        <p:spPr bwMode="auto">
          <a:xfrm>
            <a:off x="8201026" y="6327775"/>
            <a:ext cx="1465263"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Tree>
    <p:extLst>
      <p:ext uri="{BB962C8B-B14F-4D97-AF65-F5344CB8AC3E}">
        <p14:creationId xmlns:p14="http://schemas.microsoft.com/office/powerpoint/2010/main" val="1921488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0691" name="Rectangle 3"/>
          <p:cNvSpPr>
            <a:spLocks noGrp="1" noChangeArrowheads="1"/>
          </p:cNvSpPr>
          <p:nvPr>
            <p:ph type="title"/>
          </p:nvPr>
        </p:nvSpPr>
        <p:spPr>
          <a:xfrm>
            <a:off x="1803535" y="0"/>
            <a:ext cx="8911687" cy="1280890"/>
          </a:xfrm>
        </p:spPr>
        <p:txBody>
          <a:bodyPr/>
          <a:lstStyle/>
          <a:p>
            <a:r>
              <a:rPr lang="en-US" altLang="en-US" sz="4400" b="1" dirty="0">
                <a:solidFill>
                  <a:schemeClr val="accent1"/>
                </a:solidFill>
              </a:rPr>
              <a:t>Functions of the Blood</a:t>
            </a:r>
          </a:p>
        </p:txBody>
      </p:sp>
      <p:sp>
        <p:nvSpPr>
          <p:cNvPr id="370692" name="Rectangle 4"/>
          <p:cNvSpPr>
            <a:spLocks noGrp="1" noChangeArrowheads="1"/>
          </p:cNvSpPr>
          <p:nvPr>
            <p:ph idx="1"/>
          </p:nvPr>
        </p:nvSpPr>
        <p:spPr>
          <a:xfrm>
            <a:off x="554349" y="1428227"/>
            <a:ext cx="10160873" cy="3777622"/>
          </a:xfrm>
        </p:spPr>
        <p:txBody>
          <a:bodyPr>
            <a:normAutofit/>
          </a:bodyPr>
          <a:lstStyle/>
          <a:p>
            <a:r>
              <a:rPr lang="en-US" altLang="en-US" sz="3600" b="1" dirty="0">
                <a:solidFill>
                  <a:schemeClr val="tx1"/>
                </a:solidFill>
              </a:rPr>
              <a:t>Transportation of gases</a:t>
            </a:r>
          </a:p>
          <a:p>
            <a:r>
              <a:rPr lang="en-US" altLang="en-US" sz="3600" b="1" dirty="0">
                <a:solidFill>
                  <a:schemeClr val="tx1"/>
                </a:solidFill>
              </a:rPr>
              <a:t>Nutrition</a:t>
            </a:r>
          </a:p>
          <a:p>
            <a:r>
              <a:rPr lang="en-US" altLang="en-US" sz="3600" b="1" dirty="0">
                <a:solidFill>
                  <a:schemeClr val="tx1"/>
                </a:solidFill>
              </a:rPr>
              <a:t>Regulation</a:t>
            </a:r>
          </a:p>
          <a:p>
            <a:r>
              <a:rPr lang="en-US" altLang="en-US" sz="3600" b="1" dirty="0">
                <a:solidFill>
                  <a:schemeClr val="tx1"/>
                </a:solidFill>
              </a:rPr>
              <a:t>Protection</a:t>
            </a:r>
          </a:p>
          <a:p>
            <a:r>
              <a:rPr lang="en-US" altLang="en-US" sz="3600" b="1" dirty="0">
                <a:solidFill>
                  <a:schemeClr val="tx1"/>
                </a:solidFill>
              </a:rPr>
              <a:t>Excretion</a:t>
            </a:r>
          </a:p>
        </p:txBody>
      </p:sp>
      <p:sp>
        <p:nvSpPr>
          <p:cNvPr id="4" name="Footer Placeholder 4"/>
          <p:cNvSpPr>
            <a:spLocks noGrp="1"/>
          </p:cNvSpPr>
          <p:nvPr>
            <p:ph type="ftr" sz="quarter" idx="11"/>
          </p:nvPr>
        </p:nvSpPr>
        <p:spPr/>
        <p:txBody>
          <a:bodyPr/>
          <a:lstStyle/>
          <a:p>
            <a:endParaRPr lang="en-GB" sz="1050" b="1" dirty="0"/>
          </a:p>
        </p:txBody>
      </p:sp>
    </p:spTree>
    <p:custDataLst>
      <p:tags r:id="rId1"/>
    </p:custDataLst>
    <p:extLst>
      <p:ext uri="{BB962C8B-B14F-4D97-AF65-F5344CB8AC3E}">
        <p14:creationId xmlns:p14="http://schemas.microsoft.com/office/powerpoint/2010/main" val="3555633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370691"/>
                                        </p:tgtEl>
                                        <p:attrNameLst>
                                          <p:attrName>style.visibility</p:attrName>
                                        </p:attrNameLst>
                                      </p:cBhvr>
                                      <p:to>
                                        <p:strVal val="visible"/>
                                      </p:to>
                                    </p:set>
                                    <p:anim calcmode="lin" valueType="num">
                                      <p:cBhvr>
                                        <p:cTn id="7" dur="500" fill="hold"/>
                                        <p:tgtEl>
                                          <p:spTgt spid="370691"/>
                                        </p:tgtEl>
                                        <p:attrNameLst>
                                          <p:attrName>ppt_x</p:attrName>
                                        </p:attrNameLst>
                                      </p:cBhvr>
                                      <p:tavLst>
                                        <p:tav tm="0">
                                          <p:val>
                                            <p:strVal val="#ppt_x"/>
                                          </p:val>
                                        </p:tav>
                                        <p:tav tm="100000">
                                          <p:val>
                                            <p:strVal val="#ppt_x"/>
                                          </p:val>
                                        </p:tav>
                                      </p:tavLst>
                                    </p:anim>
                                    <p:anim calcmode="lin" valueType="num">
                                      <p:cBhvr>
                                        <p:cTn id="8" dur="500" fill="hold"/>
                                        <p:tgtEl>
                                          <p:spTgt spid="370691"/>
                                        </p:tgtEl>
                                        <p:attrNameLst>
                                          <p:attrName>ppt_y</p:attrName>
                                        </p:attrNameLst>
                                      </p:cBhvr>
                                      <p:tavLst>
                                        <p:tav tm="0">
                                          <p:val>
                                            <p:strVal val="#ppt_y-#ppt_h/2"/>
                                          </p:val>
                                        </p:tav>
                                        <p:tav tm="100000">
                                          <p:val>
                                            <p:strVal val="#ppt_y"/>
                                          </p:val>
                                        </p:tav>
                                      </p:tavLst>
                                    </p:anim>
                                    <p:anim calcmode="lin" valueType="num">
                                      <p:cBhvr>
                                        <p:cTn id="9" dur="500" fill="hold"/>
                                        <p:tgtEl>
                                          <p:spTgt spid="370691"/>
                                        </p:tgtEl>
                                        <p:attrNameLst>
                                          <p:attrName>ppt_w</p:attrName>
                                        </p:attrNameLst>
                                      </p:cBhvr>
                                      <p:tavLst>
                                        <p:tav tm="0">
                                          <p:val>
                                            <p:strVal val="#ppt_w"/>
                                          </p:val>
                                        </p:tav>
                                        <p:tav tm="100000">
                                          <p:val>
                                            <p:strVal val="#ppt_w"/>
                                          </p:val>
                                        </p:tav>
                                      </p:tavLst>
                                    </p:anim>
                                    <p:anim calcmode="lin" valueType="num">
                                      <p:cBhvr>
                                        <p:cTn id="10" dur="500" fill="hold"/>
                                        <p:tgtEl>
                                          <p:spTgt spid="370691"/>
                                        </p:tgtEl>
                                        <p:attrNameLst>
                                          <p:attrName>ppt_h</p:attrName>
                                        </p:attrNameLst>
                                      </p:cBhvr>
                                      <p:tavLst>
                                        <p:tav tm="0">
                                          <p:val>
                                            <p:fltVal val="0"/>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370692">
                                            <p:txEl>
                                              <p:pRg st="0" end="0"/>
                                            </p:txEl>
                                          </p:spTgt>
                                        </p:tgtEl>
                                        <p:attrNameLst>
                                          <p:attrName>style.visibility</p:attrName>
                                        </p:attrNameLst>
                                      </p:cBhvr>
                                      <p:to>
                                        <p:strVal val="visible"/>
                                      </p:to>
                                    </p:set>
                                    <p:anim calcmode="lin" valueType="num">
                                      <p:cBhvr>
                                        <p:cTn id="15" dur="500" fill="hold"/>
                                        <p:tgtEl>
                                          <p:spTgt spid="370692">
                                            <p:txEl>
                                              <p:pRg st="0" end="0"/>
                                            </p:txEl>
                                          </p:spTgt>
                                        </p:tgtEl>
                                        <p:attrNameLst>
                                          <p:attrName>ppt_x</p:attrName>
                                        </p:attrNameLst>
                                      </p:cBhvr>
                                      <p:tavLst>
                                        <p:tav tm="0">
                                          <p:val>
                                            <p:strVal val="#ppt_x-#ppt_w/2"/>
                                          </p:val>
                                        </p:tav>
                                        <p:tav tm="100000">
                                          <p:val>
                                            <p:strVal val="#ppt_x"/>
                                          </p:val>
                                        </p:tav>
                                      </p:tavLst>
                                    </p:anim>
                                    <p:anim calcmode="lin" valueType="num">
                                      <p:cBhvr>
                                        <p:cTn id="16" dur="500" fill="hold"/>
                                        <p:tgtEl>
                                          <p:spTgt spid="370692">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70692">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370692">
                                            <p:txEl>
                                              <p:pRg st="0" end="0"/>
                                            </p:txEl>
                                          </p:spTgt>
                                        </p:tgtEl>
                                        <p:attrNameLst>
                                          <p:attrName>ppt_h</p:attrName>
                                        </p:attrNameLst>
                                      </p:cBhvr>
                                      <p:tavLst>
                                        <p:tav tm="0">
                                          <p:val>
                                            <p:strVal val="#ppt_h"/>
                                          </p:val>
                                        </p:tav>
                                        <p:tav tm="100000">
                                          <p:val>
                                            <p:strVal val="#ppt_h"/>
                                          </p:val>
                                        </p:tav>
                                      </p:tavLst>
                                    </p:anim>
                                  </p:childTnLst>
                                  <p:subTnLst>
                                    <p:animClr clrSpc="rgb" dir="cw">
                                      <p:cBhvr override="childStyle">
                                        <p:cTn dur="1" fill="hold" display="0" masterRel="nextClick" afterEffect="1"/>
                                        <p:tgtEl>
                                          <p:spTgt spid="370692">
                                            <p:txEl>
                                              <p:pRg st="0" end="0"/>
                                            </p:txEl>
                                          </p:spTgt>
                                        </p:tgtEl>
                                        <p:attrNameLst>
                                          <p:attrName>ppt_c</p:attrName>
                                        </p:attrNameLst>
                                      </p:cBhvr>
                                      <p:to>
                                        <a:srgbClr val="DBDBDB"/>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370692">
                                            <p:txEl>
                                              <p:pRg st="1" end="1"/>
                                            </p:txEl>
                                          </p:spTgt>
                                        </p:tgtEl>
                                        <p:attrNameLst>
                                          <p:attrName>style.visibility</p:attrName>
                                        </p:attrNameLst>
                                      </p:cBhvr>
                                      <p:to>
                                        <p:strVal val="visible"/>
                                      </p:to>
                                    </p:set>
                                    <p:anim calcmode="lin" valueType="num">
                                      <p:cBhvr>
                                        <p:cTn id="23" dur="500" fill="hold"/>
                                        <p:tgtEl>
                                          <p:spTgt spid="370692">
                                            <p:txEl>
                                              <p:pRg st="1" end="1"/>
                                            </p:txEl>
                                          </p:spTgt>
                                        </p:tgtEl>
                                        <p:attrNameLst>
                                          <p:attrName>ppt_x</p:attrName>
                                        </p:attrNameLst>
                                      </p:cBhvr>
                                      <p:tavLst>
                                        <p:tav tm="0">
                                          <p:val>
                                            <p:strVal val="#ppt_x-#ppt_w/2"/>
                                          </p:val>
                                        </p:tav>
                                        <p:tav tm="100000">
                                          <p:val>
                                            <p:strVal val="#ppt_x"/>
                                          </p:val>
                                        </p:tav>
                                      </p:tavLst>
                                    </p:anim>
                                    <p:anim calcmode="lin" valueType="num">
                                      <p:cBhvr>
                                        <p:cTn id="24" dur="500" fill="hold"/>
                                        <p:tgtEl>
                                          <p:spTgt spid="370692">
                                            <p:txEl>
                                              <p:pRg st="1" end="1"/>
                                            </p:txEl>
                                          </p:spTgt>
                                        </p:tgtEl>
                                        <p:attrNameLst>
                                          <p:attrName>ppt_y</p:attrName>
                                        </p:attrNameLst>
                                      </p:cBhvr>
                                      <p:tavLst>
                                        <p:tav tm="0">
                                          <p:val>
                                            <p:strVal val="#ppt_y"/>
                                          </p:val>
                                        </p:tav>
                                        <p:tav tm="100000">
                                          <p:val>
                                            <p:strVal val="#ppt_y"/>
                                          </p:val>
                                        </p:tav>
                                      </p:tavLst>
                                    </p:anim>
                                    <p:anim calcmode="lin" valueType="num">
                                      <p:cBhvr>
                                        <p:cTn id="25" dur="500" fill="hold"/>
                                        <p:tgtEl>
                                          <p:spTgt spid="370692">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370692">
                                            <p:txEl>
                                              <p:pRg st="1" end="1"/>
                                            </p:txEl>
                                          </p:spTgt>
                                        </p:tgtEl>
                                        <p:attrNameLst>
                                          <p:attrName>ppt_h</p:attrName>
                                        </p:attrNameLst>
                                      </p:cBhvr>
                                      <p:tavLst>
                                        <p:tav tm="0">
                                          <p:val>
                                            <p:strVal val="#ppt_h"/>
                                          </p:val>
                                        </p:tav>
                                        <p:tav tm="100000">
                                          <p:val>
                                            <p:strVal val="#ppt_h"/>
                                          </p:val>
                                        </p:tav>
                                      </p:tavLst>
                                    </p:anim>
                                  </p:childTnLst>
                                  <p:subTnLst>
                                    <p:animClr clrSpc="rgb" dir="cw">
                                      <p:cBhvr override="childStyle">
                                        <p:cTn dur="1" fill="hold" display="0" masterRel="nextClick" afterEffect="1"/>
                                        <p:tgtEl>
                                          <p:spTgt spid="370692">
                                            <p:txEl>
                                              <p:pRg st="1" end="1"/>
                                            </p:txEl>
                                          </p:spTgt>
                                        </p:tgtEl>
                                        <p:attrNameLst>
                                          <p:attrName>ppt_c</p:attrName>
                                        </p:attrNameLst>
                                      </p:cBhvr>
                                      <p:to>
                                        <a:srgbClr val="DBDBDB"/>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8" fill="hold" grpId="0" nodeType="clickEffect">
                                  <p:stCondLst>
                                    <p:cond delay="0"/>
                                  </p:stCondLst>
                                  <p:childTnLst>
                                    <p:set>
                                      <p:cBhvr>
                                        <p:cTn id="30" dur="1" fill="hold">
                                          <p:stCondLst>
                                            <p:cond delay="0"/>
                                          </p:stCondLst>
                                        </p:cTn>
                                        <p:tgtEl>
                                          <p:spTgt spid="370692">
                                            <p:txEl>
                                              <p:pRg st="2" end="2"/>
                                            </p:txEl>
                                          </p:spTgt>
                                        </p:tgtEl>
                                        <p:attrNameLst>
                                          <p:attrName>style.visibility</p:attrName>
                                        </p:attrNameLst>
                                      </p:cBhvr>
                                      <p:to>
                                        <p:strVal val="visible"/>
                                      </p:to>
                                    </p:set>
                                    <p:anim calcmode="lin" valueType="num">
                                      <p:cBhvr>
                                        <p:cTn id="31" dur="500" fill="hold"/>
                                        <p:tgtEl>
                                          <p:spTgt spid="370692">
                                            <p:txEl>
                                              <p:pRg st="2" end="2"/>
                                            </p:txEl>
                                          </p:spTgt>
                                        </p:tgtEl>
                                        <p:attrNameLst>
                                          <p:attrName>ppt_x</p:attrName>
                                        </p:attrNameLst>
                                      </p:cBhvr>
                                      <p:tavLst>
                                        <p:tav tm="0">
                                          <p:val>
                                            <p:strVal val="#ppt_x-#ppt_w/2"/>
                                          </p:val>
                                        </p:tav>
                                        <p:tav tm="100000">
                                          <p:val>
                                            <p:strVal val="#ppt_x"/>
                                          </p:val>
                                        </p:tav>
                                      </p:tavLst>
                                    </p:anim>
                                    <p:anim calcmode="lin" valueType="num">
                                      <p:cBhvr>
                                        <p:cTn id="32" dur="500" fill="hold"/>
                                        <p:tgtEl>
                                          <p:spTgt spid="370692">
                                            <p:txEl>
                                              <p:pRg st="2" end="2"/>
                                            </p:txEl>
                                          </p:spTgt>
                                        </p:tgtEl>
                                        <p:attrNameLst>
                                          <p:attrName>ppt_y</p:attrName>
                                        </p:attrNameLst>
                                      </p:cBhvr>
                                      <p:tavLst>
                                        <p:tav tm="0">
                                          <p:val>
                                            <p:strVal val="#ppt_y"/>
                                          </p:val>
                                        </p:tav>
                                        <p:tav tm="100000">
                                          <p:val>
                                            <p:strVal val="#ppt_y"/>
                                          </p:val>
                                        </p:tav>
                                      </p:tavLst>
                                    </p:anim>
                                    <p:anim calcmode="lin" valueType="num">
                                      <p:cBhvr>
                                        <p:cTn id="33" dur="500" fill="hold"/>
                                        <p:tgtEl>
                                          <p:spTgt spid="370692">
                                            <p:txEl>
                                              <p:pRg st="2" end="2"/>
                                            </p:txEl>
                                          </p:spTgt>
                                        </p:tgtEl>
                                        <p:attrNameLst>
                                          <p:attrName>ppt_w</p:attrName>
                                        </p:attrNameLst>
                                      </p:cBhvr>
                                      <p:tavLst>
                                        <p:tav tm="0">
                                          <p:val>
                                            <p:fltVal val="0"/>
                                          </p:val>
                                        </p:tav>
                                        <p:tav tm="100000">
                                          <p:val>
                                            <p:strVal val="#ppt_w"/>
                                          </p:val>
                                        </p:tav>
                                      </p:tavLst>
                                    </p:anim>
                                    <p:anim calcmode="lin" valueType="num">
                                      <p:cBhvr>
                                        <p:cTn id="34" dur="500" fill="hold"/>
                                        <p:tgtEl>
                                          <p:spTgt spid="370692">
                                            <p:txEl>
                                              <p:pRg st="2" end="2"/>
                                            </p:txEl>
                                          </p:spTgt>
                                        </p:tgtEl>
                                        <p:attrNameLst>
                                          <p:attrName>ppt_h</p:attrName>
                                        </p:attrNameLst>
                                      </p:cBhvr>
                                      <p:tavLst>
                                        <p:tav tm="0">
                                          <p:val>
                                            <p:strVal val="#ppt_h"/>
                                          </p:val>
                                        </p:tav>
                                        <p:tav tm="100000">
                                          <p:val>
                                            <p:strVal val="#ppt_h"/>
                                          </p:val>
                                        </p:tav>
                                      </p:tavLst>
                                    </p:anim>
                                  </p:childTnLst>
                                  <p:subTnLst>
                                    <p:animClr clrSpc="rgb" dir="cw">
                                      <p:cBhvr override="childStyle">
                                        <p:cTn dur="1" fill="hold" display="0" masterRel="nextClick" afterEffect="1"/>
                                        <p:tgtEl>
                                          <p:spTgt spid="370692">
                                            <p:txEl>
                                              <p:pRg st="2" end="2"/>
                                            </p:txEl>
                                          </p:spTgt>
                                        </p:tgtEl>
                                        <p:attrNameLst>
                                          <p:attrName>ppt_c</p:attrName>
                                        </p:attrNameLst>
                                      </p:cBhvr>
                                      <p:to>
                                        <a:srgbClr val="DBDBDB"/>
                                      </p:to>
                                    </p:animClr>
                                  </p:subTnLst>
                                </p:cTn>
                              </p:par>
                            </p:childTnLst>
                          </p:cTn>
                        </p:par>
                      </p:childTnLst>
                    </p:cTn>
                  </p:par>
                  <p:par>
                    <p:cTn id="35" fill="hold" nodeType="clickPar">
                      <p:stCondLst>
                        <p:cond delay="indefinite"/>
                      </p:stCondLst>
                      <p:childTnLst>
                        <p:par>
                          <p:cTn id="36" fill="hold" nodeType="withGroup">
                            <p:stCondLst>
                              <p:cond delay="0"/>
                            </p:stCondLst>
                            <p:childTnLst>
                              <p:par>
                                <p:cTn id="37" presetID="17" presetClass="entr" presetSubtype="8" fill="hold" grpId="0" nodeType="clickEffect">
                                  <p:stCondLst>
                                    <p:cond delay="0"/>
                                  </p:stCondLst>
                                  <p:childTnLst>
                                    <p:set>
                                      <p:cBhvr>
                                        <p:cTn id="38" dur="1" fill="hold">
                                          <p:stCondLst>
                                            <p:cond delay="0"/>
                                          </p:stCondLst>
                                        </p:cTn>
                                        <p:tgtEl>
                                          <p:spTgt spid="370692">
                                            <p:txEl>
                                              <p:pRg st="3" end="3"/>
                                            </p:txEl>
                                          </p:spTgt>
                                        </p:tgtEl>
                                        <p:attrNameLst>
                                          <p:attrName>style.visibility</p:attrName>
                                        </p:attrNameLst>
                                      </p:cBhvr>
                                      <p:to>
                                        <p:strVal val="visible"/>
                                      </p:to>
                                    </p:set>
                                    <p:anim calcmode="lin" valueType="num">
                                      <p:cBhvr>
                                        <p:cTn id="39" dur="500" fill="hold"/>
                                        <p:tgtEl>
                                          <p:spTgt spid="370692">
                                            <p:txEl>
                                              <p:pRg st="3" end="3"/>
                                            </p:txEl>
                                          </p:spTgt>
                                        </p:tgtEl>
                                        <p:attrNameLst>
                                          <p:attrName>ppt_x</p:attrName>
                                        </p:attrNameLst>
                                      </p:cBhvr>
                                      <p:tavLst>
                                        <p:tav tm="0">
                                          <p:val>
                                            <p:strVal val="#ppt_x-#ppt_w/2"/>
                                          </p:val>
                                        </p:tav>
                                        <p:tav tm="100000">
                                          <p:val>
                                            <p:strVal val="#ppt_x"/>
                                          </p:val>
                                        </p:tav>
                                      </p:tavLst>
                                    </p:anim>
                                    <p:anim calcmode="lin" valueType="num">
                                      <p:cBhvr>
                                        <p:cTn id="40" dur="500" fill="hold"/>
                                        <p:tgtEl>
                                          <p:spTgt spid="370692">
                                            <p:txEl>
                                              <p:pRg st="3" end="3"/>
                                            </p:txEl>
                                          </p:spTgt>
                                        </p:tgtEl>
                                        <p:attrNameLst>
                                          <p:attrName>ppt_y</p:attrName>
                                        </p:attrNameLst>
                                      </p:cBhvr>
                                      <p:tavLst>
                                        <p:tav tm="0">
                                          <p:val>
                                            <p:strVal val="#ppt_y"/>
                                          </p:val>
                                        </p:tav>
                                        <p:tav tm="100000">
                                          <p:val>
                                            <p:strVal val="#ppt_y"/>
                                          </p:val>
                                        </p:tav>
                                      </p:tavLst>
                                    </p:anim>
                                    <p:anim calcmode="lin" valueType="num">
                                      <p:cBhvr>
                                        <p:cTn id="41" dur="500" fill="hold"/>
                                        <p:tgtEl>
                                          <p:spTgt spid="370692">
                                            <p:txEl>
                                              <p:pRg st="3" end="3"/>
                                            </p:txEl>
                                          </p:spTgt>
                                        </p:tgtEl>
                                        <p:attrNameLst>
                                          <p:attrName>ppt_w</p:attrName>
                                        </p:attrNameLst>
                                      </p:cBhvr>
                                      <p:tavLst>
                                        <p:tav tm="0">
                                          <p:val>
                                            <p:fltVal val="0"/>
                                          </p:val>
                                        </p:tav>
                                        <p:tav tm="100000">
                                          <p:val>
                                            <p:strVal val="#ppt_w"/>
                                          </p:val>
                                        </p:tav>
                                      </p:tavLst>
                                    </p:anim>
                                    <p:anim calcmode="lin" valueType="num">
                                      <p:cBhvr>
                                        <p:cTn id="42" dur="500" fill="hold"/>
                                        <p:tgtEl>
                                          <p:spTgt spid="370692">
                                            <p:txEl>
                                              <p:pRg st="3" end="3"/>
                                            </p:txEl>
                                          </p:spTgt>
                                        </p:tgtEl>
                                        <p:attrNameLst>
                                          <p:attrName>ppt_h</p:attrName>
                                        </p:attrNameLst>
                                      </p:cBhvr>
                                      <p:tavLst>
                                        <p:tav tm="0">
                                          <p:val>
                                            <p:strVal val="#ppt_h"/>
                                          </p:val>
                                        </p:tav>
                                        <p:tav tm="100000">
                                          <p:val>
                                            <p:strVal val="#ppt_h"/>
                                          </p:val>
                                        </p:tav>
                                      </p:tavLst>
                                    </p:anim>
                                  </p:childTnLst>
                                  <p:subTnLst>
                                    <p:animClr clrSpc="rgb" dir="cw">
                                      <p:cBhvr override="childStyle">
                                        <p:cTn dur="1" fill="hold" display="0" masterRel="nextClick" afterEffect="1"/>
                                        <p:tgtEl>
                                          <p:spTgt spid="370692">
                                            <p:txEl>
                                              <p:pRg st="3" end="3"/>
                                            </p:txEl>
                                          </p:spTgt>
                                        </p:tgtEl>
                                        <p:attrNameLst>
                                          <p:attrName>ppt_c</p:attrName>
                                        </p:attrNameLst>
                                      </p:cBhvr>
                                      <p:to>
                                        <a:srgbClr val="DBDBDB"/>
                                      </p:to>
                                    </p:animClr>
                                  </p:subTnLst>
                                </p:cTn>
                              </p:par>
                            </p:childTnLst>
                          </p:cTn>
                        </p:par>
                      </p:childTnLst>
                    </p:cTn>
                  </p:par>
                  <p:par>
                    <p:cTn id="43" fill="hold" nodeType="clickPar">
                      <p:stCondLst>
                        <p:cond delay="indefinite"/>
                      </p:stCondLst>
                      <p:childTnLst>
                        <p:par>
                          <p:cTn id="44" fill="hold" nodeType="withGroup">
                            <p:stCondLst>
                              <p:cond delay="0"/>
                            </p:stCondLst>
                            <p:childTnLst>
                              <p:par>
                                <p:cTn id="45" presetID="17" presetClass="entr" presetSubtype="8" fill="hold" grpId="0" nodeType="clickEffect">
                                  <p:stCondLst>
                                    <p:cond delay="0"/>
                                  </p:stCondLst>
                                  <p:childTnLst>
                                    <p:set>
                                      <p:cBhvr>
                                        <p:cTn id="46" dur="1" fill="hold">
                                          <p:stCondLst>
                                            <p:cond delay="0"/>
                                          </p:stCondLst>
                                        </p:cTn>
                                        <p:tgtEl>
                                          <p:spTgt spid="370692">
                                            <p:txEl>
                                              <p:pRg st="4" end="4"/>
                                            </p:txEl>
                                          </p:spTgt>
                                        </p:tgtEl>
                                        <p:attrNameLst>
                                          <p:attrName>style.visibility</p:attrName>
                                        </p:attrNameLst>
                                      </p:cBhvr>
                                      <p:to>
                                        <p:strVal val="visible"/>
                                      </p:to>
                                    </p:set>
                                    <p:anim calcmode="lin" valueType="num">
                                      <p:cBhvr>
                                        <p:cTn id="47" dur="500" fill="hold"/>
                                        <p:tgtEl>
                                          <p:spTgt spid="370692">
                                            <p:txEl>
                                              <p:pRg st="4" end="4"/>
                                            </p:txEl>
                                          </p:spTgt>
                                        </p:tgtEl>
                                        <p:attrNameLst>
                                          <p:attrName>ppt_x</p:attrName>
                                        </p:attrNameLst>
                                      </p:cBhvr>
                                      <p:tavLst>
                                        <p:tav tm="0">
                                          <p:val>
                                            <p:strVal val="#ppt_x-#ppt_w/2"/>
                                          </p:val>
                                        </p:tav>
                                        <p:tav tm="100000">
                                          <p:val>
                                            <p:strVal val="#ppt_x"/>
                                          </p:val>
                                        </p:tav>
                                      </p:tavLst>
                                    </p:anim>
                                    <p:anim calcmode="lin" valueType="num">
                                      <p:cBhvr>
                                        <p:cTn id="48" dur="500" fill="hold"/>
                                        <p:tgtEl>
                                          <p:spTgt spid="370692">
                                            <p:txEl>
                                              <p:pRg st="4" end="4"/>
                                            </p:txEl>
                                          </p:spTgt>
                                        </p:tgtEl>
                                        <p:attrNameLst>
                                          <p:attrName>ppt_y</p:attrName>
                                        </p:attrNameLst>
                                      </p:cBhvr>
                                      <p:tavLst>
                                        <p:tav tm="0">
                                          <p:val>
                                            <p:strVal val="#ppt_y"/>
                                          </p:val>
                                        </p:tav>
                                        <p:tav tm="100000">
                                          <p:val>
                                            <p:strVal val="#ppt_y"/>
                                          </p:val>
                                        </p:tav>
                                      </p:tavLst>
                                    </p:anim>
                                    <p:anim calcmode="lin" valueType="num">
                                      <p:cBhvr>
                                        <p:cTn id="49" dur="500" fill="hold"/>
                                        <p:tgtEl>
                                          <p:spTgt spid="370692">
                                            <p:txEl>
                                              <p:pRg st="4" end="4"/>
                                            </p:txEl>
                                          </p:spTgt>
                                        </p:tgtEl>
                                        <p:attrNameLst>
                                          <p:attrName>ppt_w</p:attrName>
                                        </p:attrNameLst>
                                      </p:cBhvr>
                                      <p:tavLst>
                                        <p:tav tm="0">
                                          <p:val>
                                            <p:fltVal val="0"/>
                                          </p:val>
                                        </p:tav>
                                        <p:tav tm="100000">
                                          <p:val>
                                            <p:strVal val="#ppt_w"/>
                                          </p:val>
                                        </p:tav>
                                      </p:tavLst>
                                    </p:anim>
                                    <p:anim calcmode="lin" valueType="num">
                                      <p:cBhvr>
                                        <p:cTn id="50" dur="500" fill="hold"/>
                                        <p:tgtEl>
                                          <p:spTgt spid="370692">
                                            <p:txEl>
                                              <p:pRg st="4" end="4"/>
                                            </p:txEl>
                                          </p:spTgt>
                                        </p:tgtEl>
                                        <p:attrNameLst>
                                          <p:attrName>ppt_h</p:attrName>
                                        </p:attrNameLst>
                                      </p:cBhvr>
                                      <p:tavLst>
                                        <p:tav tm="0">
                                          <p:val>
                                            <p:strVal val="#ppt_h"/>
                                          </p:val>
                                        </p:tav>
                                        <p:tav tm="100000">
                                          <p:val>
                                            <p:strVal val="#ppt_h"/>
                                          </p:val>
                                        </p:tav>
                                      </p:tavLst>
                                    </p:anim>
                                  </p:childTnLst>
                                  <p:subTnLst>
                                    <p:animClr clrSpc="rgb" dir="cw">
                                      <p:cBhvr override="childStyle">
                                        <p:cTn dur="1" fill="hold" display="0" masterRel="nextClick" afterEffect="1"/>
                                        <p:tgtEl>
                                          <p:spTgt spid="370692">
                                            <p:txEl>
                                              <p:pRg st="4" end="4"/>
                                            </p:txEl>
                                          </p:spTgt>
                                        </p:tgtEl>
                                        <p:attrNameLst>
                                          <p:attrName>ppt_c</p:attrName>
                                        </p:attrNameLst>
                                      </p:cBhvr>
                                      <p:to>
                                        <a:srgbClr val="DBDBDB"/>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691" grpId="0" autoUpdateAnimBg="0"/>
      <p:bldP spid="370692" grpId="0" build="p"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POWER3D SOUND" val="Shrink to Corner and Roll"/>
  <p:tag name="POWER3D OPTIONS" val="Medium "/>
  <p:tag name="POWER3D TRANSITION" val="Shnroll.p3d 6"/>
</p:tagLst>
</file>

<file path=ppt/tags/tag2.xml><?xml version="1.0" encoding="utf-8"?>
<p:tagLst xmlns:a="http://schemas.openxmlformats.org/drawingml/2006/main" xmlns:r="http://schemas.openxmlformats.org/officeDocument/2006/relationships" xmlns:p="http://schemas.openxmlformats.org/presentationml/2006/main">
  <p:tag name="POWER3D SOUND" val="Tumbling Away"/>
  <p:tag name="POWER3D IMAGE0" val="PINBUMP.TGA"/>
  <p:tag name="POWER3D OPTIONS" val="Medium "/>
  <p:tag name="POWER3D TRANSITION" val="Tumbling.p3d 0"/>
</p:tagLst>
</file>

<file path=ppt/tags/tag3.xml><?xml version="1.0" encoding="utf-8"?>
<p:tagLst xmlns:a="http://schemas.openxmlformats.org/drawingml/2006/main" xmlns:r="http://schemas.openxmlformats.org/officeDocument/2006/relationships" xmlns:p="http://schemas.openxmlformats.org/presentationml/2006/main">
  <p:tag name="POWER3D SOUND" val="Two Panels"/>
  <p:tag name="POWER3D OPTIONS" val="Medium "/>
  <p:tag name="POWER3D TRANSITION" val="Twopanel.p3d 3"/>
</p:tagLst>
</file>

<file path=ppt/tags/tag4.xml><?xml version="1.0" encoding="utf-8"?>
<p:tagLst xmlns:a="http://schemas.openxmlformats.org/drawingml/2006/main" xmlns:r="http://schemas.openxmlformats.org/officeDocument/2006/relationships" xmlns:p="http://schemas.openxmlformats.org/presentationml/2006/main">
  <p:tag name="POWER3D SOUND" val="Shrink to Corner and Roll"/>
  <p:tag name="POWER3D OPTIONS" val="Medium "/>
  <p:tag name="POWER3D TRANSITION" val="Shnroll.p3d 0"/>
</p:tagLst>
</file>

<file path=ppt/tags/tag5.xml><?xml version="1.0" encoding="utf-8"?>
<p:tagLst xmlns:a="http://schemas.openxmlformats.org/drawingml/2006/main" xmlns:r="http://schemas.openxmlformats.org/officeDocument/2006/relationships" xmlns:p="http://schemas.openxmlformats.org/presentationml/2006/main">
  <p:tag name="POWER3D SOUND" val="On Edge"/>
  <p:tag name="POWER3D OPTIONS" val="Medium "/>
  <p:tag name="POWER3D TRANSITION" val="OnEdge.p3d 0"/>
</p:tagLst>
</file>

<file path=ppt/tags/tag6.xml><?xml version="1.0" encoding="utf-8"?>
<p:tagLst xmlns:a="http://schemas.openxmlformats.org/drawingml/2006/main" xmlns:r="http://schemas.openxmlformats.org/officeDocument/2006/relationships" xmlns:p="http://schemas.openxmlformats.org/presentationml/2006/main">
  <p:tag name="POWER3D SOUND" val="Turning Billboard"/>
  <p:tag name="POWER3D OPTIONS" val="Medium "/>
  <p:tag name="POWER3D TRANSITION" val="Bilboard.p3d 0"/>
</p:tagLst>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2108</TotalTime>
  <Words>2657</Words>
  <Application>Microsoft Office PowerPoint</Application>
  <PresentationFormat>Widescreen</PresentationFormat>
  <Paragraphs>344</Paragraphs>
  <Slides>67</Slides>
  <Notes>13</Notes>
  <HiddenSlides>3</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67</vt:i4>
      </vt:variant>
    </vt:vector>
  </HeadingPairs>
  <TitlesOfParts>
    <vt:vector size="83" baseType="lpstr">
      <vt:lpstr>Anton</vt:lpstr>
      <vt:lpstr>Arial</vt:lpstr>
      <vt:lpstr>Arial MT</vt:lpstr>
      <vt:lpstr>Arial Narrow</vt:lpstr>
      <vt:lpstr>Arial Rounded MT Bold</vt:lpstr>
      <vt:lpstr>Bookman Old Style</vt:lpstr>
      <vt:lpstr>Cabin</vt:lpstr>
      <vt:lpstr>Calibri</vt:lpstr>
      <vt:lpstr>Century Gothic</vt:lpstr>
      <vt:lpstr>Noto Sans Symbols</vt:lpstr>
      <vt:lpstr>Tahoma</vt:lpstr>
      <vt:lpstr>Teko</vt:lpstr>
      <vt:lpstr>Times New Roman</vt:lpstr>
      <vt:lpstr>Wingdings 2</vt:lpstr>
      <vt:lpstr>Wingdings 3</vt:lpstr>
      <vt:lpstr>Wisp</vt:lpstr>
      <vt:lpstr>FIRST AID</vt:lpstr>
      <vt:lpstr>INTRODUCTION</vt:lpstr>
      <vt:lpstr>PowerPoint Presentation</vt:lpstr>
      <vt:lpstr>PowerPoint Presentation</vt:lpstr>
      <vt:lpstr>Human Anatomy (remind/revise)</vt:lpstr>
      <vt:lpstr>Circulatory System</vt:lpstr>
      <vt:lpstr>Circulatory System</vt:lpstr>
      <vt:lpstr>The Heart</vt:lpstr>
      <vt:lpstr>Functions of the Blood</vt:lpstr>
      <vt:lpstr>Pulse Points</vt:lpstr>
      <vt:lpstr>The Respiratory System</vt:lpstr>
      <vt:lpstr>FIRST AID AND BASIC LIFE SUPPORT</vt:lpstr>
      <vt:lpstr>COURSE OUTLINE</vt:lpstr>
      <vt:lpstr>FIRST AID </vt:lpstr>
      <vt:lpstr>PowerPoint Presentation</vt:lpstr>
      <vt:lpstr>Objectives/Aims/Reasons for carrying out First Aid </vt:lpstr>
      <vt:lpstr>3 Ps</vt:lpstr>
      <vt:lpstr>The Aims of First Aid</vt:lpstr>
      <vt:lpstr>PowerPoint Presentation</vt:lpstr>
      <vt:lpstr>PowerPoint Presentation</vt:lpstr>
      <vt:lpstr>General principles of first aid</vt:lpstr>
      <vt:lpstr>Principles cont’d…</vt:lpstr>
      <vt:lpstr>Philosophy of First Aid</vt:lpstr>
      <vt:lpstr>Importance of first aid:</vt:lpstr>
      <vt:lpstr>Golden rule’s of first aid.</vt:lpstr>
      <vt:lpstr>First  Aid priorities </vt:lpstr>
      <vt:lpstr>RESPONSIBLITIES OF A FIRST AIDER</vt:lpstr>
      <vt:lpstr>PowerPoint Presentation</vt:lpstr>
      <vt:lpstr>QUALITIES OF A FIRST AIDER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Sequence checks to be made in the assessment of a casualty </vt:lpstr>
      <vt:lpstr>Problems</vt:lpstr>
      <vt:lpstr>Incident management</vt:lpstr>
      <vt:lpstr>  Incident Management</vt:lpstr>
      <vt:lpstr>PRINCIPLES AND PRACTICES OF FIRST AID</vt:lpstr>
      <vt:lpstr>SURVEY THE SCENE</vt:lpstr>
      <vt:lpstr>PowerPoint Presentation</vt:lpstr>
      <vt:lpstr>PowerPoint Presentation</vt:lpstr>
      <vt:lpstr>PowerPoint Presentation</vt:lpstr>
      <vt:lpstr>PowerPoint Presentation</vt:lpstr>
      <vt:lpstr>PowerPoint Presentation</vt:lpstr>
      <vt:lpstr> ASSESS THE SITUATION</vt:lpstr>
      <vt:lpstr>PowerPoint Presentation</vt:lpstr>
      <vt:lpstr>PowerPoint Presentation</vt:lpstr>
      <vt:lpstr>DO A PRIMARY SURVEY OF THE VICTIM</vt:lpstr>
      <vt:lpstr>The primary survey (assessment for priorities)</vt:lpstr>
      <vt:lpstr>Levels of response</vt:lpstr>
      <vt:lpstr>PowerPoint Presentation</vt:lpstr>
      <vt:lpstr>Primary survey ...</vt:lpstr>
      <vt:lpstr>Primary Survey…</vt:lpstr>
      <vt:lpstr>Primary Survey cont.…</vt:lpstr>
      <vt:lpstr>The Primary Survey summary</vt:lpstr>
      <vt:lpstr>MAKING THE CALL</vt:lpstr>
      <vt:lpstr>PowerPoint Presentation</vt:lpstr>
      <vt:lpstr>DO A SECONDARY SURVEY OF THE VICTIM</vt:lpstr>
      <vt:lpstr>Secondary survey (assessment for other injuries/medical conditions)</vt:lpstr>
      <vt:lpstr>DECIDING TO TRANSPORT THE VICTIM</vt:lpstr>
      <vt:lpstr>THE SCOPE OF FIRST AID</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AID</dc:title>
  <dc:creator>Admin</dc:creator>
  <cp:lastModifiedBy>user</cp:lastModifiedBy>
  <cp:revision>44</cp:revision>
  <cp:lastPrinted>2021-05-11T11:09:03Z</cp:lastPrinted>
  <dcterms:created xsi:type="dcterms:W3CDTF">2018-10-10T19:30:21Z</dcterms:created>
  <dcterms:modified xsi:type="dcterms:W3CDTF">2021-06-29T07:20:52Z</dcterms:modified>
</cp:coreProperties>
</file>