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276.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65.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243.xml" ContentType="application/vnd.openxmlformats-officedocument.presentationml.slide+xml"/>
  <Override PartName="/ppt/notesMasters/notesMaster1.xml" ContentType="application/vnd.openxmlformats-officedocument.presentationml.notesMaster+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259.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s/slide248.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237.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slides/slide262.xml" ContentType="application/vnd.openxmlformats-officedocument.presentationml.slide+xml"/>
  <Override PartName="/ppt/slides/slide273.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s/slide2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slides/slide278.xml" ContentType="application/vnd.openxmlformats-officedocument.presentationml.slide+xml"/>
  <Override PartName="/ppt/notesSlides/notesSlide4.xml" ContentType="application/vnd.openxmlformats-officedocument.presentationml.notes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slides/slide267.xml" ContentType="application/vnd.openxmlformats-officedocument.presentationml.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s/slide209.xml" ContentType="application/vnd.openxmlformats-officedocument.presentationml.slide+xml"/>
  <Override PartName="/ppt/slides/slide256.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Override PartName="/ppt/slides/slide41.xml" ContentType="application/vnd.openxmlformats-officedocument.presentationml.slide+xml"/>
  <Override PartName="/ppt/slides/slide223.xml" ContentType="application/vnd.openxmlformats-officedocument.presentationml.slide+xml"/>
  <Override PartName="/ppt/slides/slide2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s/slide279.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239.xml" ContentType="application/vnd.openxmlformats-officedocument.presentationml.slide+xml"/>
  <Override PartName="/ppt/slides/slide257.xml" ContentType="application/vnd.openxmlformats-officedocument.presentationml.slide+xml"/>
  <Override PartName="/ppt/slides/slide268.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46.xml" ContentType="application/vnd.openxmlformats-officedocument.presentationml.slide+xml"/>
  <Override PartName="/ppt/slides/slide264.xml" ContentType="application/vnd.openxmlformats-officedocument.presentationml.slide+xml"/>
  <Override PartName="/ppt/slides/slide275.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35.xml" ContentType="application/vnd.openxmlformats-officedocument.presentationml.slide+xml"/>
  <Override PartName="/ppt/slides/slide253.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42.xml" ContentType="application/vnd.openxmlformats-officedocument.presentationml.slide+xml"/>
  <Override PartName="/ppt/slides/slide260.xml" ContentType="application/vnd.openxmlformats-officedocument.presentationml.slide+xml"/>
  <Override PartName="/ppt/slides/slide271.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69.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2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slides/slide272.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2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77.xml" ContentType="application/vnd.openxmlformats-officedocument.presentationml.slide+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slides/slide266.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slides/slide227.xml" ContentType="application/vnd.openxmlformats-officedocument.presentationml.slide+xml"/>
  <Override PartName="/ppt/slides/slide274.xml" ContentType="application/vnd.openxmlformats-officedocument.presentationml.slide+xml"/>
  <Override PartName="/ppt/slides/slide34.xml" ContentType="application/vnd.openxmlformats-officedocument.presentationml.slide+xml"/>
  <Override PartName="/ppt/slides/slide81.xml" ContentType="application/vnd.openxmlformats-officedocument.presentationml.slide+xml"/>
  <Override PartName="/ppt/slides/slide216.xml" ContentType="application/vnd.openxmlformats-officedocument.presentationml.slide+xml"/>
  <Override PartName="/ppt/slides/slide2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81"/>
  </p:notesMasterIdLst>
  <p:sldIdLst>
    <p:sldId id="256" r:id="rId2"/>
    <p:sldId id="466" r:id="rId3"/>
    <p:sldId id="467" r:id="rId4"/>
    <p:sldId id="468" r:id="rId5"/>
    <p:sldId id="489" r:id="rId6"/>
    <p:sldId id="490" r:id="rId7"/>
    <p:sldId id="491" r:id="rId8"/>
    <p:sldId id="493" r:id="rId9"/>
    <p:sldId id="492" r:id="rId10"/>
    <p:sldId id="469" r:id="rId11"/>
    <p:sldId id="470" r:id="rId12"/>
    <p:sldId id="471" r:id="rId13"/>
    <p:sldId id="472" r:id="rId14"/>
    <p:sldId id="473" r:id="rId15"/>
    <p:sldId id="474" r:id="rId16"/>
    <p:sldId id="494" r:id="rId17"/>
    <p:sldId id="508" r:id="rId18"/>
    <p:sldId id="509" r:id="rId19"/>
    <p:sldId id="510" r:id="rId20"/>
    <p:sldId id="511" r:id="rId21"/>
    <p:sldId id="512" r:id="rId22"/>
    <p:sldId id="513" r:id="rId23"/>
    <p:sldId id="514" r:id="rId24"/>
    <p:sldId id="515" r:id="rId25"/>
    <p:sldId id="516" r:id="rId26"/>
    <p:sldId id="475" r:id="rId27"/>
    <p:sldId id="476" r:id="rId28"/>
    <p:sldId id="477" r:id="rId29"/>
    <p:sldId id="479" r:id="rId30"/>
    <p:sldId id="478" r:id="rId31"/>
    <p:sldId id="480" r:id="rId32"/>
    <p:sldId id="481" r:id="rId33"/>
    <p:sldId id="482" r:id="rId34"/>
    <p:sldId id="483" r:id="rId35"/>
    <p:sldId id="484" r:id="rId36"/>
    <p:sldId id="485" r:id="rId37"/>
    <p:sldId id="486" r:id="rId38"/>
    <p:sldId id="487" r:id="rId39"/>
    <p:sldId id="488" r:id="rId40"/>
    <p:sldId id="495" r:id="rId41"/>
    <p:sldId id="496" r:id="rId42"/>
    <p:sldId id="497" r:id="rId43"/>
    <p:sldId id="498" r:id="rId44"/>
    <p:sldId id="499" r:id="rId45"/>
    <p:sldId id="500" r:id="rId46"/>
    <p:sldId id="501" r:id="rId47"/>
    <p:sldId id="502" r:id="rId48"/>
    <p:sldId id="503" r:id="rId49"/>
    <p:sldId id="504" r:id="rId50"/>
    <p:sldId id="505" r:id="rId51"/>
    <p:sldId id="506" r:id="rId52"/>
    <p:sldId id="507" r:id="rId53"/>
    <p:sldId id="517" r:id="rId54"/>
    <p:sldId id="518" r:id="rId55"/>
    <p:sldId id="519" r:id="rId56"/>
    <p:sldId id="520" r:id="rId57"/>
    <p:sldId id="521" r:id="rId58"/>
    <p:sldId id="522" r:id="rId59"/>
    <p:sldId id="523" r:id="rId60"/>
    <p:sldId id="524" r:id="rId61"/>
    <p:sldId id="525" r:id="rId62"/>
    <p:sldId id="526" r:id="rId63"/>
    <p:sldId id="527" r:id="rId64"/>
    <p:sldId id="528" r:id="rId65"/>
    <p:sldId id="529" r:id="rId66"/>
    <p:sldId id="530" r:id="rId67"/>
    <p:sldId id="531" r:id="rId68"/>
    <p:sldId id="532" r:id="rId69"/>
    <p:sldId id="533" r:id="rId70"/>
    <p:sldId id="534" r:id="rId71"/>
    <p:sldId id="535" r:id="rId72"/>
    <p:sldId id="536" r:id="rId73"/>
    <p:sldId id="537" r:id="rId74"/>
    <p:sldId id="538" r:id="rId75"/>
    <p:sldId id="539" r:id="rId76"/>
    <p:sldId id="540" r:id="rId77"/>
    <p:sldId id="541" r:id="rId78"/>
    <p:sldId id="542" r:id="rId79"/>
    <p:sldId id="543" r:id="rId80"/>
    <p:sldId id="544" r:id="rId81"/>
    <p:sldId id="545" r:id="rId82"/>
    <p:sldId id="546" r:id="rId83"/>
    <p:sldId id="547" r:id="rId84"/>
    <p:sldId id="548" r:id="rId85"/>
    <p:sldId id="549" r:id="rId86"/>
    <p:sldId id="550" r:id="rId87"/>
    <p:sldId id="258" r:id="rId88"/>
    <p:sldId id="259" r:id="rId89"/>
    <p:sldId id="260" r:id="rId90"/>
    <p:sldId id="261" r:id="rId91"/>
    <p:sldId id="262" r:id="rId92"/>
    <p:sldId id="264" r:id="rId93"/>
    <p:sldId id="263" r:id="rId94"/>
    <p:sldId id="265" r:id="rId95"/>
    <p:sldId id="266" r:id="rId96"/>
    <p:sldId id="267" r:id="rId97"/>
    <p:sldId id="268" r:id="rId98"/>
    <p:sldId id="269" r:id="rId99"/>
    <p:sldId id="270" r:id="rId100"/>
    <p:sldId id="271" r:id="rId101"/>
    <p:sldId id="272" r:id="rId102"/>
    <p:sldId id="273" r:id="rId103"/>
    <p:sldId id="274" r:id="rId104"/>
    <p:sldId id="275" r:id="rId105"/>
    <p:sldId id="276" r:id="rId106"/>
    <p:sldId id="277" r:id="rId107"/>
    <p:sldId id="278" r:id="rId108"/>
    <p:sldId id="279" r:id="rId109"/>
    <p:sldId id="281" r:id="rId110"/>
    <p:sldId id="282" r:id="rId111"/>
    <p:sldId id="283" r:id="rId112"/>
    <p:sldId id="284" r:id="rId113"/>
    <p:sldId id="453" r:id="rId114"/>
    <p:sldId id="286" r:id="rId115"/>
    <p:sldId id="288" r:id="rId116"/>
    <p:sldId id="289" r:id="rId117"/>
    <p:sldId id="290" r:id="rId118"/>
    <p:sldId id="291" r:id="rId119"/>
    <p:sldId id="292" r:id="rId120"/>
    <p:sldId id="293" r:id="rId121"/>
    <p:sldId id="294" r:id="rId122"/>
    <p:sldId id="295" r:id="rId123"/>
    <p:sldId id="296" r:id="rId124"/>
    <p:sldId id="297" r:id="rId125"/>
    <p:sldId id="298" r:id="rId126"/>
    <p:sldId id="299" r:id="rId127"/>
    <p:sldId id="300" r:id="rId128"/>
    <p:sldId id="301" r:id="rId129"/>
    <p:sldId id="302" r:id="rId130"/>
    <p:sldId id="303" r:id="rId131"/>
    <p:sldId id="304" r:id="rId132"/>
    <p:sldId id="305" r:id="rId133"/>
    <p:sldId id="306" r:id="rId134"/>
    <p:sldId id="307" r:id="rId135"/>
    <p:sldId id="308" r:id="rId136"/>
    <p:sldId id="309" r:id="rId137"/>
    <p:sldId id="310" r:id="rId138"/>
    <p:sldId id="311" r:id="rId139"/>
    <p:sldId id="312" r:id="rId140"/>
    <p:sldId id="313" r:id="rId141"/>
    <p:sldId id="314" r:id="rId142"/>
    <p:sldId id="315" r:id="rId143"/>
    <p:sldId id="316" r:id="rId144"/>
    <p:sldId id="317" r:id="rId145"/>
    <p:sldId id="318" r:id="rId146"/>
    <p:sldId id="319" r:id="rId147"/>
    <p:sldId id="320" r:id="rId148"/>
    <p:sldId id="321" r:id="rId149"/>
    <p:sldId id="322" r:id="rId150"/>
    <p:sldId id="323" r:id="rId151"/>
    <p:sldId id="324" r:id="rId152"/>
    <p:sldId id="325" r:id="rId153"/>
    <p:sldId id="326" r:id="rId154"/>
    <p:sldId id="327" r:id="rId155"/>
    <p:sldId id="328" r:id="rId156"/>
    <p:sldId id="329" r:id="rId157"/>
    <p:sldId id="330" r:id="rId158"/>
    <p:sldId id="332" r:id="rId159"/>
    <p:sldId id="331" r:id="rId160"/>
    <p:sldId id="333" r:id="rId161"/>
    <p:sldId id="334" r:id="rId162"/>
    <p:sldId id="335" r:id="rId163"/>
    <p:sldId id="336" r:id="rId164"/>
    <p:sldId id="337" r:id="rId165"/>
    <p:sldId id="338" r:id="rId166"/>
    <p:sldId id="339" r:id="rId167"/>
    <p:sldId id="340" r:id="rId168"/>
    <p:sldId id="341" r:id="rId169"/>
    <p:sldId id="342" r:id="rId170"/>
    <p:sldId id="375" r:id="rId171"/>
    <p:sldId id="376" r:id="rId172"/>
    <p:sldId id="343" r:id="rId173"/>
    <p:sldId id="344" r:id="rId174"/>
    <p:sldId id="345" r:id="rId175"/>
    <p:sldId id="346" r:id="rId176"/>
    <p:sldId id="347" r:id="rId177"/>
    <p:sldId id="348" r:id="rId178"/>
    <p:sldId id="349" r:id="rId179"/>
    <p:sldId id="351" r:id="rId180"/>
    <p:sldId id="352" r:id="rId181"/>
    <p:sldId id="350" r:id="rId182"/>
    <p:sldId id="360" r:id="rId183"/>
    <p:sldId id="356" r:id="rId184"/>
    <p:sldId id="357" r:id="rId185"/>
    <p:sldId id="358" r:id="rId186"/>
    <p:sldId id="359" r:id="rId187"/>
    <p:sldId id="361" r:id="rId188"/>
    <p:sldId id="362" r:id="rId189"/>
    <p:sldId id="363" r:id="rId190"/>
    <p:sldId id="364" r:id="rId191"/>
    <p:sldId id="365" r:id="rId192"/>
    <p:sldId id="366" r:id="rId193"/>
    <p:sldId id="367" r:id="rId194"/>
    <p:sldId id="368" r:id="rId195"/>
    <p:sldId id="369" r:id="rId196"/>
    <p:sldId id="370" r:id="rId197"/>
    <p:sldId id="371" r:id="rId198"/>
    <p:sldId id="372" r:id="rId199"/>
    <p:sldId id="373" r:id="rId200"/>
    <p:sldId id="377" r:id="rId201"/>
    <p:sldId id="378" r:id="rId202"/>
    <p:sldId id="379" r:id="rId203"/>
    <p:sldId id="380" r:id="rId204"/>
    <p:sldId id="381" r:id="rId205"/>
    <p:sldId id="382" r:id="rId206"/>
    <p:sldId id="383" r:id="rId207"/>
    <p:sldId id="384" r:id="rId208"/>
    <p:sldId id="385" r:id="rId209"/>
    <p:sldId id="386" r:id="rId210"/>
    <p:sldId id="387" r:id="rId211"/>
    <p:sldId id="388" r:id="rId212"/>
    <p:sldId id="389" r:id="rId213"/>
    <p:sldId id="390" r:id="rId214"/>
    <p:sldId id="391" r:id="rId215"/>
    <p:sldId id="392" r:id="rId216"/>
    <p:sldId id="393" r:id="rId217"/>
    <p:sldId id="394" r:id="rId218"/>
    <p:sldId id="395" r:id="rId219"/>
    <p:sldId id="396" r:id="rId220"/>
    <p:sldId id="397" r:id="rId221"/>
    <p:sldId id="398" r:id="rId222"/>
    <p:sldId id="399" r:id="rId223"/>
    <p:sldId id="400" r:id="rId224"/>
    <p:sldId id="401" r:id="rId225"/>
    <p:sldId id="402" r:id="rId226"/>
    <p:sldId id="410" r:id="rId227"/>
    <p:sldId id="412" r:id="rId228"/>
    <p:sldId id="414" r:id="rId229"/>
    <p:sldId id="403" r:id="rId230"/>
    <p:sldId id="405" r:id="rId231"/>
    <p:sldId id="404" r:id="rId232"/>
    <p:sldId id="415" r:id="rId233"/>
    <p:sldId id="416" r:id="rId234"/>
    <p:sldId id="417" r:id="rId235"/>
    <p:sldId id="418" r:id="rId236"/>
    <p:sldId id="419" r:id="rId237"/>
    <p:sldId id="420" r:id="rId238"/>
    <p:sldId id="421" r:id="rId239"/>
    <p:sldId id="422" r:id="rId240"/>
    <p:sldId id="423" r:id="rId241"/>
    <p:sldId id="424" r:id="rId242"/>
    <p:sldId id="425" r:id="rId243"/>
    <p:sldId id="426" r:id="rId244"/>
    <p:sldId id="427" r:id="rId245"/>
    <p:sldId id="428" r:id="rId246"/>
    <p:sldId id="429" r:id="rId247"/>
    <p:sldId id="430" r:id="rId248"/>
    <p:sldId id="431" r:id="rId249"/>
    <p:sldId id="432" r:id="rId250"/>
    <p:sldId id="433" r:id="rId251"/>
    <p:sldId id="434" r:id="rId252"/>
    <p:sldId id="435" r:id="rId253"/>
    <p:sldId id="436" r:id="rId254"/>
    <p:sldId id="437" r:id="rId255"/>
    <p:sldId id="438" r:id="rId256"/>
    <p:sldId id="439" r:id="rId257"/>
    <p:sldId id="440" r:id="rId258"/>
    <p:sldId id="441" r:id="rId259"/>
    <p:sldId id="442" r:id="rId260"/>
    <p:sldId id="443" r:id="rId261"/>
    <p:sldId id="444" r:id="rId262"/>
    <p:sldId id="446" r:id="rId263"/>
    <p:sldId id="445" r:id="rId264"/>
    <p:sldId id="451" r:id="rId265"/>
    <p:sldId id="448" r:id="rId266"/>
    <p:sldId id="449" r:id="rId267"/>
    <p:sldId id="452" r:id="rId268"/>
    <p:sldId id="454" r:id="rId269"/>
    <p:sldId id="455" r:id="rId270"/>
    <p:sldId id="456" r:id="rId271"/>
    <p:sldId id="457" r:id="rId272"/>
    <p:sldId id="458" r:id="rId273"/>
    <p:sldId id="459" r:id="rId274"/>
    <p:sldId id="460" r:id="rId275"/>
    <p:sldId id="461" r:id="rId276"/>
    <p:sldId id="462" r:id="rId277"/>
    <p:sldId id="463" r:id="rId278"/>
    <p:sldId id="464" r:id="rId279"/>
    <p:sldId id="465" r:id="rId28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265" autoAdjust="0"/>
    <p:restoredTop sz="94660"/>
  </p:normalViewPr>
  <p:slideViewPr>
    <p:cSldViewPr>
      <p:cViewPr>
        <p:scale>
          <a:sx n="70" d="100"/>
          <a:sy n="70" d="100"/>
        </p:scale>
        <p:origin x="-70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260" Type="http://schemas.openxmlformats.org/officeDocument/2006/relationships/slide" Target="slides/slide259.xml"/><Relationship Id="rId265" Type="http://schemas.openxmlformats.org/officeDocument/2006/relationships/slide" Target="slides/slide264.xml"/><Relationship Id="rId281"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71" Type="http://schemas.openxmlformats.org/officeDocument/2006/relationships/slide" Target="slides/slide270.xml"/><Relationship Id="rId276" Type="http://schemas.openxmlformats.org/officeDocument/2006/relationships/slide" Target="slides/slide275.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slide" Target="slides/slide265.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282"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77" Type="http://schemas.openxmlformats.org/officeDocument/2006/relationships/slide" Target="slides/slide276.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theme" Target="theme/theme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tableStyles" Target="tableStyle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6D0484-6110-4005-9B35-39200BB4C58E}" type="datetimeFigureOut">
              <a:rPr lang="en-US" smtClean="0"/>
              <a:pPr/>
              <a:t>12/4/2018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FD85FD-3281-410A-80DF-BCB25DCFD33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8FD85FD-3281-410A-80DF-BCB25DCFD33E}"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58FD85FD-3281-410A-80DF-BCB25DCFD33E}" type="slidenum">
              <a:rPr lang="en-US" smtClean="0"/>
              <a:pPr/>
              <a:t>126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8FD85FD-3281-410A-80DF-BCB25DCFD33E}" type="slidenum">
              <a:rPr lang="en-US" smtClean="0"/>
              <a:pPr/>
              <a:t>148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8FD85FD-3281-410A-80DF-BCB25DCFD33E}" type="slidenum">
              <a:rPr lang="en-US" smtClean="0"/>
              <a:pPr/>
              <a:t>157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B46E5B3-AC83-4E6A-8ED0-499AC214B893}" type="datetimeFigureOut">
              <a:rPr lang="en-US" smtClean="0"/>
              <a:pPr/>
              <a:t>12/4/2018</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05354B15-5697-4023-8B27-4CE1716BAC6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46E5B3-AC83-4E6A-8ED0-499AC214B893}" type="datetimeFigureOut">
              <a:rPr lang="en-US" smtClean="0"/>
              <a:pPr/>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5354B15-5697-4023-8B27-4CE1716BAC6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46E5B3-AC83-4E6A-8ED0-499AC214B893}" type="datetimeFigureOut">
              <a:rPr lang="en-US" smtClean="0"/>
              <a:pPr/>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5354B15-5697-4023-8B27-4CE1716BAC6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46E5B3-AC83-4E6A-8ED0-499AC214B893}" type="datetimeFigureOut">
              <a:rPr lang="en-US" smtClean="0"/>
              <a:pPr/>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5354B15-5697-4023-8B27-4CE1716BAC6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B46E5B3-AC83-4E6A-8ED0-499AC214B893}" type="datetimeFigureOut">
              <a:rPr lang="en-US" smtClean="0"/>
              <a:pPr/>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5354B15-5697-4023-8B27-4CE1716BAC6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B46E5B3-AC83-4E6A-8ED0-499AC214B893}" type="datetimeFigureOut">
              <a:rPr lang="en-US" smtClean="0"/>
              <a:pPr/>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5354B15-5697-4023-8B27-4CE1716BAC6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B46E5B3-AC83-4E6A-8ED0-499AC214B893}" type="datetimeFigureOut">
              <a:rPr lang="en-US" smtClean="0"/>
              <a:pPr/>
              <a:t>12/4/2018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5354B15-5697-4023-8B27-4CE1716BAC6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B46E5B3-AC83-4E6A-8ED0-499AC214B893}" type="datetimeFigureOut">
              <a:rPr lang="en-US" smtClean="0"/>
              <a:pPr/>
              <a:t>12/4/2018</a:t>
            </a:fld>
            <a:endParaRPr lang="en-US" dirty="0"/>
          </a:p>
        </p:txBody>
      </p:sp>
      <p:sp>
        <p:nvSpPr>
          <p:cNvPr id="8" name="Slide Number Placeholder 7"/>
          <p:cNvSpPr>
            <a:spLocks noGrp="1"/>
          </p:cNvSpPr>
          <p:nvPr>
            <p:ph type="sldNum" sz="quarter" idx="11"/>
          </p:nvPr>
        </p:nvSpPr>
        <p:spPr/>
        <p:txBody>
          <a:bodyPr/>
          <a:lstStyle/>
          <a:p>
            <a:fld id="{05354B15-5697-4023-8B27-4CE1716BAC6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46E5B3-AC83-4E6A-8ED0-499AC214B893}" type="datetimeFigureOut">
              <a:rPr lang="en-US" smtClean="0"/>
              <a:pPr/>
              <a:t>12/4/2018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5354B15-5697-4023-8B27-4CE1716BAC6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B46E5B3-AC83-4E6A-8ED0-499AC214B893}" type="datetimeFigureOut">
              <a:rPr lang="en-US" smtClean="0"/>
              <a:pPr/>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05354B15-5697-4023-8B27-4CE1716BAC6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7B46E5B3-AC83-4E6A-8ED0-499AC214B893}" type="datetimeFigureOut">
              <a:rPr lang="en-US" smtClean="0"/>
              <a:pPr/>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5354B15-5697-4023-8B27-4CE1716BAC6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B46E5B3-AC83-4E6A-8ED0-499AC214B893}" type="datetimeFigureOut">
              <a:rPr lang="en-US" smtClean="0"/>
              <a:pPr/>
              <a:t>12/4/2018</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5354B15-5697-4023-8B27-4CE1716BAC69}"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www.mdhil.com/osteoporosis/?__hstc=753710.faad2cf416b0a77f1ec1a97d5f9459b3.1369089358709.1369089358709.1369089358709.1&amp;__hssc=753710.1.1369089358709"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2" Type="http://schemas.openxmlformats.org/officeDocument/2006/relationships/hyperlink" Target="http://www.scripps.org/articles/129-cancer"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sz="5400" smtClean="0">
                <a:latin typeface="Algerian" pitchFamily="82" charset="0"/>
              </a:rPr>
              <a:t>BY </a:t>
            </a:r>
            <a:br>
              <a:rPr sz="5400" smtClean="0">
                <a:latin typeface="Algerian" pitchFamily="82" charset="0"/>
              </a:rPr>
            </a:br>
            <a:r>
              <a:rPr sz="5400" smtClean="0">
                <a:latin typeface="Algerian" pitchFamily="82" charset="0"/>
              </a:rPr>
              <a:t>MISS KARANJA</a:t>
            </a:r>
            <a:endParaRPr lang="en-US" sz="5400" dirty="0">
              <a:latin typeface="Algerian" pitchFamily="82" charset="0"/>
            </a:endParaRPr>
          </a:p>
        </p:txBody>
      </p:sp>
      <p:sp>
        <p:nvSpPr>
          <p:cNvPr id="4" name="Subtitle 3"/>
          <p:cNvSpPr>
            <a:spLocks noGrp="1"/>
          </p:cNvSpPr>
          <p:nvPr>
            <p:ph type="subTitle" idx="1"/>
          </p:nvPr>
        </p:nvSpPr>
        <p:spPr>
          <a:xfrm>
            <a:off x="433050" y="1544812"/>
            <a:ext cx="7644150" cy="1752600"/>
          </a:xfrm>
        </p:spPr>
        <p:txBody>
          <a:bodyPr>
            <a:normAutofit fontScale="70000" lnSpcReduction="20000"/>
          </a:bodyPr>
          <a:lstStyle/>
          <a:p>
            <a:r>
              <a:rPr lang="en-US" sz="8800" dirty="0" smtClean="0">
                <a:latin typeface="Algerian" pitchFamily="82" charset="0"/>
              </a:rPr>
              <a:t>FIRST AID/trauma and emergency </a:t>
            </a:r>
            <a:r>
              <a:rPr lang="en-US" dirty="0" smtClean="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FF0000"/>
                </a:solidFill>
                <a:latin typeface="Algerian" pitchFamily="82" charset="0"/>
              </a:rPr>
              <a:t>dEFINITION</a:t>
            </a:r>
            <a:endParaRPr lang="en-US" i="1" dirty="0">
              <a:solidFill>
                <a:srgbClr val="FF0000"/>
              </a:solidFill>
              <a:latin typeface="Algerian" pitchFamily="82" charset="0"/>
            </a:endParaRPr>
          </a:p>
        </p:txBody>
      </p:sp>
      <p:sp>
        <p:nvSpPr>
          <p:cNvPr id="3" name="Content Placeholder 2"/>
          <p:cNvSpPr>
            <a:spLocks noGrp="1"/>
          </p:cNvSpPr>
          <p:nvPr>
            <p:ph idx="1"/>
          </p:nvPr>
        </p:nvSpPr>
        <p:spPr/>
        <p:txBody>
          <a:bodyPr/>
          <a:lstStyle/>
          <a:p>
            <a:pPr>
              <a:buFont typeface="Wingdings" pitchFamily="2" charset="2"/>
              <a:buChar char="Ø"/>
            </a:pPr>
            <a:r>
              <a:rPr lang="en-US" dirty="0" smtClean="0"/>
              <a:t>First Aid is the initial assistance or treatment given to someone who is injured or suddenly taken ill</a:t>
            </a:r>
          </a:p>
          <a:p>
            <a:pPr>
              <a:buNone/>
            </a:pPr>
            <a:endParaRPr lang="en-US" dirty="0" smtClean="0"/>
          </a:p>
          <a:p>
            <a:pPr>
              <a:buFont typeface="Wingdings" pitchFamily="2" charset="2"/>
              <a:buChar char="Ø"/>
            </a:pPr>
            <a:r>
              <a:rPr lang="en-US" dirty="0" smtClean="0"/>
              <a:t>First Aid is the immediate care of an injured or suddenly sick person. It is the care a person applies as soon as possible after an accident or sudden illness</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3.ANGINA PECTORIS</a:t>
            </a:r>
            <a:endParaRPr lang="en-US" dirty="0"/>
          </a:p>
        </p:txBody>
      </p:sp>
      <p:sp>
        <p:nvSpPr>
          <p:cNvPr id="3" name="Content Placeholder 2"/>
          <p:cNvSpPr>
            <a:spLocks noGrp="1"/>
          </p:cNvSpPr>
          <p:nvPr>
            <p:ph idx="1"/>
          </p:nvPr>
        </p:nvSpPr>
        <p:spPr/>
        <p:txBody>
          <a:bodyPr/>
          <a:lstStyle/>
          <a:p>
            <a:r>
              <a:rPr lang="en-US" dirty="0" smtClean="0"/>
              <a:t>Its constriction of the chest and describes the pain that a person experiences when narrowed coronary arteries are unable to deliver sufficient blood to the heart muscle to meet the demands of exertion or excitement.</a:t>
            </a:r>
          </a:p>
          <a:p>
            <a:r>
              <a:rPr lang="en-US" dirty="0" smtClean="0"/>
              <a:t>The pain is relieved by rest.</a:t>
            </a:r>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Gripping central chest pain, spreading</a:t>
            </a:r>
          </a:p>
          <a:p>
            <a:pPr>
              <a:buNone/>
            </a:pPr>
            <a:r>
              <a:rPr lang="en-US" dirty="0" smtClean="0"/>
              <a:t>   	often to the jaw and down to the left arm</a:t>
            </a:r>
          </a:p>
          <a:p>
            <a:pPr>
              <a:buFont typeface="Wingdings" pitchFamily="2" charset="2"/>
              <a:buChar char="Ø"/>
            </a:pPr>
            <a:r>
              <a:rPr lang="en-US" dirty="0" smtClean="0"/>
              <a:t>Shortness of breath</a:t>
            </a:r>
          </a:p>
          <a:p>
            <a:pPr>
              <a:buFont typeface="Wingdings" pitchFamily="2" charset="2"/>
              <a:buChar char="Ø"/>
            </a:pPr>
            <a:r>
              <a:rPr lang="en-US" dirty="0" smtClean="0"/>
              <a:t>Weakness-sudden and extreme</a:t>
            </a:r>
          </a:p>
          <a:p>
            <a:pPr>
              <a:buFont typeface="Wingdings" pitchFamily="2" charset="2"/>
              <a:buChar char="Ø"/>
            </a:pPr>
            <a:r>
              <a:rPr lang="en-US" dirty="0" smtClean="0"/>
              <a:t>Anxiety</a:t>
            </a:r>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i="1" dirty="0" smtClean="0"/>
              <a:t>Aims</a:t>
            </a:r>
          </a:p>
          <a:p>
            <a:pPr>
              <a:buFont typeface="Wingdings" pitchFamily="2" charset="2"/>
              <a:buChar char="Ø"/>
            </a:pPr>
            <a:r>
              <a:rPr lang="en-US" i="1" dirty="0" smtClean="0"/>
              <a:t>To ease strain on the heart by ensuring that the casualty rests</a:t>
            </a:r>
          </a:p>
          <a:p>
            <a:pPr>
              <a:buFont typeface="Wingdings" pitchFamily="2" charset="2"/>
              <a:buChar char="Ø"/>
            </a:pPr>
            <a:r>
              <a:rPr lang="en-US" i="1" dirty="0" smtClean="0"/>
              <a:t>To obtain medical help if necessary</a:t>
            </a:r>
          </a:p>
          <a:p>
            <a:pPr>
              <a:buNone/>
            </a:pPr>
            <a:r>
              <a:rPr lang="en-US" i="1" dirty="0" smtClean="0"/>
              <a:t>Actual treatment</a:t>
            </a:r>
          </a:p>
          <a:p>
            <a:pPr>
              <a:buFont typeface="Wingdings" pitchFamily="2" charset="2"/>
              <a:buChar char="Ø"/>
            </a:pPr>
            <a:r>
              <a:rPr lang="en-US" i="1" dirty="0" smtClean="0"/>
              <a:t>Help the casualty to sit down. make her comfortable and reassure her.</a:t>
            </a:r>
          </a:p>
          <a:p>
            <a:pPr>
              <a:buFont typeface="Wingdings" pitchFamily="2" charset="2"/>
              <a:buChar char="Ø"/>
            </a:pPr>
            <a:r>
              <a:rPr lang="en-US" i="1" dirty="0" smtClean="0"/>
              <a:t>If the casualty has medicine for angina such as tablets or a “puffer” aerosol let her administer it herself. If necessary help her to take it.</a:t>
            </a:r>
            <a:endParaRPr lang="en-US" i="1"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lstStyle/>
          <a:p>
            <a:r>
              <a:rPr lang="en-US" dirty="0" smtClean="0"/>
              <a:t>continuation</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Encourage the casualty to rest and keep bystanders away. The attack should ease within a few minutes.</a:t>
            </a:r>
          </a:p>
          <a:p>
            <a:pPr>
              <a:buFont typeface="Wingdings" pitchFamily="2" charset="2"/>
              <a:buChar char="q"/>
            </a:pPr>
            <a:r>
              <a:rPr lang="en-US" dirty="0" smtClean="0"/>
              <a:t>If the pain persists or returns suspect a heart attack. Dial 999 for an ambulance.</a:t>
            </a:r>
          </a:p>
          <a:p>
            <a:pPr>
              <a:buFont typeface="Wingdings" pitchFamily="2" charset="2"/>
              <a:buChar char="q"/>
            </a:pPr>
            <a:r>
              <a:rPr lang="en-US" dirty="0" smtClean="0"/>
              <a:t>Monitor and record breathing and pulse rates every ten minutes.</a:t>
            </a:r>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4.HEART ATTACK</a:t>
            </a:r>
            <a:endParaRPr lang="en-US" dirty="0"/>
          </a:p>
        </p:txBody>
      </p:sp>
      <p:sp>
        <p:nvSpPr>
          <p:cNvPr id="3" name="Content Placeholder 2"/>
          <p:cNvSpPr>
            <a:spLocks noGrp="1"/>
          </p:cNvSpPr>
          <p:nvPr>
            <p:ph idx="1"/>
          </p:nvPr>
        </p:nvSpPr>
        <p:spPr/>
        <p:txBody>
          <a:bodyPr/>
          <a:lstStyle/>
          <a:p>
            <a:pPr>
              <a:buNone/>
            </a:pPr>
            <a:r>
              <a:rPr lang="en-US" dirty="0" smtClean="0"/>
              <a:t>	Occurs when the blood supply to part of the heart muscle is suddenly obstructed e.g. coronary thrombosis</a:t>
            </a:r>
          </a:p>
          <a:p>
            <a:pPr>
              <a:buNone/>
            </a:pPr>
            <a:r>
              <a:rPr lang="en-US" dirty="0" smtClean="0"/>
              <a:t> 	The main risk is that the heart will stop.</a:t>
            </a:r>
          </a:p>
          <a:p>
            <a:pPr>
              <a:buNone/>
            </a:pPr>
            <a:r>
              <a:rPr lang="en-US" dirty="0" smtClean="0"/>
              <a:t>	The effect of the heart attack depends on how much of the muscle is affected.</a:t>
            </a:r>
          </a:p>
          <a:p>
            <a:pPr>
              <a:buNone/>
            </a:pPr>
            <a:r>
              <a:rPr lang="en-US" dirty="0" smtClean="0"/>
              <a:t>	Drugs that aid recovery include thrombolytic (dissolve the clot) and asprin (thins the blood).</a:t>
            </a:r>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Ø"/>
            </a:pPr>
            <a:r>
              <a:rPr lang="en-US" dirty="0" smtClean="0"/>
              <a:t>Persistent central chest pain spreading to the jaw and down to the left arm. Unlike angina pectoris the pain does not ease once the casualty is at rest and may occur at rest.</a:t>
            </a:r>
          </a:p>
          <a:p>
            <a:pPr>
              <a:buFont typeface="Wingdings" pitchFamily="2" charset="2"/>
              <a:buChar char="Ø"/>
            </a:pPr>
            <a:r>
              <a:rPr lang="en-US" dirty="0" smtClean="0"/>
              <a:t>Breathlessness and discomfort high in the abdomen.</a:t>
            </a:r>
          </a:p>
          <a:p>
            <a:pPr>
              <a:buFont typeface="Wingdings" pitchFamily="2" charset="2"/>
              <a:buChar char="Ø"/>
            </a:pPr>
            <a:r>
              <a:rPr lang="en-US" dirty="0" smtClean="0"/>
              <a:t>Sudden faintness or giddiness</a:t>
            </a:r>
          </a:p>
          <a:p>
            <a:pPr>
              <a:buFont typeface="Wingdings" pitchFamily="2" charset="2"/>
              <a:buChar char="Ø"/>
            </a:pPr>
            <a:r>
              <a:rPr lang="en-US" dirty="0" smtClean="0"/>
              <a:t>A sense of impending doom</a:t>
            </a:r>
          </a:p>
          <a:p>
            <a:pPr>
              <a:buFont typeface="Wingdings" pitchFamily="2" charset="2"/>
              <a:buChar char="Ø"/>
            </a:pPr>
            <a:r>
              <a:rPr lang="en-US" dirty="0" smtClean="0"/>
              <a:t>‘’Ashen” skin and blueness at the lips</a:t>
            </a:r>
          </a:p>
          <a:p>
            <a:pPr>
              <a:buFont typeface="Wingdings" pitchFamily="2" charset="2"/>
              <a:buChar char="Ø"/>
            </a:pPr>
            <a:r>
              <a:rPr lang="en-US" dirty="0" smtClean="0"/>
              <a:t>Rapid weak irregular pulse</a:t>
            </a:r>
          </a:p>
          <a:p>
            <a:pPr>
              <a:buFont typeface="Wingdings" pitchFamily="2" charset="2"/>
              <a:buChar char="Ø"/>
            </a:pPr>
            <a:r>
              <a:rPr lang="en-US" dirty="0" smtClean="0"/>
              <a:t>Sudden collapse </a:t>
            </a:r>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treatment</a:t>
            </a:r>
            <a:endParaRPr lang="en-US"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Ø"/>
            </a:pPr>
            <a:r>
              <a:rPr lang="en-US" dirty="0" smtClean="0"/>
              <a:t>To minimize the work of the heart</a:t>
            </a:r>
          </a:p>
          <a:p>
            <a:pPr>
              <a:buFont typeface="Wingdings" pitchFamily="2" charset="2"/>
              <a:buChar char="Ø"/>
            </a:pPr>
            <a:r>
              <a:rPr lang="en-US" dirty="0" smtClean="0"/>
              <a:t>To summon urgent medical help and arrange removal to hospital</a:t>
            </a:r>
          </a:p>
          <a:p>
            <a:pPr>
              <a:buNone/>
            </a:pPr>
            <a:r>
              <a:rPr lang="en-US" i="1" dirty="0" smtClean="0"/>
              <a:t>treatment</a:t>
            </a:r>
          </a:p>
          <a:p>
            <a:pPr>
              <a:buFont typeface="Wingdings" pitchFamily="2" charset="2"/>
              <a:buChar char="Ø"/>
            </a:pPr>
            <a:r>
              <a:rPr lang="en-US" dirty="0" smtClean="0"/>
              <a:t>Put the patient on a half sitting position, with the casualty’s head and shoulders well supported and his knees bent</a:t>
            </a:r>
          </a:p>
          <a:p>
            <a:pPr>
              <a:buFont typeface="Wingdings" pitchFamily="2" charset="2"/>
              <a:buChar char="Ø"/>
            </a:pPr>
            <a:r>
              <a:rPr lang="en-US" dirty="0" smtClean="0"/>
              <a:t>Call for help and state that you suspect a heart attack</a:t>
            </a:r>
          </a:p>
          <a:p>
            <a:pPr>
              <a:buFont typeface="Wingdings" pitchFamily="2" charset="2"/>
              <a:buChar char="Ø"/>
            </a:pPr>
            <a:r>
              <a:rPr lang="en-US" dirty="0" smtClean="0"/>
              <a:t>Constantly monitor and record the casualty’s breathing and pulse rate and be prepared to resuscitate if necessary</a:t>
            </a:r>
          </a:p>
          <a:p>
            <a:pPr>
              <a:buFont typeface="Wingdings" pitchFamily="2" charset="2"/>
              <a:buChar char="Ø"/>
            </a:pPr>
            <a:r>
              <a:rPr lang="en-US" dirty="0" smtClean="0"/>
              <a:t>If the casualty has medicine for angina(“puffer "aerosol) help him take it if he has. If the pain persists and the casualty is fully conscious give him one tablet of ordinary aspirin to chew</a:t>
            </a:r>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5.ACUTE HEART FAILURE</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The heart muscle is strained and fatigued e.g. following coronary thrombosis and becomes increasingly inefficient.</a:t>
            </a:r>
          </a:p>
          <a:p>
            <a:pPr>
              <a:buNone/>
            </a:pPr>
            <a:r>
              <a:rPr lang="en-US" dirty="0" smtClean="0"/>
              <a:t>	Acute attacks may occur at night</a:t>
            </a:r>
          </a:p>
          <a:p>
            <a:pPr>
              <a:buNone/>
            </a:pPr>
            <a:r>
              <a:rPr lang="en-US" dirty="0" smtClean="0"/>
              <a:t>	</a:t>
            </a:r>
            <a:r>
              <a:rPr lang="en-US" i="1" dirty="0" smtClean="0">
                <a:solidFill>
                  <a:srgbClr val="92D050"/>
                </a:solidFill>
              </a:rPr>
              <a:t>Signs and symptoms</a:t>
            </a:r>
          </a:p>
          <a:p>
            <a:pPr>
              <a:buNone/>
            </a:pPr>
            <a:r>
              <a:rPr lang="en-US" i="1" dirty="0" smtClean="0">
                <a:solidFill>
                  <a:srgbClr val="92D050"/>
                </a:solidFill>
              </a:rPr>
              <a:t>	</a:t>
            </a:r>
            <a:r>
              <a:rPr lang="en-US" i="1" dirty="0" smtClean="0"/>
              <a:t>Similar to heart attack</a:t>
            </a:r>
          </a:p>
          <a:p>
            <a:pPr>
              <a:buNone/>
            </a:pPr>
            <a:r>
              <a:rPr lang="en-US" i="1" dirty="0" smtClean="0"/>
              <a:t>	</a:t>
            </a:r>
            <a:r>
              <a:rPr lang="en-US" i="1" dirty="0" smtClean="0">
                <a:solidFill>
                  <a:srgbClr val="92D050"/>
                </a:solidFill>
              </a:rPr>
              <a:t>Treatment</a:t>
            </a:r>
          </a:p>
          <a:p>
            <a:pPr>
              <a:buNone/>
            </a:pPr>
            <a:r>
              <a:rPr lang="en-US" i="1" dirty="0" smtClean="0">
                <a:solidFill>
                  <a:srgbClr val="92D050"/>
                </a:solidFill>
              </a:rPr>
              <a:t>	</a:t>
            </a:r>
            <a:r>
              <a:rPr lang="en-US" i="1" dirty="0" smtClean="0"/>
              <a:t>Follow the treatment for heart attack</a:t>
            </a:r>
            <a:endParaRPr lang="en-US" i="1"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6.CARDIAC ARREST</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Sudden stoppage of the heart. Its characterized by the absence of pulse and breathing. You must commence resuscitation immediately.</a:t>
            </a:r>
          </a:p>
          <a:p>
            <a:pPr>
              <a:buNone/>
            </a:pPr>
            <a:r>
              <a:rPr lang="en-US" dirty="0" smtClean="0">
                <a:solidFill>
                  <a:srgbClr val="92D050"/>
                </a:solidFill>
              </a:rPr>
              <a:t> 	Causes</a:t>
            </a:r>
          </a:p>
          <a:p>
            <a:pPr lvl="1">
              <a:buFont typeface="Wingdings" pitchFamily="2" charset="2"/>
              <a:buChar char="Ø"/>
            </a:pPr>
            <a:r>
              <a:rPr lang="en-US" dirty="0" smtClean="0"/>
              <a:t>Heart attack</a:t>
            </a:r>
          </a:p>
          <a:p>
            <a:pPr lvl="1">
              <a:buFont typeface="Wingdings" pitchFamily="2" charset="2"/>
              <a:buChar char="Ø"/>
            </a:pPr>
            <a:r>
              <a:rPr lang="en-US" dirty="0" smtClean="0"/>
              <a:t>Severe blood loss</a:t>
            </a:r>
          </a:p>
          <a:p>
            <a:pPr lvl="1">
              <a:buFont typeface="Wingdings" pitchFamily="2" charset="2"/>
              <a:buChar char="Ø"/>
            </a:pPr>
            <a:r>
              <a:rPr lang="en-US" dirty="0" smtClean="0"/>
              <a:t>Suffocation</a:t>
            </a:r>
          </a:p>
          <a:p>
            <a:pPr lvl="1">
              <a:buFont typeface="Wingdings" pitchFamily="2" charset="2"/>
              <a:buChar char="Ø"/>
            </a:pPr>
            <a:r>
              <a:rPr lang="en-US" dirty="0" smtClean="0"/>
              <a:t>Electric shock</a:t>
            </a:r>
          </a:p>
          <a:p>
            <a:pPr lvl="1">
              <a:buFont typeface="Wingdings" pitchFamily="2" charset="2"/>
              <a:buChar char="Ø"/>
            </a:pPr>
            <a:r>
              <a:rPr lang="en-US" dirty="0" smtClean="0"/>
              <a:t>Anaphylactic shock</a:t>
            </a:r>
          </a:p>
          <a:p>
            <a:pPr lvl="1">
              <a:buFont typeface="Wingdings" pitchFamily="2" charset="2"/>
              <a:buChar char="Ø"/>
            </a:pPr>
            <a:r>
              <a:rPr lang="en-US" dirty="0" smtClean="0"/>
              <a:t>Hypothermia</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Absence of pulse</a:t>
            </a:r>
          </a:p>
          <a:p>
            <a:pPr>
              <a:buFont typeface="Wingdings" pitchFamily="2" charset="2"/>
              <a:buChar char="Ø"/>
            </a:pPr>
            <a:r>
              <a:rPr lang="en-US" dirty="0" smtClean="0"/>
              <a:t>Absence of breathing</a:t>
            </a:r>
          </a:p>
          <a:p>
            <a:pPr>
              <a:buNone/>
            </a:pPr>
            <a:r>
              <a:rPr lang="en-US" dirty="0" smtClean="0">
                <a:solidFill>
                  <a:srgbClr val="92D050"/>
                </a:solidFill>
              </a:rPr>
              <a:t>Aims of treatment</a:t>
            </a:r>
          </a:p>
          <a:p>
            <a:pPr>
              <a:buFont typeface="Wingdings" pitchFamily="2" charset="2"/>
              <a:buChar char="Ø"/>
            </a:pPr>
            <a:r>
              <a:rPr lang="en-US" dirty="0" smtClean="0"/>
              <a:t>To arrange urgent removal to hospital.</a:t>
            </a:r>
          </a:p>
          <a:p>
            <a:pPr>
              <a:buFont typeface="Wingdings" pitchFamily="2" charset="2"/>
              <a:buChar char="Ø"/>
            </a:pPr>
            <a:r>
              <a:rPr lang="en-US" dirty="0" smtClean="0"/>
              <a:t>To keep the heart muscle and brain supplied with oxygen until help arrives.</a:t>
            </a:r>
          </a:p>
          <a:p>
            <a:pPr>
              <a:buNone/>
            </a:pPr>
            <a:r>
              <a:rPr lang="en-US" dirty="0" smtClean="0">
                <a:solidFill>
                  <a:srgbClr val="92D050"/>
                </a:solidFill>
              </a:rPr>
              <a:t>Treatment</a:t>
            </a:r>
          </a:p>
          <a:p>
            <a:pPr>
              <a:buNone/>
            </a:pPr>
            <a:r>
              <a:rPr lang="en-US" dirty="0" smtClean="0"/>
              <a:t>Begin CPR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endParaRPr lang="en-US" dirty="0" smtClean="0"/>
          </a:p>
          <a:p>
            <a:pPr>
              <a:buFont typeface="Wingdings" pitchFamily="2" charset="2"/>
              <a:buChar char="Ø"/>
            </a:pPr>
            <a:r>
              <a:rPr lang="en-US" dirty="0" smtClean="0"/>
              <a:t>This prompt care and attention prior to the arrival of the ambulance can sometimes mean the difference between life and death or between a full or partial recovery</a:t>
            </a:r>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WOUNDS AND BLEEDING</a:t>
            </a:r>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smtClean="0">
                <a:solidFill>
                  <a:srgbClr val="92D050"/>
                </a:solidFill>
              </a:rPr>
              <a:t>Definition of wound</a:t>
            </a:r>
          </a:p>
          <a:p>
            <a:pPr>
              <a:buNone/>
            </a:pPr>
            <a:r>
              <a:rPr lang="en-US" dirty="0" smtClean="0"/>
              <a:t>	Its any abnormal break in the skin or the body surface.</a:t>
            </a:r>
          </a:p>
          <a:p>
            <a:pPr>
              <a:buFont typeface="Wingdings" pitchFamily="2" charset="2"/>
              <a:buChar char="q"/>
            </a:pPr>
            <a:r>
              <a:rPr lang="en-US" dirty="0" smtClean="0"/>
              <a:t>Wounds can be daunting if there is a lot of bleeding but prompt action is needed to reduce blood loss and shock.</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AID PRIORITIES</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Control blood loss by applying pressure over the wound and raising the injured part</a:t>
            </a:r>
          </a:p>
          <a:p>
            <a:pPr>
              <a:buFont typeface="Wingdings" pitchFamily="2" charset="2"/>
              <a:buChar char="Ø"/>
            </a:pPr>
            <a:r>
              <a:rPr lang="en-US" dirty="0" smtClean="0"/>
              <a:t>Take steps to minimize shock</a:t>
            </a:r>
          </a:p>
          <a:p>
            <a:pPr>
              <a:buFont typeface="Wingdings" pitchFamily="2" charset="2"/>
              <a:buChar char="Ø"/>
            </a:pPr>
            <a:r>
              <a:rPr lang="en-US" dirty="0" smtClean="0"/>
              <a:t>Cover any open wound with a dressing to protect it from infection and promote natural healing</a:t>
            </a:r>
          </a:p>
          <a:p>
            <a:pPr>
              <a:buFont typeface="Wingdings" pitchFamily="2" charset="2"/>
              <a:buChar char="Ø"/>
            </a:pPr>
            <a:r>
              <a:rPr lang="en-US" dirty="0" smtClean="0"/>
              <a:t>Observe hygiene to prevent cross infection between the casualty and yourself</a:t>
            </a:r>
            <a:endParaRPr 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Wound</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1.Incised wound</a:t>
            </a:r>
          </a:p>
          <a:p>
            <a:pPr>
              <a:buNone/>
            </a:pPr>
            <a:r>
              <a:rPr lang="en-US" dirty="0" smtClean="0"/>
              <a:t>	A clean cut from a sharp edge such as broken glass such as broken glass causes an incision. The blood vessels at the wound edges are cut straight across so there may be profuse bleeding.</a:t>
            </a:r>
          </a:p>
          <a:p>
            <a:pPr>
              <a:buNone/>
            </a:pPr>
            <a:r>
              <a:rPr lang="en-US" dirty="0" smtClean="0"/>
              <a:t>2.Laceration</a:t>
            </a:r>
          </a:p>
          <a:p>
            <a:pPr>
              <a:buNone/>
            </a:pPr>
            <a:r>
              <a:rPr lang="en-US" dirty="0" smtClean="0"/>
              <a:t>	Crushing or ripping forces result in rough tears or lacerations.</a:t>
            </a:r>
          </a:p>
          <a:p>
            <a:pPr>
              <a:buNone/>
            </a:pPr>
            <a:r>
              <a:rPr lang="en-US" dirty="0" smtClean="0"/>
              <a:t>	Bleed less profusely than clean-cut wounds but there is more tissue damage and bruising.</a:t>
            </a:r>
          </a:p>
          <a:p>
            <a:pPr>
              <a:buNone/>
            </a:pPr>
            <a:r>
              <a:rPr lang="en-US" dirty="0" smtClean="0"/>
              <a:t>	they are often contaminated by germs. The risk of infection is high.</a:t>
            </a:r>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wounds</a:t>
            </a:r>
            <a:br>
              <a:rPr lang="en-US" dirty="0" smtClean="0"/>
            </a:br>
            <a:endParaRPr lang="en-US" dirty="0"/>
          </a:p>
        </p:txBody>
      </p:sp>
      <p:sp>
        <p:nvSpPr>
          <p:cNvPr id="3" name="Content Placeholder 2"/>
          <p:cNvSpPr>
            <a:spLocks noGrp="1"/>
          </p:cNvSpPr>
          <p:nvPr>
            <p:ph idx="1"/>
          </p:nvPr>
        </p:nvSpPr>
        <p:spPr>
          <a:xfrm>
            <a:off x="304800" y="838200"/>
            <a:ext cx="8229600" cy="4525963"/>
          </a:xfrm>
        </p:spPr>
        <p:txBody>
          <a:bodyPr>
            <a:noAutofit/>
          </a:bodyPr>
          <a:lstStyle/>
          <a:p>
            <a:pPr>
              <a:buNone/>
            </a:pPr>
            <a:r>
              <a:rPr lang="en-US" sz="2800" dirty="0" smtClean="0"/>
              <a:t>3.Abrasion(graze) </a:t>
            </a:r>
          </a:p>
          <a:p>
            <a:pPr>
              <a:buNone/>
            </a:pPr>
            <a:r>
              <a:rPr lang="en-US" sz="2800" dirty="0" smtClean="0"/>
              <a:t>	This is a superficial wound in which the top layers of the skin are scraped off, leaving a raw, tender area. </a:t>
            </a:r>
          </a:p>
          <a:p>
            <a:pPr>
              <a:buNone/>
            </a:pPr>
            <a:r>
              <a:rPr lang="en-US" sz="2800" dirty="0" smtClean="0"/>
              <a:t>	Caused by a sliding fall or a friction burn.</a:t>
            </a:r>
          </a:p>
          <a:p>
            <a:pPr>
              <a:buNone/>
            </a:pPr>
            <a:r>
              <a:rPr lang="en-US" sz="2800" dirty="0" smtClean="0"/>
              <a:t>	They can contain embedded foreign particles that may result in infection.</a:t>
            </a:r>
          </a:p>
          <a:p>
            <a:pPr>
              <a:buNone/>
            </a:pPr>
            <a:r>
              <a:rPr lang="en-US" sz="2800" dirty="0" smtClean="0"/>
              <a:t>4.Contusion(bruise)</a:t>
            </a:r>
          </a:p>
          <a:p>
            <a:pPr>
              <a:buNone/>
            </a:pPr>
            <a:r>
              <a:rPr lang="en-US" sz="2800" dirty="0" smtClean="0"/>
              <a:t>	A blunt blow or punch can rupture capillaries beneath the skin. Blood then leaks into the tissues causing bruising. The skin splits occasionally.</a:t>
            </a:r>
          </a:p>
          <a:p>
            <a:pPr>
              <a:buNone/>
            </a:pPr>
            <a:r>
              <a:rPr lang="en-US" sz="2800" dirty="0" smtClean="0"/>
              <a:t>	Severe contusion may indicate deeper, hidden damage such as fracture or internal injury.</a:t>
            </a:r>
          </a:p>
          <a:p>
            <a:pPr>
              <a:buNone/>
            </a:pPr>
            <a:r>
              <a:rPr lang="en-US" sz="2800" dirty="0" smtClean="0"/>
              <a:t>	</a:t>
            </a:r>
            <a:endParaRPr lang="en-US" sz="2800"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wounds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5.Puncture wound</a:t>
            </a:r>
          </a:p>
          <a:p>
            <a:pPr>
              <a:buNone/>
            </a:pPr>
            <a:r>
              <a:rPr lang="en-US" dirty="0" smtClean="0"/>
              <a:t>	Standing on a nail or being stabbed.</a:t>
            </a:r>
          </a:p>
          <a:p>
            <a:pPr>
              <a:buNone/>
            </a:pPr>
            <a:r>
              <a:rPr lang="en-US" dirty="0" smtClean="0"/>
              <a:t>	Has small entry site but a deep track of internal damage.</a:t>
            </a:r>
          </a:p>
          <a:p>
            <a:pPr>
              <a:buNone/>
            </a:pPr>
            <a:r>
              <a:rPr lang="en-US" dirty="0" smtClean="0"/>
              <a:t>	Germs and dirt can be carried far into the body and therefore the risk of infection is high.</a:t>
            </a:r>
          </a:p>
          <a:p>
            <a:pPr>
              <a:buNone/>
            </a:pPr>
            <a:r>
              <a:rPr lang="en-US" dirty="0" smtClean="0"/>
              <a:t>6.Gunshot wound</a:t>
            </a:r>
          </a:p>
          <a:p>
            <a:pPr>
              <a:buNone/>
            </a:pPr>
            <a:r>
              <a:rPr lang="en-US" dirty="0" smtClean="0"/>
              <a:t>	A bullet or other missile may drive into or through the body causing serious internal injury and sucking in contaminants from the air. The entry wound may be small and neat while the exit wound may be large and ragged.</a:t>
            </a:r>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bleeding</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Classified by the type of blood vessel that is damaged:artery,vein or capillary.</a:t>
            </a:r>
          </a:p>
          <a:p>
            <a:pPr>
              <a:buNone/>
            </a:pPr>
            <a:r>
              <a:rPr lang="en-US" dirty="0" smtClean="0"/>
              <a:t>	Arterial bleeding can be very dramatic but copious venous bleeding is potentially more serious.</a:t>
            </a:r>
          </a:p>
          <a:p>
            <a:pPr>
              <a:buNone/>
            </a:pPr>
            <a:r>
              <a:rPr lang="en-US" dirty="0" smtClean="0"/>
              <a:t>1.Arterial bleeding</a:t>
            </a:r>
          </a:p>
          <a:p>
            <a:pPr>
              <a:buNone/>
            </a:pPr>
            <a:r>
              <a:rPr lang="en-US" dirty="0" smtClean="0"/>
              <a:t>	Richly oxygenated blood is bright red.</a:t>
            </a:r>
          </a:p>
          <a:p>
            <a:pPr>
              <a:buNone/>
            </a:pPr>
            <a:r>
              <a:rPr lang="en-US" dirty="0" smtClean="0"/>
              <a:t>	Under pressure from the heart, it spurts from a wound in time with the heart beat.</a:t>
            </a:r>
          </a:p>
          <a:p>
            <a:pPr>
              <a:buNone/>
            </a:pPr>
            <a:r>
              <a:rPr lang="en-US" dirty="0" smtClean="0"/>
              <a:t>	A severed main artery may jet blood several feet high and rapidly reduce the volume of circulating blood.</a:t>
            </a:r>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bleeding</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2.Venous bleeding</a:t>
            </a:r>
          </a:p>
          <a:p>
            <a:pPr>
              <a:buNone/>
            </a:pPr>
            <a:r>
              <a:rPr lang="en-US" dirty="0" smtClean="0"/>
              <a:t>	Venous blood is dark red.</a:t>
            </a:r>
          </a:p>
          <a:p>
            <a:pPr>
              <a:buNone/>
            </a:pPr>
            <a:r>
              <a:rPr lang="en-US" dirty="0" smtClean="0"/>
              <a:t>	Its under less pressure.</a:t>
            </a:r>
          </a:p>
          <a:p>
            <a:pPr>
              <a:buNone/>
            </a:pPr>
            <a:r>
              <a:rPr lang="en-US" dirty="0" smtClean="0"/>
              <a:t>	Vein walls are capable of great distension and therefore blood can pool within them.</a:t>
            </a:r>
          </a:p>
          <a:p>
            <a:pPr>
              <a:buNone/>
            </a:pPr>
            <a:r>
              <a:rPr lang="en-US" dirty="0" smtClean="0"/>
              <a:t>	Blood from a severed major vein may gush profusely.</a:t>
            </a:r>
          </a:p>
          <a:p>
            <a:pPr>
              <a:buNone/>
            </a:pPr>
            <a:r>
              <a:rPr lang="en-US" dirty="0" smtClean="0"/>
              <a:t>3.Capillary bleeding</a:t>
            </a:r>
          </a:p>
          <a:p>
            <a:pPr>
              <a:buNone/>
            </a:pPr>
            <a:r>
              <a:rPr lang="en-US" dirty="0" smtClean="0"/>
              <a:t>	Occurs at the site of all wounds.</a:t>
            </a:r>
          </a:p>
          <a:p>
            <a:pPr>
              <a:buNone/>
            </a:pPr>
            <a:r>
              <a:rPr lang="en-US" dirty="0" smtClean="0"/>
              <a:t>	At first may be brisk but blood loss is usually slight.</a:t>
            </a:r>
          </a:p>
          <a:p>
            <a:pPr>
              <a:buNone/>
            </a:pPr>
            <a:r>
              <a:rPr lang="en-US" dirty="0" smtClean="0"/>
              <a:t>	A blunt blow may rupture capillaries under the skin causing bleeding under the skin causing bleeding into the tissues(bruise)</a:t>
            </a:r>
          </a:p>
          <a:p>
            <a:pPr>
              <a:buNone/>
            </a:pPr>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Severe external bleeding</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Bleeding at the face or neck can impede the airway.</a:t>
            </a:r>
          </a:p>
          <a:p>
            <a:pPr>
              <a:buNone/>
            </a:pPr>
            <a:r>
              <a:rPr lang="en-US" dirty="0" smtClean="0"/>
              <a:t>	Shock is likely to happen and the casualty may loose consciousness.</a:t>
            </a:r>
          </a:p>
          <a:p>
            <a:pPr>
              <a:buNone/>
            </a:pPr>
            <a:r>
              <a:rPr lang="en-US" dirty="0" smtClean="0">
                <a:solidFill>
                  <a:srgbClr val="92D050"/>
                </a:solidFill>
              </a:rPr>
              <a:t>Aims of treatment</a:t>
            </a:r>
          </a:p>
          <a:p>
            <a:pPr lvl="1">
              <a:buFont typeface="Wingdings" pitchFamily="2" charset="2"/>
              <a:buChar char="Ø"/>
            </a:pPr>
            <a:r>
              <a:rPr lang="en-US" dirty="0" smtClean="0"/>
              <a:t>To control the bleeding</a:t>
            </a:r>
          </a:p>
          <a:p>
            <a:pPr lvl="1">
              <a:buFont typeface="Wingdings" pitchFamily="2" charset="2"/>
              <a:buChar char="Ø"/>
            </a:pPr>
            <a:r>
              <a:rPr lang="en-US" dirty="0" smtClean="0"/>
              <a:t>To prevent and minimize the effects of shock</a:t>
            </a:r>
          </a:p>
          <a:p>
            <a:pPr lvl="1">
              <a:buFont typeface="Wingdings" pitchFamily="2" charset="2"/>
              <a:buChar char="Ø"/>
            </a:pPr>
            <a:r>
              <a:rPr lang="en-US" dirty="0" smtClean="0"/>
              <a:t>To minimize the risk of infection</a:t>
            </a:r>
          </a:p>
          <a:p>
            <a:pPr lvl="1">
              <a:buFont typeface="Wingdings" pitchFamily="2" charset="2"/>
              <a:buChar char="Ø"/>
            </a:pPr>
            <a:r>
              <a:rPr lang="en-US" dirty="0" smtClean="0"/>
              <a:t>To arrange urgent removal of the casualty to hospital.</a:t>
            </a:r>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1.Remove or cut clothing to expose the wound. Watch out for sharp objects such as glass that may injure you.</a:t>
            </a:r>
          </a:p>
          <a:p>
            <a:pPr>
              <a:buNone/>
            </a:pPr>
            <a:r>
              <a:rPr lang="en-US" dirty="0" smtClean="0"/>
              <a:t>2.Apply direct pressure over the wound with your fingers or palm preferably over a sterile dressing or clean pad. Do not waste time hunting for a dressing.</a:t>
            </a:r>
          </a:p>
          <a:p>
            <a:pPr>
              <a:buNone/>
            </a:pPr>
            <a:r>
              <a:rPr lang="en-US" dirty="0" smtClean="0"/>
              <a:t>	If you cannot apply direct pressure e.g. if an object is protruding, press down firmly on either side.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FF0000"/>
                </a:solidFill>
                <a:latin typeface="Algerian" pitchFamily="82" charset="0"/>
              </a:rPr>
              <a:t>Aims of First Aid</a:t>
            </a:r>
            <a:endParaRPr lang="en-US" i="1" dirty="0">
              <a:solidFill>
                <a:srgbClr val="FF0000"/>
              </a:solidFill>
              <a:latin typeface="Algerian" pitchFamily="82" charset="0"/>
            </a:endParaRPr>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Preserve life</a:t>
            </a:r>
          </a:p>
          <a:p>
            <a:pPr>
              <a:buNone/>
            </a:pPr>
            <a:r>
              <a:rPr lang="en-US" dirty="0" smtClean="0"/>
              <a:t>	This includes the life of the casualty, bystander and rescuer</a:t>
            </a:r>
          </a:p>
          <a:p>
            <a:pPr>
              <a:buNone/>
            </a:pPr>
            <a:r>
              <a:rPr lang="en-US" dirty="0" smtClean="0"/>
              <a:t>	ABC of resuscitation</a:t>
            </a:r>
          </a:p>
          <a:p>
            <a:pPr>
              <a:buFont typeface="Wingdings" pitchFamily="2" charset="2"/>
              <a:buChar char="Ø"/>
            </a:pPr>
            <a:r>
              <a:rPr lang="en-US" dirty="0" smtClean="0"/>
              <a:t>Protect the casualty from further harm</a:t>
            </a:r>
          </a:p>
          <a:p>
            <a:pPr>
              <a:buNone/>
            </a:pPr>
            <a:r>
              <a:rPr lang="en-US" dirty="0" smtClean="0"/>
              <a:t>	Ensure the scene is safe</a:t>
            </a:r>
          </a:p>
          <a:p>
            <a:pPr>
              <a:buFont typeface="Wingdings" pitchFamily="2" charset="2"/>
              <a:buChar char="Ø"/>
            </a:pPr>
            <a:r>
              <a:rPr lang="en-US" dirty="0" smtClean="0"/>
              <a:t>Provide pain relief/promote recovery</a:t>
            </a:r>
          </a:p>
          <a:p>
            <a:pPr>
              <a:buNone/>
            </a:pPr>
            <a:r>
              <a:rPr lang="en-US" dirty="0" smtClean="0"/>
              <a:t>	This could include the use of ice packs or simply applying a sling</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3.Raise and support the injured limb above the level of the casualty’s heart.</a:t>
            </a:r>
          </a:p>
          <a:p>
            <a:pPr>
              <a:buNone/>
            </a:pPr>
            <a:r>
              <a:rPr lang="en-US" dirty="0" smtClean="0"/>
              <a:t>4.Lay the casualty down. This will reduce blood flow to the site of the injury and minimize shock.</a:t>
            </a:r>
          </a:p>
          <a:p>
            <a:pPr>
              <a:buNone/>
            </a:pPr>
            <a:r>
              <a:rPr lang="en-US" dirty="0" smtClean="0"/>
              <a:t>5.Leaving any original pad in place, apply a sterile dressing. Bandage it in place firmly but not so tightly as to impede circulation. If blood seeps through the dressing, bandage another firmly over the top.</a:t>
            </a:r>
          </a:p>
          <a:p>
            <a:pPr>
              <a:buFont typeface="Wingdings" pitchFamily="2" charset="2"/>
              <a:buChar char="q"/>
            </a:pPr>
            <a:r>
              <a:rPr lang="en-US" dirty="0" smtClean="0"/>
              <a:t>If there is a protruding foreign body, build up padding on either side of the object until high enough to bandage over the object without pressing on it.</a:t>
            </a:r>
            <a:endParaRPr 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lstStyle/>
          <a:p>
            <a:pPr>
              <a:buNone/>
            </a:pPr>
            <a:r>
              <a:rPr lang="en-US" dirty="0" smtClean="0"/>
              <a:t>6.Secure and support the injured part with bandaging</a:t>
            </a:r>
          </a:p>
          <a:p>
            <a:pPr>
              <a:buNone/>
            </a:pPr>
            <a:r>
              <a:rPr lang="en-US" dirty="0" smtClean="0"/>
              <a:t>7.Call for help. Treat shock, check dressing for seepage and check for circulation beyond the bandage.</a:t>
            </a:r>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BLEEDING AT SPECIAL SITES</a:t>
            </a:r>
            <a:endParaRPr lang="en-US" dirty="0"/>
          </a:p>
        </p:txBody>
      </p:sp>
      <p:sp>
        <p:nvSpPr>
          <p:cNvPr id="3" name="Content Placeholder 2"/>
          <p:cNvSpPr>
            <a:spLocks noGrp="1"/>
          </p:cNvSpPr>
          <p:nvPr>
            <p:ph idx="1"/>
          </p:nvPr>
        </p:nvSpPr>
        <p:spPr/>
        <p:txBody>
          <a:bodyPr>
            <a:normAutofit lnSpcReduction="10000"/>
          </a:bodyPr>
          <a:lstStyle/>
          <a:p>
            <a:pPr>
              <a:buNone/>
            </a:pPr>
            <a:r>
              <a:rPr lang="en-US" i="1" dirty="0" smtClean="0">
                <a:solidFill>
                  <a:srgbClr val="00B050"/>
                </a:solidFill>
              </a:rPr>
              <a:t>Scalp and Head Wounds</a:t>
            </a:r>
          </a:p>
          <a:p>
            <a:pPr>
              <a:buNone/>
            </a:pPr>
            <a:r>
              <a:rPr lang="en-US" i="1" dirty="0" smtClean="0"/>
              <a:t>Aims of treatment</a:t>
            </a:r>
          </a:p>
          <a:p>
            <a:pPr>
              <a:buFont typeface="Wingdings" pitchFamily="2" charset="2"/>
              <a:buChar char="Ø"/>
            </a:pPr>
            <a:r>
              <a:rPr lang="en-US" dirty="0" smtClean="0"/>
              <a:t>To control blood loss</a:t>
            </a:r>
          </a:p>
          <a:p>
            <a:pPr>
              <a:buFont typeface="Wingdings" pitchFamily="2" charset="2"/>
              <a:buChar char="Ø"/>
            </a:pPr>
            <a:r>
              <a:rPr lang="en-US" dirty="0" smtClean="0"/>
              <a:t>To arrange transport to hospital</a:t>
            </a:r>
          </a:p>
          <a:p>
            <a:pPr>
              <a:buNone/>
            </a:pPr>
            <a:r>
              <a:rPr lang="en-US" i="1" dirty="0" smtClean="0">
                <a:solidFill>
                  <a:srgbClr val="00B050"/>
                </a:solidFill>
              </a:rPr>
              <a:t>Actual treatment</a:t>
            </a:r>
          </a:p>
          <a:p>
            <a:pPr>
              <a:buFont typeface="Wingdings" pitchFamily="2" charset="2"/>
              <a:buChar char="Ø"/>
            </a:pPr>
            <a:r>
              <a:rPr lang="en-US" dirty="0" smtClean="0"/>
              <a:t>Wearing disposable gloves, if possible replace any displaced skin flaps.</a:t>
            </a:r>
          </a:p>
          <a:p>
            <a:pPr>
              <a:buFont typeface="Wingdings" pitchFamily="2" charset="2"/>
              <a:buChar char="Ø"/>
            </a:pPr>
            <a:r>
              <a:rPr lang="en-US" dirty="0" smtClean="0"/>
              <a:t>Apply firm direct pressure over a sterile dressing or clean pad.</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Secure the dressing with a roller bandage. Lay the casualty down with head and shoulders slightly raised. If he becomes unconcious,ABC.</a:t>
            </a:r>
          </a:p>
          <a:p>
            <a:pPr>
              <a:buFont typeface="Wingdings" pitchFamily="2" charset="2"/>
              <a:buChar char="Ø"/>
            </a:pPr>
            <a:r>
              <a:rPr lang="en-US" dirty="0" smtClean="0"/>
              <a:t>Take or send the casualty to hospital in the final treatment position.</a:t>
            </a:r>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Wounds To The Palm</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i="1" dirty="0" smtClean="0">
                <a:solidFill>
                  <a:srgbClr val="00B050"/>
                </a:solidFill>
              </a:rPr>
              <a:t>Aims of treatment</a:t>
            </a:r>
          </a:p>
          <a:p>
            <a:pPr>
              <a:buNone/>
            </a:pPr>
            <a:r>
              <a:rPr lang="en-US" dirty="0" smtClean="0"/>
              <a:t>To control blood loss</a:t>
            </a:r>
          </a:p>
          <a:p>
            <a:pPr>
              <a:buNone/>
            </a:pPr>
            <a:r>
              <a:rPr lang="en-US" dirty="0" smtClean="0"/>
              <a:t>To arrange transport to hospital</a:t>
            </a:r>
          </a:p>
          <a:p>
            <a:pPr>
              <a:buNone/>
            </a:pPr>
            <a:r>
              <a:rPr lang="en-US" i="1" dirty="0" smtClean="0">
                <a:solidFill>
                  <a:srgbClr val="00B050"/>
                </a:solidFill>
              </a:rPr>
              <a:t>Treatment</a:t>
            </a:r>
          </a:p>
          <a:p>
            <a:pPr>
              <a:buFont typeface="Wingdings" pitchFamily="2" charset="2"/>
              <a:buChar char="Ø"/>
            </a:pPr>
            <a:r>
              <a:rPr lang="en-US" dirty="0" smtClean="0"/>
              <a:t>Press a sterile dressing or clean pad firmly into the palm and ask the casualty to clench his fist over it. If he finds it difficult to press hard, he may grasp the fist with his uninjured hand.</a:t>
            </a:r>
          </a:p>
          <a:p>
            <a:pPr>
              <a:buFont typeface="Wingdings" pitchFamily="2" charset="2"/>
              <a:buChar char="Ø"/>
            </a:pPr>
            <a:r>
              <a:rPr lang="en-US" dirty="0" smtClean="0"/>
              <a:t>Bandage the casualty’s fingers so that they are clenched over the pad. Tie the knot over his fingers</a:t>
            </a:r>
          </a:p>
          <a:p>
            <a:pPr>
              <a:buFont typeface="Wingdings" pitchFamily="2" charset="2"/>
              <a:buChar char="Ø"/>
            </a:pPr>
            <a:r>
              <a:rPr lang="en-US" dirty="0" smtClean="0"/>
              <a:t>Support the casualty’s arm in an elevation sling and take him or send him to hospital.</a:t>
            </a:r>
            <a:endParaRPr lang="en-US"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Wounds At Joint Creases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Aims of treatment</a:t>
            </a:r>
          </a:p>
          <a:p>
            <a:pPr>
              <a:buFont typeface="Wingdings" pitchFamily="2" charset="2"/>
              <a:buChar char="Ø"/>
            </a:pPr>
            <a:r>
              <a:rPr lang="en-US" dirty="0" smtClean="0"/>
              <a:t>To control blood loss</a:t>
            </a:r>
          </a:p>
          <a:p>
            <a:pPr>
              <a:buFont typeface="Wingdings" pitchFamily="2" charset="2"/>
              <a:buChar char="Ø"/>
            </a:pPr>
            <a:r>
              <a:rPr lang="en-US" dirty="0" smtClean="0"/>
              <a:t>To arrange transport to hospital</a:t>
            </a:r>
          </a:p>
          <a:p>
            <a:pPr>
              <a:buNone/>
            </a:pPr>
            <a:r>
              <a:rPr lang="en-US" dirty="0" smtClean="0"/>
              <a:t>Treatment</a:t>
            </a:r>
          </a:p>
          <a:p>
            <a:pPr>
              <a:buFont typeface="Wingdings" pitchFamily="2" charset="2"/>
              <a:buChar char="Ø"/>
            </a:pPr>
            <a:r>
              <a:rPr lang="en-US" dirty="0" smtClean="0"/>
              <a:t>Press a clean pad over the injury. Bend the joint as firmly as possible</a:t>
            </a:r>
          </a:p>
          <a:p>
            <a:pPr>
              <a:buFont typeface="Wingdings" pitchFamily="2" charset="2"/>
              <a:buChar char="Ø"/>
            </a:pPr>
            <a:r>
              <a:rPr lang="en-US" dirty="0" smtClean="0"/>
              <a:t>With the joint firmly bent to press on the pad, raise the limb. Lay the casualty down to reduce shock</a:t>
            </a:r>
          </a:p>
          <a:p>
            <a:pPr>
              <a:buFont typeface="Wingdings" pitchFamily="2" charset="2"/>
              <a:buChar char="Ø"/>
            </a:pPr>
            <a:r>
              <a:rPr lang="en-US" dirty="0" smtClean="0"/>
              <a:t>Take or send the casualty to hospital in the treatment position. Release the pressure briefly every ten minutes to restore normal blood flow.</a:t>
            </a:r>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Bleeding Varicose Veins</a:t>
            </a:r>
            <a:endParaRPr lang="en-US" dirty="0"/>
          </a:p>
        </p:txBody>
      </p:sp>
      <p:sp>
        <p:nvSpPr>
          <p:cNvPr id="3" name="Content Placeholder 2"/>
          <p:cNvSpPr>
            <a:spLocks noGrp="1"/>
          </p:cNvSpPr>
          <p:nvPr>
            <p:ph idx="1"/>
          </p:nvPr>
        </p:nvSpPr>
        <p:spPr>
          <a:xfrm>
            <a:off x="304800" y="1143000"/>
            <a:ext cx="8229600" cy="4525963"/>
          </a:xfrm>
        </p:spPr>
        <p:txBody>
          <a:bodyPr>
            <a:normAutofit/>
          </a:bodyPr>
          <a:lstStyle/>
          <a:p>
            <a:pPr>
              <a:buNone/>
            </a:pPr>
            <a:r>
              <a:rPr lang="en-US" dirty="0" smtClean="0"/>
              <a:t>	A varicose vein has taut, thin walls and is often raised stretching the skin to give a characteristic ”knobbly” appearance. It can burst by gentle knocks and will bleed profusely.</a:t>
            </a:r>
          </a:p>
          <a:p>
            <a:pPr>
              <a:buNone/>
            </a:pPr>
            <a:r>
              <a:rPr lang="en-US" dirty="0" smtClean="0">
                <a:solidFill>
                  <a:srgbClr val="00B050"/>
                </a:solidFill>
              </a:rPr>
              <a:t>	Aims of treatment</a:t>
            </a:r>
          </a:p>
          <a:p>
            <a:pPr lvl="1">
              <a:buFont typeface="Wingdings" pitchFamily="2" charset="2"/>
              <a:buChar char="Ø"/>
            </a:pPr>
            <a:r>
              <a:rPr lang="en-US" dirty="0" smtClean="0"/>
              <a:t>To control blood loss</a:t>
            </a:r>
          </a:p>
          <a:p>
            <a:pPr lvl="1">
              <a:buFont typeface="Wingdings" pitchFamily="2" charset="2"/>
              <a:buChar char="Ø"/>
            </a:pPr>
            <a:r>
              <a:rPr lang="en-US" dirty="0" smtClean="0"/>
              <a:t>To arrange urgent removal to hospital</a:t>
            </a:r>
          </a:p>
          <a:p>
            <a:pPr lvl="1">
              <a:buFont typeface="Wingdings" pitchFamily="2" charset="2"/>
              <a:buChar char="Ø"/>
            </a:pPr>
            <a:r>
              <a:rPr lang="en-US" dirty="0" smtClean="0"/>
              <a:t>To minimize shock</a:t>
            </a: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Ø"/>
            </a:pPr>
            <a:r>
              <a:rPr lang="en-US" dirty="0" smtClean="0"/>
              <a:t>Lay the casualty on her back and raise the injured leg to reduce or stop bleeding</a:t>
            </a:r>
          </a:p>
          <a:p>
            <a:pPr>
              <a:buFont typeface="Wingdings" pitchFamily="2" charset="2"/>
              <a:buChar char="Ø"/>
            </a:pPr>
            <a:r>
              <a:rPr lang="en-US" dirty="0" smtClean="0"/>
              <a:t>Expose the site of bleeding and apply firm direct pressure over sterile dressing or clean pad with a securing bandage or with your fingers until bleeding is controlled. Remove garments such as garters or elastic-topped stockings that may be impeding blood flow back to the heart.</a:t>
            </a:r>
          </a:p>
          <a:p>
            <a:pPr>
              <a:buFont typeface="Wingdings" pitchFamily="2" charset="2"/>
              <a:buChar char="Ø"/>
            </a:pPr>
            <a:r>
              <a:rPr lang="en-US" dirty="0" smtClean="0"/>
              <a:t>Put a large soft pad over the dressing. It should exert even pressure yet not impede blood flow.</a:t>
            </a:r>
          </a:p>
          <a:p>
            <a:pPr>
              <a:buFont typeface="Wingdings" pitchFamily="2" charset="2"/>
              <a:buChar char="Ø"/>
            </a:pPr>
            <a:r>
              <a:rPr lang="en-US" dirty="0" smtClean="0"/>
              <a:t>Keep the injured leg raised and supported until the ambulance arrives.</a:t>
            </a:r>
            <a:endParaRPr lang="en-US"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WOUNDS</a:t>
            </a:r>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dirty="0" smtClean="0"/>
          </a:p>
          <a:p>
            <a:pPr>
              <a:buNone/>
            </a:pPr>
            <a:r>
              <a:rPr lang="en-US" dirty="0" smtClean="0"/>
              <a:t>Cause serious internal injury without severe external bleeding esp. trunk wounds.</a:t>
            </a:r>
          </a:p>
          <a:p>
            <a:pPr>
              <a:buNone/>
            </a:pPr>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1.Abdominal Wounds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Severity is evident in external bleeding and protruding abdominal contents. There could be hidden internal injury and bleeding</a:t>
            </a:r>
          </a:p>
          <a:p>
            <a:pPr>
              <a:buNone/>
            </a:pPr>
            <a:r>
              <a:rPr lang="en-US" dirty="0" smtClean="0"/>
              <a:t>	The risk of infection and shock is high</a:t>
            </a:r>
          </a:p>
          <a:p>
            <a:pPr>
              <a:buNone/>
            </a:pPr>
            <a:r>
              <a:rPr lang="en-US" dirty="0" smtClean="0">
                <a:solidFill>
                  <a:srgbClr val="00B050"/>
                </a:solidFill>
              </a:rPr>
              <a:t>Treatment</a:t>
            </a:r>
          </a:p>
          <a:p>
            <a:pPr>
              <a:buNone/>
            </a:pPr>
            <a:r>
              <a:rPr lang="en-US" dirty="0" smtClean="0">
                <a:solidFill>
                  <a:srgbClr val="00B050"/>
                </a:solidFill>
              </a:rPr>
              <a:t>Aims</a:t>
            </a:r>
          </a:p>
          <a:p>
            <a:pPr>
              <a:buFont typeface="Wingdings" pitchFamily="2" charset="2"/>
              <a:buChar char="Ø"/>
            </a:pPr>
            <a:r>
              <a:rPr lang="en-US" dirty="0" smtClean="0"/>
              <a:t>To minimize the risk of infection</a:t>
            </a:r>
          </a:p>
          <a:p>
            <a:pPr>
              <a:buFont typeface="Wingdings" pitchFamily="2" charset="2"/>
              <a:buChar char="Ø"/>
            </a:pPr>
            <a:r>
              <a:rPr lang="en-US" dirty="0" smtClean="0"/>
              <a:t>To minimize shock</a:t>
            </a:r>
          </a:p>
          <a:p>
            <a:pPr>
              <a:buFont typeface="Wingdings" pitchFamily="2" charset="2"/>
              <a:buChar char="Ø"/>
            </a:pPr>
            <a:r>
              <a:rPr lang="en-US" dirty="0" smtClean="0"/>
              <a:t>To arrange urgent removal to hospital</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 bandage used to suspend or support an injured part of the body)</a:t>
            </a:r>
          </a:p>
          <a:p>
            <a:pPr>
              <a:buNone/>
            </a:pPr>
            <a:endParaRPr lang="en-US" dirty="0" smtClean="0"/>
          </a:p>
          <a:p>
            <a:pPr>
              <a:buFont typeface="Wingdings" pitchFamily="2" charset="2"/>
              <a:buChar char="Ø"/>
            </a:pPr>
            <a:r>
              <a:rPr lang="en-US" dirty="0" smtClean="0"/>
              <a:t>Prevent  the injury or illness from becoming worse</a:t>
            </a:r>
          </a:p>
          <a:p>
            <a:pPr>
              <a:buNone/>
            </a:pPr>
            <a:r>
              <a:rPr lang="en-US" dirty="0" smtClean="0"/>
              <a:t>	Ensure the treatment you provide does not make the condition worse</a:t>
            </a:r>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Lay the casualty down on a firm surface. Loosen any tight clothing</a:t>
            </a:r>
          </a:p>
          <a:p>
            <a:pPr>
              <a:buFont typeface="Wingdings" pitchFamily="2" charset="2"/>
              <a:buChar char="Ø"/>
            </a:pPr>
            <a:r>
              <a:rPr lang="en-US" dirty="0" smtClean="0"/>
              <a:t>Put a large dressing over the wound and secure it lightly in place with a bandage. If part of the intestine is protruding, do not touch it but cover with a plastic bag or kitchen film to prevent it from drying out. Alternatively use a sterile dressing.</a:t>
            </a:r>
          </a:p>
          <a:p>
            <a:pPr>
              <a:buFont typeface="Wingdings" pitchFamily="2" charset="2"/>
              <a:buChar char="Ø"/>
            </a:pPr>
            <a:r>
              <a:rPr lang="en-US" dirty="0" smtClean="0"/>
              <a:t>Call for help. If casualty becomes unconscious, do ABC.</a:t>
            </a:r>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HAEMORRHAGE</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Its of great importance that any first aid worker takes prompt action.</a:t>
            </a:r>
          </a:p>
          <a:p>
            <a:pPr>
              <a:buNone/>
            </a:pPr>
            <a:r>
              <a:rPr lang="en-US" dirty="0" smtClean="0">
                <a:solidFill>
                  <a:srgbClr val="00B050"/>
                </a:solidFill>
              </a:rPr>
              <a:t>Management</a:t>
            </a:r>
          </a:p>
          <a:p>
            <a:pPr>
              <a:buFont typeface="Wingdings" pitchFamily="2" charset="2"/>
              <a:buChar char="Ø"/>
            </a:pPr>
            <a:r>
              <a:rPr lang="en-US" dirty="0" smtClean="0"/>
              <a:t>Rest and quiet	</a:t>
            </a:r>
          </a:p>
          <a:p>
            <a:pPr>
              <a:buNone/>
            </a:pPr>
            <a:r>
              <a:rPr lang="en-US" dirty="0" smtClean="0"/>
              <a:t>	The patient must be laid down lying flat and kept absolutely still. If the patient is allowed to move about in any way, there is danger of further bleeding</a:t>
            </a:r>
          </a:p>
          <a:p>
            <a:pPr>
              <a:buFont typeface="Wingdings" pitchFamily="2" charset="2"/>
              <a:buChar char="Ø"/>
            </a:pPr>
            <a:r>
              <a:rPr lang="en-US" dirty="0" smtClean="0"/>
              <a:t>Reassurance</a:t>
            </a:r>
          </a:p>
          <a:p>
            <a:pPr>
              <a:buNone/>
            </a:pPr>
            <a:r>
              <a:rPr lang="en-US" dirty="0" smtClean="0"/>
              <a:t>	Reassure the casualty as he or she will be anxious and possibly afraid</a:t>
            </a:r>
          </a:p>
          <a:p>
            <a:pPr>
              <a:buFont typeface="Wingdings" pitchFamily="2" charset="2"/>
              <a:buChar char="Ø"/>
            </a:pPr>
            <a:r>
              <a:rPr lang="en-US" dirty="0" smtClean="0"/>
              <a:t>Position</a:t>
            </a:r>
          </a:p>
          <a:p>
            <a:pPr lvl="1">
              <a:buNone/>
            </a:pPr>
            <a:r>
              <a:rPr lang="en-US" dirty="0" smtClean="0"/>
              <a:t>If possible the lower end of the bed or couch can be raised. This</a:t>
            </a:r>
          </a:p>
          <a:p>
            <a:pPr lvl="1">
              <a:buNone/>
            </a:pPr>
            <a:r>
              <a:rPr lang="en-US" dirty="0" smtClean="0"/>
              <a:t>Facilitates the flow of blood by gravity to the brain and may prevent</a:t>
            </a:r>
          </a:p>
          <a:p>
            <a:pPr lvl="1">
              <a:buNone/>
            </a:pPr>
            <a:r>
              <a:rPr lang="en-US" dirty="0" smtClean="0"/>
              <a:t>fainting or unconsciousness</a:t>
            </a:r>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Clothing </a:t>
            </a:r>
          </a:p>
          <a:p>
            <a:pPr>
              <a:buNone/>
            </a:pPr>
            <a:r>
              <a:rPr lang="en-US" dirty="0" smtClean="0"/>
              <a:t>	Undo tight clothing round the neck, chest or waist. This helps the patient to breath more easily and prevent the feeling of suffocation.</a:t>
            </a:r>
          </a:p>
          <a:p>
            <a:pPr>
              <a:buFont typeface="Wingdings" pitchFamily="2" charset="2"/>
              <a:buChar char="Ø"/>
            </a:pPr>
            <a:r>
              <a:rPr lang="en-US" dirty="0" smtClean="0"/>
              <a:t>Medical aid</a:t>
            </a:r>
          </a:p>
          <a:p>
            <a:pPr>
              <a:buNone/>
            </a:pPr>
            <a:r>
              <a:rPr lang="en-US" dirty="0" smtClean="0"/>
              <a:t>	Alert the EMS or arrange patient’s removal to hospital.Ensure minimal movement of the casualty when handling him or her.</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Epistaxis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Its bleeding from the nose.</a:t>
            </a:r>
          </a:p>
          <a:p>
            <a:pPr>
              <a:buNone/>
            </a:pPr>
            <a:r>
              <a:rPr lang="en-US" dirty="0" smtClean="0"/>
              <a:t>Can be severe or slight.</a:t>
            </a:r>
          </a:p>
          <a:p>
            <a:pPr>
              <a:buNone/>
            </a:pPr>
            <a:r>
              <a:rPr lang="en-US" dirty="0" smtClean="0">
                <a:solidFill>
                  <a:srgbClr val="00B050"/>
                </a:solidFill>
              </a:rPr>
              <a:t>Management</a:t>
            </a:r>
          </a:p>
          <a:p>
            <a:pPr>
              <a:buFont typeface="Wingdings" pitchFamily="2" charset="2"/>
              <a:buChar char="Ø"/>
            </a:pPr>
            <a:r>
              <a:rPr lang="en-US" dirty="0" smtClean="0"/>
              <a:t>Place the patient on a chair in a sitting position with the head held forward. In severe bleeding this will prevent the blood flowing to the back of the nose and throat an may prevent it from being swallowed or inhaled.</a:t>
            </a:r>
          </a:p>
          <a:p>
            <a:pPr>
              <a:buFont typeface="Wingdings" pitchFamily="2" charset="2"/>
              <a:buChar char="Ø"/>
            </a:pPr>
            <a:r>
              <a:rPr lang="en-US" dirty="0" smtClean="0"/>
              <a:t>Loosen tight clothing round the neck, chest and waist and place the patient near an open window</a:t>
            </a:r>
          </a:p>
          <a:p>
            <a:pPr>
              <a:buFont typeface="Wingdings" pitchFamily="2" charset="2"/>
              <a:buChar char="Ø"/>
            </a:pPr>
            <a:r>
              <a:rPr lang="en-US" dirty="0" smtClean="0"/>
              <a:t>Ask the patient to breath through his or her mouth</a:t>
            </a:r>
          </a:p>
          <a:p>
            <a:pPr>
              <a:buFont typeface="Wingdings" pitchFamily="2" charset="2"/>
              <a:buChar char="Ø"/>
            </a:pPr>
            <a:r>
              <a:rPr lang="en-US" dirty="0" smtClean="0"/>
              <a:t>Pinch the nose firmly between the thumb and the forefinger</a:t>
            </a:r>
            <a:endParaRPr lang="en-US"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A cold compress in the form of a handkerchief wrung out in iced water can be applied over the bridge of the nose and at the back of the neck.</a:t>
            </a:r>
          </a:p>
          <a:p>
            <a:pPr>
              <a:buFont typeface="Wingdings" pitchFamily="2" charset="2"/>
              <a:buChar char="Ø"/>
            </a:pPr>
            <a:r>
              <a:rPr lang="en-US" dirty="0" smtClean="0"/>
              <a:t>Keep the patient sitting very still</a:t>
            </a:r>
          </a:p>
          <a:p>
            <a:pPr>
              <a:buFont typeface="Wingdings" pitchFamily="2" charset="2"/>
              <a:buChar char="Ø"/>
            </a:pPr>
            <a:r>
              <a:rPr lang="en-US" dirty="0" smtClean="0"/>
              <a:t>If the bleeding is very severe and does not stop within several minutes, arrange how the patient will get to hospital.</a:t>
            </a:r>
          </a:p>
          <a:p>
            <a:pPr>
              <a:buNone/>
            </a:pPr>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Bleeding from a tooth socket</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If a tooth has been extracted, it is  possible for the socket to continue bleeding.</a:t>
            </a:r>
          </a:p>
          <a:p>
            <a:pPr>
              <a:buNone/>
            </a:pPr>
            <a:r>
              <a:rPr lang="en-US" dirty="0" smtClean="0">
                <a:solidFill>
                  <a:srgbClr val="00B050"/>
                </a:solidFill>
              </a:rPr>
              <a:t>First </a:t>
            </a:r>
            <a:r>
              <a:rPr lang="en-US" smtClean="0">
                <a:solidFill>
                  <a:srgbClr val="00B050"/>
                </a:solidFill>
              </a:rPr>
              <a:t>aid management</a:t>
            </a:r>
            <a:endParaRPr lang="en-US" dirty="0" smtClean="0"/>
          </a:p>
          <a:p>
            <a:pPr>
              <a:buFont typeface="Wingdings" pitchFamily="2" charset="2"/>
              <a:buChar char="Ø"/>
            </a:pPr>
            <a:r>
              <a:rPr lang="en-US" dirty="0" smtClean="0"/>
              <a:t>Fit a plug of gauze or cotton wool into the socket and ask the patient to clench the teeth very firmly. The roughness of the gauze and pressure on the bleeding vessels stop the bleeding in about ten minutes.</a:t>
            </a:r>
          </a:p>
          <a:p>
            <a:pPr>
              <a:buFont typeface="Wingdings" pitchFamily="2" charset="2"/>
              <a:buChar char="Ø"/>
            </a:pPr>
            <a:r>
              <a:rPr lang="en-US" dirty="0" smtClean="0"/>
              <a:t>If bleeding does not cease, arrange the patients removal to hospital.</a:t>
            </a:r>
          </a:p>
          <a:p>
            <a:pPr>
              <a:buNone/>
            </a:pPr>
            <a:endParaRPr lang="en-US"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RESPIRATORY DISORDERS</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Asphyxia</a:t>
            </a:r>
            <a:endParaRPr lang="en-US" dirty="0"/>
          </a:p>
        </p:txBody>
      </p:sp>
      <p:sp>
        <p:nvSpPr>
          <p:cNvPr id="3" name="Content Placeholder 2"/>
          <p:cNvSpPr>
            <a:spLocks noGrp="1"/>
          </p:cNvSpPr>
          <p:nvPr>
            <p:ph idx="1"/>
          </p:nvPr>
        </p:nvSpPr>
        <p:spPr/>
        <p:txBody>
          <a:bodyPr/>
          <a:lstStyle/>
          <a:p>
            <a:pPr>
              <a:buNone/>
            </a:pPr>
            <a:r>
              <a:rPr lang="en-US" dirty="0" smtClean="0"/>
              <a:t>	Arises when one is not able to inhale or exhale air.</a:t>
            </a:r>
          </a:p>
          <a:p>
            <a:pPr>
              <a:buNone/>
            </a:pPr>
            <a:r>
              <a:rPr lang="en-US" dirty="0" smtClean="0"/>
              <a:t>	The body does not receive sufficient oxygen and there is accumulation of carbon dioxide in the blood causing unconciousness,death or suffocation</a:t>
            </a:r>
            <a:endParaRPr lang="en-US"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asphyxia</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Ø"/>
            </a:pPr>
            <a:r>
              <a:rPr lang="en-US" dirty="0" smtClean="0"/>
              <a:t>Occlusion or obstruction of the upper respiratory tract.</a:t>
            </a:r>
          </a:p>
          <a:p>
            <a:pPr>
              <a:buNone/>
            </a:pPr>
            <a:r>
              <a:rPr lang="en-US" dirty="0" smtClean="0"/>
              <a:t>This may be due to:</a:t>
            </a:r>
          </a:p>
          <a:p>
            <a:pPr marL="514350" indent="-514350">
              <a:buFont typeface="+mj-lt"/>
              <a:buAutoNum type="arabicPeriod"/>
            </a:pPr>
            <a:r>
              <a:rPr lang="en-US" dirty="0" smtClean="0"/>
              <a:t>Strangulation</a:t>
            </a:r>
          </a:p>
          <a:p>
            <a:pPr marL="514350" indent="-514350">
              <a:buFont typeface="+mj-lt"/>
              <a:buAutoNum type="arabicPeriod"/>
            </a:pPr>
            <a:r>
              <a:rPr lang="en-US" dirty="0" smtClean="0"/>
              <a:t>Smothering with a pillow</a:t>
            </a:r>
          </a:p>
          <a:p>
            <a:pPr marL="514350" indent="-514350">
              <a:buFont typeface="+mj-lt"/>
              <a:buAutoNum type="arabicPeriod"/>
            </a:pPr>
            <a:r>
              <a:rPr lang="en-US" dirty="0" smtClean="0"/>
              <a:t>Impaction of foreign body such as bone in the throat or a piece of food inhaled into the larynx or trachea</a:t>
            </a:r>
          </a:p>
          <a:p>
            <a:pPr marL="514350" indent="-514350">
              <a:buFont typeface="+mj-lt"/>
              <a:buAutoNum type="arabicPeriod"/>
            </a:pPr>
            <a:r>
              <a:rPr lang="en-US" dirty="0" smtClean="0"/>
              <a:t>Pressure on the chest e.g. by fallen masonry</a:t>
            </a:r>
          </a:p>
          <a:p>
            <a:pPr marL="514350" indent="-514350">
              <a:buFont typeface="+mj-lt"/>
              <a:buAutoNum type="arabicPeriod"/>
            </a:pPr>
            <a:r>
              <a:rPr lang="en-US" dirty="0" smtClean="0"/>
              <a:t>Drowning </a:t>
            </a:r>
          </a:p>
          <a:p>
            <a:pPr marL="514350" indent="-514350">
              <a:buFont typeface="+mj-lt"/>
              <a:buAutoNum type="arabicPeriod"/>
            </a:pPr>
            <a:r>
              <a:rPr lang="en-US" dirty="0" smtClean="0"/>
              <a:t>A complication of another condition such as swelling due to burning of the mouth and throat</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lstStyle/>
          <a:p>
            <a:pPr marL="514350" indent="-514350">
              <a:buFont typeface="Wingdings" pitchFamily="2" charset="2"/>
              <a:buChar char="Ø"/>
            </a:pPr>
            <a:r>
              <a:rPr lang="en-US" dirty="0" smtClean="0"/>
              <a:t>Paralysis of the muscles of respiration</a:t>
            </a:r>
          </a:p>
          <a:p>
            <a:pPr marL="514350" indent="-514350">
              <a:buNone/>
            </a:pPr>
            <a:r>
              <a:rPr lang="en-US" dirty="0" smtClean="0"/>
              <a:t>Can be due to:</a:t>
            </a:r>
          </a:p>
          <a:p>
            <a:pPr marL="514350" indent="-514350">
              <a:buFont typeface="+mj-lt"/>
              <a:buAutoNum type="arabicPeriod"/>
            </a:pPr>
            <a:r>
              <a:rPr lang="en-US" dirty="0" smtClean="0"/>
              <a:t>Electric shock</a:t>
            </a:r>
          </a:p>
          <a:p>
            <a:pPr marL="514350" indent="-514350">
              <a:buFont typeface="+mj-lt"/>
              <a:buAutoNum type="arabicPeriod"/>
            </a:pPr>
            <a:r>
              <a:rPr lang="en-US" dirty="0" smtClean="0"/>
              <a:t>Being struck by lightening</a:t>
            </a:r>
          </a:p>
          <a:p>
            <a:pPr marL="514350" indent="-514350">
              <a:buFont typeface="+mj-lt"/>
              <a:buAutoNum type="arabicPeriod"/>
            </a:pPr>
            <a:r>
              <a:rPr lang="en-US" dirty="0" smtClean="0"/>
              <a:t>Poisons e.g. strychnine and morphine</a:t>
            </a:r>
          </a:p>
          <a:p>
            <a:pPr marL="514350" indent="-514350">
              <a:buFont typeface="+mj-lt"/>
              <a:buAutoNum type="arabicPeriod"/>
            </a:pPr>
            <a:r>
              <a:rPr lang="en-US" dirty="0" smtClean="0"/>
              <a:t>Diseases such as poliomyelitis</a:t>
            </a:r>
          </a:p>
          <a:p>
            <a:pPr marL="514350" indent="-514350">
              <a:buFont typeface="+mj-lt"/>
              <a:buAutoNum type="arabicPeriod"/>
            </a:pPr>
            <a:endParaRPr lang="en-US" dirty="0" smtClean="0"/>
          </a:p>
          <a:p>
            <a:pPr marL="514350" indent="-514350">
              <a:buNone/>
            </a:pPr>
            <a:endParaRPr lang="en-US" dirty="0" smtClean="0"/>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Provide reassurance</a:t>
            </a:r>
          </a:p>
          <a:p>
            <a:pPr>
              <a:buNone/>
            </a:pPr>
            <a:endParaRPr lang="en-US" dirty="0" smtClean="0"/>
          </a:p>
          <a:p>
            <a:pPr>
              <a:buFont typeface="Wingdings" pitchFamily="2" charset="2"/>
              <a:buChar char="q"/>
            </a:pPr>
            <a:r>
              <a:rPr lang="en-US" dirty="0" smtClean="0"/>
              <a:t>It is important to understand that first aid has its limitations and does not take the place of professional medical treatment</a:t>
            </a:r>
            <a:endParaRPr lang="en-US"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Effects of certain gases</a:t>
            </a:r>
          </a:p>
          <a:p>
            <a:pPr>
              <a:buNone/>
            </a:pPr>
            <a:r>
              <a:rPr lang="en-US" dirty="0" smtClean="0"/>
              <a:t>	Include CO, ammonia and chlorine</a:t>
            </a:r>
          </a:p>
          <a:p>
            <a:pPr>
              <a:buFont typeface="Wingdings" pitchFamily="2" charset="2"/>
              <a:buChar char="Ø"/>
            </a:pPr>
            <a:r>
              <a:rPr lang="en-US" dirty="0" smtClean="0"/>
              <a:t>Breathing in smoke</a:t>
            </a:r>
          </a:p>
          <a:p>
            <a:pPr>
              <a:buNone/>
            </a:pPr>
            <a:r>
              <a:rPr lang="en-US" dirty="0" smtClean="0"/>
              <a:t>	If someone has been trapped in a burning building</a:t>
            </a:r>
            <a:endParaRPr lang="en-US"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Signs and symptoms of asphyxia</a:t>
            </a:r>
            <a:endParaRPr lang="en-US" dirty="0"/>
          </a:p>
        </p:txBody>
      </p:sp>
      <p:sp>
        <p:nvSpPr>
          <p:cNvPr id="3" name="Content Placeholder 2"/>
          <p:cNvSpPr>
            <a:spLocks noGrp="1"/>
          </p:cNvSpPr>
          <p:nvPr>
            <p:ph idx="1"/>
          </p:nvPr>
        </p:nvSpPr>
        <p:spPr>
          <a:xfrm>
            <a:off x="304800" y="1219200"/>
            <a:ext cx="8229600" cy="4525963"/>
          </a:xfrm>
        </p:spPr>
        <p:txBody>
          <a:bodyPr>
            <a:normAutofit fontScale="92500" lnSpcReduction="20000"/>
          </a:bodyPr>
          <a:lstStyle/>
          <a:p>
            <a:pPr>
              <a:buFont typeface="Wingdings" pitchFamily="2" charset="2"/>
              <a:buChar char="Ø"/>
            </a:pPr>
            <a:r>
              <a:rPr lang="en-US" dirty="0" smtClean="0"/>
              <a:t>Difficulty in breathing, restlessness and agitation</a:t>
            </a:r>
          </a:p>
          <a:p>
            <a:pPr>
              <a:buFont typeface="Wingdings" pitchFamily="2" charset="2"/>
              <a:buChar char="Ø"/>
            </a:pPr>
            <a:r>
              <a:rPr lang="en-US" dirty="0" smtClean="0"/>
              <a:t>The patient begins to struggle trying to remove the obstruction</a:t>
            </a:r>
          </a:p>
          <a:p>
            <a:pPr>
              <a:buFont typeface="Wingdings" pitchFamily="2" charset="2"/>
              <a:buChar char="Ø"/>
            </a:pPr>
            <a:r>
              <a:rPr lang="en-US" dirty="0" smtClean="0"/>
              <a:t>Coughing and spluttering</a:t>
            </a:r>
          </a:p>
          <a:p>
            <a:pPr>
              <a:buFont typeface="Wingdings" pitchFamily="2" charset="2"/>
              <a:buChar char="Ø"/>
            </a:pPr>
            <a:r>
              <a:rPr lang="en-US" dirty="0" smtClean="0"/>
              <a:t>Cyanosis occurs</a:t>
            </a:r>
          </a:p>
          <a:p>
            <a:pPr>
              <a:buFont typeface="Wingdings" pitchFamily="2" charset="2"/>
              <a:buChar char="Ø"/>
            </a:pPr>
            <a:r>
              <a:rPr lang="en-US" dirty="0" smtClean="0"/>
              <a:t>If the patient struggles to overcome the asphyxiation, the face becomes congested with blood ,neck veins become distended and the pupils dilate</a:t>
            </a:r>
          </a:p>
          <a:p>
            <a:pPr>
              <a:buFont typeface="Wingdings" pitchFamily="2" charset="2"/>
              <a:buChar char="Ø"/>
            </a:pPr>
            <a:r>
              <a:rPr lang="en-US" dirty="0" smtClean="0"/>
              <a:t>If the individual does not struggle and appears to go to sleep, suspect CO poisoning </a:t>
            </a:r>
            <a:endParaRPr lang="en-US"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asphyxia</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Remove the source of danger from the patient. For example a pillow from the face and a bone from the throat. Or remove the patient from the source of danger such as smoke or gas filled room or take the patient out of the water in case of drowning.</a:t>
            </a:r>
          </a:p>
          <a:p>
            <a:pPr>
              <a:buFont typeface="Wingdings" pitchFamily="2" charset="2"/>
              <a:buChar char="Ø"/>
            </a:pPr>
            <a:r>
              <a:rPr lang="en-US" dirty="0" smtClean="0"/>
              <a:t>Undo tight clothing round neck, chest and waist.</a:t>
            </a:r>
            <a:endParaRPr lang="en-US"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Clear the mouth of any obstruction such as vomit as far as possible</a:t>
            </a:r>
          </a:p>
          <a:p>
            <a:pPr>
              <a:buFont typeface="Wingdings" pitchFamily="2" charset="2"/>
              <a:buChar char="Ø"/>
            </a:pPr>
            <a:r>
              <a:rPr lang="en-US" dirty="0" smtClean="0"/>
              <a:t>If breathing and pulsation have ceased  start CPR</a:t>
            </a:r>
          </a:p>
          <a:p>
            <a:pPr>
              <a:buFont typeface="Wingdings" pitchFamily="2" charset="2"/>
              <a:buChar char="Ø"/>
            </a:pPr>
            <a:r>
              <a:rPr lang="en-US" dirty="0" smtClean="0"/>
              <a:t>In cold weather, keep the person reasonably warm.</a:t>
            </a:r>
            <a:endParaRPr lang="en-US"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CHOCKING</a:t>
            </a:r>
            <a:endParaRPr lang="en-US" dirty="0"/>
          </a:p>
        </p:txBody>
      </p:sp>
      <p:sp>
        <p:nvSpPr>
          <p:cNvPr id="3" name="Content Placeholder 2"/>
          <p:cNvSpPr>
            <a:spLocks noGrp="1"/>
          </p:cNvSpPr>
          <p:nvPr>
            <p:ph idx="1"/>
          </p:nvPr>
        </p:nvSpPr>
        <p:spPr/>
        <p:txBody>
          <a:bodyPr>
            <a:noAutofit/>
          </a:bodyPr>
          <a:lstStyle/>
          <a:p>
            <a:pPr>
              <a:buNone/>
            </a:pPr>
            <a:r>
              <a:rPr lang="en-US" sz="2000" dirty="0" smtClean="0"/>
              <a:t>	This is most common with children. A marble, a weed or a button may get stuck in the air passage. In adults too, food may go down the wrong way and cause choking. </a:t>
            </a:r>
          </a:p>
          <a:p>
            <a:pPr>
              <a:buNone/>
            </a:pPr>
            <a:endParaRPr lang="en-US" sz="2000" dirty="0" smtClean="0"/>
          </a:p>
          <a:p>
            <a:pPr>
              <a:buNone/>
            </a:pPr>
            <a:r>
              <a:rPr lang="en-US" sz="2000" u="sng" dirty="0" smtClean="0"/>
              <a:t>Management in the case of an adult.</a:t>
            </a:r>
            <a:r>
              <a:rPr lang="en-US" sz="2000" dirty="0" smtClean="0"/>
              <a:t> </a:t>
            </a:r>
          </a:p>
          <a:p>
            <a:pPr>
              <a:buFont typeface="Wingdings" pitchFamily="2" charset="2"/>
              <a:buChar char="Ø"/>
            </a:pPr>
            <a:r>
              <a:rPr lang="en-US" sz="2000" dirty="0" smtClean="0"/>
              <a:t>When victim is standing, the First Aider should stand behind the victim and wrap his arms around the waist. Grasp the fist with your other hand and place the thumb of the fist against the abdomen (belly) slightly above the navel and below the rib cage. </a:t>
            </a:r>
          </a:p>
          <a:p>
            <a:pPr>
              <a:buFont typeface="Wingdings" pitchFamily="2" charset="2"/>
              <a:buChar char="Ø"/>
            </a:pPr>
            <a:r>
              <a:rPr lang="en-US" sz="2000" dirty="0" smtClean="0"/>
              <a:t>Press your fist into the victim's abdomen with a quick upward thrust. Repeat several times if necessary till the foreign body is expelled out of the windpipe. When the victim is sitting, the First Aider stands behind the chair and performs the same maneuver.</a:t>
            </a:r>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Ø"/>
            </a:pPr>
            <a:r>
              <a:rPr lang="en-US" dirty="0" smtClean="0"/>
              <a:t>If the victim is lying, turn him supine (face up). Facing the victim, kneel astride the victim's legs. With your hands one on top of another, place the heel of your bottom hand over the abdomen (belly) between the naval and the ribcage. Press into the victim's abdomen with a quick upward thrust repeat several times, if necessary. Should the patient vomit, place him on his side and wipe to prevent asphyxia. Following the expulsion of food particle/foreign body it may be necessary to give artificial respiration. </a:t>
            </a:r>
            <a:endParaRPr lang="en-US" dirty="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incase of an infant</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 Hold the child upside down by the legs and smack his/her back hard three or four times. </a:t>
            </a:r>
          </a:p>
          <a:p>
            <a:pPr>
              <a:buFont typeface="Wingdings" pitchFamily="2" charset="2"/>
              <a:buChar char="Ø"/>
            </a:pPr>
            <a:r>
              <a:rPr lang="en-US" dirty="0" smtClean="0"/>
              <a:t>If not successful, lay the child prone with his head hanging downwards over the knee and give sharp smacks between shoulders. </a:t>
            </a:r>
          </a:p>
          <a:p>
            <a:pPr>
              <a:buFont typeface="Wingdings" pitchFamily="2" charset="2"/>
              <a:buChar char="Ø"/>
            </a:pPr>
            <a:r>
              <a:rPr lang="en-US" dirty="0" smtClean="0"/>
              <a:t>If still not successful, induce vomiting by passing two fingers right to the back of the throat. </a:t>
            </a:r>
          </a:p>
          <a:p>
            <a:pPr>
              <a:buNone/>
            </a:pPr>
            <a:endParaRPr lang="en-US" dirty="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DROWNING</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Drowning is the result of complete immersion of the nose and mouth in water (or any other liquid). Water enters the windpipe and lungs, clogging the lungs completely. </a:t>
            </a:r>
          </a:p>
          <a:p>
            <a:pPr>
              <a:buNone/>
            </a:pPr>
            <a:r>
              <a:rPr lang="en-US" b="1" dirty="0" smtClean="0">
                <a:solidFill>
                  <a:srgbClr val="00B050"/>
                </a:solidFill>
              </a:rPr>
              <a:t>Management</a:t>
            </a:r>
            <a:r>
              <a:rPr lang="en-US" dirty="0" smtClean="0">
                <a:solidFill>
                  <a:srgbClr val="00B050"/>
                </a:solidFill>
              </a:rPr>
              <a:t> </a:t>
            </a:r>
          </a:p>
          <a:p>
            <a:pPr>
              <a:buNone/>
            </a:pPr>
            <a:r>
              <a:rPr lang="en-US" i="1" dirty="0" smtClean="0">
                <a:solidFill>
                  <a:srgbClr val="00B050"/>
                </a:solidFill>
              </a:rPr>
              <a:t>Aim</a:t>
            </a:r>
          </a:p>
          <a:p>
            <a:pPr>
              <a:buFont typeface="Wingdings" pitchFamily="2" charset="2"/>
              <a:buChar char="q"/>
            </a:pPr>
            <a:r>
              <a:rPr lang="en-US" dirty="0" smtClean="0"/>
              <a:t> To drain out water (or other matter) from lungs and to give artificial respiration. </a:t>
            </a:r>
          </a:p>
          <a:p>
            <a:pPr>
              <a:buFont typeface="Wingdings" pitchFamily="2" charset="2"/>
              <a:buChar char="Ø"/>
            </a:pPr>
            <a:r>
              <a:rPr lang="en-US" dirty="0" smtClean="0"/>
              <a:t>Act quickly. Remove  the casualty from </a:t>
            </a:r>
            <a:r>
              <a:rPr lang="en-US" smtClean="0"/>
              <a:t>the water , </a:t>
            </a:r>
            <a:r>
              <a:rPr lang="en-US" dirty="0" smtClean="0"/>
              <a:t>seaweeds and mud from the nose and throat. Start artificial ventilation immediately.</a:t>
            </a:r>
          </a:p>
          <a:p>
            <a:pPr>
              <a:buFont typeface="Wingdings" pitchFamily="2" charset="2"/>
              <a:buChar char="Ø"/>
            </a:pPr>
            <a:r>
              <a:rPr lang="en-US" dirty="0" smtClean="0"/>
              <a:t>Turn the victim face down with head to one side and arms stretched beyond his head. Infants or children could be held upside down for a short period. </a:t>
            </a:r>
          </a:p>
          <a:p>
            <a:pPr>
              <a:buNone/>
            </a:pPr>
            <a:endParaRPr lang="en-US" dirty="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Raise the middle part of the body with your hands round the belly. This is to cause water to drain out of the lungs. </a:t>
            </a:r>
          </a:p>
          <a:p>
            <a:pPr>
              <a:buFont typeface="Wingdings" pitchFamily="2" charset="2"/>
              <a:buChar char="Ø"/>
            </a:pPr>
            <a:r>
              <a:rPr lang="en-US" dirty="0" smtClean="0"/>
              <a:t>Give artificial respiration until breathing comes back to normal. This may have to go on for as long as two hours. </a:t>
            </a:r>
          </a:p>
          <a:p>
            <a:pPr>
              <a:buFont typeface="Wingdings" pitchFamily="2" charset="2"/>
              <a:buChar char="Ø"/>
            </a:pPr>
            <a:r>
              <a:rPr lang="en-US" dirty="0" smtClean="0"/>
              <a:t>Remove wet clothing. </a:t>
            </a:r>
          </a:p>
          <a:p>
            <a:pPr>
              <a:buFont typeface="Wingdings" pitchFamily="2" charset="2"/>
              <a:buChar char="Ø"/>
            </a:pPr>
            <a:endParaRPr lang="en-US" dirty="0" smtClean="0"/>
          </a:p>
          <a:p>
            <a:endParaRPr lang="en-US" dirty="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Keep the body warm, cover with blankets. </a:t>
            </a:r>
          </a:p>
          <a:p>
            <a:pPr>
              <a:buFont typeface="Wingdings" pitchFamily="2" charset="2"/>
              <a:buChar char="Ø"/>
            </a:pPr>
            <a:r>
              <a:rPr lang="en-US" dirty="0" smtClean="0"/>
              <a:t>When victim becomes conscious, give hot drinks such as coffee or tea. </a:t>
            </a:r>
          </a:p>
          <a:p>
            <a:pPr>
              <a:buFont typeface="Wingdings" pitchFamily="2" charset="2"/>
              <a:buChar char="Ø"/>
            </a:pPr>
            <a:r>
              <a:rPr lang="en-US" dirty="0" smtClean="0"/>
              <a:t>Do not allow him to sit up. </a:t>
            </a:r>
          </a:p>
          <a:p>
            <a:pPr>
              <a:buFont typeface="Wingdings" pitchFamily="2" charset="2"/>
              <a:buChar char="Ø"/>
            </a:pPr>
            <a:r>
              <a:rPr lang="en-US" dirty="0" smtClean="0"/>
              <a:t>After doing the above, remove quickly to hospital as a stretcher case. </a:t>
            </a:r>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FF0000"/>
                </a:solidFill>
                <a:latin typeface="Algerian" pitchFamily="82" charset="0"/>
              </a:rPr>
              <a:t>Objectives of First Aid</a:t>
            </a:r>
            <a:endParaRPr lang="en-US" i="1" dirty="0">
              <a:solidFill>
                <a:srgbClr val="FF0000"/>
              </a:solidFill>
              <a:latin typeface="Algerian" pitchFamily="82" charset="0"/>
            </a:endParaRPr>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To preserve life</a:t>
            </a:r>
          </a:p>
          <a:p>
            <a:pPr>
              <a:buNone/>
            </a:pPr>
            <a:endParaRPr lang="en-US" dirty="0" smtClean="0"/>
          </a:p>
          <a:p>
            <a:pPr>
              <a:buFont typeface="Wingdings" pitchFamily="2" charset="2"/>
              <a:buChar char="Ø"/>
            </a:pPr>
            <a:r>
              <a:rPr lang="en-US" dirty="0" smtClean="0"/>
              <a:t>To alleviate suffering</a:t>
            </a:r>
          </a:p>
          <a:p>
            <a:pPr>
              <a:buNone/>
            </a:pPr>
            <a:endParaRPr lang="en-US" dirty="0" smtClean="0"/>
          </a:p>
          <a:p>
            <a:pPr>
              <a:buFont typeface="Wingdings" pitchFamily="2" charset="2"/>
              <a:buChar char="Ø"/>
            </a:pPr>
            <a:r>
              <a:rPr lang="en-US" dirty="0" smtClean="0"/>
              <a:t>To promote recovery</a:t>
            </a:r>
          </a:p>
          <a:p>
            <a:pPr>
              <a:buNone/>
            </a:pPr>
            <a:endParaRPr lang="en-US" dirty="0" smtClean="0"/>
          </a:p>
          <a:p>
            <a:pPr>
              <a:buFont typeface="Wingdings" pitchFamily="2" charset="2"/>
              <a:buChar char="Ø"/>
            </a:pPr>
            <a:r>
              <a:rPr lang="en-US" dirty="0" smtClean="0"/>
              <a:t>To prevent aggravation of the injury or illness until veterinary assistance can be obtained</a:t>
            </a:r>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Hanging and Strangulation</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Cut or remove the band constricting the throat. </a:t>
            </a:r>
          </a:p>
          <a:p>
            <a:pPr>
              <a:buFont typeface="Wingdings" pitchFamily="2" charset="2"/>
              <a:buChar char="Ø"/>
            </a:pPr>
            <a:r>
              <a:rPr lang="en-US" dirty="0" smtClean="0"/>
              <a:t>If suspended, raise the body and loosen or cut the rope. </a:t>
            </a:r>
          </a:p>
          <a:p>
            <a:pPr>
              <a:buFont typeface="Wingdings" pitchFamily="2" charset="2"/>
              <a:buChar char="Ø"/>
            </a:pPr>
            <a:r>
              <a:rPr lang="en-US" dirty="0" smtClean="0"/>
              <a:t>Give artificial respiration. </a:t>
            </a:r>
          </a:p>
          <a:p>
            <a:pPr>
              <a:buFont typeface="Wingdings" pitchFamily="2" charset="2"/>
              <a:buChar char="Ø"/>
            </a:pPr>
            <a:r>
              <a:rPr lang="en-US" dirty="0" smtClean="0"/>
              <a:t>To do the above do not wait for the policeman. </a:t>
            </a:r>
          </a:p>
          <a:p>
            <a:pPr>
              <a:buNone/>
            </a:pPr>
            <a:endParaRPr lang="en-US" dirty="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INHALATION OF FUMES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i="1" dirty="0" smtClean="0">
                <a:solidFill>
                  <a:srgbClr val="00B050"/>
                </a:solidFill>
              </a:rPr>
              <a:t>Carbon monoxide poisoning</a:t>
            </a:r>
          </a:p>
          <a:p>
            <a:pPr>
              <a:buNone/>
            </a:pPr>
            <a:r>
              <a:rPr lang="en-US" dirty="0" smtClean="0"/>
              <a:t>	This gas is present in car-exhaust fumes, in household coal gas: during incomplete combustion of charcoal stoves and in coal mines. </a:t>
            </a:r>
          </a:p>
          <a:p>
            <a:pPr>
              <a:buNone/>
            </a:pPr>
            <a:r>
              <a:rPr lang="en-US" b="1" dirty="0" smtClean="0"/>
              <a:t>Management</a:t>
            </a:r>
            <a:r>
              <a:rPr lang="en-US" dirty="0" smtClean="0"/>
              <a:t> </a:t>
            </a:r>
          </a:p>
          <a:p>
            <a:pPr>
              <a:buFont typeface="Wingdings" pitchFamily="2" charset="2"/>
              <a:buChar char="Ø"/>
            </a:pPr>
            <a:r>
              <a:rPr lang="en-US" dirty="0" smtClean="0"/>
              <a:t>The first aid treatment consists of removing the person from the area, applying artificial respiration and giving pure oxygen, if available. </a:t>
            </a:r>
          </a:p>
          <a:p>
            <a:pPr>
              <a:buFont typeface="Wingdings" pitchFamily="2" charset="2"/>
              <a:buChar char="Ø"/>
            </a:pPr>
            <a:r>
              <a:rPr lang="en-US" dirty="0" smtClean="0"/>
              <a:t>Ensure circulation of fresh air before entering the room by opening the doors and windows. </a:t>
            </a:r>
          </a:p>
          <a:p>
            <a:pPr>
              <a:buFont typeface="Wingdings" pitchFamily="2" charset="2"/>
              <a:buChar char="Ø"/>
            </a:pPr>
            <a:r>
              <a:rPr lang="en-US" dirty="0" smtClean="0"/>
              <a:t>Before entering the enclosed space take two or three deep breaths and hold your breath as long as you can. </a:t>
            </a:r>
          </a:p>
          <a:p>
            <a:pPr>
              <a:buNone/>
            </a:pPr>
            <a:endParaRPr lang="en-US" i="1" dirty="0">
              <a:solidFill>
                <a:srgbClr val="00B050"/>
              </a:solidFill>
            </a:endParaRPr>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Crawl along the floor (as the gas is lighter than air) </a:t>
            </a:r>
          </a:p>
          <a:p>
            <a:pPr>
              <a:buFont typeface="Wingdings" pitchFamily="2" charset="2"/>
              <a:buChar char="Ø"/>
            </a:pPr>
            <a:r>
              <a:rPr lang="en-US" dirty="0" smtClean="0"/>
              <a:t>Remove the casualty as quickly as possible to fresh air. </a:t>
            </a:r>
          </a:p>
          <a:p>
            <a:pPr>
              <a:buFont typeface="Wingdings" pitchFamily="2" charset="2"/>
              <a:buChar char="Ø"/>
            </a:pPr>
            <a:r>
              <a:rPr lang="en-US" dirty="0" smtClean="0"/>
              <a:t>Loosen his clothes at neck and waist and give artificial respiration, if asphyxiated. </a:t>
            </a:r>
          </a:p>
          <a:p>
            <a:pPr>
              <a:buNone/>
            </a:pPr>
            <a:endParaRPr lang="en-US" dirty="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Carbon dioxide poisoning</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This gas is found in coal mines, deep unused wells and sewers. Various other gases such as leaking refrigerator gases; compressed gases used for cooking and lighting may also cause suffocation. </a:t>
            </a:r>
          </a:p>
          <a:p>
            <a:pPr>
              <a:buNone/>
            </a:pPr>
            <a:r>
              <a:rPr lang="en-US" b="1" dirty="0" smtClean="0"/>
              <a:t>Management</a:t>
            </a:r>
            <a:r>
              <a:rPr lang="en-US" dirty="0" smtClean="0"/>
              <a:t> </a:t>
            </a:r>
          </a:p>
          <a:p>
            <a:pPr>
              <a:buFont typeface="Wingdings" pitchFamily="2" charset="2"/>
              <a:buChar char="Ø"/>
            </a:pPr>
            <a:r>
              <a:rPr lang="en-US" dirty="0" smtClean="0"/>
              <a:t>Observe all the precautions mentioned above. </a:t>
            </a:r>
          </a:p>
          <a:p>
            <a:pPr>
              <a:buFont typeface="Wingdings" pitchFamily="2" charset="2"/>
              <a:buChar char="Ø"/>
            </a:pPr>
            <a:r>
              <a:rPr lang="en-US" dirty="0" smtClean="0"/>
              <a:t>Enter in an upright position (as the gas is heavier than air and collects near the floor) </a:t>
            </a:r>
          </a:p>
          <a:p>
            <a:endParaRPr lang="en-US" dirty="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Remove the casualty as quickly as possible to fresh air. </a:t>
            </a:r>
          </a:p>
          <a:p>
            <a:pPr>
              <a:buFont typeface="Wingdings" pitchFamily="2" charset="2"/>
              <a:buChar char="Ø"/>
            </a:pPr>
            <a:r>
              <a:rPr lang="en-US" dirty="0" smtClean="0"/>
              <a:t>Wherever ventilation is not possible and deadly poisonous gas is suspected, use a gas mask to protect yourself. </a:t>
            </a:r>
          </a:p>
          <a:p>
            <a:pPr>
              <a:buNone/>
            </a:pPr>
            <a:endParaRPr lang="en-US" dirty="0"/>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Hyperventilation</a:t>
            </a:r>
            <a:endParaRPr lang="en-US"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Ø"/>
            </a:pPr>
            <a:r>
              <a:rPr lang="en-US" dirty="0" smtClean="0"/>
              <a:t> Is the state of breathing faster or deeper than normal (hyperpnoea), causing excessive expulsion of circulating carbon dioxide. This means that the arterial concentration of CO</a:t>
            </a:r>
            <a:r>
              <a:rPr lang="en-US" baseline="-25000" dirty="0" smtClean="0"/>
              <a:t>2</a:t>
            </a:r>
            <a:r>
              <a:rPr lang="en-US" dirty="0" smtClean="0"/>
              <a:t> tension is falling (Paco2) below normal (35–45 mmHg). </a:t>
            </a:r>
          </a:p>
          <a:p>
            <a:pPr>
              <a:buNone/>
            </a:pPr>
            <a:r>
              <a:rPr lang="en-US" i="1" dirty="0" smtClean="0">
                <a:solidFill>
                  <a:srgbClr val="00B050"/>
                </a:solidFill>
              </a:rPr>
              <a:t>Causes</a:t>
            </a:r>
          </a:p>
          <a:p>
            <a:pPr>
              <a:buFont typeface="Wingdings" pitchFamily="2" charset="2"/>
              <a:buChar char="Ø"/>
            </a:pPr>
            <a:r>
              <a:rPr lang="en-US" dirty="0" smtClean="0"/>
              <a:t> Panic attack</a:t>
            </a:r>
          </a:p>
          <a:p>
            <a:pPr>
              <a:buFont typeface="Wingdings" pitchFamily="2" charset="2"/>
              <a:buChar char="Ø"/>
            </a:pPr>
            <a:r>
              <a:rPr lang="en-US" dirty="0" smtClean="0"/>
              <a:t> Metabolic acidosis, also known as Kenny's Syndrome, </a:t>
            </a:r>
          </a:p>
          <a:p>
            <a:pPr>
              <a:buFont typeface="Wingdings" pitchFamily="2" charset="2"/>
              <a:buChar char="Ø"/>
            </a:pPr>
            <a:r>
              <a:rPr lang="en-US" dirty="0" smtClean="0"/>
              <a:t> Yogic practice of Bhastrika.</a:t>
            </a:r>
          </a:p>
          <a:p>
            <a:pPr>
              <a:buNone/>
            </a:pPr>
            <a:r>
              <a:rPr lang="en-US" dirty="0" smtClean="0"/>
              <a:t>	It often occurs together with labored breathing, which, in contrast, can also be a response to </a:t>
            </a:r>
            <a:r>
              <a:rPr lang="en-US" i="1" dirty="0" smtClean="0"/>
              <a:t>increased</a:t>
            </a:r>
            <a:r>
              <a:rPr lang="en-US" dirty="0" smtClean="0"/>
              <a:t> carbon dioxide levels. </a:t>
            </a:r>
          </a:p>
          <a:p>
            <a:pPr>
              <a:buFont typeface="Wingdings" pitchFamily="2" charset="2"/>
              <a:buChar char="Ø"/>
            </a:pPr>
            <a:r>
              <a:rPr lang="en-US" dirty="0" smtClean="0"/>
              <a:t>Lung disease</a:t>
            </a:r>
          </a:p>
          <a:p>
            <a:pPr>
              <a:buFont typeface="Wingdings" pitchFamily="2" charset="2"/>
              <a:buChar char="Ø"/>
            </a:pPr>
            <a:r>
              <a:rPr lang="en-US" dirty="0" smtClean="0"/>
              <a:t>Head injury</a:t>
            </a:r>
          </a:p>
          <a:p>
            <a:pPr>
              <a:buFont typeface="Wingdings" pitchFamily="2" charset="2"/>
              <a:buChar char="Ø"/>
            </a:pPr>
            <a:r>
              <a:rPr lang="en-US" dirty="0" smtClean="0"/>
              <a:t>Stroke</a:t>
            </a:r>
            <a:endParaRPr lang="en-US" dirty="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Ø"/>
            </a:pPr>
            <a:r>
              <a:rPr lang="en-US" dirty="0" smtClean="0"/>
              <a:t>Numbness or tingling in the hands, feet and lips</a:t>
            </a:r>
          </a:p>
          <a:p>
            <a:pPr>
              <a:buFont typeface="Wingdings" pitchFamily="2" charset="2"/>
              <a:buChar char="Ø"/>
            </a:pPr>
            <a:r>
              <a:rPr lang="en-US" dirty="0" smtClean="0"/>
              <a:t>Lightheadedness</a:t>
            </a:r>
          </a:p>
          <a:p>
            <a:pPr>
              <a:buFont typeface="Wingdings" pitchFamily="2" charset="2"/>
              <a:buChar char="Ø"/>
            </a:pPr>
            <a:r>
              <a:rPr lang="en-US" dirty="0" smtClean="0"/>
              <a:t>Dizziness </a:t>
            </a:r>
          </a:p>
          <a:p>
            <a:pPr>
              <a:buFont typeface="Wingdings" pitchFamily="2" charset="2"/>
              <a:buChar char="Ø"/>
            </a:pPr>
            <a:r>
              <a:rPr lang="en-US" dirty="0" smtClean="0"/>
              <a:t>Headache</a:t>
            </a:r>
          </a:p>
          <a:p>
            <a:pPr>
              <a:buFont typeface="Wingdings" pitchFamily="2" charset="2"/>
              <a:buChar char="Ø"/>
            </a:pPr>
            <a:r>
              <a:rPr lang="en-US" dirty="0" smtClean="0"/>
              <a:t>Chest pain</a:t>
            </a:r>
          </a:p>
          <a:p>
            <a:pPr>
              <a:buFont typeface="Wingdings" pitchFamily="2" charset="2"/>
              <a:buChar char="Ø"/>
            </a:pPr>
            <a:r>
              <a:rPr lang="en-US" dirty="0" smtClean="0"/>
              <a:t>Flexor spasm of hands and feet (carpopedal spasm)</a:t>
            </a:r>
          </a:p>
          <a:p>
            <a:pPr>
              <a:buFont typeface="Wingdings" pitchFamily="2" charset="2"/>
              <a:buChar char="Ø"/>
            </a:pPr>
            <a:r>
              <a:rPr lang="en-US" dirty="0" smtClean="0"/>
              <a:t>Slurred speech</a:t>
            </a:r>
          </a:p>
          <a:p>
            <a:pPr>
              <a:buFont typeface="Wingdings" pitchFamily="2" charset="2"/>
              <a:buChar char="Ø"/>
            </a:pPr>
            <a:r>
              <a:rPr lang="en-US" dirty="0" smtClean="0"/>
              <a:t>Nervous laughter</a:t>
            </a:r>
          </a:p>
          <a:p>
            <a:pPr>
              <a:buFont typeface="Wingdings" pitchFamily="2" charset="2"/>
              <a:buChar char="Ø"/>
            </a:pPr>
            <a:r>
              <a:rPr lang="en-US" dirty="0" smtClean="0"/>
              <a:t>Fainting, particularly when accompanied by the Valsalva maneuver.</a:t>
            </a:r>
            <a:endParaRPr lang="en-US" dirty="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normAutofit fontScale="25000" lnSpcReduction="20000"/>
          </a:bodyPr>
          <a:lstStyle/>
          <a:p>
            <a:pPr>
              <a:buNone/>
            </a:pPr>
            <a:r>
              <a:rPr lang="en-US" dirty="0" smtClean="0"/>
              <a:t>	</a:t>
            </a:r>
            <a:r>
              <a:rPr lang="en-US" sz="8000" dirty="0" smtClean="0"/>
              <a:t>The hyperventilation itself reduces the carbon</a:t>
            </a:r>
          </a:p>
          <a:p>
            <a:pPr>
              <a:buNone/>
            </a:pPr>
            <a:r>
              <a:rPr lang="en-US" sz="8000" dirty="0" smtClean="0"/>
              <a:t>	 dioxide concentration of the blood to below its normal level because one is expiring more carbon dioxide </a:t>
            </a:r>
          </a:p>
          <a:p>
            <a:pPr>
              <a:buNone/>
            </a:pPr>
            <a:r>
              <a:rPr lang="en-US" sz="8000" dirty="0" smtClean="0"/>
              <a:t>	than what is being produced in the body, thereby raising the blood's pH value (making it more alkaline), </a:t>
            </a:r>
          </a:p>
          <a:p>
            <a:pPr>
              <a:buNone/>
            </a:pPr>
            <a:r>
              <a:rPr lang="en-US" sz="8000" dirty="0" smtClean="0"/>
              <a:t>	initiating constriction of the blood vessels which supply the brain, and preventing the transport of oxygen and other molecules necessary for the function of the </a:t>
            </a:r>
          </a:p>
          <a:p>
            <a:pPr>
              <a:buNone/>
            </a:pPr>
            <a:r>
              <a:rPr lang="en-US" sz="8000" dirty="0" smtClean="0"/>
              <a:t>	nervous system. At the same time, hypocapnia,causes a higher affinity of oxygen to hemoglobin, known as</a:t>
            </a:r>
          </a:p>
          <a:p>
            <a:pPr>
              <a:buNone/>
            </a:pPr>
            <a:r>
              <a:rPr lang="en-US" sz="8000" dirty="0" smtClean="0"/>
              <a:t>	 the Bohr effect, further reducing the amount of oxygen </a:t>
            </a:r>
          </a:p>
          <a:p>
            <a:pPr>
              <a:buNone/>
            </a:pPr>
            <a:r>
              <a:rPr lang="en-US" sz="8000" dirty="0" smtClean="0"/>
              <a:t>	that is made available to the brain.</a:t>
            </a:r>
          </a:p>
          <a:p>
            <a:pPr>
              <a:buNone/>
            </a:pPr>
            <a:endParaRPr lang="en-US" sz="8000" dirty="0" smtClean="0"/>
          </a:p>
          <a:p>
            <a:pPr>
              <a:buNone/>
            </a:pPr>
            <a:endParaRPr lang="en-US" sz="8000" dirty="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b="1" dirty="0" smtClean="0"/>
              <a:t>Call 911 if the person has:</a:t>
            </a:r>
            <a:endParaRPr lang="en-US" dirty="0" smtClean="0"/>
          </a:p>
          <a:p>
            <a:pPr>
              <a:buFont typeface="Wingdings" pitchFamily="2" charset="2"/>
              <a:buChar char="Ø"/>
            </a:pPr>
            <a:r>
              <a:rPr lang="en-US" dirty="0" smtClean="0"/>
              <a:t>Chest pain that is crushing or squeezing or feels like a heavy weight on the chest</a:t>
            </a:r>
          </a:p>
          <a:p>
            <a:pPr>
              <a:buFont typeface="Wingdings" pitchFamily="2" charset="2"/>
              <a:buChar char="Ø"/>
            </a:pPr>
            <a:r>
              <a:rPr lang="en-US" dirty="0" smtClean="0"/>
              <a:t>Difficulty breathing</a:t>
            </a:r>
          </a:p>
          <a:p>
            <a:pPr>
              <a:buNone/>
            </a:pPr>
            <a:r>
              <a:rPr lang="en-US" b="1" dirty="0" smtClean="0"/>
              <a:t>1. Reassure the Person</a:t>
            </a:r>
          </a:p>
          <a:p>
            <a:pPr>
              <a:buNone/>
            </a:pPr>
            <a:r>
              <a:rPr lang="en-US" dirty="0" smtClean="0"/>
              <a:t>	 To help reduce anxiety.</a:t>
            </a:r>
          </a:p>
          <a:p>
            <a:pPr>
              <a:buNone/>
            </a:pPr>
            <a:r>
              <a:rPr lang="en-US" b="1" dirty="0" smtClean="0"/>
              <a:t>2. Help the Person Relax Breathing</a:t>
            </a:r>
          </a:p>
          <a:p>
            <a:pPr>
              <a:buNone/>
            </a:pPr>
            <a:r>
              <a:rPr lang="en-US" b="1" dirty="0" smtClean="0"/>
              <a:t>	</a:t>
            </a:r>
            <a:r>
              <a:rPr lang="en-US" dirty="0" smtClean="0"/>
              <a:t>Have the person sit down and try these strategies:</a:t>
            </a:r>
          </a:p>
          <a:p>
            <a:pPr>
              <a:buNone/>
            </a:pPr>
            <a:r>
              <a:rPr lang="en-US" dirty="0" smtClean="0"/>
              <a:t>	Breathe through pursed lips as if blowing out a candle</a:t>
            </a:r>
          </a:p>
          <a:p>
            <a:pPr>
              <a:buNone/>
            </a:pPr>
            <a:r>
              <a:rPr lang="en-US" dirty="0" smtClean="0"/>
              <a:t>	Cover the mouth and one nostril and breathe only through the other nostril</a:t>
            </a:r>
          </a:p>
          <a:p>
            <a:pPr>
              <a:buNone/>
            </a:pPr>
            <a:r>
              <a:rPr lang="en-US" dirty="0" smtClean="0"/>
              <a:t>	Breathe slowly, taking 1 breath every 5 seconds</a:t>
            </a:r>
          </a:p>
          <a:p>
            <a:pPr>
              <a:buNone/>
            </a:pPr>
            <a:r>
              <a:rPr lang="en-US" dirty="0" smtClean="0"/>
              <a:t>	Take deep, slow breaths from the abdomen ("belly breathing")</a:t>
            </a:r>
          </a:p>
          <a:p>
            <a:pPr>
              <a:buNone/>
            </a:pPr>
            <a:r>
              <a:rPr lang="en-US" b="1" dirty="0" smtClean="0"/>
              <a:t>3. When to Get Medical Help</a:t>
            </a:r>
          </a:p>
          <a:p>
            <a:pPr>
              <a:buNone/>
            </a:pPr>
            <a:r>
              <a:rPr lang="en-US" dirty="0" smtClean="0"/>
              <a:t>	Go to a hospital emergency room if:</a:t>
            </a:r>
          </a:p>
          <a:p>
            <a:pPr>
              <a:buNone/>
            </a:pPr>
            <a:r>
              <a:rPr lang="en-US" dirty="0" smtClean="0"/>
              <a:t>	The person's symptoms don't get better after several minutes.</a:t>
            </a:r>
          </a:p>
          <a:p>
            <a:pPr>
              <a:buNone/>
            </a:pPr>
            <a:r>
              <a:rPr lang="en-US" dirty="0" smtClean="0"/>
              <a:t>	Symptoms get worse or the person is in pain.</a:t>
            </a:r>
          </a:p>
          <a:p>
            <a:endParaRPr lang="en-US" dirty="0"/>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HICCUPS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Hiccups are sudden, involuntary spasmodic contractions of the diaphragm and intercostals muscles. Irritation of the nerves from the neck to the chest can cause hiccups. When these nerves are triggered, a signal is sent to the nerve, which controls the diaphragm. The diaphragm signals back to the hiccup center in the brain. Within a second, a structure called the glottis closes off the windpipe, leading to a rapid reduction in intrathoracic pressure, thereby producing the characteristic sound of a hiccup.</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terms</a:t>
            </a:r>
            <a:endParaRPr lang="en-US" dirty="0"/>
          </a:p>
        </p:txBody>
      </p:sp>
      <p:sp>
        <p:nvSpPr>
          <p:cNvPr id="3" name="Content Placeholder 2"/>
          <p:cNvSpPr>
            <a:spLocks noGrp="1"/>
          </p:cNvSpPr>
          <p:nvPr>
            <p:ph idx="1"/>
          </p:nvPr>
        </p:nvSpPr>
        <p:spPr/>
        <p:txBody>
          <a:bodyPr>
            <a:normAutofit/>
          </a:bodyPr>
          <a:lstStyle/>
          <a:p>
            <a:pPr>
              <a:buNone/>
            </a:pPr>
            <a:r>
              <a:rPr lang="en-US" dirty="0" smtClean="0"/>
              <a:t>	</a:t>
            </a:r>
            <a:r>
              <a:rPr lang="en-US" i="1" dirty="0" smtClean="0"/>
              <a:t>First Aider</a:t>
            </a:r>
          </a:p>
          <a:p>
            <a:pPr>
              <a:buNone/>
            </a:pPr>
            <a:r>
              <a:rPr lang="en-US" dirty="0" smtClean="0"/>
              <a:t>	A person who offers emergency care to the casualty(</a:t>
            </a:r>
            <a:r>
              <a:rPr lang="en-US" dirty="0" err="1" smtClean="0"/>
              <a:t>ies</a:t>
            </a:r>
            <a:r>
              <a:rPr lang="en-US" dirty="0" smtClean="0"/>
              <a:t>)</a:t>
            </a:r>
          </a:p>
          <a:p>
            <a:pPr>
              <a:buNone/>
            </a:pPr>
            <a:r>
              <a:rPr lang="en-US" dirty="0" smtClean="0"/>
              <a:t>	</a:t>
            </a:r>
            <a:r>
              <a:rPr lang="en-US" i="1" dirty="0" smtClean="0"/>
              <a:t>Victim/casualty</a:t>
            </a:r>
          </a:p>
          <a:p>
            <a:pPr>
              <a:buNone/>
            </a:pPr>
            <a:r>
              <a:rPr lang="en-US" dirty="0" smtClean="0"/>
              <a:t>	A person suffering from a sudden injury or trauma or illness and needs first aid</a:t>
            </a:r>
          </a:p>
          <a:p>
            <a:pPr>
              <a:buNone/>
            </a:pP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Hiccups start suddenly, usually last for a few minutes and stop on their own. However, hiccups can sometimes be a serious medical problem due to their chronicity and underlying causes.</a:t>
            </a:r>
            <a:r>
              <a:rPr lang="en-US" baseline="30000" dirty="0" smtClean="0"/>
              <a:t> </a:t>
            </a:r>
            <a:r>
              <a:rPr lang="en-US" dirty="0" smtClean="0"/>
              <a:t>Several serious underlying diseases such as brain infection or tumor, lung tumor, pneumonia, gastroesophageal reflux and heart attack are linked with hiccups and should be investigated if the hiccups are persistent or associated with weight loss. </a:t>
            </a:r>
            <a:endParaRPr lang="en-US" dirty="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 stretching of the stomach after rapid eating</a:t>
            </a:r>
          </a:p>
          <a:p>
            <a:pPr>
              <a:buFont typeface="Wingdings" pitchFamily="2" charset="2"/>
              <a:buChar char="Ø"/>
            </a:pPr>
            <a:r>
              <a:rPr lang="en-US" dirty="0" smtClean="0"/>
              <a:t>drinking or swallowing air or fizzy drinks </a:t>
            </a:r>
          </a:p>
          <a:p>
            <a:pPr>
              <a:buFont typeface="Wingdings" pitchFamily="2" charset="2"/>
              <a:buChar char="Ø"/>
            </a:pPr>
            <a:r>
              <a:rPr lang="en-US" dirty="0" smtClean="0"/>
              <a:t>indigestion due to eating hot and spicy food, </a:t>
            </a:r>
          </a:p>
          <a:p>
            <a:pPr>
              <a:buFont typeface="Wingdings" pitchFamily="2" charset="2"/>
              <a:buChar char="Ø"/>
            </a:pPr>
            <a:r>
              <a:rPr lang="en-US" dirty="0" smtClean="0"/>
              <a:t>sudden change of air temperature,</a:t>
            </a:r>
          </a:p>
          <a:p>
            <a:pPr>
              <a:buFont typeface="Wingdings" pitchFamily="2" charset="2"/>
              <a:buChar char="Ø"/>
            </a:pPr>
            <a:r>
              <a:rPr lang="en-US" dirty="0" smtClean="0"/>
              <a:t> excess alcohol consumption or excess smoking. </a:t>
            </a:r>
          </a:p>
          <a:p>
            <a:pPr>
              <a:buFont typeface="Wingdings" pitchFamily="2" charset="2"/>
              <a:buChar char="Ø"/>
            </a:pPr>
            <a:r>
              <a:rPr lang="en-US" dirty="0" smtClean="0"/>
              <a:t>Stress and emotional excitement.</a:t>
            </a:r>
            <a:endParaRPr lang="en-US" dirty="0"/>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Ø"/>
            </a:pPr>
            <a:r>
              <a:rPr lang="en-US" dirty="0" smtClean="0"/>
              <a:t>Hold the breath for few seconds.</a:t>
            </a:r>
          </a:p>
          <a:p>
            <a:pPr>
              <a:buFont typeface="Wingdings" pitchFamily="2" charset="2"/>
              <a:buChar char="Ø"/>
            </a:pPr>
            <a:r>
              <a:rPr lang="en-US" dirty="0" smtClean="0"/>
              <a:t>Breathing deeply through the nose, then exhaling slowly through the mouth.</a:t>
            </a:r>
          </a:p>
          <a:p>
            <a:pPr>
              <a:buFont typeface="Wingdings" pitchFamily="2" charset="2"/>
              <a:buChar char="Ø"/>
            </a:pPr>
            <a:r>
              <a:rPr lang="en-US" dirty="0" smtClean="0"/>
              <a:t>Place a teaspoon of dry granulated sugar on the back of the tongue and swallow it.</a:t>
            </a:r>
          </a:p>
          <a:p>
            <a:pPr>
              <a:buFont typeface="Wingdings" pitchFamily="2" charset="2"/>
              <a:buChar char="Ø"/>
            </a:pPr>
            <a:r>
              <a:rPr lang="en-US" dirty="0" smtClean="0"/>
              <a:t>Press tongue hard against roof of mouth.</a:t>
            </a:r>
          </a:p>
          <a:p>
            <a:pPr>
              <a:buFont typeface="Wingdings" pitchFamily="2" charset="2"/>
              <a:buChar char="Ø"/>
            </a:pPr>
            <a:r>
              <a:rPr lang="en-US" dirty="0" smtClean="0"/>
              <a:t>Drink slowly a glass filled with ice cubes and water (the rapid change of temperature in the esophagus may stop the hiccup).</a:t>
            </a:r>
          </a:p>
          <a:p>
            <a:pPr>
              <a:buFont typeface="Wingdings" pitchFamily="2" charset="2"/>
              <a:buChar char="Ø"/>
            </a:pPr>
            <a:r>
              <a:rPr lang="en-US" dirty="0" smtClean="0"/>
              <a:t>Bite a lemon or eat a piece of fresh ginger.</a:t>
            </a:r>
          </a:p>
          <a:p>
            <a:pPr>
              <a:buFont typeface="Wingdings" pitchFamily="2" charset="2"/>
              <a:buChar char="Ø"/>
            </a:pPr>
            <a:r>
              <a:rPr lang="en-US" dirty="0" smtClean="0"/>
              <a:t>Drink plenty of water.</a:t>
            </a:r>
          </a:p>
          <a:p>
            <a:pPr>
              <a:buFont typeface="Wingdings" pitchFamily="2" charset="2"/>
              <a:buChar char="Ø"/>
            </a:pPr>
            <a:r>
              <a:rPr lang="en-US" dirty="0" smtClean="0"/>
              <a:t>While sitting, lean forward and compress the chest and diaphragm against the knees.</a:t>
            </a:r>
          </a:p>
          <a:p>
            <a:pPr>
              <a:buFont typeface="Wingdings" pitchFamily="2" charset="2"/>
              <a:buChar char="Ø"/>
            </a:pPr>
            <a:r>
              <a:rPr lang="en-US" dirty="0" smtClean="0"/>
              <a:t>Distraction from one’s hiccup such as being startled.</a:t>
            </a:r>
          </a:p>
          <a:p>
            <a:pPr>
              <a:buFont typeface="Wingdings" pitchFamily="2" charset="2"/>
              <a:buChar char="Ø"/>
            </a:pPr>
            <a:r>
              <a:rPr lang="en-US" dirty="0" smtClean="0"/>
              <a:t>In babies, hiccups are usually stopped immediately by the suckling reflex, either by breastfeeding or sucking a bottle teat or nipple.</a:t>
            </a:r>
          </a:p>
          <a:p>
            <a:endParaRPr lang="en-US" dirty="0"/>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MUSCULOSKELETAL INJURIES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i="1" dirty="0" smtClean="0">
                <a:solidFill>
                  <a:srgbClr val="00B050"/>
                </a:solidFill>
              </a:rPr>
              <a:t>STRAINS AND SPRAINS</a:t>
            </a:r>
          </a:p>
          <a:p>
            <a:pPr>
              <a:buNone/>
            </a:pPr>
            <a:r>
              <a:rPr lang="en-US" i="1" dirty="0" smtClean="0">
                <a:solidFill>
                  <a:srgbClr val="00B050"/>
                </a:solidFill>
              </a:rPr>
              <a:t>Strain</a:t>
            </a:r>
          </a:p>
          <a:p>
            <a:pPr>
              <a:buNone/>
            </a:pPr>
            <a:r>
              <a:rPr lang="en-US" dirty="0" smtClean="0"/>
              <a:t>	Caused by forcible wrenching and stretching of the muscles, ligaments and tendons which surround a joint</a:t>
            </a:r>
          </a:p>
          <a:p>
            <a:pPr>
              <a:buNone/>
            </a:pPr>
            <a:r>
              <a:rPr lang="en-US" i="1" dirty="0" smtClean="0">
                <a:solidFill>
                  <a:srgbClr val="00B050"/>
                </a:solidFill>
              </a:rPr>
              <a:t>Sprain</a:t>
            </a:r>
          </a:p>
          <a:p>
            <a:pPr>
              <a:buNone/>
            </a:pPr>
            <a:r>
              <a:rPr lang="en-US" dirty="0" smtClean="0"/>
              <a:t>	Caused by forcible wrenching and stretching of the muscles, ligaments and tendons which surround a joint and there is tearing of some of these structures</a:t>
            </a:r>
          </a:p>
          <a:p>
            <a:pPr>
              <a:buNone/>
            </a:pPr>
            <a:r>
              <a:rPr lang="en-US" dirty="0" smtClean="0"/>
              <a:t>Sprains and strains occur mostly at the ankle and the wrist</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Severe pain that increases in severity with any movement of the part</a:t>
            </a:r>
          </a:p>
          <a:p>
            <a:pPr>
              <a:buFont typeface="Wingdings" pitchFamily="2" charset="2"/>
              <a:buChar char="Ø"/>
            </a:pPr>
            <a:r>
              <a:rPr lang="en-US" dirty="0" smtClean="0"/>
              <a:t>Marked tenderness over the site of injury and swelling</a:t>
            </a:r>
          </a:p>
          <a:p>
            <a:pPr>
              <a:buFont typeface="Wingdings" pitchFamily="2" charset="2"/>
              <a:buChar char="Ø"/>
            </a:pPr>
            <a:r>
              <a:rPr lang="en-US" dirty="0" smtClean="0"/>
              <a:t>Bruising due to bleeding of the torn structures</a:t>
            </a:r>
          </a:p>
          <a:p>
            <a:pPr>
              <a:buFont typeface="Wingdings" pitchFamily="2" charset="2"/>
              <a:buChar char="Ø"/>
            </a:pPr>
            <a:r>
              <a:rPr lang="en-US" dirty="0" smtClean="0"/>
              <a:t>If pain is severe, shock will be present and the patient may faint</a:t>
            </a:r>
          </a:p>
          <a:p>
            <a:pPr>
              <a:buFont typeface="Wingdings" pitchFamily="2" charset="2"/>
              <a:buChar char="Ø"/>
            </a:pPr>
            <a:r>
              <a:rPr lang="en-US" dirty="0" smtClean="0"/>
              <a:t>Loss of power in part but not so marked as in a fracture</a:t>
            </a:r>
            <a:endParaRPr lang="en-US" dirty="0"/>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Expose the joint and apply firm pressure to it.</a:t>
            </a:r>
          </a:p>
          <a:p>
            <a:pPr>
              <a:buNone/>
            </a:pPr>
            <a:r>
              <a:rPr lang="en-US" dirty="0" smtClean="0"/>
              <a:t>	This can be done by surrounding the joint with a pad of cotton wool and bandaging it firmly in position. If the pad is made wet with cold water, this will help tighten it.</a:t>
            </a:r>
          </a:p>
          <a:p>
            <a:pPr>
              <a:buFont typeface="Wingdings" pitchFamily="2" charset="2"/>
              <a:buChar char="Ø"/>
            </a:pPr>
            <a:r>
              <a:rPr lang="en-US" dirty="0" smtClean="0"/>
              <a:t>The area should be kept at rest</a:t>
            </a:r>
          </a:p>
          <a:p>
            <a:pPr>
              <a:buFont typeface="Wingdings" pitchFamily="2" charset="2"/>
              <a:buChar char="Ø"/>
            </a:pPr>
            <a:r>
              <a:rPr lang="en-US" dirty="0" smtClean="0"/>
              <a:t>Arrange patients’ removal to hospital</a:t>
            </a:r>
            <a:endParaRPr lang="en-US" dirty="0"/>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Dislocations </a:t>
            </a:r>
            <a:endParaRPr lang="en-US" dirty="0"/>
          </a:p>
        </p:txBody>
      </p:sp>
      <p:sp>
        <p:nvSpPr>
          <p:cNvPr id="3" name="Content Placeholder 2"/>
          <p:cNvSpPr>
            <a:spLocks noGrp="1"/>
          </p:cNvSpPr>
          <p:nvPr>
            <p:ph idx="1"/>
          </p:nvPr>
        </p:nvSpPr>
        <p:spPr/>
        <p:txBody>
          <a:bodyPr/>
          <a:lstStyle/>
          <a:p>
            <a:pPr>
              <a:buNone/>
            </a:pPr>
            <a:r>
              <a:rPr lang="en-US" dirty="0" smtClean="0"/>
              <a:t>	A dislocation occurs when a bone or bones forming a joint become displaced.</a:t>
            </a:r>
          </a:p>
          <a:p>
            <a:pPr>
              <a:buNone/>
            </a:pPr>
            <a:r>
              <a:rPr lang="en-US" dirty="0" smtClean="0"/>
              <a:t>	 There is usually stretching or tearing of tendons and ligaments</a:t>
            </a:r>
          </a:p>
          <a:p>
            <a:pPr>
              <a:buNone/>
            </a:pPr>
            <a:r>
              <a:rPr lang="en-US" i="1" dirty="0" smtClean="0">
                <a:solidFill>
                  <a:srgbClr val="00B050"/>
                </a:solidFill>
              </a:rPr>
              <a:t>Causes</a:t>
            </a:r>
          </a:p>
          <a:p>
            <a:pPr>
              <a:buFont typeface="Wingdings" pitchFamily="2" charset="2"/>
              <a:buChar char="Ø"/>
            </a:pPr>
            <a:r>
              <a:rPr lang="en-US" i="1" dirty="0" smtClean="0"/>
              <a:t>Sudden impact to the joint following a blow, fall or any other trauma</a:t>
            </a:r>
          </a:p>
          <a:p>
            <a:pPr>
              <a:buNone/>
            </a:pPr>
            <a:r>
              <a:rPr lang="en-US" i="1" dirty="0" smtClean="0"/>
              <a:t>	</a:t>
            </a:r>
            <a:endParaRPr lang="en-US" i="1" dirty="0"/>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Numbness or tingling at the joint or beyond it</a:t>
            </a:r>
          </a:p>
          <a:p>
            <a:pPr>
              <a:buFont typeface="Wingdings" pitchFamily="2" charset="2"/>
              <a:buChar char="Ø"/>
            </a:pPr>
            <a:r>
              <a:rPr lang="en-US" dirty="0" smtClean="0"/>
              <a:t>intensely painful especially if you try to use the joint or bear weight on it</a:t>
            </a:r>
          </a:p>
          <a:p>
            <a:pPr>
              <a:buFont typeface="Wingdings" pitchFamily="2" charset="2"/>
              <a:buChar char="Ø"/>
            </a:pPr>
            <a:r>
              <a:rPr lang="en-US" dirty="0" smtClean="0"/>
              <a:t>Limited in movement</a:t>
            </a:r>
          </a:p>
          <a:p>
            <a:pPr>
              <a:buFont typeface="Wingdings" pitchFamily="2" charset="2"/>
              <a:buChar char="Ø"/>
            </a:pPr>
            <a:r>
              <a:rPr lang="en-US" dirty="0" smtClean="0"/>
              <a:t>Swollen or bruised</a:t>
            </a:r>
          </a:p>
          <a:p>
            <a:pPr>
              <a:buFont typeface="Wingdings" pitchFamily="2" charset="2"/>
              <a:buChar char="Ø"/>
            </a:pPr>
            <a:r>
              <a:rPr lang="en-US" dirty="0" smtClean="0"/>
              <a:t>Visibly out of place and </a:t>
            </a:r>
            <a:r>
              <a:rPr lang="en-US" dirty="0" err="1" smtClean="0"/>
              <a:t>discoloured</a:t>
            </a:r>
            <a:endParaRPr lang="en-US" dirty="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Call 911 especially if the accident causing the injury is life threatening</a:t>
            </a:r>
          </a:p>
          <a:p>
            <a:pPr>
              <a:buFont typeface="Wingdings" pitchFamily="2" charset="2"/>
              <a:buChar char="Ø"/>
            </a:pPr>
            <a:r>
              <a:rPr lang="en-US" dirty="0" smtClean="0"/>
              <a:t>If on the upper limb, apply a sling to support the part</a:t>
            </a:r>
          </a:p>
          <a:p>
            <a:pPr>
              <a:buFont typeface="Wingdings" pitchFamily="2" charset="2"/>
              <a:buChar char="Ø"/>
            </a:pPr>
            <a:r>
              <a:rPr lang="en-US" dirty="0" smtClean="0"/>
              <a:t>If on the lower limb apply a splint</a:t>
            </a:r>
          </a:p>
          <a:p>
            <a:pPr>
              <a:buFont typeface="Wingdings" pitchFamily="2" charset="2"/>
              <a:buChar char="Ø"/>
            </a:pPr>
            <a:r>
              <a:rPr lang="en-US" dirty="0" smtClean="0"/>
              <a:t>Arrange patient’s removal to hospital</a:t>
            </a:r>
            <a:endParaRPr lang="en-US" dirty="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Sublaxation </a:t>
            </a:r>
            <a:endParaRPr lang="en-US" dirty="0"/>
          </a:p>
        </p:txBody>
      </p:sp>
      <p:sp>
        <p:nvSpPr>
          <p:cNvPr id="3" name="Content Placeholder 2"/>
          <p:cNvSpPr>
            <a:spLocks noGrp="1"/>
          </p:cNvSpPr>
          <p:nvPr>
            <p:ph idx="1"/>
          </p:nvPr>
        </p:nvSpPr>
        <p:spPr>
          <a:xfrm>
            <a:off x="533400" y="1600200"/>
            <a:ext cx="8229600" cy="4525963"/>
          </a:xfrm>
        </p:spPr>
        <p:txBody>
          <a:bodyPr/>
          <a:lstStyle/>
          <a:p>
            <a:pPr>
              <a:buNone/>
            </a:pPr>
            <a:r>
              <a:rPr lang="en-US" dirty="0" smtClean="0"/>
              <a:t>	Is when one or more of the bones of your spine (vertebrae) move out of position and create pressure on, or irritate spinal nerves. Spinal nerves are the nerves that come out from between each of the bones in your spine. This pressure or irritation on the nerves then causes those nerves to malfunction and interfere with the signals traveling over those nerves.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t>	</a:t>
            </a:r>
            <a:r>
              <a:rPr lang="en-US" i="1" dirty="0" smtClean="0"/>
              <a:t>Emergency</a:t>
            </a:r>
          </a:p>
          <a:p>
            <a:pPr>
              <a:buNone/>
            </a:pPr>
            <a:r>
              <a:rPr lang="en-US" dirty="0" smtClean="0"/>
              <a:t>	An unexpected incidence serious in nature that requires quick action,e.g poisoning, burns etc</a:t>
            </a:r>
          </a:p>
          <a:p>
            <a:pPr>
              <a:buNone/>
            </a:pPr>
            <a:r>
              <a:rPr lang="en-US" dirty="0" smtClean="0"/>
              <a:t>	</a:t>
            </a:r>
            <a:r>
              <a:rPr lang="en-US" i="1" dirty="0" smtClean="0"/>
              <a:t>Scene</a:t>
            </a:r>
          </a:p>
          <a:p>
            <a:pPr>
              <a:buNone/>
            </a:pPr>
            <a:r>
              <a:rPr lang="en-US" dirty="0" smtClean="0"/>
              <a:t>	An area on incident</a:t>
            </a:r>
          </a:p>
          <a:p>
            <a:pPr>
              <a:buNone/>
            </a:pPr>
            <a:r>
              <a:rPr lang="en-US" dirty="0" smtClean="0"/>
              <a:t>	</a:t>
            </a:r>
            <a:r>
              <a:rPr lang="en-US" i="1" dirty="0" smtClean="0"/>
              <a:t>Incident</a:t>
            </a:r>
          </a:p>
          <a:p>
            <a:pPr>
              <a:buNone/>
            </a:pPr>
            <a:r>
              <a:rPr lang="en-US" dirty="0" smtClean="0"/>
              <a:t>	It’s a happening traumatic in nature that requires	 first aid(it could be illness or injury)</a:t>
            </a:r>
            <a:endParaRPr lang="en-US"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dirty="0" smtClean="0"/>
              <a:t>Pain, tenderness, soreness and stiffness in the neck and/or back</a:t>
            </a:r>
          </a:p>
          <a:p>
            <a:pPr>
              <a:buFont typeface="Wingdings" pitchFamily="2" charset="2"/>
              <a:buChar char="Ø"/>
            </a:pPr>
            <a:r>
              <a:rPr lang="en-US" dirty="0" smtClean="0"/>
              <a:t>Headaches</a:t>
            </a:r>
          </a:p>
          <a:p>
            <a:pPr>
              <a:buFont typeface="Wingdings" pitchFamily="2" charset="2"/>
              <a:buChar char="Ø"/>
            </a:pPr>
            <a:r>
              <a:rPr lang="en-US" dirty="0" smtClean="0"/>
              <a:t>Dizziness or balance problems</a:t>
            </a:r>
          </a:p>
          <a:p>
            <a:pPr>
              <a:buFont typeface="Wingdings" pitchFamily="2" charset="2"/>
              <a:buChar char="Ø"/>
            </a:pPr>
            <a:r>
              <a:rPr lang="en-US" dirty="0" smtClean="0"/>
              <a:t>Spinal muscle spasms, tightness or weakness</a:t>
            </a:r>
          </a:p>
          <a:p>
            <a:pPr>
              <a:buFont typeface="Wingdings" pitchFamily="2" charset="2"/>
              <a:buChar char="Ø"/>
            </a:pPr>
            <a:r>
              <a:rPr lang="en-US" dirty="0" smtClean="0"/>
              <a:t>Reduction in spinal mobility</a:t>
            </a:r>
          </a:p>
          <a:p>
            <a:pPr>
              <a:buFont typeface="Wingdings" pitchFamily="2" charset="2"/>
              <a:buChar char="Ø"/>
            </a:pPr>
            <a:r>
              <a:rPr lang="en-US" dirty="0" smtClean="0"/>
              <a:t>Pain, numbness or tingling in the extremities</a:t>
            </a:r>
          </a:p>
          <a:p>
            <a:pPr>
              <a:buFont typeface="Wingdings" pitchFamily="2" charset="2"/>
              <a:buChar char="Ø"/>
            </a:pPr>
            <a:r>
              <a:rPr lang="en-US" dirty="0" smtClean="0"/>
              <a:t>Joint pain or stiffness</a:t>
            </a:r>
          </a:p>
          <a:p>
            <a:pPr>
              <a:buFont typeface="Wingdings" pitchFamily="2" charset="2"/>
              <a:buChar char="Ø"/>
            </a:pPr>
            <a:r>
              <a:rPr lang="en-US" dirty="0" smtClean="0"/>
              <a:t>Low energy</a:t>
            </a:r>
          </a:p>
          <a:p>
            <a:pPr>
              <a:buFont typeface="Wingdings" pitchFamily="2" charset="2"/>
              <a:buChar char="Ø"/>
            </a:pPr>
            <a:r>
              <a:rPr lang="en-US" dirty="0" smtClean="0"/>
              <a:t>Poor overall health</a:t>
            </a:r>
          </a:p>
          <a:p>
            <a:pPr>
              <a:buFont typeface="Wingdings" pitchFamily="2" charset="2"/>
              <a:buChar char="Ø"/>
            </a:pPr>
            <a:r>
              <a:rPr lang="en-US" dirty="0" smtClean="0"/>
              <a:t>Reduced ability to heal tissue</a:t>
            </a:r>
          </a:p>
          <a:p>
            <a:pPr>
              <a:buNone/>
            </a:pPr>
            <a:endParaRPr lang="en-US" dirty="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pain medication</a:t>
            </a:r>
          </a:p>
          <a:p>
            <a:pPr>
              <a:buNone/>
            </a:pPr>
            <a:endParaRPr lang="en-US" dirty="0" smtClean="0"/>
          </a:p>
          <a:p>
            <a:pPr>
              <a:buFont typeface="Wingdings" pitchFamily="2" charset="2"/>
              <a:buChar char="Ø"/>
            </a:pPr>
            <a:r>
              <a:rPr lang="en-US" dirty="0" smtClean="0"/>
              <a:t>exercise</a:t>
            </a:r>
          </a:p>
          <a:p>
            <a:pPr>
              <a:buNone/>
            </a:pPr>
            <a:endParaRPr lang="en-US" dirty="0" smtClean="0"/>
          </a:p>
          <a:p>
            <a:pPr>
              <a:buFont typeface="Wingdings" pitchFamily="2" charset="2"/>
              <a:buChar char="Ø"/>
            </a:pPr>
            <a:r>
              <a:rPr lang="en-US" dirty="0" smtClean="0"/>
              <a:t>stretching</a:t>
            </a:r>
            <a:endParaRPr lang="en-US" dirty="0"/>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FRACTURES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i="1" dirty="0" smtClean="0">
                <a:solidFill>
                  <a:srgbClr val="00B050"/>
                </a:solidFill>
              </a:rPr>
              <a:t>Definition of a fracture</a:t>
            </a:r>
          </a:p>
          <a:p>
            <a:pPr>
              <a:buFont typeface="Wingdings" pitchFamily="2" charset="2"/>
              <a:buChar char="Ø"/>
            </a:pPr>
            <a:r>
              <a:rPr lang="en-US" dirty="0" smtClean="0"/>
              <a:t>A fracture is a complete or partial breakage of the bone on account of stress or high impact forces. People suffering from certain medical conditions like </a:t>
            </a:r>
            <a:r>
              <a:rPr lang="en-US" dirty="0" smtClean="0">
                <a:hlinkClick r:id="rId2" tooltip="Osteoporosis"/>
              </a:rPr>
              <a:t>osteoporosis</a:t>
            </a:r>
            <a:r>
              <a:rPr lang="en-US" dirty="0" smtClean="0"/>
              <a:t> and bone cancer are more prone to bone fractures.</a:t>
            </a:r>
          </a:p>
          <a:p>
            <a:pPr>
              <a:buNone/>
            </a:pPr>
            <a:r>
              <a:rPr lang="en-US" b="1" i="1" dirty="0" smtClean="0">
                <a:solidFill>
                  <a:srgbClr val="00B050"/>
                </a:solidFill>
              </a:rPr>
              <a:t>Types of fractures:</a:t>
            </a:r>
          </a:p>
          <a:p>
            <a:pPr>
              <a:buFont typeface="Wingdings" pitchFamily="2" charset="2"/>
              <a:buChar char="Ø"/>
            </a:pPr>
            <a:r>
              <a:rPr lang="en-US" dirty="0" smtClean="0"/>
              <a:t>All fractures can be broadly classified into </a:t>
            </a:r>
            <a:r>
              <a:rPr lang="en-US" b="1" dirty="0" smtClean="0"/>
              <a:t>simple </a:t>
            </a:r>
            <a:r>
              <a:rPr lang="en-US" dirty="0" smtClean="0"/>
              <a:t>and </a:t>
            </a:r>
            <a:r>
              <a:rPr lang="en-US" b="1" dirty="0" smtClean="0"/>
              <a:t>compound </a:t>
            </a:r>
            <a:r>
              <a:rPr lang="en-US" dirty="0" smtClean="0"/>
              <a:t>fractures.</a:t>
            </a:r>
          </a:p>
          <a:p>
            <a:pPr>
              <a:buFont typeface="Wingdings" pitchFamily="2" charset="2"/>
              <a:buChar char="Ø"/>
            </a:pPr>
            <a:r>
              <a:rPr lang="en-US" dirty="0" smtClean="0"/>
              <a:t>A simple fracture is one where the skin remains intact. A compound fracture on the other hand, also involves open wounds. Since open injuries are prone to infection, compound fractures are more severe and are susceptible to infection.</a:t>
            </a:r>
          </a:p>
          <a:p>
            <a:pPr>
              <a:buNone/>
            </a:pPr>
            <a:endParaRPr lang="en-US" dirty="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Fractures are further classified into</a:t>
            </a:r>
            <a:endParaRPr lang="en-US" dirty="0"/>
          </a:p>
        </p:txBody>
      </p:sp>
      <p:sp>
        <p:nvSpPr>
          <p:cNvPr id="3" name="Content Placeholder 2"/>
          <p:cNvSpPr>
            <a:spLocks noGrp="1"/>
          </p:cNvSpPr>
          <p:nvPr>
            <p:ph idx="1"/>
          </p:nvPr>
        </p:nvSpPr>
        <p:spPr/>
        <p:txBody>
          <a:bodyPr/>
          <a:lstStyle/>
          <a:p>
            <a:pPr>
              <a:buNone/>
            </a:pPr>
            <a:r>
              <a:rPr lang="en-US" i="1" dirty="0" smtClean="0">
                <a:solidFill>
                  <a:srgbClr val="00B050"/>
                </a:solidFill>
              </a:rPr>
              <a:t>Comminuted fracture</a:t>
            </a:r>
          </a:p>
          <a:p>
            <a:pPr>
              <a:buFont typeface="Wingdings" pitchFamily="2" charset="2"/>
              <a:buChar char="Ø"/>
            </a:pPr>
            <a:r>
              <a:rPr lang="en-US" i="1" dirty="0" smtClean="0"/>
              <a:t>Produces multiple bone fragments.</a:t>
            </a:r>
          </a:p>
          <a:p>
            <a:pPr>
              <a:buFont typeface="Wingdings" pitchFamily="2" charset="2"/>
              <a:buChar char="Ø"/>
            </a:pPr>
            <a:r>
              <a:rPr lang="en-US" i="1" dirty="0" smtClean="0"/>
              <a:t>It’s a simple fracture</a:t>
            </a:r>
          </a:p>
          <a:p>
            <a:pPr>
              <a:buNone/>
            </a:pPr>
            <a:r>
              <a:rPr lang="en-US" i="1" dirty="0" smtClean="0">
                <a:solidFill>
                  <a:srgbClr val="00B050"/>
                </a:solidFill>
              </a:rPr>
              <a:t>Greenstick fracture</a:t>
            </a:r>
          </a:p>
          <a:p>
            <a:pPr>
              <a:buFont typeface="Wingdings" pitchFamily="2" charset="2"/>
              <a:buChar char="Ø"/>
            </a:pPr>
            <a:r>
              <a:rPr lang="en-US" i="1" dirty="0" smtClean="0"/>
              <a:t>A split in a young immature bone. Common in children</a:t>
            </a:r>
          </a:p>
          <a:p>
            <a:pPr>
              <a:buFont typeface="Wingdings" pitchFamily="2" charset="2"/>
              <a:buChar char="Ø"/>
            </a:pPr>
            <a:r>
              <a:rPr lang="en-US" i="1" dirty="0" smtClean="0"/>
              <a:t>It’s a simple fracture</a:t>
            </a:r>
            <a:endParaRPr lang="en-US" i="1" dirty="0"/>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i="1" dirty="0" smtClean="0">
                <a:solidFill>
                  <a:srgbClr val="00B050"/>
                </a:solidFill>
              </a:rPr>
              <a:t>Impacted fracture </a:t>
            </a:r>
          </a:p>
          <a:p>
            <a:pPr>
              <a:buFont typeface="Wingdings" pitchFamily="2" charset="2"/>
              <a:buChar char="Ø"/>
            </a:pPr>
            <a:r>
              <a:rPr lang="en-US" i="1" dirty="0" smtClean="0"/>
              <a:t>The ends of the broken bone are pushed into one another and tightly wedged together.</a:t>
            </a:r>
          </a:p>
          <a:p>
            <a:pPr>
              <a:buFont typeface="Wingdings" pitchFamily="2" charset="2"/>
              <a:buChar char="Ø"/>
            </a:pPr>
            <a:r>
              <a:rPr lang="en-US" i="1" dirty="0" smtClean="0"/>
              <a:t>This can happen in a fracture of the shaft of the femur or when the head of the femur is pushed into the </a:t>
            </a:r>
            <a:r>
              <a:rPr lang="en-US" i="1" dirty="0" err="1" smtClean="0"/>
              <a:t>acetabulum</a:t>
            </a:r>
            <a:endParaRPr lang="en-US" i="1" dirty="0" smtClean="0"/>
          </a:p>
          <a:p>
            <a:pPr>
              <a:buNone/>
            </a:pPr>
            <a:endParaRPr lang="en-US" i="1" dirty="0"/>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i="1" dirty="0" smtClean="0">
                <a:solidFill>
                  <a:srgbClr val="00B050"/>
                </a:solidFill>
              </a:rPr>
              <a:t>Complicated fracture</a:t>
            </a:r>
          </a:p>
          <a:p>
            <a:pPr>
              <a:buFont typeface="Wingdings" pitchFamily="2" charset="2"/>
              <a:buChar char="Ø"/>
            </a:pPr>
            <a:r>
              <a:rPr lang="en-US" i="1" dirty="0" smtClean="0"/>
              <a:t>Not only damage to the bone takes place but injury to internal organs</a:t>
            </a:r>
          </a:p>
          <a:p>
            <a:pPr>
              <a:buFont typeface="Wingdings" pitchFamily="2" charset="2"/>
              <a:buChar char="Ø"/>
            </a:pPr>
            <a:r>
              <a:rPr lang="en-US" i="1" dirty="0" smtClean="0"/>
              <a:t>Examples of complicated fractures are</a:t>
            </a:r>
          </a:p>
          <a:p>
            <a:pPr>
              <a:buFont typeface="Wingdings" pitchFamily="2" charset="2"/>
              <a:buChar char="q"/>
            </a:pPr>
            <a:r>
              <a:rPr lang="en-US" i="1" dirty="0" smtClean="0"/>
              <a:t>Fracture of the skull where the broken bone may press on the brain</a:t>
            </a:r>
          </a:p>
          <a:p>
            <a:pPr>
              <a:buFont typeface="Wingdings" pitchFamily="2" charset="2"/>
              <a:buChar char="q"/>
            </a:pPr>
            <a:r>
              <a:rPr lang="en-US" i="1" dirty="0" smtClean="0"/>
              <a:t>Fracture of the vertebrae where the broken bones may be pressing on and damaging the spinal cord.</a:t>
            </a:r>
          </a:p>
          <a:p>
            <a:pPr>
              <a:buFont typeface="Wingdings" pitchFamily="2" charset="2"/>
              <a:buChar char="q"/>
            </a:pPr>
            <a:r>
              <a:rPr lang="en-US" i="1" dirty="0" smtClean="0"/>
              <a:t>Fracture of a rib where the broken bone may pierce the lung</a:t>
            </a:r>
            <a:endParaRPr lang="en-US" i="1" dirty="0"/>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Signs and symptoms of fractures</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dirty="0" smtClean="0"/>
              <a:t>There is history of some injury except in cases of pathological fractures</a:t>
            </a:r>
          </a:p>
          <a:p>
            <a:pPr>
              <a:buFont typeface="Wingdings" pitchFamily="2" charset="2"/>
              <a:buChar char="Ø"/>
            </a:pPr>
            <a:r>
              <a:rPr lang="en-US" dirty="0" smtClean="0"/>
              <a:t>Pain at the site of the fracture. The pain is usually very severe and is accentuated by movement</a:t>
            </a:r>
          </a:p>
          <a:p>
            <a:pPr>
              <a:buFont typeface="Wingdings" pitchFamily="2" charset="2"/>
              <a:buChar char="Ø"/>
            </a:pPr>
            <a:r>
              <a:rPr lang="en-US" dirty="0" smtClean="0"/>
              <a:t>The area is tender and swollen</a:t>
            </a:r>
          </a:p>
          <a:p>
            <a:pPr>
              <a:buFont typeface="Wingdings" pitchFamily="2" charset="2"/>
              <a:buChar char="Ø"/>
            </a:pPr>
            <a:r>
              <a:rPr lang="en-US" dirty="0" smtClean="0"/>
              <a:t>Bruising occurs due to damage and rupture of superficial blood vessels</a:t>
            </a:r>
          </a:p>
          <a:p>
            <a:pPr>
              <a:buFont typeface="Wingdings" pitchFamily="2" charset="2"/>
              <a:buChar char="Ø"/>
            </a:pPr>
            <a:r>
              <a:rPr lang="en-US" dirty="0" smtClean="0"/>
              <a:t>Shock. When a bone is broken, there is rupturing of blood vessels in the bone which leads to internal hemorrhage and this with the presence of pain causes shock</a:t>
            </a:r>
            <a:endParaRPr lang="en-US" dirty="0"/>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dirty="0" smtClean="0"/>
              <a:t>Loss of function and power in the affected part</a:t>
            </a:r>
          </a:p>
          <a:p>
            <a:pPr>
              <a:buFont typeface="Wingdings" pitchFamily="2" charset="2"/>
              <a:buChar char="Ø"/>
            </a:pPr>
            <a:r>
              <a:rPr lang="en-US" dirty="0" smtClean="0"/>
              <a:t>Irregularity in outline at the site of the fracture. There may be a gap in the bone or a lump may be seen. In compound fractures a piece of bone may pierce the skin.</a:t>
            </a:r>
          </a:p>
          <a:p>
            <a:pPr>
              <a:buFont typeface="Wingdings" pitchFamily="2" charset="2"/>
              <a:buChar char="Ø"/>
            </a:pPr>
            <a:r>
              <a:rPr lang="en-US" dirty="0" smtClean="0"/>
              <a:t>If a limb bone is broken there may be deformity of the limb due to displacement of the broken ends. The limb may be shorter due to over-riding or it may lie at an unnatural angle. Over-riding occurs due to the pull of strong muscles which pull the lower part of the bone over the upper part</a:t>
            </a:r>
            <a:endParaRPr lang="en-US" dirty="0"/>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fractures</a:t>
            </a:r>
            <a:endParaRPr lang="en-US" dirty="0"/>
          </a:p>
        </p:txBody>
      </p:sp>
      <p:sp>
        <p:nvSpPr>
          <p:cNvPr id="3" name="Content Placeholder 2"/>
          <p:cNvSpPr>
            <a:spLocks noGrp="1"/>
          </p:cNvSpPr>
          <p:nvPr>
            <p:ph idx="1"/>
          </p:nvPr>
        </p:nvSpPr>
        <p:spPr/>
        <p:txBody>
          <a:bodyPr/>
          <a:lstStyle/>
          <a:p>
            <a:pPr>
              <a:buNone/>
            </a:pPr>
            <a:r>
              <a:rPr lang="en-US" i="1" dirty="0" smtClean="0">
                <a:solidFill>
                  <a:srgbClr val="00B050"/>
                </a:solidFill>
              </a:rPr>
              <a:t>Aims</a:t>
            </a:r>
          </a:p>
          <a:p>
            <a:pPr>
              <a:buFont typeface="Wingdings" pitchFamily="2" charset="2"/>
              <a:buChar char="Ø"/>
            </a:pPr>
            <a:r>
              <a:rPr lang="en-US" i="1" dirty="0" smtClean="0"/>
              <a:t>To prevent a simple fracture becoming a compound fracture</a:t>
            </a:r>
          </a:p>
          <a:p>
            <a:pPr>
              <a:buNone/>
            </a:pPr>
            <a:endParaRPr lang="en-US" i="1" dirty="0" smtClean="0"/>
          </a:p>
          <a:p>
            <a:pPr>
              <a:buFont typeface="Wingdings" pitchFamily="2" charset="2"/>
              <a:buChar char="Ø"/>
            </a:pPr>
            <a:r>
              <a:rPr lang="en-US" i="1" dirty="0" smtClean="0"/>
              <a:t>To arrange patients removal to hospital</a:t>
            </a:r>
            <a:endParaRPr lang="en-US" i="1" dirty="0"/>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principles of first aid treatment for all fractures</a:t>
            </a:r>
            <a:endParaRPr lang="en-US" dirty="0"/>
          </a:p>
        </p:txBody>
      </p:sp>
      <p:sp>
        <p:nvSpPr>
          <p:cNvPr id="3" name="Content Placeholder 2"/>
          <p:cNvSpPr>
            <a:spLocks noGrp="1"/>
          </p:cNvSpPr>
          <p:nvPr>
            <p:ph idx="1"/>
          </p:nvPr>
        </p:nvSpPr>
        <p:spPr/>
        <p:txBody>
          <a:bodyPr>
            <a:normAutofit/>
          </a:bodyPr>
          <a:lstStyle/>
          <a:p>
            <a:pPr>
              <a:buNone/>
            </a:pPr>
            <a:r>
              <a:rPr lang="en-US" dirty="0" smtClean="0"/>
              <a:t>1.Position</a:t>
            </a:r>
          </a:p>
          <a:p>
            <a:pPr>
              <a:buNone/>
            </a:pPr>
            <a:r>
              <a:rPr lang="en-US" dirty="0" smtClean="0"/>
              <a:t>	The patient should be kept lying down unless the particular fracture makes this position unsuitable e.g. it is more convenient to have a person with fracture of ribs sitting up on a chair</a:t>
            </a:r>
          </a:p>
          <a:p>
            <a:pPr>
              <a:buNone/>
            </a:pPr>
            <a:r>
              <a:rPr lang="en-US" dirty="0" smtClean="0"/>
              <a:t>2.To prevent infection</a:t>
            </a:r>
          </a:p>
          <a:p>
            <a:pPr>
              <a:buNone/>
            </a:pPr>
            <a:r>
              <a:rPr lang="en-US" dirty="0" smtClean="0"/>
              <a:t>	Any wound should be covered immediately with a clean dressing.</a:t>
            </a:r>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First Aider Qualities</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Highly trained i.e. have necessary knowledge</a:t>
            </a:r>
          </a:p>
          <a:p>
            <a:pPr>
              <a:buFont typeface="Wingdings" pitchFamily="2" charset="2"/>
              <a:buChar char="Ø"/>
            </a:pPr>
            <a:r>
              <a:rPr lang="en-US" dirty="0" smtClean="0"/>
              <a:t>Examined and regularly re-examined</a:t>
            </a:r>
          </a:p>
          <a:p>
            <a:pPr>
              <a:buFont typeface="Wingdings" pitchFamily="2" charset="2"/>
              <a:buChar char="Ø"/>
            </a:pPr>
            <a:r>
              <a:rPr lang="en-US" dirty="0" smtClean="0"/>
              <a:t>Have </a:t>
            </a:r>
            <a:r>
              <a:rPr lang="en-US" dirty="0" smtClean="0"/>
              <a:t>e</a:t>
            </a:r>
            <a:r>
              <a:rPr lang="en-US" dirty="0" smtClean="0"/>
              <a:t>mpathy </a:t>
            </a:r>
            <a:r>
              <a:rPr lang="en-US" dirty="0" smtClean="0"/>
              <a:t>and understanding</a:t>
            </a:r>
          </a:p>
          <a:p>
            <a:pPr>
              <a:buFont typeface="Wingdings" pitchFamily="2" charset="2"/>
              <a:buChar char="Ø"/>
            </a:pPr>
            <a:r>
              <a:rPr lang="en-US" dirty="0" smtClean="0"/>
              <a:t>Are up-to-date in knowledge and skill</a:t>
            </a:r>
          </a:p>
          <a:p>
            <a:pPr>
              <a:buFont typeface="Wingdings" pitchFamily="2" charset="2"/>
              <a:buChar char="Ø"/>
            </a:pPr>
            <a:r>
              <a:rPr lang="en-US" dirty="0" smtClean="0"/>
              <a:t>Have initiative and sense of leadership</a:t>
            </a:r>
          </a:p>
          <a:p>
            <a:pPr>
              <a:buFont typeface="Wingdings" pitchFamily="2" charset="2"/>
              <a:buChar char="Ø"/>
            </a:pPr>
            <a:r>
              <a:rPr lang="en-US" dirty="0" smtClean="0"/>
              <a:t>Have ability to act quickly, make decisions and improvise</a:t>
            </a:r>
            <a:endParaRPr lang="en-US" dirty="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3.To stop hemorrhage</a:t>
            </a:r>
          </a:p>
          <a:p>
            <a:pPr>
              <a:buNone/>
            </a:pPr>
            <a:r>
              <a:rPr lang="en-US" dirty="0" smtClean="0"/>
              <a:t>4.To treat shock</a:t>
            </a:r>
          </a:p>
          <a:p>
            <a:pPr>
              <a:buNone/>
            </a:pPr>
            <a:r>
              <a:rPr lang="en-US" dirty="0" smtClean="0"/>
              <a:t>	Pain and hemorrhage predisposes to shock and should be treated</a:t>
            </a:r>
          </a:p>
          <a:p>
            <a:pPr>
              <a:buNone/>
            </a:pPr>
            <a:r>
              <a:rPr lang="en-US" dirty="0" smtClean="0"/>
              <a:t>5.To immobilize the injured part</a:t>
            </a:r>
          </a:p>
          <a:p>
            <a:pPr>
              <a:buNone/>
            </a:pPr>
            <a:r>
              <a:rPr lang="en-US" dirty="0" smtClean="0"/>
              <a:t>	Are two methods: body splinting and mechanical splinting</a:t>
            </a:r>
          </a:p>
          <a:p>
            <a:pPr>
              <a:buNone/>
            </a:pPr>
            <a:r>
              <a:rPr lang="en-US" dirty="0" smtClean="0"/>
              <a:t>6.To arrange transport to hospital</a:t>
            </a:r>
          </a:p>
          <a:p>
            <a:pPr>
              <a:buNone/>
            </a:pPr>
            <a:r>
              <a:rPr lang="en-US" dirty="0" smtClean="0"/>
              <a:t>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Autofit/>
          </a:bodyPr>
          <a:lstStyle/>
          <a:p>
            <a:pPr>
              <a:buFont typeface="Wingdings" pitchFamily="2" charset="2"/>
              <a:buChar char="q"/>
            </a:pPr>
            <a:r>
              <a:rPr lang="en-US" sz="2000" b="1" dirty="0" smtClean="0"/>
              <a:t>Remember</a:t>
            </a:r>
            <a:r>
              <a:rPr lang="en-US" sz="2000" dirty="0" smtClean="0"/>
              <a:t>  </a:t>
            </a:r>
            <a:br>
              <a:rPr lang="en-US" sz="2000" dirty="0" smtClean="0"/>
            </a:br>
            <a:endParaRPr lang="en-US" sz="2000" dirty="0" smtClean="0"/>
          </a:p>
          <a:p>
            <a:pPr>
              <a:buFont typeface="Wingdings" pitchFamily="2" charset="2"/>
              <a:buChar char="Ø"/>
            </a:pPr>
            <a:r>
              <a:rPr lang="en-US" sz="2000" dirty="0" smtClean="0"/>
              <a:t>Keep </a:t>
            </a:r>
            <a:r>
              <a:rPr lang="en-US" sz="2000" b="1" dirty="0" smtClean="0"/>
              <a:t>RICE </a:t>
            </a:r>
            <a:r>
              <a:rPr lang="en-US" sz="2000" dirty="0" smtClean="0"/>
              <a:t>in mind, as a first aid treatment for all fractures, sprains and dislocations. RICE stands for Rest, Ice, Compression and Elevation.  </a:t>
            </a:r>
          </a:p>
          <a:p>
            <a:pPr>
              <a:buFont typeface="Wingdings" pitchFamily="2" charset="2"/>
              <a:buChar char="Ø"/>
            </a:pPr>
            <a:r>
              <a:rPr lang="en-US" sz="2000" b="1" dirty="0" smtClean="0"/>
              <a:t>Rest</a:t>
            </a:r>
            <a:r>
              <a:rPr lang="en-US" sz="2000" dirty="0" smtClean="0"/>
              <a:t> </a:t>
            </a:r>
            <a:br>
              <a:rPr lang="en-US" sz="2000" dirty="0" smtClean="0"/>
            </a:br>
            <a:r>
              <a:rPr lang="en-US" sz="2000" dirty="0" smtClean="0"/>
              <a:t>Give plenty of rest to the immobilsed limb. Move it as little as possible so that there is no strain.  </a:t>
            </a:r>
          </a:p>
          <a:p>
            <a:pPr>
              <a:buFont typeface="Wingdings" pitchFamily="2" charset="2"/>
              <a:buChar char="Ø"/>
            </a:pPr>
            <a:r>
              <a:rPr lang="en-US" sz="2000" b="1" dirty="0" smtClean="0"/>
              <a:t>Ice </a:t>
            </a:r>
            <a:r>
              <a:rPr lang="en-US" sz="2000" dirty="0" smtClean="0"/>
              <a:t> </a:t>
            </a:r>
            <a:br>
              <a:rPr lang="en-US" sz="2000" dirty="0" smtClean="0"/>
            </a:br>
            <a:r>
              <a:rPr lang="en-US" sz="2000" dirty="0" smtClean="0"/>
              <a:t>Apply ice to the injured area. No heat treatment or massage should be given. Use an ice pack or wrap up some ice cubes in a damp towel and apply it to the injured area. You could also use anything frozen such as a packet of frozen peas.  </a:t>
            </a:r>
          </a:p>
          <a:p>
            <a:pPr>
              <a:buNone/>
            </a:pPr>
            <a:r>
              <a:rPr lang="en-US" sz="2000" dirty="0" smtClean="0"/>
              <a:t>	Do not massage the injured area, and don't apply any ointments like </a:t>
            </a:r>
            <a:r>
              <a:rPr lang="en-US" sz="2000" dirty="0" err="1" smtClean="0"/>
              <a:t>Iodex</a:t>
            </a:r>
            <a:r>
              <a:rPr lang="en-US" sz="2000" dirty="0" smtClean="0"/>
              <a:t>.  </a:t>
            </a:r>
          </a:p>
          <a:p>
            <a:pPr>
              <a:buNone/>
            </a:pPr>
            <a:r>
              <a:rPr lang="en-US" sz="2000" dirty="0" smtClean="0"/>
              <a:t/>
            </a:r>
            <a:br>
              <a:rPr lang="en-US" sz="2000" dirty="0" smtClean="0"/>
            </a:br>
            <a:endParaRPr lang="en-US" sz="2000" dirty="0"/>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Ø"/>
            </a:pPr>
            <a:r>
              <a:rPr lang="en-US" b="1" dirty="0" smtClean="0"/>
              <a:t>Compression</a:t>
            </a:r>
            <a:r>
              <a:rPr lang="en-US" dirty="0" smtClean="0"/>
              <a:t> </a:t>
            </a:r>
            <a:br>
              <a:rPr lang="en-US" dirty="0" smtClean="0"/>
            </a:br>
            <a:r>
              <a:rPr lang="en-US" dirty="0" smtClean="0"/>
              <a:t>Wrap up the injured area with a crepe bandage if possible, or use any clean, fresh cloth available. Wrap it as tight as is comfortable. However, ask the doctor before bandaging the area. This will relieve the pain somewhat.  </a:t>
            </a:r>
          </a:p>
          <a:p>
            <a:pPr>
              <a:buFont typeface="Wingdings" pitchFamily="2" charset="2"/>
              <a:buChar char="Ø"/>
            </a:pPr>
            <a:r>
              <a:rPr lang="en-US" b="1" dirty="0" smtClean="0"/>
              <a:t>Elevation</a:t>
            </a:r>
            <a:r>
              <a:rPr lang="en-US" dirty="0" smtClean="0"/>
              <a:t> </a:t>
            </a:r>
            <a:br>
              <a:rPr lang="en-US" dirty="0" smtClean="0"/>
            </a:br>
            <a:r>
              <a:rPr lang="en-US" dirty="0" smtClean="0"/>
              <a:t>The injured limb should preferably be raised above the level of the heart. This could be done with the help of a pillow while sleeping.</a:t>
            </a:r>
            <a:br>
              <a:rPr lang="en-US" dirty="0" smtClean="0"/>
            </a:b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Injuries of the chest</a:t>
            </a:r>
            <a:endParaRPr lang="en-US" dirty="0"/>
          </a:p>
        </p:txBody>
      </p:sp>
      <p:sp>
        <p:nvSpPr>
          <p:cNvPr id="3" name="Content Placeholder 2"/>
          <p:cNvSpPr>
            <a:spLocks noGrp="1"/>
          </p:cNvSpPr>
          <p:nvPr>
            <p:ph idx="1"/>
          </p:nvPr>
        </p:nvSpPr>
        <p:spPr/>
        <p:txBody>
          <a:bodyPr/>
          <a:lstStyle/>
          <a:p>
            <a:pPr>
              <a:buNone/>
            </a:pPr>
            <a:r>
              <a:rPr lang="en-US" i="1" dirty="0" smtClean="0">
                <a:solidFill>
                  <a:srgbClr val="00B050"/>
                </a:solidFill>
              </a:rPr>
              <a:t>Fractures of the ribcage</a:t>
            </a:r>
          </a:p>
          <a:p>
            <a:pPr>
              <a:buFont typeface="Wingdings" pitchFamily="2" charset="2"/>
              <a:buChar char="Ø"/>
            </a:pPr>
            <a:r>
              <a:rPr lang="en-US" i="1" dirty="0" smtClean="0"/>
              <a:t>Ribs may be fractured by direct force to the chest, from a blow or fall or by indirect force produced in a crush injury</a:t>
            </a:r>
          </a:p>
          <a:p>
            <a:pPr>
              <a:buFont typeface="Wingdings" pitchFamily="2" charset="2"/>
              <a:buChar char="Ø"/>
            </a:pPr>
            <a:r>
              <a:rPr lang="en-US" i="1" dirty="0" smtClean="0"/>
              <a:t>If the fracture is complicated by a penetrating wound, breathing may be seriously impaired</a:t>
            </a:r>
            <a:endParaRPr lang="en-US" i="1" dirty="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Flail chest injuries</a:t>
            </a:r>
            <a:endParaRPr lang="en-US" dirty="0"/>
          </a:p>
        </p:txBody>
      </p:sp>
      <p:sp>
        <p:nvSpPr>
          <p:cNvPr id="3" name="Content Placeholder 2"/>
          <p:cNvSpPr>
            <a:spLocks noGrp="1"/>
          </p:cNvSpPr>
          <p:nvPr>
            <p:ph idx="1"/>
          </p:nvPr>
        </p:nvSpPr>
        <p:spPr>
          <a:xfrm>
            <a:off x="457200" y="1447800"/>
            <a:ext cx="8229600" cy="4525963"/>
          </a:xfrm>
        </p:spPr>
        <p:txBody>
          <a:bodyPr>
            <a:normAutofit fontScale="92500" lnSpcReduction="10000"/>
          </a:bodyPr>
          <a:lstStyle/>
          <a:p>
            <a:pPr>
              <a:buNone/>
            </a:pPr>
            <a:r>
              <a:rPr lang="en-US" dirty="0" smtClean="0"/>
              <a:t>	Cause paradoxical breathing resulting to severe respiratory difficulties.</a:t>
            </a:r>
          </a:p>
          <a:p>
            <a:pPr>
              <a:buNone/>
            </a:pPr>
            <a:r>
              <a:rPr lang="en-US" i="1" dirty="0" smtClean="0">
                <a:solidFill>
                  <a:srgbClr val="00B050"/>
                </a:solidFill>
              </a:rPr>
              <a:t>	Signs and symptoms</a:t>
            </a:r>
            <a:endParaRPr lang="en-US" i="1" dirty="0" smtClean="0"/>
          </a:p>
          <a:p>
            <a:pPr>
              <a:buFont typeface="Wingdings" pitchFamily="2" charset="2"/>
              <a:buChar char="Ø"/>
            </a:pPr>
            <a:r>
              <a:rPr lang="en-US" i="1" dirty="0" smtClean="0"/>
              <a:t>Sharp pain at the site of the fracture</a:t>
            </a:r>
          </a:p>
          <a:p>
            <a:pPr>
              <a:buFont typeface="Wingdings" pitchFamily="2" charset="2"/>
              <a:buChar char="Ø"/>
            </a:pPr>
            <a:r>
              <a:rPr lang="en-US" i="1" dirty="0" smtClean="0"/>
              <a:t>Pain on taking a deep breath</a:t>
            </a:r>
          </a:p>
          <a:p>
            <a:pPr>
              <a:buFont typeface="Wingdings" pitchFamily="2" charset="2"/>
              <a:buChar char="Ø"/>
            </a:pPr>
            <a:r>
              <a:rPr lang="en-US" i="1" dirty="0" smtClean="0"/>
              <a:t>Shallow breathing</a:t>
            </a:r>
          </a:p>
          <a:p>
            <a:pPr>
              <a:buFont typeface="Wingdings" pitchFamily="2" charset="2"/>
              <a:buChar char="Ø"/>
            </a:pPr>
            <a:r>
              <a:rPr lang="en-US" i="1" dirty="0" smtClean="0"/>
              <a:t>Paradoxical breathing</a:t>
            </a:r>
          </a:p>
          <a:p>
            <a:pPr>
              <a:buFont typeface="Wingdings" pitchFamily="2" charset="2"/>
              <a:buChar char="Ø"/>
            </a:pPr>
            <a:r>
              <a:rPr lang="en-US" i="1" dirty="0" smtClean="0"/>
              <a:t>An open wound over the fracture through which you might hear air being sucked into the chest cavity</a:t>
            </a:r>
            <a:endParaRPr lang="en-US" i="1" dirty="0"/>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a:xfrm>
            <a:off x="457200" y="1524000"/>
            <a:ext cx="8229600" cy="4525963"/>
          </a:xfrm>
        </p:spPr>
        <p:txBody>
          <a:bodyPr>
            <a:normAutofit fontScale="77500" lnSpcReduction="20000"/>
          </a:bodyPr>
          <a:lstStyle/>
          <a:p>
            <a:pPr>
              <a:buNone/>
            </a:pPr>
            <a:r>
              <a:rPr lang="en-US" i="1" dirty="0" smtClean="0">
                <a:solidFill>
                  <a:srgbClr val="00B050"/>
                </a:solidFill>
              </a:rPr>
              <a:t>Aims</a:t>
            </a:r>
          </a:p>
          <a:p>
            <a:pPr>
              <a:buNone/>
            </a:pPr>
            <a:r>
              <a:rPr lang="en-US" dirty="0" smtClean="0"/>
              <a:t>To support the chest wall</a:t>
            </a:r>
          </a:p>
          <a:p>
            <a:pPr>
              <a:buNone/>
            </a:pPr>
            <a:r>
              <a:rPr lang="en-US" dirty="0" smtClean="0"/>
              <a:t>To arrange removal to hospital</a:t>
            </a:r>
          </a:p>
          <a:p>
            <a:pPr>
              <a:buNone/>
            </a:pPr>
            <a:r>
              <a:rPr lang="en-US" i="1" dirty="0" smtClean="0">
                <a:solidFill>
                  <a:srgbClr val="00B050"/>
                </a:solidFill>
              </a:rPr>
              <a:t>For open or multiple fractures</a:t>
            </a:r>
          </a:p>
          <a:p>
            <a:pPr>
              <a:buFont typeface="Wingdings" pitchFamily="2" charset="2"/>
              <a:buChar char="Ø"/>
            </a:pPr>
            <a:r>
              <a:rPr lang="en-US" dirty="0" smtClean="0"/>
              <a:t>Immediately cover and seal any wounds to the chest wall. Use sterile dressing and kitchen foil</a:t>
            </a:r>
          </a:p>
          <a:p>
            <a:pPr>
              <a:buFont typeface="Wingdings" pitchFamily="2" charset="2"/>
              <a:buChar char="Ø"/>
            </a:pPr>
            <a:r>
              <a:rPr lang="en-US" dirty="0" smtClean="0"/>
              <a:t>Place the casualty in a half- sitting position with head, shoulders and body turned towards the injured side. support the limb on the injured side on an elevation sling</a:t>
            </a:r>
          </a:p>
          <a:p>
            <a:pPr>
              <a:buFont typeface="Wingdings" pitchFamily="2" charset="2"/>
              <a:buChar char="Ø"/>
            </a:pPr>
            <a:r>
              <a:rPr lang="en-US" dirty="0" smtClean="0"/>
              <a:t>Dial 911.</a:t>
            </a:r>
          </a:p>
          <a:p>
            <a:pPr>
              <a:buFont typeface="Wingdings" pitchFamily="2" charset="2"/>
              <a:buChar char="q"/>
            </a:pPr>
            <a:r>
              <a:rPr lang="en-US" dirty="0" smtClean="0"/>
              <a:t>If the Casualty becomes unconscious or breathing becomes difficult or noisy, place him in the recovery position with the uninjured side uppermost</a:t>
            </a:r>
            <a:endParaRPr lang="en-US" dirty="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Penetrating chest wounds</a:t>
            </a:r>
            <a:endParaRPr lang="en-US" dirty="0"/>
          </a:p>
        </p:txBody>
      </p:sp>
      <p:sp>
        <p:nvSpPr>
          <p:cNvPr id="3" name="Content Placeholder 2"/>
          <p:cNvSpPr>
            <a:spLocks noGrp="1"/>
          </p:cNvSpPr>
          <p:nvPr>
            <p:ph idx="1"/>
          </p:nvPr>
        </p:nvSpPr>
        <p:spPr/>
        <p:txBody>
          <a:bodyPr/>
          <a:lstStyle/>
          <a:p>
            <a:pPr>
              <a:buNone/>
            </a:pPr>
            <a:r>
              <a:rPr lang="en-US" dirty="0" smtClean="0"/>
              <a:t>1.</a:t>
            </a:r>
            <a:r>
              <a:rPr lang="en-US" dirty="0" smtClean="0">
                <a:solidFill>
                  <a:srgbClr val="00B050"/>
                </a:solidFill>
              </a:rPr>
              <a:t>PNEUMOTHORAX</a:t>
            </a:r>
          </a:p>
          <a:p>
            <a:pPr>
              <a:buNone/>
            </a:pPr>
            <a:r>
              <a:rPr lang="en-US" dirty="0" smtClean="0"/>
              <a:t>	Is an abnormal collection of air in the pleural space that separates the lung from the chest wall and interferes with normal breathing</a:t>
            </a:r>
          </a:p>
          <a:p>
            <a:pPr>
              <a:buNone/>
            </a:pPr>
            <a:r>
              <a:rPr lang="en-US" dirty="0" smtClean="0">
                <a:solidFill>
                  <a:srgbClr val="00B050"/>
                </a:solidFill>
              </a:rPr>
              <a:t>Types</a:t>
            </a:r>
            <a:r>
              <a:rPr lang="en-US" dirty="0" smtClean="0"/>
              <a:t> </a:t>
            </a:r>
          </a:p>
          <a:p>
            <a:pPr>
              <a:buFont typeface="Wingdings" pitchFamily="2" charset="2"/>
              <a:buChar char="Ø"/>
            </a:pPr>
            <a:r>
              <a:rPr lang="en-US" dirty="0" smtClean="0"/>
              <a:t>Primary pneumothorax-occurs without an apparent cause and in the absence of a significant lung disease	</a:t>
            </a:r>
            <a:endParaRPr lang="en-US" dirty="0"/>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Secondary pneumothorax-occurs in the presence of an existing lung pathology</a:t>
            </a:r>
          </a:p>
          <a:p>
            <a:pPr>
              <a:buFont typeface="Wingdings" pitchFamily="2" charset="2"/>
              <a:buChar char="Ø"/>
            </a:pPr>
            <a:r>
              <a:rPr lang="en-US" dirty="0" smtClean="0"/>
              <a:t>Tension pneumothorax-the amount of air in the chest increases markedly when a one way valve is formed by an area of damaged tissue. Its a medical emergency.</a:t>
            </a:r>
            <a:endParaRPr lang="en-US" dirty="0"/>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dirty="0" smtClean="0"/>
              <a:t>Difficult and painful breathing-</a:t>
            </a:r>
            <a:r>
              <a:rPr lang="en-US" dirty="0" err="1" smtClean="0"/>
              <a:t>rapid,shallow</a:t>
            </a:r>
            <a:r>
              <a:rPr lang="en-US" dirty="0" smtClean="0"/>
              <a:t> and uneven</a:t>
            </a:r>
          </a:p>
          <a:p>
            <a:pPr>
              <a:buFont typeface="Wingdings" pitchFamily="2" charset="2"/>
              <a:buChar char="Ø"/>
            </a:pPr>
            <a:r>
              <a:rPr lang="en-US" dirty="0" smtClean="0"/>
              <a:t>An acute sense of alarm</a:t>
            </a:r>
          </a:p>
          <a:p>
            <a:pPr>
              <a:buFont typeface="Wingdings" pitchFamily="2" charset="2"/>
              <a:buChar char="Ø"/>
            </a:pPr>
            <a:r>
              <a:rPr lang="en-US" dirty="0" smtClean="0"/>
              <a:t>Signs of shock</a:t>
            </a:r>
          </a:p>
          <a:p>
            <a:pPr>
              <a:buFont typeface="Wingdings" pitchFamily="2" charset="2"/>
              <a:buChar char="Ø"/>
            </a:pPr>
            <a:r>
              <a:rPr lang="en-US" dirty="0" smtClean="0"/>
              <a:t>Coughed-up frothy red blood</a:t>
            </a:r>
          </a:p>
          <a:p>
            <a:pPr>
              <a:buFont typeface="Wingdings" pitchFamily="2" charset="2"/>
              <a:buChar char="Ø"/>
            </a:pPr>
            <a:r>
              <a:rPr lang="en-US" dirty="0" smtClean="0"/>
              <a:t>Cyanosis</a:t>
            </a:r>
          </a:p>
          <a:p>
            <a:pPr>
              <a:buFont typeface="Wingdings" pitchFamily="2" charset="2"/>
              <a:buChar char="Ø"/>
            </a:pPr>
            <a:r>
              <a:rPr lang="en-US" dirty="0" smtClean="0"/>
              <a:t>A cracking feeling of the skin around the site of the wound caused by air collecting in the tissues</a:t>
            </a:r>
          </a:p>
          <a:p>
            <a:pPr>
              <a:buFont typeface="Wingdings" pitchFamily="2" charset="2"/>
              <a:buChar char="Ø"/>
            </a:pPr>
            <a:r>
              <a:rPr lang="en-US" dirty="0" smtClean="0"/>
              <a:t>Blood bubbling out of the wound</a:t>
            </a:r>
          </a:p>
          <a:p>
            <a:pPr>
              <a:buFont typeface="Wingdings" pitchFamily="2" charset="2"/>
              <a:buChar char="Ø"/>
            </a:pPr>
            <a:r>
              <a:rPr lang="en-US" dirty="0" smtClean="0"/>
              <a:t>The sound of air being sucked into the chest as the casualty breathes in</a:t>
            </a:r>
            <a:endParaRPr lang="en-US" dirty="0"/>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lstStyle/>
          <a:p>
            <a:pPr>
              <a:buNone/>
            </a:pPr>
            <a:r>
              <a:rPr lang="en-US" i="1" dirty="0" smtClean="0">
                <a:solidFill>
                  <a:srgbClr val="00B050"/>
                </a:solidFill>
              </a:rPr>
              <a:t>Aims</a:t>
            </a:r>
          </a:p>
          <a:p>
            <a:pPr>
              <a:buFont typeface="Wingdings" pitchFamily="2" charset="2"/>
              <a:buChar char="Ø"/>
            </a:pPr>
            <a:r>
              <a:rPr lang="en-US" dirty="0" smtClean="0"/>
              <a:t>To seal the wound and maintain breathing</a:t>
            </a:r>
          </a:p>
          <a:p>
            <a:pPr>
              <a:buFont typeface="Wingdings" pitchFamily="2" charset="2"/>
              <a:buChar char="Ø"/>
            </a:pPr>
            <a:r>
              <a:rPr lang="en-US" dirty="0" smtClean="0"/>
              <a:t>To minimize shock</a:t>
            </a:r>
          </a:p>
          <a:p>
            <a:pPr>
              <a:buFont typeface="Wingdings" pitchFamily="2" charset="2"/>
              <a:buChar char="Ø"/>
            </a:pPr>
            <a:r>
              <a:rPr lang="en-US" dirty="0" smtClean="0"/>
              <a:t>To arrange urgent removal to hospital</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Appreciate that the less interference the better</a:t>
            </a:r>
          </a:p>
          <a:p>
            <a:pPr>
              <a:buNone/>
            </a:pPr>
            <a:r>
              <a:rPr lang="en-US" b="1" dirty="0" smtClean="0">
                <a:solidFill>
                  <a:srgbClr val="00B050"/>
                </a:solidFill>
              </a:rPr>
              <a:t>Responsibilities of a First Aider</a:t>
            </a:r>
          </a:p>
          <a:p>
            <a:pPr>
              <a:buFont typeface="Wingdings" pitchFamily="2" charset="2"/>
              <a:buChar char="Ø"/>
            </a:pPr>
            <a:r>
              <a:rPr lang="en-US" dirty="0" smtClean="0"/>
              <a:t>To assess the situation quickly and safely and to summon appropriate help</a:t>
            </a:r>
          </a:p>
          <a:p>
            <a:pPr>
              <a:buFont typeface="Wingdings" pitchFamily="2" charset="2"/>
              <a:buChar char="Ø"/>
            </a:pPr>
            <a:r>
              <a:rPr lang="en-US" dirty="0" smtClean="0"/>
              <a:t>To protect casualties and others at the scene from possible danger</a:t>
            </a:r>
          </a:p>
          <a:p>
            <a:pPr>
              <a:buFont typeface="Wingdings" pitchFamily="2" charset="2"/>
              <a:buChar char="Ø"/>
            </a:pPr>
            <a:r>
              <a:rPr lang="en-US" dirty="0" smtClean="0"/>
              <a:t>To identify as far as possible the injury or nature of illness affecting a casualty</a:t>
            </a:r>
            <a:endParaRPr lang="en-US" dirty="0"/>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aid</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Immediately use the palm of your hand or if the casualty is conscious his own hand to cover the wound</a:t>
            </a:r>
          </a:p>
          <a:p>
            <a:pPr>
              <a:buFont typeface="Wingdings" pitchFamily="2" charset="2"/>
              <a:buChar char="Ø"/>
            </a:pPr>
            <a:r>
              <a:rPr lang="en-US" dirty="0" smtClean="0"/>
              <a:t>Place a sterile dressing or clean pad over the wound and surrounding area. Cover with a plastic bag, foil or kitchen film. Secure it firmly so that it doesn’t come out</a:t>
            </a:r>
          </a:p>
          <a:p>
            <a:pPr>
              <a:buFont typeface="Wingdings" pitchFamily="2" charset="2"/>
              <a:buChar char="Ø"/>
            </a:pPr>
            <a:r>
              <a:rPr lang="en-US" dirty="0" smtClean="0"/>
              <a:t>Provide firm support to the most comfortable position</a:t>
            </a:r>
          </a:p>
          <a:p>
            <a:pPr>
              <a:buFont typeface="Wingdings" pitchFamily="2" charset="2"/>
              <a:buChar char="Ø"/>
            </a:pPr>
            <a:r>
              <a:rPr lang="en-US" smtClean="0"/>
              <a:t>Call for help</a:t>
            </a:r>
            <a:endParaRPr lang="en-US" dirty="0"/>
          </a:p>
        </p:txBody>
      </p:sp>
    </p:spTree>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Hemothorax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i="1" dirty="0" smtClean="0">
                <a:solidFill>
                  <a:srgbClr val="00B050"/>
                </a:solidFill>
              </a:rPr>
              <a:t>Definition</a:t>
            </a:r>
          </a:p>
          <a:p>
            <a:pPr>
              <a:buFont typeface="Wingdings" pitchFamily="2" charset="2"/>
              <a:buChar char="Ø"/>
            </a:pPr>
            <a:r>
              <a:rPr lang="en-US" dirty="0" smtClean="0"/>
              <a:t>Hemothorax is a collection of blood in the space between the chest wall and the lung (the pleural cavity).</a:t>
            </a:r>
          </a:p>
          <a:p>
            <a:pPr>
              <a:buNone/>
            </a:pPr>
            <a:r>
              <a:rPr lang="en-US" i="1" dirty="0" smtClean="0">
                <a:solidFill>
                  <a:srgbClr val="00B050"/>
                </a:solidFill>
              </a:rPr>
              <a:t>Causes </a:t>
            </a:r>
          </a:p>
          <a:p>
            <a:pPr>
              <a:buFont typeface="Wingdings" pitchFamily="2" charset="2"/>
              <a:buChar char="Ø"/>
            </a:pPr>
            <a:r>
              <a:rPr lang="en-US" dirty="0" smtClean="0"/>
              <a:t>The most common cause of hemothorax is chest trauma. It can also occur in patients who have:</a:t>
            </a:r>
          </a:p>
          <a:p>
            <a:pPr>
              <a:buFont typeface="Wingdings" pitchFamily="2" charset="2"/>
              <a:buChar char="Ø"/>
            </a:pPr>
            <a:r>
              <a:rPr lang="en-US" dirty="0" smtClean="0"/>
              <a:t>A defect of blood clotting</a:t>
            </a:r>
          </a:p>
          <a:p>
            <a:pPr>
              <a:buFont typeface="Wingdings" pitchFamily="2" charset="2"/>
              <a:buChar char="Ø"/>
            </a:pPr>
            <a:r>
              <a:rPr lang="en-US" dirty="0" smtClean="0"/>
              <a:t>Death of lung tissue (pulmonary infarction)</a:t>
            </a:r>
          </a:p>
          <a:p>
            <a:pPr>
              <a:buFont typeface="Wingdings" pitchFamily="2" charset="2"/>
              <a:buChar char="Ø"/>
            </a:pPr>
            <a:r>
              <a:rPr lang="en-US" dirty="0" smtClean="0"/>
              <a:t>Lung or pleural </a:t>
            </a:r>
            <a:r>
              <a:rPr lang="en-US" dirty="0" smtClean="0">
                <a:hlinkClick r:id="rId2" tooltip="Cancer"/>
              </a:rPr>
              <a:t>cancer</a:t>
            </a:r>
            <a:endParaRPr lang="en-US" dirty="0" smtClean="0"/>
          </a:p>
          <a:p>
            <a:pPr>
              <a:buFont typeface="Wingdings" pitchFamily="2" charset="2"/>
              <a:buChar char="Ø"/>
            </a:pPr>
            <a:r>
              <a:rPr lang="en-US" dirty="0" smtClean="0"/>
              <a:t>Placement of a central venous catheter</a:t>
            </a:r>
          </a:p>
          <a:p>
            <a:pPr>
              <a:buFont typeface="Wingdings" pitchFamily="2" charset="2"/>
              <a:buChar char="Ø"/>
            </a:pPr>
            <a:r>
              <a:rPr lang="en-US" dirty="0" smtClean="0"/>
              <a:t>Thoracic or heart surgery</a:t>
            </a:r>
          </a:p>
          <a:p>
            <a:pPr>
              <a:buFont typeface="Wingdings" pitchFamily="2" charset="2"/>
              <a:buChar char="Ø"/>
            </a:pPr>
            <a:r>
              <a:rPr lang="en-US" dirty="0" smtClean="0"/>
              <a:t>Tuberculosis</a:t>
            </a:r>
          </a:p>
          <a:p>
            <a:pPr>
              <a:buFont typeface="Wingdings" pitchFamily="2" charset="2"/>
              <a:buChar char="Ø"/>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normAutofit fontScale="92500" lnSpcReduction="10000"/>
          </a:bodyPr>
          <a:lstStyle/>
          <a:p>
            <a:pPr>
              <a:buNone/>
            </a:pPr>
            <a:endParaRPr lang="en-US" b="1" i="1" dirty="0" smtClean="0">
              <a:solidFill>
                <a:srgbClr val="00B050"/>
              </a:solidFill>
            </a:endParaRPr>
          </a:p>
          <a:p>
            <a:pPr>
              <a:buFont typeface="Wingdings" pitchFamily="2" charset="2"/>
              <a:buChar char="Ø"/>
            </a:pPr>
            <a:r>
              <a:rPr lang="en-US" dirty="0" smtClean="0"/>
              <a:t>Anxiety </a:t>
            </a:r>
          </a:p>
          <a:p>
            <a:pPr>
              <a:buFont typeface="Wingdings" pitchFamily="2" charset="2"/>
              <a:buChar char="Ø"/>
            </a:pPr>
            <a:r>
              <a:rPr lang="en-US" dirty="0" smtClean="0"/>
              <a:t>Chest pain </a:t>
            </a:r>
          </a:p>
          <a:p>
            <a:pPr>
              <a:buFont typeface="Wingdings" pitchFamily="2" charset="2"/>
              <a:buChar char="Ø"/>
            </a:pPr>
            <a:r>
              <a:rPr lang="en-US" dirty="0" smtClean="0"/>
              <a:t>Low blood pressure </a:t>
            </a:r>
          </a:p>
          <a:p>
            <a:pPr>
              <a:buFont typeface="Wingdings" pitchFamily="2" charset="2"/>
              <a:buChar char="Ø"/>
            </a:pPr>
            <a:r>
              <a:rPr lang="en-US" dirty="0" smtClean="0"/>
              <a:t>Pale, cool and clammy skin</a:t>
            </a:r>
          </a:p>
          <a:p>
            <a:pPr>
              <a:buFont typeface="Wingdings" pitchFamily="2" charset="2"/>
              <a:buChar char="Ø"/>
            </a:pPr>
            <a:r>
              <a:rPr lang="en-US" dirty="0" smtClean="0"/>
              <a:t>Rapid heart rate </a:t>
            </a:r>
          </a:p>
          <a:p>
            <a:pPr>
              <a:buFont typeface="Wingdings" pitchFamily="2" charset="2"/>
              <a:buChar char="Ø"/>
            </a:pPr>
            <a:r>
              <a:rPr lang="en-US" dirty="0" smtClean="0"/>
              <a:t>Rapid, shallow breathing</a:t>
            </a:r>
          </a:p>
          <a:p>
            <a:pPr>
              <a:buFont typeface="Wingdings" pitchFamily="2" charset="2"/>
              <a:buChar char="Ø"/>
            </a:pPr>
            <a:r>
              <a:rPr lang="en-US" dirty="0" smtClean="0"/>
              <a:t>Restlessness </a:t>
            </a:r>
          </a:p>
          <a:p>
            <a:pPr>
              <a:buFont typeface="Wingdings" pitchFamily="2" charset="2"/>
              <a:buChar char="Ø"/>
            </a:pPr>
            <a:r>
              <a:rPr lang="en-US" dirty="0" smtClean="0"/>
              <a:t>Shortness of breath </a:t>
            </a:r>
          </a:p>
          <a:p>
            <a:pPr>
              <a:buNone/>
            </a:pPr>
            <a:endParaRPr lang="en-US" dirty="0"/>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a:bodyPr>
          <a:lstStyle/>
          <a:p>
            <a:pPr>
              <a:buNone/>
            </a:pPr>
            <a:r>
              <a:rPr lang="en-US" dirty="0" smtClean="0"/>
              <a:t>Call 911 if you have:</a:t>
            </a:r>
          </a:p>
          <a:p>
            <a:pPr>
              <a:buFont typeface="Wingdings" pitchFamily="2" charset="2"/>
              <a:buChar char="Ø"/>
            </a:pPr>
            <a:r>
              <a:rPr lang="en-US" dirty="0" smtClean="0"/>
              <a:t>Chest pain or shortness of breath</a:t>
            </a:r>
          </a:p>
          <a:p>
            <a:pPr>
              <a:buFont typeface="Wingdings" pitchFamily="2" charset="2"/>
              <a:buChar char="Ø"/>
            </a:pPr>
            <a:r>
              <a:rPr lang="en-US" dirty="0" smtClean="0"/>
              <a:t>Dizziness, fever, or a feeling of heaviness in your chest</a:t>
            </a:r>
          </a:p>
          <a:p>
            <a:pPr>
              <a:buFont typeface="Wingdings" pitchFamily="2" charset="2"/>
              <a:buChar char="Ø"/>
            </a:pPr>
            <a:r>
              <a:rPr lang="en-US" dirty="0" smtClean="0"/>
              <a:t>Severe chest pain</a:t>
            </a:r>
          </a:p>
          <a:p>
            <a:pPr>
              <a:buFont typeface="Wingdings" pitchFamily="2" charset="2"/>
              <a:buChar char="Ø"/>
            </a:pPr>
            <a:r>
              <a:rPr lang="en-US" dirty="0" smtClean="0"/>
              <a:t>Severe difficulty breathing</a:t>
            </a:r>
          </a:p>
          <a:p>
            <a:pPr>
              <a:buNone/>
            </a:pPr>
            <a:endParaRPr lang="en-US" dirty="0"/>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Stop the bleeding</a:t>
            </a:r>
          </a:p>
          <a:p>
            <a:pPr>
              <a:buFont typeface="Wingdings" pitchFamily="2" charset="2"/>
              <a:buChar char="Ø"/>
            </a:pPr>
            <a:r>
              <a:rPr lang="en-US" dirty="0" smtClean="0"/>
              <a:t>Prevent shock</a:t>
            </a:r>
          </a:p>
          <a:p>
            <a:pPr>
              <a:buFont typeface="Wingdings" pitchFamily="2" charset="2"/>
              <a:buChar char="Ø"/>
            </a:pPr>
            <a:r>
              <a:rPr lang="en-US" dirty="0" smtClean="0"/>
              <a:t>Arrange patient transfer to hospital</a:t>
            </a:r>
            <a:endParaRPr lang="en-US" dirty="0"/>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Hydrothorax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Results from serous fluid accumulating in the pleural cavity. This specific condition can be related to cirrhosis with ascites in which ascitic fluid leaks into the pleural cavity. Hepatic hydrothorax is often difficult to manage in end-stage liver failure and often fails to respond to therapy.</a:t>
            </a:r>
          </a:p>
          <a:p>
            <a:pPr>
              <a:buNone/>
            </a:pPr>
            <a:endParaRPr lang="en-US" dirty="0"/>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Wingdings" pitchFamily="2" charset="2"/>
              <a:buChar char="Ø"/>
            </a:pPr>
            <a:r>
              <a:rPr lang="en-US" dirty="0" smtClean="0"/>
              <a:t>Cirrhosis. In cirrhosis of the liver, the liver function is declined by scarring, nodule formation, and fibrosis, which are all the outcome of the liver fixing itself after the damage created by alcoholism, hepatitis B, and fatty-liver infection and other determinants. It is unidentified exactly how cirrhosis of the liver directs to hydrothorax, but it is accepted that the malfunction of the liver causes an imbalance in the fluids of the body, and that excess can display up in the lungs.</a:t>
            </a:r>
          </a:p>
          <a:p>
            <a:pPr>
              <a:buNone/>
            </a:pPr>
            <a:endParaRPr lang="en-US" dirty="0"/>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a:t>
            </a:r>
            <a:endParaRPr lang="en-US" dirty="0"/>
          </a:p>
        </p:txBody>
      </p:sp>
      <p:sp>
        <p:nvSpPr>
          <p:cNvPr id="3" name="Content Placeholder 2"/>
          <p:cNvSpPr>
            <a:spLocks noGrp="1"/>
          </p:cNvSpPr>
          <p:nvPr>
            <p:ph idx="1"/>
          </p:nvPr>
        </p:nvSpPr>
        <p:spPr>
          <a:xfrm>
            <a:off x="457200" y="1600201"/>
            <a:ext cx="7467600" cy="4114800"/>
          </a:xfrm>
        </p:spPr>
        <p:txBody>
          <a:bodyPr>
            <a:noAutofit/>
          </a:bodyPr>
          <a:lstStyle/>
          <a:p>
            <a:pPr>
              <a:buNone/>
            </a:pPr>
            <a:endParaRPr lang="en-US" sz="2000" dirty="0" smtClean="0"/>
          </a:p>
          <a:p>
            <a:pPr>
              <a:buFont typeface="Wingdings" pitchFamily="2" charset="2"/>
              <a:buChar char="Ø"/>
            </a:pPr>
            <a:r>
              <a:rPr lang="en-US" sz="2800" dirty="0" smtClean="0"/>
              <a:t>lung cancer</a:t>
            </a:r>
          </a:p>
          <a:p>
            <a:pPr>
              <a:buFont typeface="Wingdings" pitchFamily="2" charset="2"/>
              <a:buChar char="Ø"/>
            </a:pPr>
            <a:r>
              <a:rPr lang="en-US" sz="2800" dirty="0" smtClean="0"/>
              <a:t>pleural cancer</a:t>
            </a:r>
          </a:p>
          <a:p>
            <a:pPr>
              <a:buFont typeface="Wingdings" pitchFamily="2" charset="2"/>
              <a:buChar char="Ø"/>
            </a:pPr>
            <a:r>
              <a:rPr lang="en-US" sz="2800" dirty="0" smtClean="0"/>
              <a:t>pulmonary embolism</a:t>
            </a:r>
          </a:p>
          <a:p>
            <a:pPr>
              <a:buFont typeface="Wingdings" pitchFamily="2" charset="2"/>
              <a:buChar char="Ø"/>
            </a:pPr>
            <a:r>
              <a:rPr lang="en-US" sz="2800" dirty="0" smtClean="0"/>
              <a:t>tuberculosis complications.</a:t>
            </a:r>
          </a:p>
          <a:p>
            <a:pPr>
              <a:buNone/>
            </a:pPr>
            <a:endParaRPr lang="en-US" sz="2000" dirty="0" smtClean="0"/>
          </a:p>
          <a:p>
            <a:pPr>
              <a:buNone/>
            </a:pPr>
            <a:endParaRPr lang="en-US" sz="2000" dirty="0"/>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anxiety </a:t>
            </a:r>
          </a:p>
          <a:p>
            <a:pPr>
              <a:buFont typeface="Wingdings" pitchFamily="2" charset="2"/>
              <a:buChar char="Ø"/>
            </a:pPr>
            <a:r>
              <a:rPr lang="en-US" dirty="0" smtClean="0"/>
              <a:t>respiratory failure </a:t>
            </a:r>
          </a:p>
          <a:p>
            <a:pPr>
              <a:buFont typeface="Wingdings" pitchFamily="2" charset="2"/>
              <a:buChar char="Ø"/>
            </a:pPr>
            <a:r>
              <a:rPr lang="en-US" dirty="0" smtClean="0"/>
              <a:t>restlessness </a:t>
            </a:r>
          </a:p>
          <a:p>
            <a:pPr>
              <a:buFont typeface="Wingdings" pitchFamily="2" charset="2"/>
              <a:buChar char="Ø"/>
            </a:pPr>
            <a:r>
              <a:rPr lang="en-US" dirty="0" smtClean="0"/>
              <a:t>shortness of breath </a:t>
            </a:r>
          </a:p>
          <a:p>
            <a:pPr>
              <a:buFont typeface="Wingdings" pitchFamily="2" charset="2"/>
              <a:buChar char="Ø"/>
            </a:pPr>
            <a:r>
              <a:rPr lang="en-US" dirty="0" smtClean="0"/>
              <a:t>tachycardia (rapid heart rate) </a:t>
            </a:r>
          </a:p>
          <a:p>
            <a:pPr>
              <a:buFont typeface="Wingdings" pitchFamily="2" charset="2"/>
              <a:buChar char="Ø"/>
            </a:pPr>
            <a:r>
              <a:rPr lang="en-US" dirty="0" smtClean="0"/>
              <a:t>varying degrees of chest pain.</a:t>
            </a:r>
          </a:p>
          <a:p>
            <a:pPr>
              <a:buNone/>
            </a:pPr>
            <a:endParaRPr lang="en-US" dirty="0"/>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Allow the person to adopt the most comfortable position that does not hinder breathing</a:t>
            </a:r>
          </a:p>
          <a:p>
            <a:pPr>
              <a:buNone/>
            </a:pPr>
            <a:endParaRPr lang="en-US" dirty="0" smtClean="0"/>
          </a:p>
          <a:p>
            <a:pPr>
              <a:buFont typeface="Wingdings" pitchFamily="2" charset="2"/>
              <a:buChar char="Ø"/>
            </a:pPr>
            <a:r>
              <a:rPr lang="en-US" dirty="0" smtClean="0"/>
              <a:t>Evacuate the victim immediately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00B050"/>
                </a:solidFill>
                <a:latin typeface="Algerian" pitchFamily="82" charset="0"/>
              </a:rPr>
              <a:t>Course Outline</a:t>
            </a:r>
            <a:endParaRPr lang="en-US" i="1" dirty="0">
              <a:solidFill>
                <a:srgbClr val="00B050"/>
              </a:solidFill>
              <a:latin typeface="Algerian" pitchFamily="82" charset="0"/>
            </a:endParaRPr>
          </a:p>
        </p:txBody>
      </p:sp>
      <p:sp>
        <p:nvSpPr>
          <p:cNvPr id="3" name="Content Placeholder 2"/>
          <p:cNvSpPr>
            <a:spLocks noGrp="1"/>
          </p:cNvSpPr>
          <p:nvPr>
            <p:ph idx="1"/>
          </p:nvPr>
        </p:nvSpPr>
        <p:spPr/>
        <p:txBody>
          <a:bodyPr/>
          <a:lstStyle/>
          <a:p>
            <a:pPr>
              <a:buFont typeface="Wingdings" pitchFamily="2" charset="2"/>
              <a:buChar char="Ø"/>
            </a:pPr>
            <a:r>
              <a:rPr lang="en-US" dirty="0" smtClean="0">
                <a:solidFill>
                  <a:srgbClr val="00B050"/>
                </a:solidFill>
                <a:latin typeface="Algerian" pitchFamily="82" charset="0"/>
              </a:rPr>
              <a:t>Introduction </a:t>
            </a:r>
          </a:p>
          <a:p>
            <a:pPr>
              <a:buFont typeface="Courier New" pitchFamily="49" charset="0"/>
              <a:buChar char="o"/>
            </a:pPr>
            <a:r>
              <a:rPr lang="en-US" dirty="0" smtClean="0"/>
              <a:t>Definition of First Aid</a:t>
            </a:r>
          </a:p>
          <a:p>
            <a:pPr>
              <a:buFont typeface="Courier New" pitchFamily="49" charset="0"/>
              <a:buChar char="o"/>
            </a:pPr>
            <a:r>
              <a:rPr lang="en-US" dirty="0" smtClean="0"/>
              <a:t>Aims of First Aid</a:t>
            </a:r>
          </a:p>
          <a:p>
            <a:pPr>
              <a:buFont typeface="Courier New" pitchFamily="49" charset="0"/>
              <a:buChar char="o"/>
            </a:pPr>
            <a:r>
              <a:rPr lang="en-US" dirty="0" smtClean="0"/>
              <a:t>Steps of First Aid</a:t>
            </a:r>
          </a:p>
          <a:p>
            <a:pPr>
              <a:buFont typeface="Courier New" pitchFamily="49" charset="0"/>
              <a:buChar char="o"/>
            </a:pPr>
            <a:r>
              <a:rPr lang="en-US" dirty="0" smtClean="0"/>
              <a:t>Giving artificial ventilation</a:t>
            </a:r>
          </a:p>
          <a:p>
            <a:pPr>
              <a:buFont typeface="Courier New" pitchFamily="49" charset="0"/>
              <a:buChar char="o"/>
            </a:pPr>
            <a:r>
              <a:rPr lang="en-US" dirty="0" smtClean="0"/>
              <a:t>Giving chest compressions</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To give each casualty early and appropriate treatment, treating the most serious conditions first</a:t>
            </a:r>
          </a:p>
          <a:p>
            <a:pPr>
              <a:buFont typeface="Wingdings" pitchFamily="2" charset="2"/>
              <a:buChar char="Ø"/>
            </a:pPr>
            <a:r>
              <a:rPr lang="en-US" dirty="0" smtClean="0"/>
              <a:t>To arrange how the casualty will get to hospital or to his/her home</a:t>
            </a:r>
          </a:p>
          <a:p>
            <a:pPr>
              <a:buFont typeface="Wingdings" pitchFamily="2" charset="2"/>
              <a:buChar char="Ø"/>
            </a:pPr>
            <a:r>
              <a:rPr lang="en-US" dirty="0" smtClean="0"/>
              <a:t>To remain with the casualty until appropriate care is available</a:t>
            </a:r>
          </a:p>
          <a:p>
            <a:pPr>
              <a:buFont typeface="Wingdings" pitchFamily="2" charset="2"/>
              <a:buChar char="Ø"/>
            </a:pPr>
            <a:r>
              <a:rPr lang="en-US" dirty="0" smtClean="0"/>
              <a:t>To report his/her observations to those taking care of the casualty and to give further assistance if required</a:t>
            </a:r>
            <a:endParaRPr lang="en-US" dirty="0"/>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HEAD AND NECK INJURIES</a:t>
            </a:r>
            <a:endParaRPr lang="en-US" dirty="0"/>
          </a:p>
        </p:txBody>
      </p:sp>
      <p:sp>
        <p:nvSpPr>
          <p:cNvPr id="3" name="Content Placeholder 2"/>
          <p:cNvSpPr>
            <a:spLocks noGrp="1"/>
          </p:cNvSpPr>
          <p:nvPr>
            <p:ph idx="1"/>
          </p:nvPr>
        </p:nvSpPr>
        <p:spPr>
          <a:xfrm>
            <a:off x="457200" y="1600200"/>
            <a:ext cx="7924800" cy="4525963"/>
          </a:xfrm>
        </p:spPr>
        <p:txBody>
          <a:bodyPr>
            <a:normAutofit fontScale="85000" lnSpcReduction="10000"/>
          </a:bodyPr>
          <a:lstStyle/>
          <a:p>
            <a:pPr>
              <a:buNone/>
            </a:pPr>
            <a:r>
              <a:rPr lang="en-US" dirty="0" smtClean="0"/>
              <a:t>	A scalp wound may raise your suspicions but deeper underlying damage will leave little visible evidence</a:t>
            </a:r>
          </a:p>
          <a:p>
            <a:pPr>
              <a:buNone/>
            </a:pPr>
            <a:r>
              <a:rPr lang="en-US" b="1" dirty="0" smtClean="0">
                <a:solidFill>
                  <a:srgbClr val="00B050"/>
                </a:solidFill>
              </a:rPr>
              <a:t>CONCUSSION</a:t>
            </a:r>
          </a:p>
          <a:p>
            <a:pPr>
              <a:buNone/>
            </a:pPr>
            <a:r>
              <a:rPr lang="en-US" dirty="0" smtClean="0"/>
              <a:t>	Concussion is the sudden but short-lived loss of mental function that occurs after a blow or other injury to the head. Concussion is the most common but least serious type of brain injury.</a:t>
            </a:r>
            <a:endParaRPr lang="en-US" dirty="0" smtClean="0">
              <a:solidFill>
                <a:srgbClr val="00B050"/>
              </a:solidFill>
            </a:endParaRPr>
          </a:p>
          <a:p>
            <a:pPr>
              <a:buNone/>
            </a:pPr>
            <a:r>
              <a:rPr lang="en-US" b="1" dirty="0" smtClean="0">
                <a:solidFill>
                  <a:srgbClr val="00B050"/>
                </a:solidFill>
              </a:rPr>
              <a:t>	</a:t>
            </a:r>
            <a:r>
              <a:rPr lang="en-US" dirty="0" smtClean="0"/>
              <a:t>It can safely be diagnosed once the casualty has completely recovered.</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brief loss of consciousness</a:t>
            </a:r>
          </a:p>
          <a:p>
            <a:pPr>
              <a:buNone/>
            </a:pPr>
            <a:r>
              <a:rPr lang="en-US" dirty="0" smtClean="0"/>
              <a:t> </a:t>
            </a:r>
          </a:p>
          <a:p>
            <a:pPr>
              <a:buFont typeface="Wingdings" pitchFamily="2" charset="2"/>
              <a:buChar char="Ø"/>
            </a:pPr>
            <a:r>
              <a:rPr lang="en-US" dirty="0" smtClean="0"/>
              <a:t>memory loss </a:t>
            </a:r>
          </a:p>
          <a:p>
            <a:pPr>
              <a:buNone/>
            </a:pPr>
            <a:endParaRPr lang="en-US" dirty="0" smtClean="0"/>
          </a:p>
          <a:p>
            <a:pPr>
              <a:buFont typeface="Wingdings" pitchFamily="2" charset="2"/>
              <a:buChar char="Ø"/>
            </a:pPr>
            <a:r>
              <a:rPr lang="en-US" dirty="0" smtClean="0"/>
              <a:t>disturbances in vision, such as 'seeing stars‘</a:t>
            </a:r>
          </a:p>
          <a:p>
            <a:pPr>
              <a:buNone/>
            </a:pPr>
            <a:r>
              <a:rPr lang="en-US" dirty="0" smtClean="0"/>
              <a:t> </a:t>
            </a:r>
          </a:p>
          <a:p>
            <a:pPr>
              <a:buFont typeface="Wingdings" pitchFamily="2" charset="2"/>
              <a:buChar char="Ø"/>
            </a:pPr>
            <a:r>
              <a:rPr lang="en-US" dirty="0" smtClean="0"/>
              <a:t>confusion </a:t>
            </a:r>
          </a:p>
          <a:p>
            <a:pPr>
              <a:buNone/>
            </a:pPr>
            <a:endParaRPr lang="en-US" dirty="0"/>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lstStyle/>
          <a:p>
            <a:pPr>
              <a:buNone/>
            </a:pPr>
            <a:r>
              <a:rPr lang="en-US" dirty="0" smtClean="0"/>
              <a:t>There may also be:</a:t>
            </a:r>
          </a:p>
          <a:p>
            <a:pPr>
              <a:buFont typeface="Wingdings" pitchFamily="2" charset="2"/>
              <a:buChar char="Ø"/>
            </a:pPr>
            <a:r>
              <a:rPr lang="en-US" dirty="0" smtClean="0"/>
              <a:t>Dizziness or nausea on recovery</a:t>
            </a:r>
          </a:p>
          <a:p>
            <a:pPr>
              <a:buFont typeface="Wingdings" pitchFamily="2" charset="2"/>
              <a:buChar char="Ø"/>
            </a:pPr>
            <a:r>
              <a:rPr lang="en-US" dirty="0" smtClean="0"/>
              <a:t>Loss of memory of events at the time of or immediately preceding the injury</a:t>
            </a:r>
          </a:p>
          <a:p>
            <a:pPr>
              <a:buFont typeface="Wingdings" pitchFamily="2" charset="2"/>
              <a:buChar char="Ø"/>
            </a:pPr>
            <a:r>
              <a:rPr lang="en-US" dirty="0" smtClean="0"/>
              <a:t>Mild generalized headache</a:t>
            </a:r>
            <a:endParaRPr lang="en-US" dirty="0"/>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treatment</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To ensure that the casualty recovers fully and safely</a:t>
            </a:r>
          </a:p>
          <a:p>
            <a:pPr>
              <a:buNone/>
            </a:pPr>
            <a:endParaRPr lang="en-US" dirty="0" smtClean="0"/>
          </a:p>
          <a:p>
            <a:pPr>
              <a:buFont typeface="Wingdings" pitchFamily="2" charset="2"/>
              <a:buChar char="Ø"/>
            </a:pPr>
            <a:r>
              <a:rPr lang="en-US" dirty="0" smtClean="0"/>
              <a:t>If necessary, to seek medical aid</a:t>
            </a:r>
            <a:endParaRPr lang="en-US" dirty="0"/>
          </a:p>
        </p:txBody>
      </p:sp>
    </p:spTree>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t>Place an unconscious casualty in the recovery position. Monitor and record breathing, pulse and level of response every ten minutes</a:t>
            </a:r>
          </a:p>
          <a:p>
            <a:pPr>
              <a:buNone/>
            </a:pPr>
            <a:r>
              <a:rPr lang="en-US" dirty="0" smtClean="0"/>
              <a:t>	If the casualty is unconscious after 3 minutes, suspect a more serious injury</a:t>
            </a:r>
          </a:p>
          <a:p>
            <a:pPr>
              <a:buFont typeface="Wingdings" pitchFamily="2" charset="2"/>
              <a:buChar char="Ø"/>
            </a:pPr>
            <a:r>
              <a:rPr lang="en-US" dirty="0" smtClean="0"/>
              <a:t>Call 911</a:t>
            </a:r>
          </a:p>
          <a:p>
            <a:pPr>
              <a:buFont typeface="Wingdings" pitchFamily="2" charset="2"/>
              <a:buChar char="Ø"/>
            </a:pPr>
            <a:r>
              <a:rPr lang="en-US" dirty="0" smtClean="0"/>
              <a:t>If the casualty regains consciousness within 3 minutes, watch closely for any deterioration in the level of response even after an apparent full recovery</a:t>
            </a:r>
          </a:p>
          <a:p>
            <a:pPr>
              <a:buNone/>
            </a:pPr>
            <a:endParaRPr lang="en-US" dirty="0"/>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Place the casualty in the care of a responsible person</a:t>
            </a:r>
          </a:p>
          <a:p>
            <a:pPr>
              <a:buFont typeface="Wingdings" pitchFamily="2" charset="2"/>
              <a:buChar char="Ø"/>
            </a:pPr>
            <a:r>
              <a:rPr lang="en-US" dirty="0" smtClean="0"/>
              <a:t>Advice the casualty to see his/her own doctor if headache, sickness or tiredness occur after injury</a:t>
            </a:r>
          </a:p>
          <a:p>
            <a:pPr>
              <a:buNone/>
            </a:pPr>
            <a:endParaRPr lang="en-US" dirty="0"/>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Skull fracture</a:t>
            </a:r>
            <a:endParaRPr lang="en-US" dirty="0">
              <a:solidFill>
                <a:srgbClr val="00B050"/>
              </a:solidFill>
            </a:endParaRPr>
          </a:p>
        </p:txBody>
      </p:sp>
      <p:sp>
        <p:nvSpPr>
          <p:cNvPr id="3" name="Content Placeholder 2"/>
          <p:cNvSpPr>
            <a:spLocks noGrp="1"/>
          </p:cNvSpPr>
          <p:nvPr>
            <p:ph idx="1"/>
          </p:nvPr>
        </p:nvSpPr>
        <p:spPr/>
        <p:txBody>
          <a:bodyPr/>
          <a:lstStyle/>
          <a:p>
            <a:pPr>
              <a:buNone/>
            </a:pPr>
            <a:r>
              <a:rPr lang="en-US" dirty="0" smtClean="0"/>
              <a:t>	There may be brain damage</a:t>
            </a:r>
          </a:p>
          <a:p>
            <a:pPr>
              <a:buNone/>
            </a:pPr>
            <a:r>
              <a:rPr lang="en-US" dirty="0" smtClean="0"/>
              <a:t>	Germs that cause infection may enter the brain</a:t>
            </a:r>
          </a:p>
          <a:p>
            <a:pPr>
              <a:buNone/>
            </a:pPr>
            <a:r>
              <a:rPr lang="en-US" dirty="0" smtClean="0"/>
              <a:t>	CSF leaking from the ear or nose is a sign of serious injury and an entry point for germs</a:t>
            </a:r>
            <a:endParaRPr lang="en-US" dirty="0"/>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Wound or bruise on the head</a:t>
            </a:r>
          </a:p>
          <a:p>
            <a:pPr>
              <a:buFont typeface="Wingdings" pitchFamily="2" charset="2"/>
              <a:buChar char="Ø"/>
            </a:pPr>
            <a:r>
              <a:rPr lang="en-US" dirty="0" smtClean="0"/>
              <a:t>A soft area or depression of the scalp</a:t>
            </a:r>
          </a:p>
          <a:p>
            <a:pPr>
              <a:buFont typeface="Wingdings" pitchFamily="2" charset="2"/>
              <a:buChar char="Ø"/>
            </a:pPr>
            <a:r>
              <a:rPr lang="en-US" dirty="0" smtClean="0"/>
              <a:t>Impaired consciousness</a:t>
            </a:r>
          </a:p>
          <a:p>
            <a:pPr>
              <a:buFont typeface="Wingdings" pitchFamily="2" charset="2"/>
              <a:buChar char="Ø"/>
            </a:pPr>
            <a:r>
              <a:rPr lang="en-US" dirty="0" smtClean="0"/>
              <a:t>Progressive deterioration in the level of response</a:t>
            </a:r>
          </a:p>
          <a:p>
            <a:pPr>
              <a:buFont typeface="Wingdings" pitchFamily="2" charset="2"/>
              <a:buChar char="Ø"/>
            </a:pPr>
            <a:r>
              <a:rPr lang="en-US" dirty="0" smtClean="0"/>
              <a:t>Clear fluid or watery blood coming from the nose or ear</a:t>
            </a:r>
          </a:p>
          <a:p>
            <a:pPr>
              <a:buFont typeface="Wingdings" pitchFamily="2" charset="2"/>
              <a:buChar char="Ø"/>
            </a:pPr>
            <a:r>
              <a:rPr lang="en-US" dirty="0" smtClean="0"/>
              <a:t>Blood in the white of the eye</a:t>
            </a:r>
          </a:p>
          <a:p>
            <a:pPr>
              <a:buFont typeface="Wingdings" pitchFamily="2" charset="2"/>
              <a:buChar char="Ø"/>
            </a:pPr>
            <a:r>
              <a:rPr lang="en-US" dirty="0" smtClean="0"/>
              <a:t>Distortion of the head or face</a:t>
            </a:r>
            <a:endParaRPr lang="en-US" dirty="0"/>
          </a:p>
        </p:txBody>
      </p:sp>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i="1" dirty="0" smtClean="0">
                <a:solidFill>
                  <a:srgbClr val="00B050"/>
                </a:solidFill>
              </a:rPr>
              <a:t>Aims</a:t>
            </a:r>
            <a:r>
              <a:rPr lang="en-US" dirty="0" smtClean="0"/>
              <a:t> </a:t>
            </a:r>
          </a:p>
          <a:p>
            <a:pPr>
              <a:buNone/>
            </a:pPr>
            <a:r>
              <a:rPr lang="en-US" dirty="0" smtClean="0"/>
              <a:t>To resuscitate if necessary</a:t>
            </a:r>
          </a:p>
          <a:p>
            <a:pPr>
              <a:buNone/>
            </a:pPr>
            <a:r>
              <a:rPr lang="en-US" dirty="0" smtClean="0"/>
              <a:t>To maintain an open airway</a:t>
            </a:r>
          </a:p>
          <a:p>
            <a:pPr>
              <a:buNone/>
            </a:pPr>
            <a:r>
              <a:rPr lang="en-US" dirty="0" smtClean="0"/>
              <a:t>To arrange urgent removal to hospital</a:t>
            </a:r>
          </a:p>
          <a:p>
            <a:pPr>
              <a:buFont typeface="Wingdings" pitchFamily="2" charset="2"/>
              <a:buChar char="Ø"/>
            </a:pPr>
            <a:r>
              <a:rPr lang="en-US" dirty="0" smtClean="0"/>
              <a:t>If unconcious,do ABC</a:t>
            </a:r>
          </a:p>
          <a:p>
            <a:pPr>
              <a:buFont typeface="Wingdings" pitchFamily="2" charset="2"/>
              <a:buChar char="Ø"/>
            </a:pPr>
            <a:r>
              <a:rPr lang="en-US" dirty="0" smtClean="0"/>
              <a:t>Help a conscious casualty to lie down with the head and shoulders raised. If there is discharge from an ear, position the casualty so that the affected ear is lower. Cover the ear with a sterile dressing or clean pad lightly secured with a bandage. Do not plug the ear</a:t>
            </a:r>
            <a:endParaRPr lang="en-US" dirty="0"/>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Control any bleeding from the scalp. Look for and treat other injuries</a:t>
            </a:r>
          </a:p>
          <a:p>
            <a:pPr>
              <a:buFont typeface="Wingdings" pitchFamily="2" charset="2"/>
              <a:buChar char="Ø"/>
            </a:pPr>
            <a:r>
              <a:rPr lang="en-US" dirty="0" smtClean="0"/>
              <a:t>Call 911 for an ambulance</a:t>
            </a:r>
          </a:p>
          <a:p>
            <a:pPr>
              <a:buFont typeface="Wingdings" pitchFamily="2" charset="2"/>
              <a:buChar char="Ø"/>
            </a:pPr>
            <a:r>
              <a:rPr lang="en-US" dirty="0" smtClean="0"/>
              <a:t>Monitor and record breathing, pulse and level of response every 10 minutes until help arrives.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To prevent cross infection between yourself and the casualty as much as possible</a:t>
            </a:r>
          </a:p>
          <a:p>
            <a:pPr>
              <a:buNone/>
            </a:pPr>
            <a:r>
              <a:rPr lang="en-US" b="1" dirty="0" smtClean="0">
                <a:solidFill>
                  <a:srgbClr val="00B050"/>
                </a:solidFill>
              </a:rPr>
              <a:t>Protecting the casualty</a:t>
            </a:r>
          </a:p>
          <a:p>
            <a:pPr>
              <a:buFont typeface="Wingdings" pitchFamily="2" charset="2"/>
              <a:buChar char="Ø"/>
            </a:pPr>
            <a:r>
              <a:rPr lang="en-US" dirty="0" smtClean="0"/>
              <a:t>To prevent/avoid cross-infection when giving first aid you should:</a:t>
            </a:r>
          </a:p>
          <a:p>
            <a:pPr>
              <a:buFont typeface="Wingdings" pitchFamily="2" charset="2"/>
              <a:buChar char="q"/>
            </a:pPr>
            <a:r>
              <a:rPr lang="en-US" dirty="0" smtClean="0"/>
              <a:t>Avoid contact with body fluids</a:t>
            </a:r>
          </a:p>
          <a:p>
            <a:pPr>
              <a:buFont typeface="Wingdings" pitchFamily="2" charset="2"/>
              <a:buChar char="q"/>
            </a:pPr>
            <a:r>
              <a:rPr lang="en-US" dirty="0" smtClean="0"/>
              <a:t>Wash your hands</a:t>
            </a:r>
          </a:p>
          <a:p>
            <a:pPr>
              <a:buFont typeface="Wingdings" pitchFamily="2" charset="2"/>
              <a:buChar char="q"/>
            </a:pPr>
            <a:r>
              <a:rPr lang="en-US" dirty="0" smtClean="0"/>
              <a:t>Wear protective gloves</a:t>
            </a:r>
          </a:p>
          <a:p>
            <a:pPr>
              <a:buFont typeface="Wingdings" pitchFamily="2" charset="2"/>
              <a:buChar char="v"/>
            </a:pPr>
            <a:r>
              <a:rPr lang="en-US" dirty="0" smtClean="0"/>
              <a:t>If gloves are unavailable, life saving treatment must still be available</a:t>
            </a:r>
            <a:endParaRPr lang="en-US" dirty="0"/>
          </a:p>
        </p:txBody>
      </p:sp>
    </p:spTree>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Cerebral compression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It occurs when pressure is exerted on the brain within the skull e.g.by an accumulation of blood or by swelling of an injured brain</a:t>
            </a:r>
          </a:p>
          <a:p>
            <a:pPr>
              <a:buNone/>
            </a:pPr>
            <a:r>
              <a:rPr lang="en-US" i="1" dirty="0" smtClean="0">
                <a:solidFill>
                  <a:srgbClr val="00B050"/>
                </a:solidFill>
              </a:rPr>
              <a:t>Causes</a:t>
            </a:r>
            <a:r>
              <a:rPr lang="en-US" dirty="0" smtClean="0"/>
              <a:t> </a:t>
            </a:r>
          </a:p>
          <a:p>
            <a:pPr>
              <a:buFont typeface="Wingdings" pitchFamily="2" charset="2"/>
              <a:buChar char="Ø"/>
            </a:pPr>
            <a:r>
              <a:rPr lang="en-US" dirty="0" smtClean="0"/>
              <a:t>Head injury</a:t>
            </a:r>
          </a:p>
          <a:p>
            <a:pPr>
              <a:buFont typeface="Wingdings" pitchFamily="2" charset="2"/>
              <a:buChar char="Ø"/>
            </a:pPr>
            <a:r>
              <a:rPr lang="en-US" dirty="0" smtClean="0"/>
              <a:t>Skull fracture</a:t>
            </a:r>
          </a:p>
          <a:p>
            <a:pPr>
              <a:buFont typeface="Wingdings" pitchFamily="2" charset="2"/>
              <a:buChar char="Ø"/>
            </a:pPr>
            <a:r>
              <a:rPr lang="en-US" dirty="0" smtClean="0"/>
              <a:t>Stroke</a:t>
            </a:r>
          </a:p>
          <a:p>
            <a:pPr>
              <a:buFont typeface="Wingdings" pitchFamily="2" charset="2"/>
              <a:buChar char="Ø"/>
            </a:pPr>
            <a:r>
              <a:rPr lang="en-US" dirty="0" smtClean="0"/>
              <a:t>Infection</a:t>
            </a:r>
          </a:p>
          <a:p>
            <a:pPr>
              <a:buFont typeface="Wingdings" pitchFamily="2" charset="2"/>
              <a:buChar char="Ø"/>
            </a:pPr>
            <a:r>
              <a:rPr lang="en-US" dirty="0" smtClean="0"/>
              <a:t>tumor</a:t>
            </a:r>
          </a:p>
        </p:txBody>
      </p:sp>
    </p:spTree>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	Can develop immediately after head injury or may be delayed for some hours or even days</a:t>
            </a:r>
          </a:p>
          <a:p>
            <a:pPr>
              <a:buNone/>
            </a:pPr>
            <a:r>
              <a:rPr lang="en-US" dirty="0" smtClean="0">
                <a:solidFill>
                  <a:srgbClr val="00B050"/>
                </a:solidFill>
              </a:rPr>
              <a:t>Signs and symptoms</a:t>
            </a:r>
          </a:p>
          <a:p>
            <a:pPr>
              <a:buFont typeface="Wingdings" pitchFamily="2" charset="2"/>
              <a:buChar char="Ø"/>
            </a:pPr>
            <a:r>
              <a:rPr lang="en-US" dirty="0" smtClean="0"/>
              <a:t>Level of response deteriorates as the condition develops</a:t>
            </a:r>
          </a:p>
          <a:p>
            <a:pPr>
              <a:buFont typeface="Wingdings" pitchFamily="2" charset="2"/>
              <a:buChar char="Ø"/>
            </a:pPr>
            <a:r>
              <a:rPr lang="en-US" dirty="0" smtClean="0"/>
              <a:t>A recent injury followed by an apparently full recovery. Later on the casualty may deteriorate and become disoriented</a:t>
            </a:r>
          </a:p>
          <a:p>
            <a:pPr>
              <a:buFont typeface="Wingdings" pitchFamily="2" charset="2"/>
              <a:buChar char="Ø"/>
            </a:pPr>
            <a:r>
              <a:rPr lang="en-US" dirty="0" smtClean="0"/>
              <a:t>Intense headache</a:t>
            </a:r>
          </a:p>
          <a:p>
            <a:pPr>
              <a:buFont typeface="Wingdings" pitchFamily="2" charset="2"/>
              <a:buChar char="Ø"/>
            </a:pPr>
            <a:r>
              <a:rPr lang="en-US" dirty="0" smtClean="0"/>
              <a:t>Noisy breathing, becoming slow</a:t>
            </a:r>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A slow yet full and strong pulse</a:t>
            </a:r>
          </a:p>
          <a:p>
            <a:pPr>
              <a:buFont typeface="Wingdings" pitchFamily="2" charset="2"/>
              <a:buChar char="Ø"/>
            </a:pPr>
            <a:r>
              <a:rPr lang="en-US" dirty="0" smtClean="0"/>
              <a:t>Unequal or dilated pupils</a:t>
            </a:r>
          </a:p>
          <a:p>
            <a:pPr>
              <a:buFont typeface="Wingdings" pitchFamily="2" charset="2"/>
              <a:buChar char="Ø"/>
            </a:pPr>
            <a:r>
              <a:rPr lang="en-US" dirty="0" smtClean="0"/>
              <a:t>Weakness or paralysis down one side of the face or body</a:t>
            </a:r>
          </a:p>
          <a:p>
            <a:pPr>
              <a:buFont typeface="Wingdings" pitchFamily="2" charset="2"/>
              <a:buChar char="Ø"/>
            </a:pPr>
            <a:r>
              <a:rPr lang="en-US" dirty="0" smtClean="0"/>
              <a:t>High temperature, flushed face</a:t>
            </a:r>
          </a:p>
          <a:p>
            <a:pPr>
              <a:buFont typeface="Wingdings" pitchFamily="2" charset="2"/>
              <a:buChar char="Ø"/>
            </a:pPr>
            <a:r>
              <a:rPr lang="en-US" dirty="0" smtClean="0"/>
              <a:t>Drowsiness</a:t>
            </a:r>
          </a:p>
          <a:p>
            <a:pPr>
              <a:buFont typeface="Wingdings" pitchFamily="2" charset="2"/>
              <a:buChar char="Ø"/>
            </a:pPr>
            <a:r>
              <a:rPr lang="en-US" dirty="0" smtClean="0"/>
              <a:t>Irritability </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Call for help</a:t>
            </a:r>
          </a:p>
          <a:p>
            <a:pPr>
              <a:buFont typeface="Wingdings" pitchFamily="2" charset="2"/>
              <a:buChar char="Ø"/>
            </a:pPr>
            <a:r>
              <a:rPr lang="en-US" dirty="0" smtClean="0"/>
              <a:t>If unconscious…</a:t>
            </a:r>
          </a:p>
          <a:p>
            <a:pPr>
              <a:buFont typeface="Wingdings" pitchFamily="2" charset="2"/>
              <a:buChar char="Ø"/>
            </a:pPr>
            <a:r>
              <a:rPr lang="en-US" dirty="0" smtClean="0"/>
              <a:t>If concious,support him or her in a comfortable position</a:t>
            </a:r>
          </a:p>
          <a:p>
            <a:pPr>
              <a:buFont typeface="Wingdings" pitchFamily="2" charset="2"/>
              <a:buChar char="Ø"/>
            </a:pPr>
            <a:r>
              <a:rPr lang="en-US" dirty="0" smtClean="0"/>
              <a:t>Monitor and record breathing, pulse and level of response every ten minutes</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Convulsions </a:t>
            </a:r>
            <a:endParaRPr lang="en-US" dirty="0"/>
          </a:p>
        </p:txBody>
      </p:sp>
      <p:sp>
        <p:nvSpPr>
          <p:cNvPr id="3" name="Content Placeholder 2"/>
          <p:cNvSpPr>
            <a:spLocks noGrp="1"/>
          </p:cNvSpPr>
          <p:nvPr>
            <p:ph idx="1"/>
          </p:nvPr>
        </p:nvSpPr>
        <p:spPr/>
        <p:txBody>
          <a:bodyPr>
            <a:noAutofit/>
          </a:bodyPr>
          <a:lstStyle/>
          <a:p>
            <a:pPr>
              <a:buNone/>
            </a:pPr>
            <a:r>
              <a:rPr lang="en-US" dirty="0" smtClean="0"/>
              <a:t> 	Consists of involuntary contractions of many of the muscles in the body caused by a disturbance in the function of the brain</a:t>
            </a:r>
          </a:p>
          <a:p>
            <a:pPr>
              <a:buNone/>
            </a:pPr>
            <a:r>
              <a:rPr lang="en-US" dirty="0" smtClean="0"/>
              <a:t>	Result in loss of or impaired consciousness</a:t>
            </a:r>
          </a:p>
          <a:p>
            <a:pPr>
              <a:buNone/>
            </a:pPr>
            <a:r>
              <a:rPr lang="en-US" i="1" dirty="0" smtClean="0">
                <a:solidFill>
                  <a:srgbClr val="00B050"/>
                </a:solidFill>
              </a:rPr>
              <a:t>Causes</a:t>
            </a:r>
          </a:p>
          <a:p>
            <a:pPr>
              <a:buFont typeface="Wingdings" pitchFamily="2" charset="2"/>
              <a:buChar char="Ø"/>
            </a:pPr>
            <a:r>
              <a:rPr lang="en-US" i="1" dirty="0" smtClean="0"/>
              <a:t>Head injury</a:t>
            </a:r>
          </a:p>
          <a:p>
            <a:pPr>
              <a:buFont typeface="Wingdings" pitchFamily="2" charset="2"/>
              <a:buChar char="Ø"/>
            </a:pPr>
            <a:r>
              <a:rPr lang="en-US" i="1" dirty="0" smtClean="0"/>
              <a:t>Shortage of oxygen to the brain</a:t>
            </a:r>
          </a:p>
          <a:p>
            <a:pPr>
              <a:buFont typeface="Wingdings" pitchFamily="2" charset="2"/>
              <a:buChar char="Ø"/>
            </a:pPr>
            <a:r>
              <a:rPr lang="en-US" i="1" dirty="0" smtClean="0"/>
              <a:t>poisons</a:t>
            </a:r>
          </a:p>
          <a:p>
            <a:pPr>
              <a:buFont typeface="Wingdings" pitchFamily="2" charset="2"/>
              <a:buChar char="Ø"/>
            </a:pPr>
            <a:endParaRPr lang="en-US" i="1" dirty="0" smtClean="0"/>
          </a:p>
          <a:p>
            <a:pPr>
              <a:buNone/>
            </a:pPr>
            <a:r>
              <a:rPr lang="en-US" i="1" dirty="0" smtClean="0">
                <a:solidFill>
                  <a:srgbClr val="00B050"/>
                </a:solidFill>
              </a:rPr>
              <a:t>	</a:t>
            </a:r>
          </a:p>
          <a:p>
            <a:pPr>
              <a:buNone/>
            </a:pPr>
            <a:r>
              <a:rPr lang="en-US" i="1" dirty="0" smtClean="0">
                <a:solidFill>
                  <a:srgbClr val="00B050"/>
                </a:solidFill>
              </a:rPr>
              <a:t>	</a:t>
            </a:r>
          </a:p>
          <a:p>
            <a:pPr>
              <a:buNone/>
            </a:pPr>
            <a:r>
              <a:rPr lang="en-US" i="1" dirty="0" smtClean="0">
                <a:solidFill>
                  <a:srgbClr val="00B050"/>
                </a:solidFill>
              </a:rPr>
              <a:t>	</a:t>
            </a:r>
          </a:p>
          <a:p>
            <a:pPr>
              <a:buNone/>
            </a:pPr>
            <a:r>
              <a:rPr lang="en-US" i="1" dirty="0" smtClean="0">
                <a:solidFill>
                  <a:srgbClr val="00B050"/>
                </a:solidFill>
              </a:rPr>
              <a:t>	</a:t>
            </a:r>
          </a:p>
          <a:p>
            <a:pPr>
              <a:buNone/>
            </a:pPr>
            <a:endParaRPr lang="en-US" i="1" dirty="0" smtClean="0">
              <a:solidFill>
                <a:srgbClr val="00B050"/>
              </a:solidFill>
            </a:endParaRPr>
          </a:p>
          <a:p>
            <a:pPr>
              <a:buNone/>
            </a:pPr>
            <a:endParaRPr lang="en-US" i="1" dirty="0" smtClean="0">
              <a:solidFill>
                <a:srgbClr val="00B050"/>
              </a:solidFill>
            </a:endParaRPr>
          </a:p>
          <a:p>
            <a:pPr>
              <a:buNone/>
            </a:pPr>
            <a:endParaRPr lang="en-US" i="1" dirty="0" smtClean="0">
              <a:solidFill>
                <a:srgbClr val="00B050"/>
              </a:solidFill>
            </a:endParaRPr>
          </a:p>
          <a:p>
            <a:pPr>
              <a:buNone/>
            </a:pPr>
            <a:endParaRPr lang="en-US" i="1" dirty="0">
              <a:solidFill>
                <a:srgbClr val="00B050"/>
              </a:solidFill>
            </a:endParaRPr>
          </a:p>
        </p:txBody>
      </p:sp>
    </p:spTree>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 </a:t>
            </a:r>
            <a:endParaRPr lang="en-US" dirty="0"/>
          </a:p>
        </p:txBody>
      </p:sp>
      <p:sp>
        <p:nvSpPr>
          <p:cNvPr id="3" name="Content Placeholder 2"/>
          <p:cNvSpPr>
            <a:spLocks noGrp="1"/>
          </p:cNvSpPr>
          <p:nvPr>
            <p:ph idx="1"/>
          </p:nvPr>
        </p:nvSpPr>
        <p:spPr/>
        <p:txBody>
          <a:bodyPr/>
          <a:lstStyle/>
          <a:p>
            <a:pPr lvl="1">
              <a:buFont typeface="Wingdings" pitchFamily="2" charset="2"/>
              <a:buChar char="Ø"/>
            </a:pPr>
            <a:r>
              <a:rPr lang="en-US" dirty="0" smtClean="0"/>
              <a:t>Fevers in children</a:t>
            </a:r>
          </a:p>
          <a:p>
            <a:pPr lvl="1">
              <a:buFont typeface="Wingdings" pitchFamily="2" charset="2"/>
              <a:buChar char="Ø"/>
            </a:pPr>
            <a:r>
              <a:rPr lang="en-US" dirty="0" smtClean="0"/>
              <a:t>A feature of epilepsy</a:t>
            </a:r>
          </a:p>
          <a:p>
            <a:pPr>
              <a:buNone/>
            </a:pPr>
            <a:r>
              <a:rPr lang="en-US" i="1" dirty="0" smtClean="0">
                <a:solidFill>
                  <a:srgbClr val="00B050"/>
                </a:solidFill>
              </a:rPr>
              <a:t>Minor epilepsy</a:t>
            </a:r>
          </a:p>
          <a:p>
            <a:pPr>
              <a:buNone/>
            </a:pPr>
            <a:r>
              <a:rPr lang="en-US" i="1" dirty="0" smtClean="0"/>
              <a:t>	Cause a brief blurring of consciousness like day dreaming. On recovery the casualty may have lost thread of what he or she was doing</a:t>
            </a:r>
            <a:endParaRPr lang="en-US" i="1" dirty="0"/>
          </a:p>
        </p:txBody>
      </p:sp>
    </p:spTree>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Sudden ‘switching off'. The casualty stares blankly ahead</a:t>
            </a:r>
          </a:p>
          <a:p>
            <a:pPr>
              <a:buFont typeface="Wingdings" pitchFamily="2" charset="2"/>
              <a:buChar char="Ø"/>
            </a:pPr>
            <a:r>
              <a:rPr lang="en-US" dirty="0" smtClean="0"/>
              <a:t>Slight or localized twitching or jerking of the lips,eyelids,head or limbs</a:t>
            </a:r>
          </a:p>
          <a:p>
            <a:pPr>
              <a:buFont typeface="Wingdings" pitchFamily="2" charset="2"/>
              <a:buChar char="Ø"/>
            </a:pPr>
            <a:r>
              <a:rPr lang="en-US" dirty="0" smtClean="0"/>
              <a:t>Odd automatic movements such as lip- smacki ng,chewing or making noises</a:t>
            </a:r>
            <a:endParaRPr lang="en-US" dirty="0"/>
          </a:p>
        </p:txBody>
      </p:sp>
    </p:spTree>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Treatment </a:t>
            </a:r>
            <a:br>
              <a:rPr lang="en-US" dirty="0" smtClean="0"/>
            </a:br>
            <a:endParaRPr lang="en-US" dirty="0"/>
          </a:p>
        </p:txBody>
      </p:sp>
      <p:sp>
        <p:nvSpPr>
          <p:cNvPr id="3" name="Content Placeholder 2"/>
          <p:cNvSpPr>
            <a:spLocks noGrp="1"/>
          </p:cNvSpPr>
          <p:nvPr>
            <p:ph idx="1"/>
          </p:nvPr>
        </p:nvSpPr>
        <p:spPr/>
        <p:txBody>
          <a:bodyPr>
            <a:normAutofit fontScale="92500"/>
          </a:bodyPr>
          <a:lstStyle/>
          <a:p>
            <a:pPr>
              <a:buNone/>
            </a:pPr>
            <a:r>
              <a:rPr lang="en-US" i="1" dirty="0" smtClean="0">
                <a:solidFill>
                  <a:srgbClr val="00B050"/>
                </a:solidFill>
              </a:rPr>
              <a:t>Aims </a:t>
            </a:r>
          </a:p>
          <a:p>
            <a:pPr>
              <a:buNone/>
            </a:pPr>
            <a:r>
              <a:rPr lang="en-US" i="1" dirty="0" smtClean="0"/>
              <a:t>	To protect the casualty until she is fully recovered</a:t>
            </a:r>
          </a:p>
          <a:p>
            <a:pPr>
              <a:buFont typeface="Wingdings" pitchFamily="2" charset="2"/>
              <a:buChar char="Ø"/>
            </a:pPr>
            <a:r>
              <a:rPr lang="en-US" i="1" dirty="0" smtClean="0"/>
              <a:t>Help the casualty to sit down in a quiet place. Remove any possible sources of harm</a:t>
            </a:r>
          </a:p>
          <a:p>
            <a:pPr>
              <a:buFont typeface="Wingdings" pitchFamily="2" charset="2"/>
              <a:buChar char="Ø"/>
            </a:pPr>
            <a:r>
              <a:rPr lang="en-US" i="1" dirty="0" smtClean="0"/>
              <a:t>Reassure her/him</a:t>
            </a:r>
          </a:p>
          <a:p>
            <a:pPr>
              <a:buFont typeface="Wingdings" pitchFamily="2" charset="2"/>
              <a:buChar char="Ø"/>
            </a:pPr>
            <a:r>
              <a:rPr lang="en-US" i="1" dirty="0" smtClean="0"/>
              <a:t>Do not pester with questions. Stay with her until you are sure she is herself again</a:t>
            </a:r>
          </a:p>
          <a:p>
            <a:pPr>
              <a:buNone/>
            </a:pPr>
            <a:endParaRPr lang="en-US" i="1" dirty="0" smtClean="0"/>
          </a:p>
          <a:p>
            <a:pPr>
              <a:buFont typeface="Wingdings" pitchFamily="2" charset="2"/>
              <a:buChar char="Ø"/>
            </a:pPr>
            <a:endParaRPr lang="en-US" i="1" dirty="0"/>
          </a:p>
        </p:txBody>
      </p:sp>
    </p:spTree>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epilepsy</a:t>
            </a:r>
            <a:endParaRPr lang="en-US" dirty="0"/>
          </a:p>
        </p:txBody>
      </p:sp>
      <p:sp>
        <p:nvSpPr>
          <p:cNvPr id="3" name="Content Placeholder 2"/>
          <p:cNvSpPr>
            <a:spLocks noGrp="1"/>
          </p:cNvSpPr>
          <p:nvPr>
            <p:ph idx="1"/>
          </p:nvPr>
        </p:nvSpPr>
        <p:spPr/>
        <p:txBody>
          <a:bodyPr/>
          <a:lstStyle/>
          <a:p>
            <a:pPr>
              <a:buNone/>
            </a:pPr>
            <a:r>
              <a:rPr lang="en-US" dirty="0" smtClean="0"/>
              <a:t>	There is recurrent, major disturbances of brain activity resulting in violent seizures(Tonic-</a:t>
            </a:r>
            <a:r>
              <a:rPr lang="en-US" dirty="0" err="1" smtClean="0"/>
              <a:t>clonic</a:t>
            </a:r>
            <a:r>
              <a:rPr lang="en-US" dirty="0" smtClean="0"/>
              <a:t>) and severe impairment of consciousness.</a:t>
            </a:r>
          </a:p>
          <a:p>
            <a:pPr>
              <a:buNone/>
            </a:pPr>
            <a:r>
              <a:rPr lang="en-US" dirty="0" smtClean="0"/>
              <a:t>	Can be sudden and dramatic but the casualty may have aura e.g. a special smell or taste or a strange feeling</a:t>
            </a:r>
          </a:p>
        </p:txBody>
      </p:sp>
    </p:spTree>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 </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Ø"/>
            </a:pPr>
            <a:r>
              <a:rPr lang="en-US" dirty="0" smtClean="0"/>
              <a:t>Casualty suddenly falls unconsciousness often letting out a cry</a:t>
            </a:r>
          </a:p>
          <a:p>
            <a:pPr>
              <a:buFont typeface="Wingdings" pitchFamily="2" charset="2"/>
              <a:buChar char="Ø"/>
            </a:pPr>
            <a:r>
              <a:rPr lang="en-US" dirty="0" smtClean="0"/>
              <a:t>He becomes rigid, arching his back(tonic phase)</a:t>
            </a:r>
          </a:p>
          <a:p>
            <a:pPr>
              <a:buFont typeface="Wingdings" pitchFamily="2" charset="2"/>
              <a:buChar char="Ø"/>
            </a:pPr>
            <a:r>
              <a:rPr lang="en-US" dirty="0" smtClean="0"/>
              <a:t>Breathing may cease</a:t>
            </a:r>
          </a:p>
          <a:p>
            <a:pPr>
              <a:buFont typeface="Wingdings" pitchFamily="2" charset="2"/>
              <a:buChar char="Ø"/>
            </a:pPr>
            <a:r>
              <a:rPr lang="en-US" dirty="0" smtClean="0"/>
              <a:t>Convulsive movements begin(</a:t>
            </a:r>
            <a:r>
              <a:rPr lang="en-US" dirty="0" err="1" smtClean="0"/>
              <a:t>clonic</a:t>
            </a:r>
            <a:r>
              <a:rPr lang="en-US" dirty="0" smtClean="0"/>
              <a:t> phase).The jaw may be clenched and breathing may be noisy. May be loss of bladder and bowel control</a:t>
            </a:r>
          </a:p>
          <a:p>
            <a:pPr>
              <a:buFont typeface="Wingdings" pitchFamily="2" charset="2"/>
              <a:buChar char="Ø"/>
            </a:pPr>
            <a:r>
              <a:rPr lang="en-US" dirty="0" smtClean="0"/>
              <a:t>The muscles relax and breathing become normal. The casualty recovers within a few minutes. He may feel dazed or behave strangely in a state of automatism being unaware of his actions. fit may be followed by deep sleep.</a:t>
            </a:r>
          </a:p>
          <a:p>
            <a:pPr>
              <a:buFont typeface="Wingdings" pitchFamily="2" charset="2"/>
              <a:buChar char="Ø"/>
            </a:pPr>
            <a:r>
              <a:rPr lang="en-US" dirty="0" smtClean="0"/>
              <a:t>There may be evidence of injury such as burns or scars from previous fits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Aid Priorities</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Assess the situation</a:t>
            </a:r>
          </a:p>
          <a:p>
            <a:pPr>
              <a:buNone/>
            </a:pPr>
            <a:r>
              <a:rPr lang="en-US" dirty="0" smtClean="0"/>
              <a:t>	Observe what has happened quickly and calmly</a:t>
            </a:r>
          </a:p>
          <a:p>
            <a:pPr>
              <a:buNone/>
            </a:pPr>
            <a:r>
              <a:rPr lang="en-US" dirty="0" smtClean="0"/>
              <a:t>	Look for danger to yourself and to the casualty</a:t>
            </a:r>
          </a:p>
          <a:p>
            <a:pPr>
              <a:buFont typeface="Wingdings" pitchFamily="2" charset="2"/>
              <a:buChar char="Ø"/>
            </a:pPr>
            <a:r>
              <a:rPr lang="en-US" dirty="0" smtClean="0"/>
              <a:t>Make the area safe</a:t>
            </a:r>
          </a:p>
          <a:p>
            <a:pPr>
              <a:buNone/>
            </a:pPr>
            <a:r>
              <a:rPr lang="en-US" dirty="0" smtClean="0"/>
              <a:t>	Protect the casualty from danger</a:t>
            </a:r>
          </a:p>
          <a:p>
            <a:pPr>
              <a:buNone/>
            </a:pPr>
            <a:r>
              <a:rPr lang="en-US" dirty="0" smtClean="0"/>
              <a:t>	Beware of your limitations</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a:xfrm>
            <a:off x="381000" y="1600200"/>
            <a:ext cx="8229600" cy="4525963"/>
          </a:xfrm>
        </p:spPr>
        <p:txBody>
          <a:bodyPr/>
          <a:lstStyle/>
          <a:p>
            <a:pPr>
              <a:buNone/>
            </a:pPr>
            <a:r>
              <a:rPr lang="en-US" i="1" dirty="0" smtClean="0">
                <a:solidFill>
                  <a:srgbClr val="00B050"/>
                </a:solidFill>
              </a:rPr>
              <a:t>Aims of treatment</a:t>
            </a:r>
          </a:p>
          <a:p>
            <a:pPr>
              <a:buNone/>
            </a:pPr>
            <a:r>
              <a:rPr lang="en-US" dirty="0" smtClean="0"/>
              <a:t>To protect the casualty from injury while the fit</a:t>
            </a:r>
          </a:p>
          <a:p>
            <a:pPr>
              <a:buNone/>
            </a:pPr>
            <a:r>
              <a:rPr lang="en-US" dirty="0" smtClean="0"/>
              <a:t>lasts</a:t>
            </a:r>
          </a:p>
          <a:p>
            <a:pPr>
              <a:buNone/>
            </a:pPr>
            <a:r>
              <a:rPr lang="en-US" dirty="0" smtClean="0"/>
              <a:t>To provide care when consciousness has been</a:t>
            </a:r>
          </a:p>
          <a:p>
            <a:pPr>
              <a:buNone/>
            </a:pPr>
            <a:r>
              <a:rPr lang="en-US" dirty="0" smtClean="0"/>
              <a:t>Regained</a:t>
            </a:r>
          </a:p>
          <a:p>
            <a:pPr>
              <a:buFont typeface="Wingdings" pitchFamily="2" charset="2"/>
              <a:buChar char="Ø"/>
            </a:pPr>
            <a:r>
              <a:rPr lang="en-US" dirty="0" smtClean="0"/>
              <a:t>If you see the casualty falling try to support him or ease his falling. Make space around him and ask bystanders to move away</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t>Loosen clothing around his neck and protect his head</a:t>
            </a:r>
          </a:p>
          <a:p>
            <a:pPr>
              <a:buFont typeface="Wingdings" pitchFamily="2" charset="2"/>
              <a:buChar char="Ø"/>
            </a:pPr>
            <a:r>
              <a:rPr lang="en-US" dirty="0" smtClean="0"/>
              <a:t>When convulsions cease place him in the recovery position. Check breathing and pulse and be ready to resuscitate if necessary. Stay with the casualty until he fully recovers</a:t>
            </a:r>
          </a:p>
          <a:p>
            <a:pPr>
              <a:buFont typeface="Wingdings" pitchFamily="2" charset="2"/>
              <a:buChar char="q"/>
            </a:pPr>
            <a:r>
              <a:rPr lang="en-US" dirty="0" smtClean="0"/>
              <a:t>If he is unconscious for more than ten minutes or convulsing for more than five, is having repeated fits or is unaware of his condition, call 911.</a:t>
            </a:r>
          </a:p>
          <a:p>
            <a:pPr>
              <a:buFont typeface="Wingdings" pitchFamily="2" charset="2"/>
              <a:buChar char="q"/>
            </a:pPr>
            <a:r>
              <a:rPr lang="en-US" dirty="0" smtClean="0"/>
              <a:t>Note the next time and duration of a fit</a:t>
            </a:r>
            <a:endParaRPr lang="en-US" dirty="0"/>
          </a:p>
        </p:txBody>
      </p:sp>
    </p:spTree>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Unconsciousness</a:t>
            </a:r>
            <a:endParaRPr lang="en-US" dirty="0"/>
          </a:p>
        </p:txBody>
      </p:sp>
      <p:sp>
        <p:nvSpPr>
          <p:cNvPr id="3" name="Content Placeholder 2"/>
          <p:cNvSpPr>
            <a:spLocks noGrp="1"/>
          </p:cNvSpPr>
          <p:nvPr>
            <p:ph idx="1"/>
          </p:nvPr>
        </p:nvSpPr>
        <p:spPr/>
        <p:txBody>
          <a:bodyPr/>
          <a:lstStyle/>
          <a:p>
            <a:pPr>
              <a:buNone/>
            </a:pPr>
            <a:r>
              <a:rPr lang="en-US" i="1" dirty="0" smtClean="0">
                <a:solidFill>
                  <a:srgbClr val="00B050"/>
                </a:solidFill>
              </a:rPr>
              <a:t>Causes</a:t>
            </a:r>
            <a:r>
              <a:rPr lang="en-US" dirty="0" smtClean="0"/>
              <a:t> </a:t>
            </a:r>
          </a:p>
          <a:p>
            <a:pPr>
              <a:buFont typeface="Wingdings" pitchFamily="2" charset="2"/>
              <a:buChar char="Ø"/>
            </a:pPr>
            <a:r>
              <a:rPr lang="en-US" dirty="0" smtClean="0"/>
              <a:t>Head injury</a:t>
            </a:r>
          </a:p>
          <a:p>
            <a:pPr>
              <a:buFont typeface="Wingdings" pitchFamily="2" charset="2"/>
              <a:buChar char="Ø"/>
            </a:pPr>
            <a:r>
              <a:rPr lang="en-US" dirty="0" smtClean="0"/>
              <a:t>Stroke,fainting,heart attack, shock</a:t>
            </a:r>
          </a:p>
          <a:p>
            <a:pPr>
              <a:buFont typeface="Wingdings" pitchFamily="2" charset="2"/>
              <a:buChar char="Ø"/>
            </a:pPr>
            <a:r>
              <a:rPr lang="en-US" dirty="0" smtClean="0"/>
              <a:t>Stroke,infections,tumours</a:t>
            </a:r>
          </a:p>
          <a:p>
            <a:pPr>
              <a:buFont typeface="Wingdings" pitchFamily="2" charset="2"/>
              <a:buChar char="Ø"/>
            </a:pPr>
            <a:r>
              <a:rPr lang="en-US" dirty="0" smtClean="0"/>
              <a:t>Hypoxia,poisoning,hypoglycemia</a:t>
            </a:r>
          </a:p>
          <a:p>
            <a:pPr>
              <a:buFont typeface="Wingdings" pitchFamily="2" charset="2"/>
              <a:buChar char="Ø"/>
            </a:pPr>
            <a:r>
              <a:rPr lang="en-US" dirty="0" smtClean="0"/>
              <a:t>Epilepsy, abnormal body temperature</a:t>
            </a:r>
          </a:p>
        </p:txBody>
      </p:sp>
    </p:spTree>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treatment</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To maintain an open airway</a:t>
            </a:r>
          </a:p>
          <a:p>
            <a:pPr>
              <a:buFont typeface="Wingdings" pitchFamily="2" charset="2"/>
              <a:buChar char="Ø"/>
            </a:pPr>
            <a:r>
              <a:rPr lang="en-US" dirty="0" smtClean="0"/>
              <a:t>To assess and record the level of response</a:t>
            </a:r>
          </a:p>
          <a:p>
            <a:pPr>
              <a:buFont typeface="Wingdings" pitchFamily="2" charset="2"/>
              <a:buChar char="Ø"/>
            </a:pPr>
            <a:r>
              <a:rPr lang="en-US" dirty="0" smtClean="0"/>
              <a:t>To treat any associated injuries</a:t>
            </a:r>
          </a:p>
          <a:p>
            <a:pPr>
              <a:buFont typeface="Wingdings" pitchFamily="2" charset="2"/>
              <a:buChar char="Ø"/>
            </a:pPr>
            <a:r>
              <a:rPr lang="en-US" dirty="0" smtClean="0"/>
              <a:t>To arrange urgent removal to hospital if necessary</a:t>
            </a:r>
          </a:p>
          <a:p>
            <a:pPr>
              <a:buFont typeface="Wingdings" pitchFamily="2" charset="2"/>
              <a:buChar char="Ø"/>
            </a:pPr>
            <a:r>
              <a:rPr lang="en-US" dirty="0" smtClean="0"/>
              <a:t>To gather and retain any circumstantial evidence of the cause of the condition </a:t>
            </a:r>
            <a:endParaRPr lang="en-US" dirty="0"/>
          </a:p>
        </p:txBody>
      </p:sp>
    </p:spTree>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CAB and resuscitate if necessary</a:t>
            </a:r>
          </a:p>
          <a:p>
            <a:pPr>
              <a:buFont typeface="Wingdings" pitchFamily="2" charset="2"/>
              <a:buChar char="Ø"/>
            </a:pPr>
            <a:r>
              <a:rPr lang="en-US" dirty="0" smtClean="0"/>
              <a:t>Control bleeding. Note and protect any suspected fractures</a:t>
            </a:r>
          </a:p>
          <a:p>
            <a:pPr>
              <a:buFont typeface="Wingdings" pitchFamily="2" charset="2"/>
              <a:buChar char="Ø"/>
            </a:pPr>
            <a:r>
              <a:rPr lang="en-US" dirty="0" smtClean="0"/>
              <a:t> look for less obvious injuries. Smell the casualty's breath and look for needle marks. Ask bystanders for information</a:t>
            </a:r>
          </a:p>
          <a:p>
            <a:pPr>
              <a:buFont typeface="Wingdings" pitchFamily="2" charset="2"/>
              <a:buChar char="Ø"/>
            </a:pPr>
            <a:r>
              <a:rPr lang="en-US" dirty="0" smtClean="0"/>
              <a:t>Place the casualty in the recovery position</a:t>
            </a:r>
          </a:p>
          <a:p>
            <a:pPr>
              <a:buFont typeface="Wingdings" pitchFamily="2" charset="2"/>
              <a:buChar char="Ø"/>
            </a:pPr>
            <a:r>
              <a:rPr lang="en-US" dirty="0" smtClean="0"/>
              <a:t>If the casualty does not regain full consciousness within 3 minutes, call for help</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 </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smtClean="0"/>
              <a:t>Monitor and record breathing, pulse and level of response every ten minutes using the observation chart</a:t>
            </a:r>
          </a:p>
          <a:p>
            <a:pPr>
              <a:buFont typeface="Wingdings" pitchFamily="2" charset="2"/>
              <a:buChar char="q"/>
            </a:pPr>
            <a:r>
              <a:rPr lang="en-US" dirty="0" smtClean="0"/>
              <a:t>If the casualty regains full consciousness within 3 minutes as soon as possible and remains well  further ten minutes, advise her to see her doctor </a:t>
            </a:r>
            <a:endParaRPr lang="en-US" dirty="0"/>
          </a:p>
        </p:txBody>
      </p:sp>
    </p:spTree>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neck injuries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i="1" dirty="0" smtClean="0">
                <a:solidFill>
                  <a:srgbClr val="00B050"/>
                </a:solidFill>
              </a:rPr>
              <a:t>Crick</a:t>
            </a:r>
            <a:endParaRPr lang="en-US" i="1" dirty="0" smtClean="0">
              <a:solidFill>
                <a:srgbClr val="00B050"/>
              </a:solidFill>
            </a:endParaRPr>
          </a:p>
          <a:p>
            <a:pPr>
              <a:buFont typeface="Wingdings" pitchFamily="2" charset="2"/>
              <a:buChar char="Ø"/>
            </a:pPr>
            <a:r>
              <a:rPr lang="en-US" dirty="0" smtClean="0"/>
              <a:t>A "crick" or "kink" is a term often used to describe the pain you wake up with after sleeping with your neck in an awkward position. It may also be due to working at the computer for long hours, or sudden movements of the neck. "Crick in the neck" is not a medical diagnosis. Usually a muscle spasm, arthritis or a disc problem is the real culprit. At-home therapies can take care of a crick in the neck most of the time, but if the pain lasts longer than a week or disrupts your usual activities, get it checked by a doctor.</a:t>
            </a:r>
          </a:p>
          <a:p>
            <a:pPr>
              <a:buNone/>
            </a:pPr>
            <a:endParaRPr lang="en-US" dirty="0"/>
          </a:p>
        </p:txBody>
      </p:sp>
    </p:spTree>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Neck sprain</a:t>
            </a:r>
            <a:endParaRPr lang="en-US" dirty="0">
              <a:solidFill>
                <a:srgbClr val="00B050"/>
              </a:solidFill>
            </a:endParaRPr>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dirty="0" smtClean="0"/>
              <a:t>Sprains are injuries to ligament. Neck sprains are often caused by falls or sudden twists that overload or overstretch the joint.  Another cause is repeated stress to the joint. Symptoms include swelling, reduced flexibility and pain. Sprains can be mild, moderate or severe. </a:t>
            </a:r>
          </a:p>
          <a:p>
            <a:pPr>
              <a:buFont typeface="Wingdings" pitchFamily="2" charset="2"/>
              <a:buChar char="q"/>
            </a:pPr>
            <a:r>
              <a:rPr lang="en-US" dirty="0" smtClean="0"/>
              <a:t> If you suspect someone in your environment has a severe neck injury (of any kind), you should immobilize their spine and call 911 immediately. For minor and moderate sprains, rest and ice the area, take an anti-inflammatory, and get it checked by a doctor.</a:t>
            </a:r>
          </a:p>
          <a:p>
            <a:pPr>
              <a:buNone/>
            </a:pPr>
            <a:endParaRPr lang="en-US" dirty="0"/>
          </a:p>
        </p:txBody>
      </p:sp>
    </p:spTree>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Neck fracture</a:t>
            </a:r>
            <a:endParaRPr lang="en-US" dirty="0">
              <a:solidFill>
                <a:srgbClr val="00B050"/>
              </a:solidFill>
            </a:endParaRPr>
          </a:p>
        </p:txBody>
      </p:sp>
      <p:sp>
        <p:nvSpPr>
          <p:cNvPr id="3" name="Content Placeholder 2"/>
          <p:cNvSpPr>
            <a:spLocks noGrp="1"/>
          </p:cNvSpPr>
          <p:nvPr>
            <p:ph idx="1"/>
          </p:nvPr>
        </p:nvSpPr>
        <p:spPr/>
        <p:txBody>
          <a:bodyPr>
            <a:normAutofit fontScale="77500" lnSpcReduction="20000"/>
          </a:bodyPr>
          <a:lstStyle/>
          <a:p>
            <a:pPr>
              <a:buNone/>
            </a:pPr>
            <a:r>
              <a:rPr lang="en-US" dirty="0" smtClean="0"/>
              <a:t>	 Is a break in a cervical bone.  It may be caused by trauma, a fall or degenerative changes in the spine. </a:t>
            </a:r>
          </a:p>
          <a:p>
            <a:pPr>
              <a:buNone/>
            </a:pPr>
            <a:r>
              <a:rPr lang="en-US" dirty="0" smtClean="0"/>
              <a:t>	The angle of force hitting the neck and the head's position at impact often determine the type and severity of the break.  Football players who block with their head are at high risk. Elderly people with osteoporosis are particularly at risk for neck fractures because their bones are very fragile. The most serious neck fractures are generally accompanied by a dislocation. Treatment depends on a lot of things including your age, other medical conditions and extent of damage to your spine.  If a fracture destabilizes your neck, you may need to wear a halo brace.</a:t>
            </a:r>
          </a:p>
          <a:p>
            <a:pPr>
              <a:buNone/>
            </a:pPr>
            <a:endParaRPr lang="en-US" dirty="0"/>
          </a:p>
        </p:txBody>
      </p:sp>
    </p:spTree>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for Neck Injuries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What to Do - </a:t>
            </a:r>
            <a:r>
              <a:rPr lang="en-US" b="1" i="1" dirty="0" smtClean="0"/>
              <a:t>Or Not to Do</a:t>
            </a:r>
            <a:endParaRPr lang="en-US" b="1" dirty="0" smtClean="0"/>
          </a:p>
          <a:p>
            <a:pPr>
              <a:buFont typeface="Wingdings" pitchFamily="2" charset="2"/>
              <a:buChar char="Ø"/>
            </a:pPr>
            <a:r>
              <a:rPr lang="en-US" dirty="0" smtClean="0"/>
              <a:t>If someone has suffered a severe neck injury, call 911 for life support and help.</a:t>
            </a:r>
          </a:p>
          <a:p>
            <a:pPr>
              <a:buFont typeface="Wingdings" pitchFamily="2" charset="2"/>
              <a:buChar char="Ø"/>
            </a:pPr>
            <a:r>
              <a:rPr lang="en-US" dirty="0" smtClean="0"/>
              <a:t>Do not move the person, especially the head or neck </a:t>
            </a:r>
            <a:r>
              <a:rPr lang="en-US" i="1" dirty="0" smtClean="0"/>
              <a:t>unless failure to do so presents an immediate threat or urgent danger</a:t>
            </a:r>
            <a:r>
              <a:rPr lang="en-US" dirty="0" smtClean="0"/>
              <a:t>.</a:t>
            </a:r>
          </a:p>
          <a:p>
            <a:pPr>
              <a:buNone/>
            </a:pPr>
            <a:r>
              <a:rPr lang="en-US" b="1" dirty="0" smtClean="0"/>
              <a:t>Exceptions to Immobility</a:t>
            </a:r>
          </a:p>
          <a:p>
            <a:pPr>
              <a:buNone/>
            </a:pPr>
            <a:r>
              <a:rPr lang="en-US" dirty="0" smtClean="0"/>
              <a:t>You can move a person with a possible neck injury when:</a:t>
            </a:r>
          </a:p>
          <a:p>
            <a:pPr>
              <a:buFont typeface="Wingdings" pitchFamily="2" charset="2"/>
              <a:buChar char="Ø"/>
            </a:pPr>
            <a:r>
              <a:rPr lang="en-US" dirty="0" smtClean="0"/>
              <a:t>Not moving them would be an immediate threat to their life. </a:t>
            </a:r>
          </a:p>
          <a:p>
            <a:pPr>
              <a:buFont typeface="Wingdings" pitchFamily="2" charset="2"/>
              <a:buChar char="Ø"/>
            </a:pPr>
            <a:r>
              <a:rPr lang="en-US" dirty="0" smtClean="0"/>
              <a:t>They are vomiting.</a:t>
            </a:r>
          </a:p>
          <a:p>
            <a:pPr>
              <a:buFont typeface="Wingdings" pitchFamily="2" charset="2"/>
              <a:buChar char="Ø"/>
            </a:pPr>
            <a:r>
              <a:rPr lang="en-US" dirty="0" smtClean="0"/>
              <a:t>They are choking on blood.</a:t>
            </a:r>
          </a:p>
          <a:p>
            <a:pPr>
              <a:buFont typeface="Wingdings" pitchFamily="2" charset="2"/>
              <a:buChar char="Ø"/>
            </a:pPr>
            <a:r>
              <a:rPr lang="en-US" dirty="0" smtClean="0"/>
              <a:t>You need to check for breathing and/or pulse so you can determine if they need CPR. </a:t>
            </a:r>
          </a:p>
          <a:p>
            <a:pPr>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Assess all casualties and give emergency first aid</a:t>
            </a:r>
          </a:p>
          <a:p>
            <a:pPr>
              <a:buNone/>
            </a:pPr>
            <a:r>
              <a:rPr lang="en-US" dirty="0" smtClean="0"/>
              <a:t>	Assess each casualty to determine treatment priorities and treat those with life threatening conditions first.</a:t>
            </a:r>
          </a:p>
          <a:p>
            <a:pPr>
              <a:buFont typeface="Wingdings" pitchFamily="2" charset="2"/>
              <a:buChar char="Ø"/>
            </a:pPr>
            <a:r>
              <a:rPr lang="en-US" dirty="0" smtClean="0"/>
              <a:t>Get help</a:t>
            </a:r>
          </a:p>
          <a:p>
            <a:pPr>
              <a:buNone/>
            </a:pPr>
            <a:r>
              <a:rPr lang="en-US" dirty="0" smtClean="0"/>
              <a:t>	Quickly ensure that any necessary specialist help has been summoned and is on the way</a:t>
            </a:r>
            <a:endParaRPr lang="en-US" dirty="0"/>
          </a:p>
        </p:txBody>
      </p:sp>
    </p:spTree>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keep their head and neck immobile and move their entire body as one unit. Do the same if you need to roll them over. To roll a victim over, you will need at least two people - one at the </a:t>
            </a:r>
          </a:p>
          <a:p>
            <a:pPr>
              <a:buNone/>
            </a:pPr>
            <a:r>
              <a:rPr lang="en-US" dirty="0" smtClean="0"/>
              <a:t>	victim's head and one at the feet. </a:t>
            </a:r>
            <a:endParaRPr lang="en-US" dirty="0"/>
          </a:p>
        </p:txBody>
      </p:sp>
    </p:spTree>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smtClean="0"/>
              <a:t>	After checking breathing and pulse, determine if CPR is necessary. </a:t>
            </a:r>
          </a:p>
          <a:p>
            <a:pPr>
              <a:buNone/>
            </a:pPr>
            <a:r>
              <a:rPr lang="en-US" b="1" dirty="0" smtClean="0"/>
              <a:t>	DO NOT NOT LIFT VICTIM'S HEAD BACK WHEN OPENING THEIR AIRWAY TO ADMINISTER CPR.</a:t>
            </a:r>
            <a:r>
              <a:rPr lang="en-US" dirty="0" smtClean="0"/>
              <a:t> </a:t>
            </a:r>
          </a:p>
          <a:p>
            <a:pPr>
              <a:buNone/>
            </a:pPr>
            <a:r>
              <a:rPr lang="en-US" dirty="0" smtClean="0"/>
              <a:t>	Instead open the jaw by placing fingers on either side.</a:t>
            </a:r>
            <a:endParaRPr lang="en-US" dirty="0"/>
          </a:p>
        </p:txBody>
      </p:sp>
    </p:spTree>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BURNS AND EXTREMES OF TEMPERATURE</a:t>
            </a:r>
            <a:endParaRPr lang="en-US" dirty="0"/>
          </a:p>
        </p:txBody>
      </p:sp>
      <p:sp>
        <p:nvSpPr>
          <p:cNvPr id="3" name="Content Placeholder 2"/>
          <p:cNvSpPr>
            <a:spLocks noGrp="1"/>
          </p:cNvSpPr>
          <p:nvPr>
            <p:ph idx="1"/>
          </p:nvPr>
        </p:nvSpPr>
        <p:spPr/>
        <p:txBody>
          <a:bodyPr/>
          <a:lstStyle/>
          <a:p>
            <a:pPr>
              <a:buNone/>
            </a:pPr>
            <a:r>
              <a:rPr lang="en-US" i="1" dirty="0" smtClean="0">
                <a:solidFill>
                  <a:srgbClr val="00B050"/>
                </a:solidFill>
              </a:rPr>
              <a:t>Types of burns </a:t>
            </a:r>
          </a:p>
          <a:p>
            <a:pPr>
              <a:buFont typeface="Wingdings" pitchFamily="2" charset="2"/>
              <a:buChar char="Ø"/>
            </a:pPr>
            <a:r>
              <a:rPr lang="en-US" i="1" dirty="0" smtClean="0"/>
              <a:t>Dry burn</a:t>
            </a:r>
          </a:p>
          <a:p>
            <a:pPr>
              <a:buFont typeface="Wingdings" pitchFamily="2" charset="2"/>
              <a:buChar char="Ø"/>
            </a:pPr>
            <a:r>
              <a:rPr lang="en-US" i="1" dirty="0" smtClean="0"/>
              <a:t>Scald</a:t>
            </a:r>
          </a:p>
          <a:p>
            <a:pPr>
              <a:buFont typeface="Wingdings" pitchFamily="2" charset="2"/>
              <a:buChar char="Ø"/>
            </a:pPr>
            <a:r>
              <a:rPr lang="en-US" i="1" dirty="0" smtClean="0"/>
              <a:t>Electrical burn</a:t>
            </a:r>
          </a:p>
          <a:p>
            <a:pPr>
              <a:buFont typeface="Wingdings" pitchFamily="2" charset="2"/>
              <a:buChar char="Ø"/>
            </a:pPr>
            <a:r>
              <a:rPr lang="en-US" i="1" dirty="0" smtClean="0"/>
              <a:t>Cold injury</a:t>
            </a:r>
          </a:p>
          <a:p>
            <a:pPr>
              <a:buFont typeface="Wingdings" pitchFamily="2" charset="2"/>
              <a:buChar char="Ø"/>
            </a:pPr>
            <a:r>
              <a:rPr lang="en-US" i="1" dirty="0" smtClean="0"/>
              <a:t>Chemical burn</a:t>
            </a:r>
          </a:p>
          <a:p>
            <a:pPr>
              <a:buFont typeface="Wingdings" pitchFamily="2" charset="2"/>
              <a:buChar char="Ø"/>
            </a:pPr>
            <a:r>
              <a:rPr lang="en-US" i="1" dirty="0" smtClean="0"/>
              <a:t>Radiation burn</a:t>
            </a:r>
            <a:endParaRPr lang="en-US" i="1" dirty="0"/>
          </a:p>
        </p:txBody>
      </p:sp>
    </p:spTree>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burns</a:t>
            </a:r>
            <a:endParaRPr lang="en-US" dirty="0"/>
          </a:p>
        </p:txBody>
      </p:sp>
      <p:sp>
        <p:nvSpPr>
          <p:cNvPr id="3" name="Content Placeholder 2"/>
          <p:cNvSpPr>
            <a:spLocks noGrp="1"/>
          </p:cNvSpPr>
          <p:nvPr>
            <p:ph idx="1"/>
          </p:nvPr>
        </p:nvSpPr>
        <p:spPr/>
        <p:txBody>
          <a:bodyPr/>
          <a:lstStyle/>
          <a:p>
            <a:pPr>
              <a:buNone/>
            </a:pPr>
            <a:r>
              <a:rPr lang="en-US" i="1" dirty="0" smtClean="0">
                <a:solidFill>
                  <a:srgbClr val="00B050"/>
                </a:solidFill>
              </a:rPr>
              <a:t>1.According to surface area</a:t>
            </a:r>
          </a:p>
          <a:p>
            <a:pPr>
              <a:buNone/>
            </a:pPr>
            <a:r>
              <a:rPr lang="en-US" i="1" dirty="0" smtClean="0"/>
              <a:t>Uses a simple formula, the rule of nines</a:t>
            </a:r>
          </a:p>
          <a:p>
            <a:pPr>
              <a:buNone/>
            </a:pPr>
            <a:endParaRPr lang="en-US" i="1" dirty="0" smtClean="0"/>
          </a:p>
          <a:p>
            <a:pPr>
              <a:buNone/>
            </a:pPr>
            <a:r>
              <a:rPr lang="en-US" i="1" dirty="0" smtClean="0">
                <a:solidFill>
                  <a:srgbClr val="00B050"/>
                </a:solidFill>
              </a:rPr>
              <a:t>2.According to depth of burns</a:t>
            </a:r>
          </a:p>
          <a:p>
            <a:pPr>
              <a:buNone/>
            </a:pPr>
            <a:endParaRPr lang="en-US" i="1" dirty="0"/>
          </a:p>
        </p:txBody>
      </p:sp>
    </p:spTree>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Adult </a:t>
            </a:r>
            <a:endParaRPr lang="en-US" dirty="0"/>
          </a:p>
        </p:txBody>
      </p:sp>
      <p:graphicFrame>
        <p:nvGraphicFramePr>
          <p:cNvPr id="6" name="Content Placeholder 5"/>
          <p:cNvGraphicFramePr>
            <a:graphicFrameLocks noGrp="1"/>
          </p:cNvGraphicFramePr>
          <p:nvPr>
            <p:ph idx="1"/>
          </p:nvPr>
        </p:nvGraphicFramePr>
        <p:xfrm>
          <a:off x="457200" y="1600200"/>
          <a:ext cx="7467600" cy="3708400"/>
        </p:xfrm>
        <a:graphic>
          <a:graphicData uri="http://schemas.openxmlformats.org/drawingml/2006/table">
            <a:tbl>
              <a:tblPr firstRow="1" bandRow="1">
                <a:tableStyleId>{5C22544A-7EE6-4342-B048-85BDC9FD1C3A}</a:tableStyleId>
              </a:tblPr>
              <a:tblGrid>
                <a:gridCol w="3733800"/>
                <a:gridCol w="3733800"/>
              </a:tblGrid>
              <a:tr h="370840">
                <a:tc>
                  <a:txBody>
                    <a:bodyPr/>
                    <a:lstStyle/>
                    <a:p>
                      <a:r>
                        <a:rPr lang="en-US" dirty="0" smtClean="0"/>
                        <a:t>Anterior head</a:t>
                      </a:r>
                    </a:p>
                  </a:txBody>
                  <a:tcPr marL="82973" marR="82973"/>
                </a:tc>
                <a:tc>
                  <a:txBody>
                    <a:bodyPr/>
                    <a:lstStyle/>
                    <a:p>
                      <a:r>
                        <a:rPr lang="en-US" dirty="0" smtClean="0"/>
                        <a:t>9%</a:t>
                      </a:r>
                    </a:p>
                  </a:txBody>
                  <a:tcPr marL="82973" marR="82973"/>
                </a:tc>
              </a:tr>
              <a:tr h="370840">
                <a:tc>
                  <a:txBody>
                    <a:bodyPr/>
                    <a:lstStyle/>
                    <a:p>
                      <a:r>
                        <a:rPr lang="en-US" dirty="0" smtClean="0"/>
                        <a:t>Posterior head</a:t>
                      </a:r>
                    </a:p>
                  </a:txBody>
                  <a:tcPr marL="82973" marR="82973"/>
                </a:tc>
                <a:tc>
                  <a:txBody>
                    <a:bodyPr/>
                    <a:lstStyle/>
                    <a:p>
                      <a:r>
                        <a:rPr lang="en-US" dirty="0" smtClean="0"/>
                        <a:t>9%</a:t>
                      </a:r>
                      <a:endParaRPr lang="en-US" dirty="0"/>
                    </a:p>
                  </a:txBody>
                  <a:tcPr marL="82973" marR="82973"/>
                </a:tc>
              </a:tr>
              <a:tr h="370840">
                <a:tc>
                  <a:txBody>
                    <a:bodyPr/>
                    <a:lstStyle/>
                    <a:p>
                      <a:r>
                        <a:rPr lang="en-US" baseline="0" dirty="0" smtClean="0"/>
                        <a:t>anterior torso</a:t>
                      </a:r>
                    </a:p>
                  </a:txBody>
                  <a:tcPr marL="82973" marR="82973"/>
                </a:tc>
                <a:tc>
                  <a:txBody>
                    <a:bodyPr/>
                    <a:lstStyle/>
                    <a:p>
                      <a:r>
                        <a:rPr lang="en-US" dirty="0" smtClean="0"/>
                        <a:t>18%</a:t>
                      </a:r>
                      <a:endParaRPr lang="en-US" dirty="0"/>
                    </a:p>
                  </a:txBody>
                  <a:tcPr marL="82973" marR="82973"/>
                </a:tc>
              </a:tr>
              <a:tr h="370840">
                <a:tc>
                  <a:txBody>
                    <a:bodyPr/>
                    <a:lstStyle/>
                    <a:p>
                      <a:r>
                        <a:rPr lang="en-US" dirty="0" smtClean="0"/>
                        <a:t>Posterior</a:t>
                      </a:r>
                      <a:r>
                        <a:rPr lang="en-US" baseline="0" dirty="0" smtClean="0"/>
                        <a:t> torso</a:t>
                      </a:r>
                      <a:endParaRPr lang="en-US" dirty="0"/>
                    </a:p>
                  </a:txBody>
                  <a:tcPr marL="82973" marR="82973"/>
                </a:tc>
                <a:tc>
                  <a:txBody>
                    <a:bodyPr/>
                    <a:lstStyle/>
                    <a:p>
                      <a:r>
                        <a:rPr lang="en-US" dirty="0" smtClean="0"/>
                        <a:t>18%</a:t>
                      </a:r>
                      <a:endParaRPr lang="en-US" dirty="0"/>
                    </a:p>
                  </a:txBody>
                  <a:tcPr marL="82973" marR="82973"/>
                </a:tc>
              </a:tr>
              <a:tr h="370840">
                <a:tc>
                  <a:txBody>
                    <a:bodyPr/>
                    <a:lstStyle/>
                    <a:p>
                      <a:r>
                        <a:rPr lang="en-US" dirty="0" smtClean="0"/>
                        <a:t>Anterior leg each</a:t>
                      </a:r>
                      <a:endParaRPr lang="en-US" dirty="0"/>
                    </a:p>
                  </a:txBody>
                  <a:tcPr marL="82973" marR="82973"/>
                </a:tc>
                <a:tc>
                  <a:txBody>
                    <a:bodyPr/>
                    <a:lstStyle/>
                    <a:p>
                      <a:r>
                        <a:rPr lang="en-US" dirty="0" smtClean="0"/>
                        <a:t>9%</a:t>
                      </a:r>
                      <a:endParaRPr lang="en-US" dirty="0"/>
                    </a:p>
                  </a:txBody>
                  <a:tcPr marL="82973" marR="82973"/>
                </a:tc>
              </a:tr>
              <a:tr h="370840">
                <a:tc>
                  <a:txBody>
                    <a:bodyPr/>
                    <a:lstStyle/>
                    <a:p>
                      <a:r>
                        <a:rPr lang="en-US" dirty="0" smtClean="0"/>
                        <a:t>Posterior leg each</a:t>
                      </a:r>
                      <a:endParaRPr lang="en-US" dirty="0"/>
                    </a:p>
                  </a:txBody>
                  <a:tcPr marL="82973" marR="82973"/>
                </a:tc>
                <a:tc>
                  <a:txBody>
                    <a:bodyPr/>
                    <a:lstStyle/>
                    <a:p>
                      <a:r>
                        <a:rPr lang="en-US" dirty="0" smtClean="0"/>
                        <a:t>9%</a:t>
                      </a:r>
                      <a:endParaRPr lang="en-US" dirty="0"/>
                    </a:p>
                  </a:txBody>
                  <a:tcPr marL="82973" marR="82973"/>
                </a:tc>
              </a:tr>
              <a:tr h="370840">
                <a:tc>
                  <a:txBody>
                    <a:bodyPr/>
                    <a:lstStyle/>
                    <a:p>
                      <a:r>
                        <a:rPr lang="en-US" dirty="0" smtClean="0"/>
                        <a:t>Anterior arm each</a:t>
                      </a:r>
                      <a:endParaRPr lang="en-US" dirty="0"/>
                    </a:p>
                  </a:txBody>
                  <a:tcPr marL="82973" marR="82973"/>
                </a:tc>
                <a:tc>
                  <a:txBody>
                    <a:bodyPr/>
                    <a:lstStyle/>
                    <a:p>
                      <a:r>
                        <a:rPr lang="en-US" dirty="0" smtClean="0"/>
                        <a:t>4.5%</a:t>
                      </a:r>
                      <a:endParaRPr lang="en-US" dirty="0"/>
                    </a:p>
                  </a:txBody>
                  <a:tcPr marL="82973" marR="82973"/>
                </a:tc>
              </a:tr>
              <a:tr h="370840">
                <a:tc>
                  <a:txBody>
                    <a:bodyPr/>
                    <a:lstStyle/>
                    <a:p>
                      <a:r>
                        <a:rPr lang="en-US" dirty="0" smtClean="0"/>
                        <a:t>posterior arm</a:t>
                      </a:r>
                      <a:r>
                        <a:rPr lang="en-US" baseline="0" dirty="0" smtClean="0"/>
                        <a:t> each</a:t>
                      </a:r>
                      <a:endParaRPr lang="en-US" dirty="0"/>
                    </a:p>
                  </a:txBody>
                  <a:tcPr marL="82973" marR="82973"/>
                </a:tc>
                <a:tc>
                  <a:txBody>
                    <a:bodyPr/>
                    <a:lstStyle/>
                    <a:p>
                      <a:r>
                        <a:rPr lang="en-US" dirty="0" smtClean="0"/>
                        <a:t>4.5%</a:t>
                      </a:r>
                      <a:endParaRPr lang="en-US" dirty="0"/>
                    </a:p>
                  </a:txBody>
                  <a:tcPr marL="82973" marR="82973"/>
                </a:tc>
              </a:tr>
              <a:tr h="370840">
                <a:tc>
                  <a:txBody>
                    <a:bodyPr/>
                    <a:lstStyle/>
                    <a:p>
                      <a:r>
                        <a:rPr lang="en-US" dirty="0" smtClean="0"/>
                        <a:t>Genitalia/perineum</a:t>
                      </a:r>
                      <a:endParaRPr lang="en-US" dirty="0"/>
                    </a:p>
                  </a:txBody>
                  <a:tcPr marL="82973" marR="82973"/>
                </a:tc>
                <a:tc>
                  <a:txBody>
                    <a:bodyPr/>
                    <a:lstStyle/>
                    <a:p>
                      <a:r>
                        <a:rPr lang="en-US" dirty="0" smtClean="0"/>
                        <a:t>1%</a:t>
                      </a:r>
                      <a:endParaRPr lang="en-US" dirty="0"/>
                    </a:p>
                  </a:txBody>
                  <a:tcPr marL="82973" marR="82973"/>
                </a:tc>
              </a:tr>
              <a:tr h="370840">
                <a:tc>
                  <a:txBody>
                    <a:bodyPr/>
                    <a:lstStyle/>
                    <a:p>
                      <a:endParaRPr lang="en-US" dirty="0" smtClean="0"/>
                    </a:p>
                  </a:txBody>
                  <a:tcPr marL="82973" marR="82973"/>
                </a:tc>
                <a:tc>
                  <a:txBody>
                    <a:bodyPr/>
                    <a:lstStyle/>
                    <a:p>
                      <a:endParaRPr lang="en-US"/>
                    </a:p>
                  </a:txBody>
                  <a:tcPr marL="82973" marR="82973"/>
                </a:tc>
              </a:tr>
            </a:tbl>
          </a:graphicData>
        </a:graphic>
      </p:graphicFrame>
    </p:spTree>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According to depth of burns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1.Superficial burn</a:t>
            </a:r>
          </a:p>
          <a:p>
            <a:pPr>
              <a:buNone/>
            </a:pPr>
            <a:r>
              <a:rPr lang="en-US" dirty="0" smtClean="0"/>
              <a:t>	Involves only the outermost layer of the skin’</a:t>
            </a:r>
          </a:p>
          <a:p>
            <a:pPr>
              <a:buNone/>
            </a:pPr>
            <a:r>
              <a:rPr lang="en-US" dirty="0" smtClean="0"/>
              <a:t>	Characterized by redness, swelling and tenderness</a:t>
            </a:r>
          </a:p>
          <a:p>
            <a:pPr>
              <a:buNone/>
            </a:pPr>
            <a:r>
              <a:rPr lang="en-US" dirty="0" smtClean="0"/>
              <a:t>	Heals well if first aid is given promptly.</a:t>
            </a:r>
          </a:p>
          <a:p>
            <a:pPr>
              <a:buNone/>
            </a:pPr>
            <a:endParaRPr lang="en-US" dirty="0" smtClean="0"/>
          </a:p>
          <a:p>
            <a:pPr>
              <a:buNone/>
            </a:pPr>
            <a:r>
              <a:rPr lang="en-US" dirty="0" smtClean="0"/>
              <a:t>2.Partial-thickness burn</a:t>
            </a:r>
          </a:p>
          <a:p>
            <a:pPr>
              <a:buNone/>
            </a:pPr>
            <a:r>
              <a:rPr lang="en-US" dirty="0" smtClean="0"/>
              <a:t>	any one percent burn affecting layers of the epidermis giving rise to rawness and blisters.</a:t>
            </a:r>
          </a:p>
          <a:p>
            <a:pPr>
              <a:buNone/>
            </a:pPr>
            <a:r>
              <a:rPr lang="en-US" dirty="0" smtClean="0"/>
              <a:t>	Can heal well but if but if they affect very large areas(over 60%),can be fatal</a:t>
            </a:r>
          </a:p>
          <a:p>
            <a:pPr>
              <a:buNone/>
            </a:pPr>
            <a:r>
              <a:rPr lang="en-US" dirty="0" smtClean="0"/>
              <a:t>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3.Full-thickness burns</a:t>
            </a:r>
          </a:p>
          <a:p>
            <a:pPr>
              <a:buNone/>
            </a:pPr>
            <a:r>
              <a:rPr lang="en-US" dirty="0" smtClean="0"/>
              <a:t>	All the three layers of the skin are burnt.</a:t>
            </a:r>
          </a:p>
          <a:p>
            <a:pPr>
              <a:buNone/>
            </a:pPr>
            <a:r>
              <a:rPr lang="en-US" dirty="0" smtClean="0"/>
              <a:t>	Damage to nerves, fat tissue and muscles present</a:t>
            </a:r>
          </a:p>
          <a:p>
            <a:pPr>
              <a:buNone/>
            </a:pPr>
            <a:r>
              <a:rPr lang="en-US" dirty="0" smtClean="0"/>
              <a:t>	The skin looks waxy, pale or charred</a:t>
            </a:r>
          </a:p>
          <a:p>
            <a:pPr>
              <a:buNone/>
            </a:pPr>
            <a:r>
              <a:rPr lang="en-US" dirty="0" smtClean="0"/>
              <a:t>	Urgent medical aid is essential</a:t>
            </a:r>
          </a:p>
          <a:p>
            <a:pPr>
              <a:buNone/>
            </a:pP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of minor burns and scalds</a:t>
            </a:r>
            <a:endParaRPr lang="en-US" dirty="0"/>
          </a:p>
        </p:txBody>
      </p:sp>
      <p:sp>
        <p:nvSpPr>
          <p:cNvPr id="3" name="Content Placeholder 2"/>
          <p:cNvSpPr>
            <a:spLocks noGrp="1"/>
          </p:cNvSpPr>
          <p:nvPr>
            <p:ph idx="1"/>
          </p:nvPr>
        </p:nvSpPr>
        <p:spPr/>
        <p:txBody>
          <a:bodyPr>
            <a:normAutofit lnSpcReduction="10000"/>
          </a:bodyPr>
          <a:lstStyle/>
          <a:p>
            <a:pPr>
              <a:buNone/>
            </a:pPr>
            <a:r>
              <a:rPr lang="en-US" i="1" dirty="0" smtClean="0">
                <a:solidFill>
                  <a:srgbClr val="00B050"/>
                </a:solidFill>
              </a:rPr>
              <a:t>Aims</a:t>
            </a:r>
          </a:p>
          <a:p>
            <a:pPr>
              <a:buNone/>
            </a:pPr>
            <a:r>
              <a:rPr lang="en-US" dirty="0" smtClean="0"/>
              <a:t>To stop the burning</a:t>
            </a:r>
          </a:p>
          <a:p>
            <a:pPr>
              <a:buNone/>
            </a:pPr>
            <a:r>
              <a:rPr lang="en-US" dirty="0" smtClean="0"/>
              <a:t>To relieve pain and swelling</a:t>
            </a:r>
          </a:p>
          <a:p>
            <a:pPr>
              <a:buNone/>
            </a:pPr>
            <a:r>
              <a:rPr lang="en-US" dirty="0" smtClean="0"/>
              <a:t>To minimize the risk of infection</a:t>
            </a:r>
          </a:p>
          <a:p>
            <a:pPr>
              <a:buFont typeface="Wingdings" pitchFamily="2" charset="2"/>
              <a:buChar char="Ø"/>
            </a:pPr>
            <a:r>
              <a:rPr lang="en-US" dirty="0" smtClean="0"/>
              <a:t>Flood the injured part with cold water for at least ten minutes to stop the burning and relieve pain. If water is not available any cold harmless liquid such as milk or canned drinks will do</a:t>
            </a:r>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i="1" dirty="0"/>
          </a:p>
        </p:txBody>
      </p:sp>
    </p:spTree>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Remove any jewellery,watches,belts or constricting clothing from the injured area before it begins to swell</a:t>
            </a:r>
          </a:p>
          <a:p>
            <a:pPr>
              <a:buFont typeface="Wingdings" pitchFamily="2" charset="2"/>
              <a:buChar char="Ø"/>
            </a:pPr>
            <a:r>
              <a:rPr lang="en-US" dirty="0" smtClean="0"/>
              <a:t>Cover the area with a sterile dressing, or any clean, non-fluffy material and bandage loosely in place. A plastic bag or some kitchen film make good temporary covering</a:t>
            </a:r>
            <a:endParaRPr lang="en-US" dirty="0"/>
          </a:p>
        </p:txBody>
      </p:sp>
    </p:spTree>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smtClean="0"/>
              <a:t>Do not break blisters</a:t>
            </a:r>
          </a:p>
          <a:p>
            <a:pPr>
              <a:buFont typeface="Wingdings" pitchFamily="2" charset="2"/>
              <a:buChar char="q"/>
            </a:pPr>
            <a:r>
              <a:rPr lang="en-US" dirty="0" smtClean="0"/>
              <a:t>Do not apply adhesive dressings or adhesive tape to the skin: the burn may be more extensive</a:t>
            </a:r>
          </a:p>
          <a:p>
            <a:pPr>
              <a:buFont typeface="Wingdings" pitchFamily="2" charset="2"/>
              <a:buChar char="q"/>
            </a:pPr>
            <a:r>
              <a:rPr lang="en-US" dirty="0" smtClean="0"/>
              <a:t>Do not apply lotions, ointments or fats to the injury. They further damage the tissue and increase the risk of infection</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Assignment: General Rules of First Aid Treatment</a:t>
            </a:r>
          </a:p>
          <a:p>
            <a:pPr>
              <a:buNone/>
            </a:pPr>
            <a:r>
              <a:rPr lang="en-US" b="1" dirty="0" smtClean="0">
                <a:solidFill>
                  <a:srgbClr val="00B050"/>
                </a:solidFill>
              </a:rPr>
              <a:t>Triaging</a:t>
            </a:r>
          </a:p>
          <a:p>
            <a:pPr>
              <a:buNone/>
            </a:pPr>
            <a:r>
              <a:rPr lang="en-US" dirty="0" smtClean="0"/>
              <a:t>	This is sorting and classifying injured patients to determine priority of need</a:t>
            </a:r>
          </a:p>
          <a:p>
            <a:pPr>
              <a:buNone/>
            </a:pPr>
            <a:r>
              <a:rPr lang="en-US" dirty="0" smtClean="0"/>
              <a:t>	The most critical are taken care of first</a:t>
            </a:r>
          </a:p>
          <a:p>
            <a:pPr>
              <a:buNone/>
            </a:pPr>
            <a:r>
              <a:rPr lang="en-US" dirty="0" smtClean="0"/>
              <a:t>	Direct assistance to casualties is given by the casualty nurse</a:t>
            </a:r>
            <a:endParaRPr lang="en-US" dirty="0"/>
          </a:p>
        </p:txBody>
      </p:sp>
    </p:spTree>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Severe burns and scalds</a:t>
            </a:r>
            <a:endParaRPr lang="en-US" dirty="0"/>
          </a:p>
        </p:txBody>
      </p:sp>
      <p:sp>
        <p:nvSpPr>
          <p:cNvPr id="3" name="Content Placeholder 2"/>
          <p:cNvSpPr>
            <a:spLocks noGrp="1"/>
          </p:cNvSpPr>
          <p:nvPr>
            <p:ph idx="1"/>
          </p:nvPr>
        </p:nvSpPr>
        <p:spPr/>
        <p:txBody>
          <a:bodyPr>
            <a:normAutofit/>
          </a:bodyPr>
          <a:lstStyle/>
          <a:p>
            <a:pPr>
              <a:buNone/>
            </a:pPr>
            <a:r>
              <a:rPr lang="en-US" i="1" dirty="0" smtClean="0">
                <a:solidFill>
                  <a:srgbClr val="00B050"/>
                </a:solidFill>
              </a:rPr>
              <a:t>Aims of treatment</a:t>
            </a:r>
          </a:p>
          <a:p>
            <a:pPr>
              <a:buNone/>
            </a:pPr>
            <a:r>
              <a:rPr lang="en-US" dirty="0" smtClean="0"/>
              <a:t>To stop the burning and relieve pain</a:t>
            </a:r>
          </a:p>
          <a:p>
            <a:pPr>
              <a:buNone/>
            </a:pPr>
            <a:r>
              <a:rPr lang="en-US" dirty="0" smtClean="0"/>
              <a:t>To maintain an open airway</a:t>
            </a:r>
          </a:p>
          <a:p>
            <a:pPr>
              <a:buNone/>
            </a:pPr>
            <a:r>
              <a:rPr lang="en-US" dirty="0" smtClean="0"/>
              <a:t>To treat associated injuries</a:t>
            </a:r>
          </a:p>
          <a:p>
            <a:pPr>
              <a:buNone/>
            </a:pPr>
            <a:r>
              <a:rPr lang="en-US" dirty="0" smtClean="0"/>
              <a:t>To minimize the risk of infection</a:t>
            </a:r>
          </a:p>
          <a:p>
            <a:pPr>
              <a:buNone/>
            </a:pPr>
            <a:r>
              <a:rPr lang="en-US" dirty="0" smtClean="0"/>
              <a:t>To arrange removal to hospital</a:t>
            </a:r>
          </a:p>
          <a:p>
            <a:pPr>
              <a:buNone/>
            </a:pPr>
            <a:r>
              <a:rPr lang="en-US" dirty="0" smtClean="0"/>
              <a:t>To gather relevant information for the</a:t>
            </a:r>
          </a:p>
          <a:p>
            <a:pPr>
              <a:buNone/>
            </a:pPr>
            <a:r>
              <a:rPr lang="en-US" dirty="0" smtClean="0"/>
              <a:t>emergency services</a:t>
            </a:r>
            <a:endParaRPr lang="en-US" dirty="0"/>
          </a:p>
        </p:txBody>
      </p:sp>
    </p:spTree>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Ø"/>
            </a:pPr>
            <a:r>
              <a:rPr lang="en-US" dirty="0" smtClean="0"/>
              <a:t>Lay the casualty down. Protect the burned area from contact with the ground</a:t>
            </a:r>
          </a:p>
          <a:p>
            <a:pPr>
              <a:buFont typeface="Wingdings" pitchFamily="2" charset="2"/>
              <a:buChar char="Ø"/>
            </a:pPr>
            <a:r>
              <a:rPr lang="en-US" dirty="0" smtClean="0"/>
              <a:t>Douse the burn with plenty of cold liquid. Thorough cooling may take at least ten minutes.</a:t>
            </a:r>
          </a:p>
          <a:p>
            <a:pPr>
              <a:buFont typeface="Wingdings" pitchFamily="2" charset="2"/>
              <a:buChar char="Ø"/>
            </a:pPr>
            <a:r>
              <a:rPr lang="en-US" dirty="0" smtClean="0"/>
              <a:t>While cooling the burn, watch  for signs of DIB and be ready to resuscitate if necessary</a:t>
            </a:r>
          </a:p>
          <a:p>
            <a:pPr>
              <a:buFont typeface="Wingdings" pitchFamily="2" charset="2"/>
              <a:buChar char="Ø"/>
            </a:pPr>
            <a:r>
              <a:rPr lang="en-US" dirty="0" smtClean="0"/>
              <a:t>Remove any rings,watches,belts,shoes or shouldering clothing from the injured area before it begins to swell</a:t>
            </a:r>
          </a:p>
          <a:p>
            <a:pPr>
              <a:buNone/>
            </a:pPr>
            <a:r>
              <a:rPr lang="en-US" dirty="0" smtClean="0"/>
              <a:t> </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Cover the injury with a sterile dressing to protect it from infection. If the burn is on the face, don't cover it. Keep cooling a facial injury with water to relieve pain until help arrives</a:t>
            </a:r>
          </a:p>
          <a:p>
            <a:pPr>
              <a:buFont typeface="Wingdings" pitchFamily="2" charset="2"/>
              <a:buChar char="Ø"/>
            </a:pPr>
            <a:r>
              <a:rPr lang="en-US" dirty="0" smtClean="0"/>
              <a:t>Gather and record details of the casualty's injury, circumstances and potential hazards such as gas</a:t>
            </a:r>
          </a:p>
          <a:p>
            <a:pPr>
              <a:buFont typeface="Wingdings" pitchFamily="2" charset="2"/>
              <a:buChar char="Ø"/>
            </a:pPr>
            <a:r>
              <a:rPr lang="en-US" dirty="0" smtClean="0"/>
              <a:t>While waiting for help, reassure the casualty and treat for shock</a:t>
            </a:r>
          </a:p>
          <a:p>
            <a:pPr>
              <a:buNone/>
            </a:pPr>
            <a:endParaRPr lang="en-US" dirty="0"/>
          </a:p>
        </p:txBody>
      </p:sp>
    </p:spTree>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Burns to the Airway</a:t>
            </a:r>
            <a:endParaRPr lang="en-US" dirty="0"/>
          </a:p>
        </p:txBody>
      </p:sp>
      <p:sp>
        <p:nvSpPr>
          <p:cNvPr id="3" name="Content Placeholder 2"/>
          <p:cNvSpPr>
            <a:spLocks noGrp="1"/>
          </p:cNvSpPr>
          <p:nvPr>
            <p:ph idx="1"/>
          </p:nvPr>
        </p:nvSpPr>
        <p:spPr/>
        <p:txBody>
          <a:bodyPr>
            <a:normAutofit/>
          </a:bodyPr>
          <a:lstStyle/>
          <a:p>
            <a:pPr>
              <a:buNone/>
            </a:pPr>
            <a:r>
              <a:rPr lang="en-US" i="1" dirty="0" smtClean="0">
                <a:solidFill>
                  <a:srgbClr val="00B050"/>
                </a:solidFill>
              </a:rPr>
              <a:t>Signs and symptoms</a:t>
            </a:r>
          </a:p>
          <a:p>
            <a:pPr>
              <a:buFont typeface="Wingdings" pitchFamily="2" charset="2"/>
              <a:buChar char="Ø"/>
            </a:pPr>
            <a:r>
              <a:rPr lang="en-US" dirty="0" smtClean="0"/>
              <a:t>Soot around the nose and mouth</a:t>
            </a:r>
          </a:p>
          <a:p>
            <a:pPr>
              <a:buFont typeface="Wingdings" pitchFamily="2" charset="2"/>
              <a:buChar char="Ø"/>
            </a:pPr>
            <a:r>
              <a:rPr lang="en-US" dirty="0" smtClean="0"/>
              <a:t>Singeing of the nasal hairs</a:t>
            </a:r>
          </a:p>
          <a:p>
            <a:pPr>
              <a:buFont typeface="Wingdings" pitchFamily="2" charset="2"/>
              <a:buChar char="Ø"/>
            </a:pPr>
            <a:r>
              <a:rPr lang="en-US" dirty="0" smtClean="0"/>
              <a:t>Redness, swelling or actual burning of the tongue</a:t>
            </a:r>
          </a:p>
          <a:p>
            <a:pPr>
              <a:buFont typeface="Wingdings" pitchFamily="2" charset="2"/>
              <a:buChar char="Ø"/>
            </a:pPr>
            <a:r>
              <a:rPr lang="en-US" i="1" dirty="0" smtClean="0"/>
              <a:t>Damaged skin around the mouth</a:t>
            </a:r>
          </a:p>
          <a:p>
            <a:pPr>
              <a:buFont typeface="Wingdings" pitchFamily="2" charset="2"/>
              <a:buChar char="Ø"/>
            </a:pPr>
            <a:r>
              <a:rPr lang="en-US" i="1" dirty="0" smtClean="0"/>
              <a:t>Hoarseness of the voice</a:t>
            </a:r>
          </a:p>
          <a:p>
            <a:pPr>
              <a:buFont typeface="Wingdings" pitchFamily="2" charset="2"/>
              <a:buChar char="Ø"/>
            </a:pPr>
            <a:r>
              <a:rPr lang="en-US" i="1" dirty="0" smtClean="0"/>
              <a:t>Breathing difficulties</a:t>
            </a:r>
            <a:endParaRPr lang="en-US" i="1" dirty="0"/>
          </a:p>
        </p:txBody>
      </p:sp>
    </p:spTree>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and treatment</a:t>
            </a:r>
            <a:endParaRPr lang="en-US" dirty="0"/>
          </a:p>
        </p:txBody>
      </p:sp>
      <p:sp>
        <p:nvSpPr>
          <p:cNvPr id="3" name="Content Placeholder 2"/>
          <p:cNvSpPr>
            <a:spLocks noGrp="1"/>
          </p:cNvSpPr>
          <p:nvPr>
            <p:ph idx="1"/>
          </p:nvPr>
        </p:nvSpPr>
        <p:spPr/>
        <p:txBody>
          <a:bodyPr/>
          <a:lstStyle/>
          <a:p>
            <a:pPr>
              <a:buNone/>
            </a:pPr>
            <a:r>
              <a:rPr lang="en-US" dirty="0" smtClean="0"/>
              <a:t>	To obtain specialist medical aid as quickly as possible</a:t>
            </a:r>
          </a:p>
          <a:p>
            <a:pPr>
              <a:buNone/>
            </a:pPr>
            <a:r>
              <a:rPr lang="en-US" dirty="0" smtClean="0"/>
              <a:t>	To maintain an open airway</a:t>
            </a:r>
          </a:p>
          <a:p>
            <a:pPr>
              <a:buFont typeface="Wingdings" pitchFamily="2" charset="2"/>
              <a:buChar char="Ø"/>
            </a:pPr>
            <a:r>
              <a:rPr lang="en-US" dirty="0" smtClean="0"/>
              <a:t>Call for help</a:t>
            </a:r>
          </a:p>
          <a:p>
            <a:pPr>
              <a:buFont typeface="Wingdings" pitchFamily="2" charset="2"/>
              <a:buChar char="Ø"/>
            </a:pPr>
            <a:r>
              <a:rPr lang="en-US" dirty="0" smtClean="0"/>
              <a:t>Loosen tight clothing around his neck, give oxygen if available</a:t>
            </a:r>
          </a:p>
          <a:p>
            <a:pPr>
              <a:buFont typeface="Wingdings" pitchFamily="2" charset="2"/>
              <a:buChar char="Ø"/>
            </a:pPr>
            <a:r>
              <a:rPr lang="en-US" dirty="0" smtClean="0"/>
              <a:t>Reassure the casualty for him/her to stay calm</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Electrical burns</a:t>
            </a:r>
            <a:endParaRPr lang="en-US" dirty="0"/>
          </a:p>
        </p:txBody>
      </p:sp>
      <p:sp>
        <p:nvSpPr>
          <p:cNvPr id="3" name="Content Placeholder 2"/>
          <p:cNvSpPr>
            <a:spLocks noGrp="1"/>
          </p:cNvSpPr>
          <p:nvPr>
            <p:ph idx="1"/>
          </p:nvPr>
        </p:nvSpPr>
        <p:spPr/>
        <p:txBody>
          <a:bodyPr/>
          <a:lstStyle/>
          <a:p>
            <a:pPr>
              <a:buNone/>
            </a:pPr>
            <a:r>
              <a:rPr lang="en-US" i="1" dirty="0" smtClean="0">
                <a:solidFill>
                  <a:srgbClr val="00B050"/>
                </a:solidFill>
              </a:rPr>
              <a:t>Causes</a:t>
            </a:r>
          </a:p>
          <a:p>
            <a:pPr>
              <a:buFont typeface="Wingdings" pitchFamily="2" charset="2"/>
              <a:buChar char="Ø"/>
            </a:pPr>
            <a:r>
              <a:rPr lang="en-US" dirty="0" smtClean="0"/>
              <a:t>Lightning strike</a:t>
            </a:r>
          </a:p>
          <a:p>
            <a:pPr>
              <a:buFont typeface="Wingdings" pitchFamily="2" charset="2"/>
              <a:buChar char="Ø"/>
            </a:pPr>
            <a:r>
              <a:rPr lang="en-US" dirty="0" smtClean="0"/>
              <a:t>Low or </a:t>
            </a:r>
            <a:r>
              <a:rPr lang="en-US" i="1" dirty="0" smtClean="0"/>
              <a:t>high</a:t>
            </a:r>
            <a:r>
              <a:rPr lang="en-US" dirty="0" smtClean="0"/>
              <a:t> voltage current</a:t>
            </a:r>
          </a:p>
          <a:p>
            <a:pPr>
              <a:buNone/>
            </a:pPr>
            <a:r>
              <a:rPr lang="en-US" dirty="0" smtClean="0">
                <a:solidFill>
                  <a:srgbClr val="00B050"/>
                </a:solidFill>
              </a:rPr>
              <a:t>Aims of treatment</a:t>
            </a:r>
          </a:p>
          <a:p>
            <a:pPr>
              <a:buFont typeface="Wingdings" pitchFamily="2" charset="2"/>
              <a:buChar char="Ø"/>
            </a:pPr>
            <a:r>
              <a:rPr lang="en-US" dirty="0" smtClean="0"/>
              <a:t>To treat the burn and the shock</a:t>
            </a:r>
          </a:p>
          <a:p>
            <a:pPr>
              <a:buFont typeface="Wingdings" pitchFamily="2" charset="2"/>
              <a:buChar char="Ø"/>
            </a:pPr>
            <a:r>
              <a:rPr lang="en-US" dirty="0" smtClean="0"/>
              <a:t>To arrange removal of the casualty to hospital</a:t>
            </a:r>
          </a:p>
          <a:p>
            <a:pPr>
              <a:buFont typeface="Wingdings" pitchFamily="2" charset="2"/>
              <a:buChar char="Ø"/>
            </a:pPr>
            <a:endParaRPr lang="en-US" dirty="0" smtClean="0"/>
          </a:p>
          <a:p>
            <a:pPr>
              <a:buFont typeface="Wingdings" pitchFamily="2" charset="2"/>
              <a:buChar char="Ø"/>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t>Make sure that contact with the electrical source is broken</a:t>
            </a:r>
          </a:p>
          <a:p>
            <a:pPr>
              <a:buFont typeface="Wingdings" pitchFamily="2" charset="2"/>
              <a:buChar char="Ø"/>
            </a:pPr>
            <a:r>
              <a:rPr lang="en-US" dirty="0" smtClean="0"/>
              <a:t>If unconcious,resuscitate if necessary</a:t>
            </a:r>
          </a:p>
          <a:p>
            <a:pPr>
              <a:buFont typeface="Wingdings" pitchFamily="2" charset="2"/>
              <a:buChar char="Ø"/>
            </a:pPr>
            <a:r>
              <a:rPr lang="en-US" dirty="0" smtClean="0"/>
              <a:t>Flood the sites of injury with plenty of cold water to cool the burns and cut away any burnt clothing if necessary</a:t>
            </a:r>
          </a:p>
          <a:p>
            <a:pPr>
              <a:buFont typeface="Wingdings" pitchFamily="2" charset="2"/>
              <a:buChar char="Ø"/>
            </a:pPr>
            <a:r>
              <a:rPr lang="en-US" dirty="0" smtClean="0"/>
              <a:t>Place a sterile dressing, a clean folded triangular bandage or some clean non-fluffy material over the burns</a:t>
            </a:r>
          </a:p>
          <a:p>
            <a:pPr>
              <a:buFont typeface="Wingdings" pitchFamily="2" charset="2"/>
              <a:buChar char="Ø"/>
            </a:pPr>
            <a:r>
              <a:rPr lang="en-US" dirty="0" smtClean="0"/>
              <a:t>Call for help </a:t>
            </a:r>
          </a:p>
          <a:p>
            <a:pPr>
              <a:buFont typeface="Wingdings" pitchFamily="2" charset="2"/>
              <a:buChar char="Ø"/>
            </a:pPr>
            <a:r>
              <a:rPr lang="en-US" dirty="0" smtClean="0"/>
              <a:t>Reassure the casualty and treat for shock</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burns</a:t>
            </a:r>
            <a:endParaRPr lang="en-US" dirty="0"/>
          </a:p>
        </p:txBody>
      </p:sp>
      <p:sp>
        <p:nvSpPr>
          <p:cNvPr id="3" name="Content Placeholder 2"/>
          <p:cNvSpPr>
            <a:spLocks noGrp="1"/>
          </p:cNvSpPr>
          <p:nvPr>
            <p:ph idx="1"/>
          </p:nvPr>
        </p:nvSpPr>
        <p:spPr/>
        <p:txBody>
          <a:bodyPr/>
          <a:lstStyle/>
          <a:p>
            <a:pPr>
              <a:buNone/>
            </a:pPr>
            <a:r>
              <a:rPr lang="en-US" i="1" dirty="0" smtClean="0"/>
              <a:t>	</a:t>
            </a:r>
            <a:r>
              <a:rPr lang="en-US" dirty="0" smtClean="0"/>
              <a:t>If possible note the name or brand name of the substance</a:t>
            </a:r>
          </a:p>
          <a:p>
            <a:pPr>
              <a:buNone/>
            </a:pPr>
            <a:r>
              <a:rPr lang="en-US" i="1" dirty="0" smtClean="0">
                <a:solidFill>
                  <a:srgbClr val="00B050"/>
                </a:solidFill>
              </a:rPr>
              <a:t>Sign and symptoms</a:t>
            </a:r>
          </a:p>
          <a:p>
            <a:pPr>
              <a:buFont typeface="Wingdings" pitchFamily="2" charset="2"/>
              <a:buChar char="Ø"/>
            </a:pPr>
            <a:r>
              <a:rPr lang="en-US" dirty="0" smtClean="0"/>
              <a:t>Evidence of chemicals in the vicinity</a:t>
            </a:r>
          </a:p>
          <a:p>
            <a:pPr>
              <a:buFont typeface="Wingdings" pitchFamily="2" charset="2"/>
              <a:buChar char="Ø"/>
            </a:pPr>
            <a:r>
              <a:rPr lang="en-US" dirty="0" smtClean="0"/>
              <a:t>Intense stinging pain</a:t>
            </a:r>
          </a:p>
          <a:p>
            <a:pPr>
              <a:buFont typeface="Wingdings" pitchFamily="2" charset="2"/>
              <a:buChar char="Ø"/>
            </a:pPr>
            <a:r>
              <a:rPr lang="en-US" dirty="0" smtClean="0"/>
              <a:t>Later,discolouration,blistering,peeling and swelling of the affected area</a:t>
            </a:r>
          </a:p>
          <a:p>
            <a:pPr>
              <a:buNone/>
            </a:pPr>
            <a:endParaRPr lang="en-US" i="1" dirty="0" smtClean="0">
              <a:solidFill>
                <a:srgbClr val="00B050"/>
              </a:solidFill>
            </a:endParaRPr>
          </a:p>
          <a:p>
            <a:pPr>
              <a:buNone/>
            </a:pPr>
            <a:endParaRPr lang="en-US" i="1" dirty="0" smtClean="0">
              <a:solidFill>
                <a:srgbClr val="00B050"/>
              </a:solidFill>
            </a:endParaRPr>
          </a:p>
          <a:p>
            <a:pPr>
              <a:buNone/>
            </a:pPr>
            <a:endParaRPr lang="en-US" i="1" dirty="0" smtClean="0"/>
          </a:p>
          <a:p>
            <a:pPr>
              <a:buNone/>
            </a:pPr>
            <a:endParaRPr lang="en-US" i="1" dirty="0"/>
          </a:p>
        </p:txBody>
      </p:sp>
    </p:spTree>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lstStyle/>
          <a:p>
            <a:pPr>
              <a:buNone/>
            </a:pPr>
            <a:r>
              <a:rPr lang="en-US" i="1" dirty="0" smtClean="0">
                <a:solidFill>
                  <a:srgbClr val="00B050"/>
                </a:solidFill>
              </a:rPr>
              <a:t>Aims </a:t>
            </a:r>
          </a:p>
          <a:p>
            <a:pPr>
              <a:buNone/>
            </a:pPr>
            <a:r>
              <a:rPr lang="en-US" dirty="0" smtClean="0"/>
              <a:t>To disperse the harmful chemical</a:t>
            </a:r>
          </a:p>
          <a:p>
            <a:pPr>
              <a:buNone/>
            </a:pPr>
            <a:r>
              <a:rPr lang="en-US" dirty="0" smtClean="0"/>
              <a:t>To arrange transport to hospital</a:t>
            </a:r>
          </a:p>
          <a:p>
            <a:pPr>
              <a:buNone/>
            </a:pPr>
            <a:r>
              <a:rPr lang="en-US" dirty="0" smtClean="0"/>
              <a:t>To make the area safe and inform relevant</a:t>
            </a:r>
          </a:p>
          <a:p>
            <a:pPr>
              <a:buNone/>
            </a:pPr>
            <a:r>
              <a:rPr lang="en-US" dirty="0" smtClean="0"/>
              <a:t>Authority</a:t>
            </a:r>
          </a:p>
          <a:p>
            <a:pPr>
              <a:buFont typeface="Wingdings" pitchFamily="2" charset="2"/>
              <a:buChar char="Ø"/>
            </a:pPr>
            <a:r>
              <a:rPr lang="en-US" dirty="0" smtClean="0"/>
              <a:t>Make the area safe. Ventilate the area, seal the chemical container. Remove the casualty from the area if necessary</a:t>
            </a:r>
            <a:endParaRPr lang="en-US" dirty="0"/>
          </a:p>
        </p:txBody>
      </p:sp>
    </p:spTree>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Flood the affected area with water to disperse the chemical and to stop the burning. Do this for at least 20 minutes</a:t>
            </a:r>
          </a:p>
          <a:p>
            <a:pPr>
              <a:buFont typeface="Wingdings" pitchFamily="2" charset="2"/>
              <a:buChar char="Ø"/>
            </a:pPr>
            <a:r>
              <a:rPr lang="en-US" dirty="0" smtClean="0"/>
              <a:t>Gently remove contaminated clothing while flooding the injury</a:t>
            </a:r>
          </a:p>
          <a:p>
            <a:pPr>
              <a:buFont typeface="Wingdings" pitchFamily="2" charset="2"/>
              <a:buChar char="Ø"/>
            </a:pPr>
            <a:r>
              <a:rPr lang="en-US" dirty="0" smtClean="0"/>
              <a:t>Take or send casualty to hospital. Note and pass any information about the chemical to the medical personell.If at work place notify the local safety officer or emergency services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The mnemonic START is used.</a:t>
            </a:r>
          </a:p>
          <a:p>
            <a:pPr>
              <a:buNone/>
            </a:pPr>
            <a:r>
              <a:rPr lang="en-US" dirty="0" smtClean="0"/>
              <a:t>	S-Simple</a:t>
            </a:r>
          </a:p>
          <a:p>
            <a:pPr>
              <a:buNone/>
            </a:pPr>
            <a:r>
              <a:rPr lang="en-US" dirty="0" smtClean="0"/>
              <a:t>	T-Triaging</a:t>
            </a:r>
          </a:p>
          <a:p>
            <a:pPr>
              <a:buNone/>
            </a:pPr>
            <a:r>
              <a:rPr lang="en-US" dirty="0" smtClean="0"/>
              <a:t>	A-And</a:t>
            </a:r>
          </a:p>
          <a:p>
            <a:pPr>
              <a:buNone/>
            </a:pPr>
            <a:r>
              <a:rPr lang="en-US" dirty="0" smtClean="0"/>
              <a:t>	R-Rapid</a:t>
            </a:r>
          </a:p>
          <a:p>
            <a:pPr>
              <a:buNone/>
            </a:pPr>
            <a:r>
              <a:rPr lang="en-US" dirty="0" smtClean="0"/>
              <a:t>	T-Treatment</a:t>
            </a:r>
            <a:endParaRPr lang="en-US" dirty="0"/>
          </a:p>
        </p:txBody>
      </p:sp>
    </p:spTree>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burns to the eye</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Chemicals result in scarring and even blindness</a:t>
            </a:r>
          </a:p>
          <a:p>
            <a:pPr>
              <a:buNone/>
            </a:pPr>
            <a:r>
              <a:rPr lang="en-US" i="1" dirty="0" smtClean="0">
                <a:solidFill>
                  <a:srgbClr val="00B050"/>
                </a:solidFill>
              </a:rPr>
              <a:t>Signs and symptoms</a:t>
            </a:r>
          </a:p>
          <a:p>
            <a:pPr>
              <a:buFont typeface="Wingdings" pitchFamily="2" charset="2"/>
              <a:buChar char="Ø"/>
            </a:pPr>
            <a:r>
              <a:rPr lang="en-US" i="1" dirty="0" smtClean="0"/>
              <a:t> </a:t>
            </a:r>
            <a:r>
              <a:rPr lang="en-US" dirty="0" smtClean="0"/>
              <a:t>intense pain in the eye</a:t>
            </a:r>
          </a:p>
          <a:p>
            <a:pPr>
              <a:buFont typeface="Wingdings" pitchFamily="2" charset="2"/>
              <a:buChar char="Ø"/>
            </a:pPr>
            <a:r>
              <a:rPr lang="en-US" dirty="0" smtClean="0"/>
              <a:t>Inability to open the injured eye</a:t>
            </a:r>
          </a:p>
          <a:p>
            <a:pPr>
              <a:buFont typeface="Wingdings" pitchFamily="2" charset="2"/>
              <a:buChar char="Ø"/>
            </a:pPr>
            <a:r>
              <a:rPr lang="en-US" dirty="0" smtClean="0"/>
              <a:t>Redness and swelling round the eye</a:t>
            </a:r>
          </a:p>
          <a:p>
            <a:pPr>
              <a:buFont typeface="Wingdings" pitchFamily="2" charset="2"/>
              <a:buChar char="Ø"/>
            </a:pPr>
            <a:r>
              <a:rPr lang="en-US" dirty="0" smtClean="0"/>
              <a:t>Copious watering of the eye</a:t>
            </a:r>
          </a:p>
          <a:p>
            <a:pPr>
              <a:buFont typeface="Wingdings" pitchFamily="2" charset="2"/>
              <a:buChar char="Ø"/>
            </a:pPr>
            <a:r>
              <a:rPr lang="en-US" dirty="0" smtClean="0"/>
              <a:t>Evidence of chemical substances or containers in the immediate </a:t>
            </a:r>
            <a:r>
              <a:rPr lang="en-US" i="1" dirty="0" smtClean="0"/>
              <a:t>area</a:t>
            </a:r>
            <a:endParaRPr lang="en-US" i="1" dirty="0"/>
          </a:p>
        </p:txBody>
      </p:sp>
    </p:spTree>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Ask the casualty to hold a sterile eye pad over the injured eye. If some time elapse elapses before the casualty receives medical attention, bandage the pad loosely in position</a:t>
            </a:r>
          </a:p>
          <a:p>
            <a:pPr>
              <a:buFont typeface="Wingdings" pitchFamily="2" charset="2"/>
              <a:buChar char="Ø"/>
            </a:pPr>
            <a:r>
              <a:rPr lang="en-US" dirty="0" smtClean="0"/>
              <a:t>Arrange casualty's removal to hospital</a:t>
            </a:r>
            <a:endParaRPr lang="en-US" dirty="0"/>
          </a:p>
        </p:txBody>
      </p:sp>
    </p:spTree>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Sunburn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i="1" dirty="0" smtClean="0">
                <a:solidFill>
                  <a:srgbClr val="00B050"/>
                </a:solidFill>
              </a:rPr>
              <a:t>Aims</a:t>
            </a:r>
          </a:p>
          <a:p>
            <a:pPr>
              <a:buNone/>
            </a:pPr>
            <a:r>
              <a:rPr lang="en-US" dirty="0" smtClean="0"/>
              <a:t>To move the casualty out of the sun</a:t>
            </a:r>
          </a:p>
          <a:p>
            <a:pPr>
              <a:buNone/>
            </a:pPr>
            <a:r>
              <a:rPr lang="en-US" dirty="0" smtClean="0"/>
              <a:t>To relieve discomfort and pain</a:t>
            </a:r>
          </a:p>
          <a:p>
            <a:pPr>
              <a:buFont typeface="Wingdings" pitchFamily="2" charset="2"/>
              <a:buChar char="Ø"/>
            </a:pPr>
            <a:r>
              <a:rPr lang="en-US" dirty="0" smtClean="0"/>
              <a:t>Cover the casualty's skin with light clothing or towel. Help her into the shade or preferably indoors</a:t>
            </a:r>
          </a:p>
          <a:p>
            <a:pPr>
              <a:buFont typeface="Wingdings" pitchFamily="2" charset="2"/>
              <a:buChar char="Ø"/>
            </a:pPr>
            <a:r>
              <a:rPr lang="en-US" dirty="0" smtClean="0"/>
              <a:t>Cool her skin by sponging with cold water or by soaking the affected area in a cold water bath for ten minutes. If there is extensive blistering or other skin damage, seek medical advice</a:t>
            </a:r>
          </a:p>
          <a:p>
            <a:pPr>
              <a:buFont typeface="Wingdings" pitchFamily="2" charset="2"/>
              <a:buChar char="Ø"/>
            </a:pPr>
            <a:r>
              <a:rPr lang="en-US" dirty="0" smtClean="0"/>
              <a:t>Give her frequent sips of cold water. If the burns are mild, calamine or an after-sun preparation may sooth them</a:t>
            </a:r>
          </a:p>
          <a:p>
            <a:pPr>
              <a:buFont typeface="Wingdings" pitchFamily="2" charset="2"/>
              <a:buChar char="Ø"/>
            </a:pPr>
            <a:endParaRPr lang="en-US" i="1" dirty="0" smtClean="0"/>
          </a:p>
          <a:p>
            <a:pPr>
              <a:buNone/>
            </a:pPr>
            <a:endParaRPr lang="en-US" i="1" dirty="0" smtClean="0"/>
          </a:p>
          <a:p>
            <a:pPr>
              <a:buNone/>
            </a:pPr>
            <a:endParaRPr lang="en-US" i="1" dirty="0" smtClean="0"/>
          </a:p>
          <a:p>
            <a:pPr>
              <a:buNone/>
            </a:pPr>
            <a:endParaRPr lang="en-US" i="1" dirty="0" smtClean="0"/>
          </a:p>
          <a:p>
            <a:pPr>
              <a:buNone/>
            </a:pPr>
            <a:endParaRPr lang="en-US" i="1" dirty="0" smtClean="0"/>
          </a:p>
          <a:p>
            <a:pPr>
              <a:buNone/>
            </a:pPr>
            <a:endParaRPr lang="en-US" i="1" dirty="0" smtClean="0"/>
          </a:p>
          <a:p>
            <a:pPr>
              <a:buNone/>
            </a:pPr>
            <a:endParaRPr lang="en-US" i="1" dirty="0"/>
          </a:p>
        </p:txBody>
      </p:sp>
    </p:spTree>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HEAT AND COLD</a:t>
            </a:r>
            <a:endParaRPr lang="en-US" dirty="0"/>
          </a:p>
        </p:txBody>
      </p:sp>
      <p:sp>
        <p:nvSpPr>
          <p:cNvPr id="3" name="Content Placeholder 2"/>
          <p:cNvSpPr>
            <a:spLocks noGrp="1"/>
          </p:cNvSpPr>
          <p:nvPr>
            <p:ph idx="1"/>
          </p:nvPr>
        </p:nvSpPr>
        <p:spPr/>
        <p:txBody>
          <a:bodyPr/>
          <a:lstStyle/>
          <a:p>
            <a:pPr>
              <a:buNone/>
            </a:pPr>
            <a:r>
              <a:rPr lang="en-US" i="1" dirty="0" smtClean="0">
                <a:solidFill>
                  <a:srgbClr val="00B050"/>
                </a:solidFill>
              </a:rPr>
              <a:t>First Aid Priorities</a:t>
            </a:r>
          </a:p>
          <a:p>
            <a:pPr>
              <a:buFont typeface="Wingdings" pitchFamily="2" charset="2"/>
              <a:buChar char="Ø"/>
            </a:pPr>
            <a:r>
              <a:rPr lang="en-US" dirty="0" smtClean="0"/>
              <a:t>Remove or protect the casualty from excessively hot or cold surroundings</a:t>
            </a:r>
          </a:p>
          <a:p>
            <a:pPr>
              <a:buFont typeface="Wingdings" pitchFamily="2" charset="2"/>
              <a:buChar char="Ø"/>
            </a:pPr>
            <a:r>
              <a:rPr lang="en-US" dirty="0" smtClean="0"/>
              <a:t>Restore normal body temperature</a:t>
            </a:r>
          </a:p>
          <a:p>
            <a:pPr>
              <a:buFont typeface="Wingdings" pitchFamily="2" charset="2"/>
              <a:buChar char="Ø"/>
            </a:pPr>
            <a:r>
              <a:rPr lang="en-US" dirty="0" smtClean="0"/>
              <a:t>Obtain appropriate medical attention</a:t>
            </a:r>
            <a:endParaRPr lang="en-US" dirty="0"/>
          </a:p>
        </p:txBody>
      </p:sp>
    </p:spTree>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Extreme Cold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Frost bite</a:t>
            </a:r>
          </a:p>
          <a:p>
            <a:pPr>
              <a:buFont typeface="Wingdings" pitchFamily="2" charset="2"/>
              <a:buChar char="Ø"/>
            </a:pPr>
            <a:r>
              <a:rPr lang="en-US" dirty="0" smtClean="0"/>
              <a:t>Hypothermia</a:t>
            </a:r>
          </a:p>
          <a:p>
            <a:pPr>
              <a:buNone/>
            </a:pPr>
            <a:r>
              <a:rPr lang="en-US" i="1" dirty="0" smtClean="0">
                <a:solidFill>
                  <a:srgbClr val="00B050"/>
                </a:solidFill>
              </a:rPr>
              <a:t>Effects of Extreme Heat</a:t>
            </a:r>
          </a:p>
          <a:p>
            <a:pPr>
              <a:buFont typeface="Wingdings" pitchFamily="2" charset="2"/>
              <a:buChar char="Ø"/>
            </a:pPr>
            <a:r>
              <a:rPr lang="en-US" i="1" dirty="0" smtClean="0"/>
              <a:t>Heat exhaustion</a:t>
            </a:r>
          </a:p>
          <a:p>
            <a:pPr>
              <a:buFont typeface="Wingdings" pitchFamily="2" charset="2"/>
              <a:buChar char="Ø"/>
            </a:pPr>
            <a:r>
              <a:rPr lang="en-US" i="1" dirty="0" smtClean="0"/>
              <a:t>Heatstroke </a:t>
            </a:r>
            <a:endParaRPr lang="en-US" i="1" dirty="0"/>
          </a:p>
        </p:txBody>
      </p:sp>
    </p:spTree>
  </p:cSld>
  <p:clrMapOvr>
    <a:masterClrMapping/>
  </p:clrMapOvr>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Bites and Stings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i="1" dirty="0" smtClean="0">
                <a:solidFill>
                  <a:srgbClr val="00B050"/>
                </a:solidFill>
              </a:rPr>
              <a:t>First Aid Priorities</a:t>
            </a:r>
          </a:p>
          <a:p>
            <a:pPr>
              <a:buFont typeface="Wingdings" pitchFamily="2" charset="2"/>
              <a:buChar char="Ø"/>
            </a:pPr>
            <a:r>
              <a:rPr lang="en-US" dirty="0" smtClean="0"/>
              <a:t>Make sure that you are in no danger, then remove the casualty from further danger</a:t>
            </a:r>
          </a:p>
          <a:p>
            <a:pPr>
              <a:buFont typeface="Wingdings" pitchFamily="2" charset="2"/>
              <a:buChar char="Ø"/>
            </a:pPr>
            <a:r>
              <a:rPr lang="en-US" dirty="0" smtClean="0"/>
              <a:t>Treat visible wounds or painful symptoms. Minimize the risk of further injury and infection</a:t>
            </a:r>
          </a:p>
          <a:p>
            <a:pPr>
              <a:buFont typeface="Wingdings" pitchFamily="2" charset="2"/>
              <a:buChar char="Ø"/>
            </a:pPr>
            <a:r>
              <a:rPr lang="en-US" dirty="0" smtClean="0"/>
              <a:t>Obtain medical attention if necessary</a:t>
            </a:r>
          </a:p>
          <a:p>
            <a:pPr>
              <a:buFont typeface="Wingdings" pitchFamily="2" charset="2"/>
              <a:buChar char="Ø"/>
            </a:pPr>
            <a:r>
              <a:rPr lang="en-US" dirty="0" smtClean="0"/>
              <a:t>Note time and nature of injury. Identify the attacking creature. This facilitates specific management and anticipation of complications such as anaphylactic reactions.</a:t>
            </a:r>
            <a:endParaRPr lang="en-US" dirty="0"/>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Animal Bites</a:t>
            </a:r>
            <a:endParaRPr lang="en-US" dirty="0"/>
          </a:p>
        </p:txBody>
      </p:sp>
      <p:sp>
        <p:nvSpPr>
          <p:cNvPr id="3" name="Content Placeholder 2"/>
          <p:cNvSpPr>
            <a:spLocks noGrp="1"/>
          </p:cNvSpPr>
          <p:nvPr>
            <p:ph idx="1"/>
          </p:nvPr>
        </p:nvSpPr>
        <p:spPr/>
        <p:txBody>
          <a:bodyPr>
            <a:normAutofit lnSpcReduction="10000"/>
          </a:bodyPr>
          <a:lstStyle/>
          <a:p>
            <a:pPr>
              <a:buNone/>
            </a:pPr>
            <a:r>
              <a:rPr lang="en-US" i="1" dirty="0" smtClean="0">
                <a:solidFill>
                  <a:srgbClr val="00B050"/>
                </a:solidFill>
              </a:rPr>
              <a:t>Aims of treatment</a:t>
            </a:r>
          </a:p>
          <a:p>
            <a:pPr>
              <a:buNone/>
            </a:pPr>
            <a:r>
              <a:rPr lang="en-US" i="1" dirty="0" smtClean="0"/>
              <a:t>To control bleeding</a:t>
            </a:r>
          </a:p>
          <a:p>
            <a:pPr>
              <a:buNone/>
            </a:pPr>
            <a:r>
              <a:rPr lang="en-US" i="1" dirty="0" smtClean="0"/>
              <a:t>To minimize the risk of infection</a:t>
            </a:r>
          </a:p>
          <a:p>
            <a:pPr>
              <a:buNone/>
            </a:pPr>
            <a:r>
              <a:rPr lang="en-US" i="1" dirty="0" smtClean="0"/>
              <a:t>To obtain medical attention</a:t>
            </a:r>
          </a:p>
          <a:p>
            <a:pPr>
              <a:buNone/>
            </a:pPr>
            <a:r>
              <a:rPr lang="en-US" dirty="0" smtClean="0">
                <a:solidFill>
                  <a:srgbClr val="00B050"/>
                </a:solidFill>
              </a:rPr>
              <a:t>For serious wounds</a:t>
            </a:r>
          </a:p>
          <a:p>
            <a:pPr>
              <a:buFont typeface="Wingdings" pitchFamily="2" charset="2"/>
              <a:buChar char="Ø"/>
            </a:pPr>
            <a:r>
              <a:rPr lang="en-US" dirty="0" smtClean="0"/>
              <a:t>Control bleeding by applying direct pressure and raising the injured part</a:t>
            </a:r>
          </a:p>
          <a:p>
            <a:pPr>
              <a:buFont typeface="Wingdings" pitchFamily="2" charset="2"/>
              <a:buChar char="Ø"/>
            </a:pPr>
            <a:r>
              <a:rPr lang="en-US" dirty="0" smtClean="0"/>
              <a:t>Cover the wound with a sterile dressing or a clean pad bandaged in place</a:t>
            </a:r>
            <a:endParaRPr lang="en-US" dirty="0"/>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Arrange patient’s removal to hospital</a:t>
            </a:r>
          </a:p>
          <a:p>
            <a:pPr>
              <a:buNone/>
            </a:pPr>
            <a:r>
              <a:rPr lang="en-US" i="1" dirty="0" smtClean="0">
                <a:solidFill>
                  <a:srgbClr val="00B050"/>
                </a:solidFill>
              </a:rPr>
              <a:t>For superficial bites</a:t>
            </a:r>
          </a:p>
          <a:p>
            <a:pPr>
              <a:buFont typeface="Wingdings" pitchFamily="2" charset="2"/>
              <a:buChar char="Ø"/>
            </a:pPr>
            <a:r>
              <a:rPr lang="en-US" dirty="0" smtClean="0"/>
              <a:t>Wash the wound thoroughly with soap and warm water</a:t>
            </a:r>
          </a:p>
          <a:p>
            <a:pPr>
              <a:buFont typeface="Wingdings" pitchFamily="2" charset="2"/>
              <a:buChar char="Ø"/>
            </a:pPr>
            <a:r>
              <a:rPr lang="en-US" dirty="0" smtClean="0"/>
              <a:t>Pat the wound dry with clean gauze swabs and cover with an adhesive dressing or a small sterile dressing</a:t>
            </a:r>
          </a:p>
          <a:p>
            <a:pPr>
              <a:buFont typeface="Wingdings" pitchFamily="2" charset="2"/>
              <a:buChar char="Ø"/>
            </a:pPr>
            <a:r>
              <a:rPr lang="en-US" dirty="0" smtClean="0"/>
              <a:t>Advice the casualty to see a doctor incase inoculation is needed</a:t>
            </a:r>
          </a:p>
          <a:p>
            <a:pPr>
              <a:buNone/>
            </a:pPr>
            <a:endParaRPr lang="en-US" i="1" dirty="0" smtClean="0">
              <a:solidFill>
                <a:srgbClr val="00B050"/>
              </a:solidFill>
            </a:endParaRPr>
          </a:p>
          <a:p>
            <a:pPr>
              <a:buNone/>
            </a:pPr>
            <a:endParaRPr lang="en-US" i="1" dirty="0" smtClean="0">
              <a:solidFill>
                <a:srgbClr val="00B050"/>
              </a:solidFill>
            </a:endParaRPr>
          </a:p>
          <a:p>
            <a:pPr>
              <a:buNone/>
            </a:pPr>
            <a:endParaRPr lang="en-US" i="1" dirty="0">
              <a:solidFill>
                <a:srgbClr val="00B050"/>
              </a:solidFill>
            </a:endParaRPr>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Insect Stings</a:t>
            </a:r>
            <a:endParaRPr lang="en-US" dirty="0"/>
          </a:p>
        </p:txBody>
      </p:sp>
      <p:sp>
        <p:nvSpPr>
          <p:cNvPr id="3" name="Content Placeholder 2"/>
          <p:cNvSpPr>
            <a:spLocks noGrp="1"/>
          </p:cNvSpPr>
          <p:nvPr>
            <p:ph idx="1"/>
          </p:nvPr>
        </p:nvSpPr>
        <p:spPr/>
        <p:txBody>
          <a:bodyPr/>
          <a:lstStyle/>
          <a:p>
            <a:pPr>
              <a:buNone/>
            </a:pPr>
            <a:r>
              <a:rPr lang="en-US" dirty="0" smtClean="0"/>
              <a:t>	Bee, wasp and hornet stings are painful rather than dangerous</a:t>
            </a:r>
          </a:p>
          <a:p>
            <a:pPr>
              <a:buNone/>
            </a:pPr>
            <a:r>
              <a:rPr lang="en-US" i="1" dirty="0" smtClean="0">
                <a:solidFill>
                  <a:srgbClr val="00B050"/>
                </a:solidFill>
              </a:rPr>
              <a:t>Aims of treatment</a:t>
            </a:r>
          </a:p>
          <a:p>
            <a:pPr>
              <a:buFont typeface="Wingdings" pitchFamily="2" charset="2"/>
              <a:buChar char="Ø"/>
            </a:pPr>
            <a:r>
              <a:rPr lang="en-US" dirty="0" smtClean="0"/>
              <a:t>To relieve swelling and pain</a:t>
            </a:r>
          </a:p>
          <a:p>
            <a:pPr>
              <a:buFont typeface="Wingdings" pitchFamily="2" charset="2"/>
              <a:buChar char="Ø"/>
            </a:pPr>
            <a:r>
              <a:rPr lang="en-US" dirty="0" smtClean="0"/>
              <a:t>To remove to hospital if necessary</a:t>
            </a:r>
          </a:p>
          <a:p>
            <a:pPr>
              <a:buNone/>
            </a:pPr>
            <a:r>
              <a:rPr lang="en-US" i="1" dirty="0" smtClean="0">
                <a:solidFill>
                  <a:srgbClr val="00B050"/>
                </a:solidFill>
              </a:rPr>
              <a:t>For a sting in the skin</a:t>
            </a:r>
          </a:p>
          <a:p>
            <a:pPr>
              <a:buFont typeface="Wingdings" pitchFamily="2" charset="2"/>
              <a:buChar char="Ø"/>
            </a:pPr>
            <a:r>
              <a:rPr lang="en-US" dirty="0" smtClean="0"/>
              <a:t>If the casualty shows signs of anaphylactic shock, call 911</a:t>
            </a:r>
            <a:endParaRPr lang="en-US" dirty="0"/>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If the sting is in the wound, pluck it out firmly with fine tweezers</a:t>
            </a:r>
          </a:p>
          <a:p>
            <a:pPr>
              <a:buFont typeface="Wingdings" pitchFamily="2" charset="2"/>
              <a:buChar char="Ø"/>
            </a:pPr>
            <a:r>
              <a:rPr lang="en-US" dirty="0" smtClean="0"/>
              <a:t>Apply a cold compress to relieve pain and minimize swelling. Advice the casualty to see a doctor if the pain and swelling persist</a:t>
            </a:r>
          </a:p>
          <a:p>
            <a:pPr>
              <a:buNone/>
            </a:pPr>
            <a:r>
              <a:rPr lang="en-US" i="1" dirty="0" smtClean="0">
                <a:solidFill>
                  <a:srgbClr val="00B050"/>
                </a:solidFill>
              </a:rPr>
              <a:t>For a sting in the mouth</a:t>
            </a:r>
          </a:p>
          <a:p>
            <a:pPr>
              <a:buFont typeface="Wingdings" pitchFamily="2" charset="2"/>
              <a:buChar char="Ø"/>
            </a:pPr>
            <a:r>
              <a:rPr lang="en-US" i="1" dirty="0" smtClean="0"/>
              <a:t>Give the casualty ice to suck or cold water to sip to minimize the swelling</a:t>
            </a:r>
            <a:endParaRPr lang="en-US" i="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FF0000"/>
                </a:solidFill>
                <a:latin typeface="Algerian" pitchFamily="82" charset="0"/>
              </a:rPr>
              <a:t>Basics of First Aid</a:t>
            </a:r>
            <a:endParaRPr lang="en-US" i="1" dirty="0">
              <a:solidFill>
                <a:srgbClr val="FF0000"/>
              </a:solidFill>
              <a:latin typeface="Algerian" pitchFamily="82" charset="0"/>
            </a:endParaRPr>
          </a:p>
        </p:txBody>
      </p:sp>
      <p:sp>
        <p:nvSpPr>
          <p:cNvPr id="3" name="Content Placeholder 2"/>
          <p:cNvSpPr>
            <a:spLocks noGrp="1"/>
          </p:cNvSpPr>
          <p:nvPr>
            <p:ph idx="1"/>
          </p:nvPr>
        </p:nvSpPr>
        <p:spPr/>
        <p:txBody>
          <a:bodyPr/>
          <a:lstStyle/>
          <a:p>
            <a:pPr>
              <a:buFont typeface="Wingdings" pitchFamily="2" charset="2"/>
              <a:buChar char="Ø"/>
            </a:pPr>
            <a:endParaRPr lang="en-US" dirty="0" smtClean="0"/>
          </a:p>
          <a:p>
            <a:pPr>
              <a:buFont typeface="Wingdings" pitchFamily="2" charset="2"/>
              <a:buChar char="Ø"/>
            </a:pPr>
            <a:r>
              <a:rPr lang="en-US" dirty="0" smtClean="0"/>
              <a:t>Basic First Aid refers to the initial process of assessing and addressing the needs of someone who has been injured or is in physiological distress due to chocking, a heart attack, allergic reactions,drugs,alcohol or other medical emergencies</a:t>
            </a:r>
            <a:endParaRPr lang="en-US" dirty="0"/>
          </a:p>
        </p:txBody>
      </p:sp>
    </p:spTree>
  </p:cSld>
  <p:clrMapOvr>
    <a:masterClrMapping/>
  </p:clrMapOvr>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Call for help.</a:t>
            </a:r>
          </a:p>
          <a:p>
            <a:pPr>
              <a:buNone/>
            </a:pPr>
            <a:endParaRPr lang="en-US" dirty="0" smtClean="0"/>
          </a:p>
          <a:p>
            <a:pPr>
              <a:buFont typeface="Wingdings" pitchFamily="2" charset="2"/>
              <a:buChar char="Ø"/>
            </a:pPr>
            <a:r>
              <a:rPr lang="en-US" dirty="0" smtClean="0"/>
              <a:t>Reassure the casualty</a:t>
            </a:r>
            <a:endParaRPr lang="en-US" dirty="0"/>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Marine Stings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solidFill>
                  <a:srgbClr val="00B050"/>
                </a:solidFill>
              </a:rPr>
              <a:t>Aims of treatment </a:t>
            </a:r>
          </a:p>
          <a:p>
            <a:pPr>
              <a:buNone/>
            </a:pPr>
            <a:r>
              <a:rPr lang="en-US" dirty="0" smtClean="0"/>
              <a:t>	To reassure the casualty</a:t>
            </a:r>
          </a:p>
          <a:p>
            <a:pPr>
              <a:buNone/>
            </a:pPr>
            <a:r>
              <a:rPr lang="en-US" dirty="0" smtClean="0"/>
              <a:t>	To inactivate stinging cells before they release their venom and to neutralize any free venom</a:t>
            </a:r>
          </a:p>
          <a:p>
            <a:pPr>
              <a:buNone/>
            </a:pPr>
            <a:r>
              <a:rPr lang="en-US" dirty="0" smtClean="0"/>
              <a:t>	To relieve pain and discomfort</a:t>
            </a:r>
          </a:p>
          <a:p>
            <a:pPr>
              <a:buFont typeface="Wingdings" pitchFamily="2" charset="2"/>
              <a:buChar char="Ø"/>
            </a:pPr>
            <a:r>
              <a:rPr lang="en-US" dirty="0" smtClean="0"/>
              <a:t>Reassure the casualty and sit him or her down. Pour copious amounts of vinegar or sea water over the injury to incapacitate stinging cells that have not yet released venom</a:t>
            </a:r>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Alcohol may aggravate the injury and should not be used</a:t>
            </a:r>
          </a:p>
          <a:p>
            <a:pPr>
              <a:buNone/>
            </a:pPr>
            <a:r>
              <a:rPr lang="en-US" dirty="0" smtClean="0"/>
              <a:t>	Avoid rubbing sand on the affected area</a:t>
            </a:r>
          </a:p>
          <a:p>
            <a:pPr>
              <a:buFont typeface="Wingdings" pitchFamily="2" charset="2"/>
              <a:buChar char="Ø"/>
            </a:pPr>
            <a:r>
              <a:rPr lang="en-US" dirty="0" smtClean="0"/>
              <a:t>Dust a dry powder over the skin around the affected area to make any remaining stinging cells stick together. You can use talcum powder or meat tenderiser.Meat tenderiser contains papain which inactivates venom</a:t>
            </a:r>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Gently brush off the powder with a clean, non-fluffy pad</a:t>
            </a:r>
          </a:p>
          <a:p>
            <a:pPr>
              <a:buNone/>
            </a:pPr>
            <a:endParaRPr lang="en-US" dirty="0" smtClean="0"/>
          </a:p>
          <a:p>
            <a:pPr>
              <a:buFont typeface="Wingdings" pitchFamily="2" charset="2"/>
              <a:buChar char="q"/>
            </a:pPr>
            <a:r>
              <a:rPr lang="en-US" dirty="0" smtClean="0"/>
              <a:t>If severe call for help</a:t>
            </a:r>
            <a:endParaRPr lang="en-US" dirty="0"/>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Marine Puncture Wounds</a:t>
            </a:r>
            <a:endParaRPr lang="en-US" dirty="0"/>
          </a:p>
        </p:txBody>
      </p:sp>
      <p:sp>
        <p:nvSpPr>
          <p:cNvPr id="3" name="Content Placeholder 2"/>
          <p:cNvSpPr>
            <a:spLocks noGrp="1"/>
          </p:cNvSpPr>
          <p:nvPr>
            <p:ph idx="1"/>
          </p:nvPr>
        </p:nvSpPr>
        <p:spPr/>
        <p:txBody>
          <a:bodyPr/>
          <a:lstStyle/>
          <a:p>
            <a:pPr>
              <a:buNone/>
            </a:pPr>
            <a:r>
              <a:rPr lang="en-US" i="1" dirty="0" smtClean="0">
                <a:solidFill>
                  <a:srgbClr val="00B050"/>
                </a:solidFill>
              </a:rPr>
              <a:t>Aims</a:t>
            </a:r>
          </a:p>
          <a:p>
            <a:pPr>
              <a:buNone/>
            </a:pPr>
            <a:r>
              <a:rPr lang="en-US" i="1" dirty="0" smtClean="0"/>
              <a:t>To inactivate the venom</a:t>
            </a:r>
          </a:p>
          <a:p>
            <a:pPr>
              <a:buNone/>
            </a:pPr>
            <a:r>
              <a:rPr lang="en-US" i="1" dirty="0" smtClean="0"/>
              <a:t>To obtain medical aid</a:t>
            </a:r>
          </a:p>
          <a:p>
            <a:pPr>
              <a:buFont typeface="Wingdings" pitchFamily="2" charset="2"/>
              <a:buChar char="Ø"/>
            </a:pPr>
            <a:r>
              <a:rPr lang="en-US" dirty="0" smtClean="0"/>
              <a:t>Put the injured part in water as hot as the casualty can bear for at least 30 minutes. Top up the water as it cools being careful not to scald the casualty</a:t>
            </a:r>
          </a:p>
          <a:p>
            <a:pPr>
              <a:buNone/>
            </a:pPr>
            <a:endParaRPr lang="en-US" i="1" dirty="0"/>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Take or send the casualty to hospital where spines remaining in the skin may have to be removed</a:t>
            </a:r>
          </a:p>
          <a:p>
            <a:pPr>
              <a:buNone/>
            </a:pPr>
            <a:r>
              <a:rPr lang="en-US" i="1" dirty="0" smtClean="0">
                <a:solidFill>
                  <a:srgbClr val="00B050"/>
                </a:solidFill>
              </a:rPr>
              <a:t>Snake Bites</a:t>
            </a:r>
          </a:p>
          <a:p>
            <a:pPr>
              <a:buNone/>
            </a:pPr>
            <a:r>
              <a:rPr lang="en-US" dirty="0" smtClean="0"/>
              <a:t>	The only poisonous snake native to mainland Britain is the adder</a:t>
            </a:r>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treatment</a:t>
            </a:r>
            <a:endParaRPr lang="en-US" dirty="0"/>
          </a:p>
        </p:txBody>
      </p:sp>
      <p:sp>
        <p:nvSpPr>
          <p:cNvPr id="3" name="Content Placeholder 2"/>
          <p:cNvSpPr>
            <a:spLocks noGrp="1"/>
          </p:cNvSpPr>
          <p:nvPr>
            <p:ph idx="1"/>
          </p:nvPr>
        </p:nvSpPr>
        <p:spPr/>
        <p:txBody>
          <a:bodyPr/>
          <a:lstStyle/>
          <a:p>
            <a:pPr>
              <a:buNone/>
            </a:pPr>
            <a:r>
              <a:rPr lang="en-US" dirty="0" smtClean="0"/>
              <a:t>	To reassure the casualty</a:t>
            </a:r>
          </a:p>
          <a:p>
            <a:pPr>
              <a:buNone/>
            </a:pPr>
            <a:r>
              <a:rPr lang="en-US" dirty="0" smtClean="0"/>
              <a:t>	To prevent the spread of the venom</a:t>
            </a:r>
          </a:p>
          <a:p>
            <a:pPr>
              <a:buNone/>
            </a:pPr>
            <a:r>
              <a:rPr lang="en-US" dirty="0" smtClean="0"/>
              <a:t>	To arrange urgent removal of the casualty to hospital</a:t>
            </a:r>
          </a:p>
          <a:p>
            <a:pPr>
              <a:buFont typeface="Wingdings" pitchFamily="2" charset="2"/>
              <a:buChar char="Ø"/>
            </a:pPr>
            <a:r>
              <a:rPr lang="en-US" dirty="0" smtClean="0"/>
              <a:t>Lay the casualty down. Tell her to keep calm and still</a:t>
            </a:r>
          </a:p>
          <a:p>
            <a:pPr>
              <a:buFont typeface="Wingdings" pitchFamily="2" charset="2"/>
              <a:buChar char="Ø"/>
            </a:pPr>
            <a:r>
              <a:rPr lang="en-US" dirty="0" smtClean="0"/>
              <a:t>Wash the wound well and pat dry with clean swabs. Call 911.</a:t>
            </a:r>
            <a:endParaRPr lang="en-US" dirty="0"/>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q"/>
            </a:pPr>
            <a:r>
              <a:rPr lang="en-US" dirty="0" smtClean="0"/>
              <a:t>Do not apply a torniquet,slash the wound with a knife or suck out the venom</a:t>
            </a:r>
          </a:p>
          <a:p>
            <a:pPr>
              <a:buFont typeface="Wingdings" pitchFamily="2" charset="2"/>
              <a:buChar char="Ø"/>
            </a:pPr>
            <a:r>
              <a:rPr lang="en-US" dirty="0" smtClean="0"/>
              <a:t>Lightly compress the limb above the wound with a roller bandage.Immobilise the injury</a:t>
            </a:r>
          </a:p>
          <a:p>
            <a:pPr>
              <a:buFont typeface="Wingdings" pitchFamily="2" charset="2"/>
              <a:buChar char="q"/>
            </a:pPr>
            <a:r>
              <a:rPr lang="en-US" dirty="0" smtClean="0"/>
              <a:t>If she stops breathing, be ready to resuscitate</a:t>
            </a:r>
          </a:p>
          <a:p>
            <a:pPr>
              <a:buFont typeface="Wingdings" pitchFamily="2" charset="2"/>
              <a:buChar char="Ø"/>
            </a:pPr>
            <a:endParaRPr lang="en-US" dirty="0"/>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BANDAGING</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Definition of a bandage</a:t>
            </a:r>
          </a:p>
          <a:p>
            <a:pPr>
              <a:buFont typeface="Wingdings" pitchFamily="2" charset="2"/>
              <a:buChar char="Ø"/>
            </a:pPr>
            <a:r>
              <a:rPr lang="en-US" dirty="0" smtClean="0"/>
              <a:t>A strip of material mainly used to support and immobilize a part of the body</a:t>
            </a:r>
          </a:p>
          <a:p>
            <a:pPr>
              <a:buNone/>
            </a:pPr>
            <a:r>
              <a:rPr lang="en-US" b="1" dirty="0" smtClean="0"/>
              <a:t>USES</a:t>
            </a:r>
          </a:p>
          <a:p>
            <a:pPr>
              <a:buFont typeface="Wingdings" pitchFamily="2" charset="2"/>
              <a:buChar char="Ø"/>
            </a:pPr>
            <a:r>
              <a:rPr lang="en-US" dirty="0" smtClean="0"/>
              <a:t>To support-fractured bone</a:t>
            </a:r>
          </a:p>
          <a:p>
            <a:pPr>
              <a:buFont typeface="Wingdings" pitchFamily="2" charset="2"/>
              <a:buChar char="Ø"/>
            </a:pPr>
            <a:r>
              <a:rPr lang="en-US" dirty="0" smtClean="0"/>
              <a:t>To immobilize-dislocated shoulder/jaw</a:t>
            </a:r>
          </a:p>
          <a:p>
            <a:pPr>
              <a:buFont typeface="Wingdings" pitchFamily="2" charset="2"/>
              <a:buChar char="Ø"/>
            </a:pPr>
            <a:r>
              <a:rPr lang="en-US" dirty="0" smtClean="0"/>
              <a:t>To apply pressure-stop bleeding and improve venous blood flow</a:t>
            </a:r>
            <a:endParaRPr lang="en-US" dirty="0"/>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Ø"/>
            </a:pPr>
            <a:r>
              <a:rPr lang="en-US" dirty="0" smtClean="0"/>
              <a:t>To secure a dressing in place</a:t>
            </a:r>
          </a:p>
          <a:p>
            <a:pPr>
              <a:buFont typeface="Wingdings" pitchFamily="2" charset="2"/>
              <a:buChar char="Ø"/>
            </a:pPr>
            <a:r>
              <a:rPr lang="en-US" dirty="0" smtClean="0"/>
              <a:t>To retain splints in place</a:t>
            </a:r>
          </a:p>
          <a:p>
            <a:pPr>
              <a:buNone/>
            </a:pPr>
            <a:r>
              <a:rPr lang="en-US" dirty="0" smtClean="0"/>
              <a:t>	</a:t>
            </a:r>
            <a:r>
              <a:rPr lang="en-US" b="1" dirty="0" smtClean="0"/>
              <a:t>PRINCIPLES AND PROCEDURES FOR APPLYING BANDAGES</a:t>
            </a:r>
          </a:p>
          <a:p>
            <a:pPr>
              <a:buFont typeface="Wingdings" pitchFamily="2" charset="2"/>
              <a:buChar char="Ø"/>
            </a:pPr>
            <a:r>
              <a:rPr lang="en-US" dirty="0" smtClean="0"/>
              <a:t>Wash hands and wear gloves when necessary</a:t>
            </a:r>
          </a:p>
          <a:p>
            <a:pPr>
              <a:buFont typeface="Wingdings" pitchFamily="2" charset="2"/>
              <a:buChar char="Ø"/>
            </a:pPr>
            <a:r>
              <a:rPr lang="en-US" dirty="0" smtClean="0"/>
              <a:t>Assist victim to assume a comfortable position on bed or on chair and support the body part to be bandaged.</a:t>
            </a:r>
          </a:p>
          <a:p>
            <a:pPr>
              <a:buFont typeface="Wingdings" pitchFamily="2" charset="2"/>
              <a:buChar char="Ø"/>
            </a:pPr>
            <a:r>
              <a:rPr lang="en-US" dirty="0" smtClean="0"/>
              <a:t>Always stand infront of the part/victim to be bandaged except when applying a bandage to the head, eye and ear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i="1" dirty="0" smtClean="0">
                <a:solidFill>
                  <a:srgbClr val="FF0000"/>
                </a:solidFill>
                <a:latin typeface="Agency FB" pitchFamily="34" charset="0"/>
              </a:rPr>
              <a:t>1.Evaluate the situation</a:t>
            </a:r>
          </a:p>
          <a:p>
            <a:pPr>
              <a:buNone/>
            </a:pPr>
            <a:r>
              <a:rPr lang="en-US" dirty="0" smtClean="0"/>
              <a:t>	Are there things that might put you at risk of harm? Are you or the victim threatened by fire, toxic smoke or gases, an unstable building, live electrical wires or other dangerous scenario? Do not rush into a situation where you could end up as a victim yourself</a:t>
            </a:r>
            <a:endParaRPr lang="en-US" dirty="0"/>
          </a:p>
        </p:txBody>
      </p:sp>
    </p:spTree>
  </p:cSld>
  <p:clrMapOvr>
    <a:masterClrMapping/>
  </p:clrMapOvr>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Be sure the bandage is rolled firm</a:t>
            </a:r>
          </a:p>
          <a:p>
            <a:pPr>
              <a:buFont typeface="Wingdings" pitchFamily="2" charset="2"/>
              <a:buChar char="Ø"/>
            </a:pPr>
            <a:r>
              <a:rPr lang="en-US" dirty="0" smtClean="0"/>
              <a:t>Make sure the body part to be bandaged is clean and dry</a:t>
            </a:r>
          </a:p>
          <a:p>
            <a:pPr>
              <a:buFont typeface="Wingdings" pitchFamily="2" charset="2"/>
              <a:buChar char="Ø"/>
            </a:pPr>
            <a:r>
              <a:rPr lang="en-US" dirty="0" smtClean="0"/>
              <a:t>Assess skin before applying bandage for any breakdown</a:t>
            </a:r>
          </a:p>
          <a:p>
            <a:pPr>
              <a:buFont typeface="Wingdings" pitchFamily="2" charset="2"/>
              <a:buChar char="Ø"/>
            </a:pPr>
            <a:r>
              <a:rPr lang="en-US" dirty="0" smtClean="0"/>
              <a:t>Observe circulation by noting pulse, surface temperature, skin color and sensation of the body part to be wrapped</a:t>
            </a:r>
            <a:endParaRPr lang="en-US" dirty="0"/>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Always start bandaging from inner to outer aspect and far to near end</a:t>
            </a:r>
          </a:p>
          <a:p>
            <a:pPr>
              <a:buFont typeface="Wingdings" pitchFamily="2" charset="2"/>
              <a:buChar char="Ø"/>
            </a:pPr>
            <a:r>
              <a:rPr lang="en-US" dirty="0" smtClean="0"/>
              <a:t>When bandaging a joint, ensure flexibility of the joint except if immobilization of joint is required</a:t>
            </a:r>
          </a:p>
          <a:p>
            <a:pPr>
              <a:buFont typeface="Wingdings" pitchFamily="2" charset="2"/>
              <a:buChar char="Ø"/>
            </a:pPr>
            <a:r>
              <a:rPr lang="en-US" dirty="0" smtClean="0"/>
              <a:t>Cover the area two inches above and two inches below the affected area</a:t>
            </a:r>
          </a:p>
          <a:p>
            <a:pPr>
              <a:buFont typeface="Wingdings" pitchFamily="2" charset="2"/>
              <a:buChar char="Ø"/>
            </a:pPr>
            <a:r>
              <a:rPr lang="en-US" dirty="0" smtClean="0"/>
              <a:t>Overlap turns and slightly stretch the bandage</a:t>
            </a:r>
            <a:endParaRPr lang="en-US" dirty="0"/>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Cover 2/3 of the previous turn</a:t>
            </a:r>
          </a:p>
          <a:p>
            <a:pPr>
              <a:buFont typeface="Wingdings" pitchFamily="2" charset="2"/>
              <a:buChar char="Ø"/>
            </a:pPr>
            <a:r>
              <a:rPr lang="en-US" dirty="0" smtClean="0"/>
              <a:t>Where possible, leave fingertips or toe tips exposed for observation(adequacy of circulation)</a:t>
            </a:r>
          </a:p>
          <a:p>
            <a:pPr>
              <a:buFont typeface="Wingdings" pitchFamily="2" charset="2"/>
              <a:buChar char="Ø"/>
            </a:pPr>
            <a:r>
              <a:rPr lang="en-US" dirty="0" smtClean="0"/>
              <a:t>End the bandage on the outer side of the body. Do not end a bandage on wound or at the back of the body</a:t>
            </a:r>
            <a:endParaRPr lang="en-US" dirty="0"/>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BANDAGES</a:t>
            </a:r>
            <a:endParaRPr lang="en-US" b="1"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Triangular</a:t>
            </a:r>
          </a:p>
          <a:p>
            <a:pPr>
              <a:buNone/>
            </a:pPr>
            <a:r>
              <a:rPr lang="en-US" dirty="0" smtClean="0"/>
              <a:t>	Could be used on many parts of the body to support and immobilize</a:t>
            </a:r>
          </a:p>
          <a:p>
            <a:pPr>
              <a:buFont typeface="Wingdings" pitchFamily="2" charset="2"/>
              <a:buChar char="Ø"/>
            </a:pPr>
            <a:r>
              <a:rPr lang="en-US" dirty="0" smtClean="0"/>
              <a:t>Crape bandage</a:t>
            </a:r>
          </a:p>
          <a:p>
            <a:pPr>
              <a:buNone/>
            </a:pPr>
            <a:r>
              <a:rPr lang="en-US" dirty="0" smtClean="0"/>
              <a:t>	Type of woven gauze which has the quality of stretching</a:t>
            </a:r>
          </a:p>
          <a:p>
            <a:pPr>
              <a:buFont typeface="Wingdings" pitchFamily="2" charset="2"/>
              <a:buChar char="Ø"/>
            </a:pPr>
            <a:r>
              <a:rPr lang="en-US" dirty="0" smtClean="0"/>
              <a:t>Gauze/cotton bandage</a:t>
            </a:r>
          </a:p>
          <a:p>
            <a:pPr>
              <a:buNone/>
            </a:pPr>
            <a:r>
              <a:rPr lang="en-US" dirty="0" smtClean="0"/>
              <a:t>	Lightly woven cotton material. Frequently used to retain dressings on wounds on fingers,hands,toes,feet,ears,eyes and head</a:t>
            </a:r>
          </a:p>
          <a:p>
            <a:pPr>
              <a:buNone/>
            </a:pPr>
            <a:endParaRPr lang="en-US" dirty="0"/>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Adhesive bandage</a:t>
            </a:r>
          </a:p>
          <a:p>
            <a:pPr>
              <a:buNone/>
            </a:pPr>
            <a:r>
              <a:rPr lang="en-US" dirty="0" smtClean="0"/>
              <a:t>	Used to retain dressing and also used where application of pressure to an area is required</a:t>
            </a:r>
          </a:p>
          <a:p>
            <a:pPr>
              <a:buNone/>
            </a:pPr>
            <a:r>
              <a:rPr lang="en-US" b="1" dirty="0" smtClean="0"/>
              <a:t>	METHODS OF APPLYING BANDAGES</a:t>
            </a:r>
          </a:p>
          <a:p>
            <a:pPr>
              <a:buFont typeface="Wingdings" pitchFamily="2" charset="2"/>
              <a:buChar char="Ø"/>
            </a:pPr>
            <a:r>
              <a:rPr lang="en-US" dirty="0" smtClean="0"/>
              <a:t>Circular</a:t>
            </a:r>
          </a:p>
          <a:p>
            <a:pPr>
              <a:buFont typeface="Wingdings" pitchFamily="2" charset="2"/>
              <a:buChar char="Ø"/>
            </a:pPr>
            <a:r>
              <a:rPr lang="en-US" dirty="0" smtClean="0"/>
              <a:t>Spiral </a:t>
            </a:r>
          </a:p>
          <a:p>
            <a:pPr>
              <a:buFont typeface="Wingdings" pitchFamily="2" charset="2"/>
              <a:buChar char="Ø"/>
            </a:pPr>
            <a:r>
              <a:rPr lang="en-US" dirty="0" smtClean="0"/>
              <a:t>Reverse spiral</a:t>
            </a:r>
          </a:p>
          <a:p>
            <a:pPr>
              <a:buFont typeface="Wingdings" pitchFamily="2" charset="2"/>
              <a:buChar char="Ø"/>
            </a:pPr>
            <a:r>
              <a:rPr lang="en-US" dirty="0" smtClean="0"/>
              <a:t>Figure of eight</a:t>
            </a:r>
          </a:p>
          <a:p>
            <a:pPr>
              <a:buFont typeface="Wingdings" pitchFamily="2" charset="2"/>
              <a:buChar char="Ø"/>
            </a:pPr>
            <a:endParaRPr lang="en-US" b="1" dirty="0" smtClean="0"/>
          </a:p>
          <a:p>
            <a:pPr>
              <a:buFont typeface="Wingdings" pitchFamily="2" charset="2"/>
              <a:buChar char="Ø"/>
            </a:pPr>
            <a:endParaRPr lang="en-US" b="1" dirty="0"/>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CIRCULAR TURN</a:t>
            </a:r>
            <a:endParaRPr lang="en-US" b="1" dirty="0"/>
          </a:p>
        </p:txBody>
      </p:sp>
      <p:sp>
        <p:nvSpPr>
          <p:cNvPr id="3" name="Content Placeholder 2"/>
          <p:cNvSpPr>
            <a:spLocks noGrp="1"/>
          </p:cNvSpPr>
          <p:nvPr>
            <p:ph idx="1"/>
          </p:nvPr>
        </p:nvSpPr>
        <p:spPr/>
        <p:txBody>
          <a:bodyPr/>
          <a:lstStyle/>
          <a:p>
            <a:pPr>
              <a:buFont typeface="Wingdings" pitchFamily="2" charset="2"/>
              <a:buChar char="Ø"/>
            </a:pPr>
            <a:r>
              <a:rPr lang="en-US" dirty="0" smtClean="0"/>
              <a:t>Used to anchor bandages and to terminate bandages</a:t>
            </a:r>
          </a:p>
          <a:p>
            <a:pPr>
              <a:buFont typeface="Wingdings" pitchFamily="2" charset="2"/>
              <a:buChar char="Ø"/>
            </a:pPr>
            <a:r>
              <a:rPr lang="en-US" dirty="0" smtClean="0"/>
              <a:t>Apply the end of the bandage to the part of the body to be bandaged</a:t>
            </a:r>
          </a:p>
          <a:p>
            <a:pPr>
              <a:buFont typeface="Wingdings" pitchFamily="2" charset="2"/>
              <a:buChar char="Ø"/>
            </a:pPr>
            <a:r>
              <a:rPr lang="en-US" dirty="0" smtClean="0"/>
              <a:t>Encircle the body part a few a few times or as needed, each turn directly covering the previous turn</a:t>
            </a:r>
            <a:endParaRPr lang="en-US" dirty="0"/>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Secure the end of the bandage with tapes, metal clips or a safety pin over an uninjured area</a:t>
            </a:r>
          </a:p>
          <a:p>
            <a:pPr>
              <a:buNone/>
            </a:pPr>
            <a:r>
              <a:rPr lang="en-US" b="1" dirty="0" smtClean="0"/>
              <a:t>SPIRAL TURN</a:t>
            </a:r>
          </a:p>
          <a:p>
            <a:pPr>
              <a:buFont typeface="Wingdings" pitchFamily="2" charset="2"/>
              <a:buChar char="Ø"/>
            </a:pPr>
            <a:r>
              <a:rPr lang="en-US" dirty="0" smtClean="0"/>
              <a:t>Bandage cylindrical parts of the body that are fairly uniform in circumference such as the upper arm or leg</a:t>
            </a:r>
            <a:endParaRPr lang="en-US" dirty="0"/>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Make two circular turns to begin the bandage</a:t>
            </a:r>
          </a:p>
          <a:p>
            <a:pPr>
              <a:buFont typeface="Wingdings" pitchFamily="2" charset="2"/>
              <a:buChar char="Ø"/>
            </a:pPr>
            <a:r>
              <a:rPr lang="en-US" dirty="0" smtClean="0"/>
              <a:t>Continue spiral turns at about a 30 degree angle, each turn overlapping  the preceding one by 2/3 the width of the bandage</a:t>
            </a:r>
          </a:p>
          <a:p>
            <a:pPr>
              <a:buFont typeface="Wingdings" pitchFamily="2" charset="2"/>
              <a:buChar char="Ø"/>
            </a:pPr>
            <a:r>
              <a:rPr lang="en-US" dirty="0" smtClean="0"/>
              <a:t>Terminate the bandage with two circular turns and secure the end as described for circular turns</a:t>
            </a:r>
            <a:endParaRPr lang="en-US" dirty="0"/>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SPIRAL REVERSE TURN</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Ø"/>
            </a:pPr>
            <a:r>
              <a:rPr lang="en-US" dirty="0" smtClean="0"/>
              <a:t>Begin with two circular turns and bring the bandage upward at about a 30 degree angle</a:t>
            </a:r>
          </a:p>
          <a:p>
            <a:pPr>
              <a:buFont typeface="Wingdings" pitchFamily="2" charset="2"/>
              <a:buChar char="Ø"/>
            </a:pPr>
            <a:r>
              <a:rPr lang="en-US" dirty="0" smtClean="0"/>
              <a:t>Place the thumb of the free hand on the upper edge of the bandage</a:t>
            </a:r>
          </a:p>
          <a:p>
            <a:pPr>
              <a:buFont typeface="Wingdings" pitchFamily="2" charset="2"/>
              <a:buChar char="Ø"/>
            </a:pPr>
            <a:r>
              <a:rPr lang="en-US" dirty="0" smtClean="0"/>
              <a:t>The thumb will hold the bandage while it is folded on itself</a:t>
            </a:r>
          </a:p>
          <a:p>
            <a:pPr>
              <a:buFont typeface="Wingdings" pitchFamily="2" charset="2"/>
              <a:buChar char="Ø"/>
            </a:pPr>
            <a:r>
              <a:rPr lang="en-US" dirty="0" smtClean="0"/>
              <a:t>Unroll the bandage about 4-6 and turn the hand so that the bandage is folded down</a:t>
            </a:r>
          </a:p>
          <a:p>
            <a:pPr>
              <a:buFont typeface="Wingdings" pitchFamily="2" charset="2"/>
              <a:buChar char="Ø"/>
            </a:pPr>
            <a:r>
              <a:rPr lang="en-US" dirty="0" smtClean="0"/>
              <a:t>Terminate the bandage with two circular turns and secure the end as described for circular turns</a:t>
            </a:r>
            <a:endParaRPr lang="en-US" dirty="0"/>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EIGHT TURN</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Applied on ankle, knee and joint</a:t>
            </a:r>
          </a:p>
          <a:p>
            <a:pPr>
              <a:buFont typeface="Wingdings" pitchFamily="2" charset="2"/>
              <a:buChar char="Ø"/>
            </a:pPr>
            <a:r>
              <a:rPr lang="en-US" dirty="0" smtClean="0"/>
              <a:t>Begin the bandage with two circular turns</a:t>
            </a:r>
          </a:p>
          <a:p>
            <a:pPr>
              <a:buFont typeface="Wingdings" pitchFamily="2" charset="2"/>
              <a:buChar char="Ø"/>
            </a:pPr>
            <a:r>
              <a:rPr lang="en-US" dirty="0" smtClean="0"/>
              <a:t>Carry the bandage above the joint, around it and then below it. Make a figure 8.Continue above and below the joint, overlapping the previous turn by 2/3 the width of the bandage</a:t>
            </a:r>
          </a:p>
          <a:p>
            <a:pPr>
              <a:buFont typeface="Wingdings" pitchFamily="2" charset="2"/>
              <a:buChar char="Ø"/>
            </a:pPr>
            <a:r>
              <a:rPr lang="en-US" dirty="0" smtClean="0"/>
              <a:t>Terminate the bandage above the joint with two circular turns and secure the end appropriately</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	If approaching the victim will endanger your life, seek professional help immediately; they have higher levels of training and know how to handle this situations</a:t>
            </a:r>
          </a:p>
          <a:p>
            <a:pPr>
              <a:buNone/>
            </a:pPr>
            <a:r>
              <a:rPr lang="en-US" i="1" dirty="0" smtClean="0">
                <a:solidFill>
                  <a:srgbClr val="FF0000"/>
                </a:solidFill>
                <a:latin typeface="Agency FB" pitchFamily="34" charset="0"/>
              </a:rPr>
              <a:t>2.Remember your A,B,C</a:t>
            </a:r>
            <a:r>
              <a:rPr lang="en-US" dirty="0" smtClean="0"/>
              <a:t>.</a:t>
            </a:r>
          </a:p>
          <a:p>
            <a:pPr>
              <a:buNone/>
            </a:pPr>
            <a:r>
              <a:rPr lang="en-US" dirty="0" smtClean="0"/>
              <a:t>	The A,B,C refer to the three critical things you need to look out for</a:t>
            </a:r>
          </a:p>
          <a:p>
            <a:pPr>
              <a:buNone/>
            </a:pPr>
            <a:r>
              <a:rPr lang="en-US" dirty="0" smtClean="0"/>
              <a:t>	Airway-Does the person have an obstructed airway?</a:t>
            </a:r>
          </a:p>
          <a:p>
            <a:pPr>
              <a:buNone/>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t>
            </a:r>
          </a:p>
          <a:p>
            <a:pPr>
              <a:buNone/>
            </a:pPr>
            <a:r>
              <a:rPr lang="en-US" dirty="0" smtClean="0"/>
              <a:t>	Breathing-Is the person breathing</a:t>
            </a:r>
          </a:p>
          <a:p>
            <a:pPr>
              <a:buNone/>
            </a:pPr>
            <a:r>
              <a:rPr lang="en-US" dirty="0" smtClean="0"/>
              <a:t>	Circulation-Does the person show a pulse at major pulse points(wrist, carotid artery and groin)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solidFill>
                  <a:srgbClr val="00B050"/>
                </a:solidFill>
                <a:latin typeface="Algerian" pitchFamily="82" charset="0"/>
              </a:rPr>
              <a:t>Cardiovascular Emergencies</a:t>
            </a:r>
          </a:p>
          <a:p>
            <a:pPr>
              <a:buFont typeface="Courier New" pitchFamily="49" charset="0"/>
              <a:buChar char="o"/>
            </a:pPr>
            <a:r>
              <a:rPr lang="en-US" dirty="0" smtClean="0"/>
              <a:t>Shock</a:t>
            </a:r>
          </a:p>
          <a:p>
            <a:pPr>
              <a:buFont typeface="Courier New" pitchFamily="49" charset="0"/>
              <a:buChar char="o"/>
            </a:pPr>
            <a:r>
              <a:rPr lang="en-US" dirty="0" smtClean="0"/>
              <a:t>Fainting</a:t>
            </a:r>
          </a:p>
          <a:p>
            <a:pPr>
              <a:buFont typeface="Courier New" pitchFamily="49" charset="0"/>
              <a:buChar char="o"/>
            </a:pPr>
            <a:r>
              <a:rPr lang="en-US" dirty="0" smtClean="0"/>
              <a:t>Angina pectoris</a:t>
            </a:r>
          </a:p>
          <a:p>
            <a:pPr>
              <a:buFont typeface="Courier New" pitchFamily="49" charset="0"/>
              <a:buChar char="o"/>
            </a:pPr>
            <a:r>
              <a:rPr lang="en-US" dirty="0" smtClean="0"/>
              <a:t>Heart attack</a:t>
            </a:r>
          </a:p>
          <a:p>
            <a:pPr>
              <a:buFont typeface="Courier New" pitchFamily="49" charset="0"/>
              <a:buChar char="o"/>
            </a:pPr>
            <a:r>
              <a:rPr lang="en-US" dirty="0" smtClean="0"/>
              <a:t>Acute heart failure</a:t>
            </a:r>
          </a:p>
          <a:p>
            <a:pPr>
              <a:buFont typeface="Courier New" pitchFamily="49" charset="0"/>
              <a:buChar char="o"/>
            </a:pPr>
            <a:r>
              <a:rPr lang="en-US" dirty="0" smtClean="0"/>
              <a:t>Cardiac arrest</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i="1" dirty="0" smtClean="0">
                <a:solidFill>
                  <a:srgbClr val="FF0000"/>
                </a:solidFill>
                <a:latin typeface="Agency FB" pitchFamily="34" charset="0"/>
              </a:rPr>
              <a:t>3.Avoid moving the victim</a:t>
            </a:r>
          </a:p>
          <a:p>
            <a:pPr>
              <a:buNone/>
            </a:pPr>
            <a:r>
              <a:rPr lang="en-US" dirty="0" smtClean="0"/>
              <a:t>	Avoid moving the victim unless they are in immediate danger. Moving a victim will make the injury worse especially in cases of spinal cord injuries</a:t>
            </a:r>
          </a:p>
          <a:p>
            <a:pPr>
              <a:buNone/>
            </a:pPr>
            <a:r>
              <a:rPr lang="en-US" i="1" dirty="0" smtClean="0">
                <a:solidFill>
                  <a:srgbClr val="FF0000"/>
                </a:solidFill>
                <a:latin typeface="Agency FB" pitchFamily="34" charset="0"/>
              </a:rPr>
              <a:t>4.Call emergency services/call for help</a:t>
            </a:r>
          </a:p>
          <a:p>
            <a:pPr>
              <a:buNone/>
            </a:pPr>
            <a:r>
              <a:rPr lang="en-US" dirty="0" smtClean="0"/>
              <a:t>	or tell someone else(a specific person if possible) to call for help as soon as possible</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If you are the only person on the scene, try to establish breathing before calling for help and do not leave the victim alone for an extensive amount of time</a:t>
            </a:r>
          </a:p>
          <a:p>
            <a:pPr>
              <a:buNone/>
            </a:pPr>
            <a:r>
              <a:rPr lang="en-US" i="1" dirty="0" smtClean="0">
                <a:solidFill>
                  <a:srgbClr val="FF0000"/>
                </a:solidFill>
                <a:latin typeface="Agency FB" pitchFamily="34" charset="0"/>
              </a:rPr>
              <a:t>5.Determine responsiveness</a:t>
            </a:r>
          </a:p>
          <a:p>
            <a:pPr>
              <a:buNone/>
            </a:pPr>
            <a:r>
              <a:rPr lang="en-US" dirty="0" smtClean="0"/>
              <a:t>	If a person is unconscious, try to rouse them by gently shaking and speaking to them</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i="1" dirty="0" smtClean="0">
                <a:solidFill>
                  <a:srgbClr val="FF0000"/>
                </a:solidFill>
                <a:latin typeface="Agency FB" pitchFamily="34" charset="0"/>
              </a:rPr>
              <a:t>6.If the person remains unresponsive, carefully roll them onto their back and open his/her airway</a:t>
            </a:r>
          </a:p>
          <a:p>
            <a:pPr>
              <a:buNone/>
            </a:pPr>
            <a:r>
              <a:rPr lang="en-US" dirty="0" smtClean="0"/>
              <a:t>	Keep  head and neck aligned</a:t>
            </a:r>
          </a:p>
          <a:p>
            <a:pPr>
              <a:buNone/>
            </a:pPr>
            <a:r>
              <a:rPr lang="en-US" dirty="0" smtClean="0"/>
              <a:t>	Carefully roll them onto their back while holding his head</a:t>
            </a:r>
          </a:p>
          <a:p>
            <a:pPr>
              <a:buNone/>
            </a:pPr>
            <a:r>
              <a:rPr lang="en-US" dirty="0" smtClean="0"/>
              <a:t>	Open the airway by lifting the chin</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i="1" dirty="0" smtClean="0">
                <a:solidFill>
                  <a:srgbClr val="FF0000"/>
                </a:solidFill>
                <a:latin typeface="Agency FB" pitchFamily="34" charset="0"/>
              </a:rPr>
              <a:t>7.Look,listen and feel for signs of breathing</a:t>
            </a:r>
          </a:p>
          <a:p>
            <a:pPr>
              <a:buNone/>
            </a:pPr>
            <a:r>
              <a:rPr lang="en-US" dirty="0" smtClean="0"/>
              <a:t>	Look for the victims chest to rise and fall, listen for sounds of breathing(place your ear near the nose and mouth and feel for breath on your cheek)</a:t>
            </a:r>
          </a:p>
          <a:p>
            <a:pPr>
              <a:buNone/>
            </a:pPr>
            <a:r>
              <a:rPr lang="en-US" dirty="0" smtClean="0"/>
              <a:t>	If the victim is not breathing, check for circulation</a:t>
            </a:r>
          </a:p>
          <a:p>
            <a:pPr>
              <a:buNone/>
            </a:pP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t>	If the victim is breathing but unconcious,roll them onto their side, keeping the head and neck aligned with the body. This will help drain the mouth and prevent the tongue or vomit from blocking the airway</a:t>
            </a:r>
          </a:p>
          <a:p>
            <a:pPr>
              <a:buNone/>
            </a:pPr>
            <a:r>
              <a:rPr lang="en-US" i="1" dirty="0" smtClean="0">
                <a:solidFill>
                  <a:srgbClr val="FF0000"/>
                </a:solidFill>
                <a:latin typeface="Agency FB" pitchFamily="34" charset="0"/>
              </a:rPr>
              <a:t>8.Check victims circulation</a:t>
            </a:r>
          </a:p>
          <a:p>
            <a:pPr>
              <a:buNone/>
            </a:pPr>
            <a:r>
              <a:rPr lang="en-US" dirty="0" smtClean="0"/>
              <a:t>	Look at the victims color and check for pulse(the carotid artery is a good option, its located on either side of the neck below the jaw bone)</a:t>
            </a:r>
          </a:p>
          <a:p>
            <a:pPr>
              <a:buNone/>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If the victim does not have pulse, start CPR(Cardiopulmonary resuscitation) </a:t>
            </a:r>
          </a:p>
          <a:p>
            <a:pPr>
              <a:buNone/>
            </a:pPr>
            <a:r>
              <a:rPr lang="en-US" i="1" dirty="0" smtClean="0">
                <a:solidFill>
                  <a:srgbClr val="FF0000"/>
                </a:solidFill>
                <a:latin typeface="Agency FB" pitchFamily="34" charset="0"/>
              </a:rPr>
              <a:t>9.Treat bleeding, shock or other problems as needed</a:t>
            </a:r>
          </a:p>
          <a:p>
            <a:pPr>
              <a:buNone/>
            </a:pPr>
            <a:r>
              <a:rPr lang="en-US" dirty="0" smtClean="0"/>
              <a:t>	After you have established that the victim is breathing and has a pulse, your next priority should be to control any bleeding</a:t>
            </a:r>
          </a:p>
          <a:p>
            <a:pPr>
              <a:buFont typeface="Wingdings" pitchFamily="2" charset="2"/>
              <a:buChar char="v"/>
            </a:pPr>
            <a:r>
              <a:rPr lang="en-US" dirty="0" smtClean="0"/>
              <a:t>Stop bleeding by applying direct pressure</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i="1" dirty="0" smtClean="0">
                <a:solidFill>
                  <a:srgbClr val="FF0000"/>
                </a:solidFill>
                <a:latin typeface="Agency FB" pitchFamily="34" charset="0"/>
              </a:rPr>
              <a:t>10.Stay with the victim until help arrives</a:t>
            </a:r>
          </a:p>
          <a:p>
            <a:pPr>
              <a:buNone/>
            </a:pPr>
            <a:r>
              <a:rPr lang="en-US" dirty="0" smtClean="0"/>
              <a:t>	Be a calming presence for the victim until assistance arrives</a:t>
            </a:r>
          </a:p>
          <a:p>
            <a:pPr>
              <a:buNone/>
            </a:pPr>
            <a:r>
              <a:rPr lang="en-US" b="1" dirty="0" smtClean="0">
                <a:solidFill>
                  <a:srgbClr val="FF0000"/>
                </a:solidFill>
              </a:rPr>
              <a:t>If the victim is not breathing</a:t>
            </a:r>
          </a:p>
          <a:p>
            <a:pPr>
              <a:buNone/>
            </a:pPr>
            <a:r>
              <a:rPr lang="en-US" dirty="0" smtClean="0"/>
              <a:t>	Follow this steps to restore breathing in an unconscious victim</a:t>
            </a:r>
          </a:p>
          <a:p>
            <a:pPr>
              <a:buNone/>
            </a:pPr>
            <a:r>
              <a:rPr lang="en-US" dirty="0" smtClean="0"/>
              <a:t>	This steps assume you have already performed the chin lift described above</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Courier New" pitchFamily="49" charset="0"/>
              <a:buChar char="o"/>
            </a:pPr>
            <a:r>
              <a:rPr lang="en-US" dirty="0" smtClean="0"/>
              <a:t>Check for a clear airway: Remove any obvious blockage</a:t>
            </a:r>
          </a:p>
          <a:p>
            <a:pPr>
              <a:buFont typeface="Courier New" pitchFamily="49" charset="0"/>
              <a:buChar char="o"/>
            </a:pPr>
            <a:r>
              <a:rPr lang="en-US" dirty="0" smtClean="0"/>
              <a:t>Cover the victims mouth with your own(kiss of life)</a:t>
            </a:r>
          </a:p>
          <a:p>
            <a:pPr>
              <a:buFont typeface="Courier New" pitchFamily="49" charset="0"/>
              <a:buChar char="o"/>
            </a:pPr>
            <a:r>
              <a:rPr lang="en-US" dirty="0" smtClean="0"/>
              <a:t>Pinch the victims nose closed</a:t>
            </a:r>
          </a:p>
          <a:p>
            <a:pPr>
              <a:buFont typeface="Courier New" pitchFamily="49" charset="0"/>
              <a:buChar char="o"/>
            </a:pPr>
            <a:r>
              <a:rPr lang="en-US" dirty="0" smtClean="0"/>
              <a:t>Fill victims lungs with two slow breaths. If breaths are blocked, reposition the airway. Make sure the head is tilted slightly back and the tongue is not obstructing it.</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If breaths are still blocked, give 5 quick forceful abdominal thrusts. This is the equivalent of Heimlich maneuver in a standing person.</a:t>
            </a:r>
          </a:p>
          <a:p>
            <a:pPr lvl="1">
              <a:buFont typeface="Wingdings" pitchFamily="2" charset="2"/>
              <a:buChar char="v"/>
            </a:pPr>
            <a:r>
              <a:rPr lang="en-US" dirty="0" smtClean="0"/>
              <a:t>Straddle the victim</a:t>
            </a:r>
          </a:p>
          <a:p>
            <a:pPr lvl="1">
              <a:buFont typeface="Wingdings" pitchFamily="2" charset="2"/>
              <a:buChar char="v"/>
            </a:pPr>
            <a:r>
              <a:rPr lang="en-US" dirty="0" smtClean="0"/>
              <a:t>Place a fist just above the belly button and below the breast bone</a:t>
            </a:r>
          </a:p>
          <a:p>
            <a:pPr lvl="1">
              <a:buFont typeface="Wingdings" pitchFamily="2" charset="2"/>
              <a:buChar char="v"/>
            </a:pPr>
            <a:r>
              <a:rPr lang="en-US" dirty="0" smtClean="0"/>
              <a:t>Thrust upward to expel air from the lungs</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buFont typeface="Wingdings" pitchFamily="2" charset="2"/>
              <a:buChar char="v"/>
            </a:pPr>
            <a:r>
              <a:rPr lang="en-US" dirty="0" smtClean="0"/>
              <a:t>Sweep the mouth to remove any foreign object</a:t>
            </a:r>
          </a:p>
          <a:p>
            <a:pPr lvl="1">
              <a:buFont typeface="Wingdings" pitchFamily="2" charset="2"/>
              <a:buChar char="v"/>
            </a:pPr>
            <a:r>
              <a:rPr lang="en-US" dirty="0" smtClean="0"/>
              <a:t>Try two slow breaths</a:t>
            </a:r>
          </a:p>
          <a:p>
            <a:pPr lvl="1">
              <a:buFont typeface="Wingdings" pitchFamily="2" charset="2"/>
              <a:buChar char="v"/>
            </a:pPr>
            <a:r>
              <a:rPr lang="en-US" dirty="0" smtClean="0"/>
              <a:t>Repeat until you are successful in clearing the object from the windpipe</a:t>
            </a:r>
          </a:p>
          <a:p>
            <a:pPr lvl="1">
              <a:buFont typeface="Courier New" pitchFamily="49" charset="0"/>
              <a:buChar char="o"/>
            </a:pPr>
            <a:r>
              <a:rPr lang="en-US" dirty="0" smtClean="0"/>
              <a:t>With open airway begin rescue breathing. Give one breath every 5 seconds and check that the chest rises every time</a:t>
            </a:r>
          </a:p>
          <a:p>
            <a:pPr lvl="1">
              <a:buFont typeface="Courier New" pitchFamily="49" charset="0"/>
              <a:buChar char="o"/>
            </a:pPr>
            <a:r>
              <a:rPr lang="en-US" dirty="0" smtClean="0"/>
              <a:t>Administer CPR if the victim does not have a pulse until help arrives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solidFill>
                  <a:srgbClr val="00B050"/>
                </a:solidFill>
                <a:latin typeface="Algerian" pitchFamily="82" charset="0"/>
              </a:rPr>
              <a:t>Wounds and Bleeding</a:t>
            </a:r>
          </a:p>
          <a:p>
            <a:pPr>
              <a:buFont typeface="Courier New" pitchFamily="49" charset="0"/>
              <a:buChar char="o"/>
            </a:pPr>
            <a:r>
              <a:rPr lang="en-US" dirty="0" smtClean="0"/>
              <a:t>Definition </a:t>
            </a:r>
          </a:p>
          <a:p>
            <a:pPr>
              <a:buFont typeface="Courier New" pitchFamily="49" charset="0"/>
              <a:buChar char="o"/>
            </a:pPr>
            <a:r>
              <a:rPr lang="en-US" dirty="0" smtClean="0"/>
              <a:t>First aid</a:t>
            </a:r>
          </a:p>
          <a:p>
            <a:pPr>
              <a:buFont typeface="Courier New" pitchFamily="49" charset="0"/>
              <a:buChar char="o"/>
            </a:pPr>
            <a:r>
              <a:rPr lang="en-US" dirty="0" smtClean="0"/>
              <a:t>Types of wounds</a:t>
            </a:r>
          </a:p>
          <a:p>
            <a:pPr>
              <a:buFont typeface="Courier New" pitchFamily="49" charset="0"/>
              <a:buChar char="o"/>
            </a:pPr>
            <a:r>
              <a:rPr lang="en-US" dirty="0" smtClean="0"/>
              <a:t>Types of bleeding</a:t>
            </a:r>
          </a:p>
          <a:p>
            <a:pPr>
              <a:buNone/>
            </a:pPr>
            <a:r>
              <a:rPr lang="en-US" dirty="0" smtClean="0"/>
              <a:t>	-severe external bleeding</a:t>
            </a:r>
          </a:p>
          <a:p>
            <a:pPr>
              <a:buNone/>
            </a:pPr>
            <a:r>
              <a:rPr lang="en-US" dirty="0" smtClean="0"/>
              <a:t>	-bleeding at special sites</a:t>
            </a:r>
          </a:p>
          <a:p>
            <a:pPr>
              <a:buNone/>
            </a:pPr>
            <a:r>
              <a:rPr lang="en-US" dirty="0" smtClean="0"/>
              <a:t>	-wounds to the palm</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do CPR on an adult</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Check the scene for immediate danger</a:t>
            </a:r>
          </a:p>
          <a:p>
            <a:pPr>
              <a:buNone/>
            </a:pPr>
            <a:r>
              <a:rPr lang="en-US" dirty="0" smtClean="0"/>
              <a:t>	Make sure you are not putting yourself in danger/harm by administering CPR to someone unconscious. Is there fire? Is the person lying on a roadway? do whatever is necessary to move yourself and the other person to safety.</a:t>
            </a:r>
          </a:p>
          <a:p>
            <a:pPr>
              <a:buNone/>
            </a:pPr>
            <a:r>
              <a:rPr lang="en-US" dirty="0" smtClean="0"/>
              <a:t>	You can open a window, turn off the stove or put out the fire if possible.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However, if there is nothing you can do to counteract the danger, move the victim. The best way to move the victim is by placing a blanket or coat underneath their back and dragging it</a:t>
            </a:r>
          </a:p>
          <a:p>
            <a:pPr>
              <a:buFont typeface="Wingdings" pitchFamily="2" charset="2"/>
              <a:buChar char="Ø"/>
            </a:pPr>
            <a:r>
              <a:rPr lang="en-US" dirty="0" smtClean="0"/>
              <a:t>Assess the victims consciousness</a:t>
            </a:r>
          </a:p>
          <a:p>
            <a:pPr>
              <a:buNone/>
            </a:pPr>
            <a:r>
              <a:rPr lang="en-US" dirty="0" smtClean="0"/>
              <a:t>	Gently tap his/her shoulder and ask: Are you ok’ in a loud clear voice. If he/she responds,CPR is not required</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If the victim does not respond, continue with the following steps</a:t>
            </a:r>
          </a:p>
          <a:p>
            <a:pPr>
              <a:buFont typeface="Wingdings" pitchFamily="2" charset="2"/>
              <a:buChar char="Ø"/>
            </a:pPr>
            <a:r>
              <a:rPr lang="en-US" dirty="0" smtClean="0"/>
              <a:t>Send for help</a:t>
            </a:r>
          </a:p>
          <a:p>
            <a:pPr>
              <a:buNone/>
            </a:pPr>
            <a:r>
              <a:rPr lang="en-US" dirty="0" smtClean="0"/>
              <a:t>	Send someone to call for emergency services. Give the dispatcher your location and notify him or her that you are going to perform CPR.If you are alone, get off the phone and start compressions.</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If you have someone else with you, have him or her stay on the line while you do CPR on the victim</a:t>
            </a:r>
          </a:p>
          <a:p>
            <a:pPr>
              <a:buFont typeface="Wingdings" pitchFamily="2" charset="2"/>
              <a:buChar char="Ø"/>
            </a:pPr>
            <a:r>
              <a:rPr lang="en-US" dirty="0" smtClean="0"/>
              <a:t>Check for breathing</a:t>
            </a:r>
          </a:p>
          <a:p>
            <a:pPr>
              <a:buNone/>
            </a:pPr>
            <a:r>
              <a:rPr lang="en-US" dirty="0" smtClean="0"/>
              <a:t>	Put your ear close to the victims nose and mouth and listen for breathing. If the victim is coughing or breathing normally, DON’T perform CPR.Doing so could cause the heart to stop beating</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Place the victim on his/her back and make sure he/she is lying flat as possible. This will prevent injury while doing the chest compressions</a:t>
            </a:r>
          </a:p>
          <a:p>
            <a:pPr>
              <a:buFont typeface="Wingdings" pitchFamily="2" charset="2"/>
              <a:buChar char="Ø"/>
            </a:pPr>
            <a:r>
              <a:rPr lang="en-US" dirty="0" smtClean="0"/>
              <a:t>Place the heel of one hand on the victims breastbone, exactly between the nipples</a:t>
            </a:r>
          </a:p>
          <a:p>
            <a:pPr>
              <a:buFont typeface="Wingdings" pitchFamily="2" charset="2"/>
              <a:buChar char="Ø"/>
            </a:pPr>
            <a:r>
              <a:rPr lang="en-US" dirty="0" smtClean="0"/>
              <a:t>Place your second hand on top of the first hand palms down</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Position your body directly over your hands so that your arms are straight and somewhat rigid</a:t>
            </a:r>
          </a:p>
          <a:p>
            <a:pPr>
              <a:buFont typeface="Wingdings" pitchFamily="2" charset="2"/>
              <a:buChar char="Ø"/>
            </a:pPr>
            <a:r>
              <a:rPr lang="en-US" dirty="0" smtClean="0"/>
              <a:t>Perform 30 chest compressions</a:t>
            </a:r>
          </a:p>
          <a:p>
            <a:pPr>
              <a:buNone/>
            </a:pPr>
            <a:r>
              <a:rPr lang="en-US" dirty="0" smtClean="0"/>
              <a:t>	Press down with both hands directly over the breastbone to perform a compression which helps the heart beat</a:t>
            </a:r>
          </a:p>
          <a:p>
            <a:pPr>
              <a:buNone/>
            </a:pPr>
            <a:r>
              <a:rPr lang="en-US" dirty="0" smtClean="0"/>
              <a:t>	Chest compressions are more critical for correcting abnormal heart rhythms.</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some of the abnormal heart rhythms include ventricular fibrillation and pulseless ventricular tachycardia</a:t>
            </a:r>
          </a:p>
          <a:p>
            <a:pPr>
              <a:buFont typeface="Wingdings" pitchFamily="2" charset="2"/>
              <a:buChar char="Ø"/>
            </a:pPr>
            <a:r>
              <a:rPr lang="en-US" dirty="0" smtClean="0"/>
              <a:t>You should depress the breastbone approximately 4-5cm(1.5-2 inches)</a:t>
            </a:r>
          </a:p>
          <a:p>
            <a:pPr>
              <a:buFont typeface="Wingdings" pitchFamily="2" charset="2"/>
              <a:buChar char="Ø"/>
            </a:pPr>
            <a:r>
              <a:rPr lang="en-US" dirty="0" smtClean="0"/>
              <a:t>Minimize pauses in chest compressions</a:t>
            </a:r>
          </a:p>
          <a:p>
            <a:pPr>
              <a:buNone/>
            </a:pPr>
            <a:r>
              <a:rPr lang="en-US" dirty="0" smtClean="0"/>
              <a:t>	Attempt to limit interruptions to less than 10 seconds</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Make sure the airway is open. Place two fingers under the point of casualty's chin, lift the jaw. At the same time, place your other hand on the casualty's and gently tilt the head well back</a:t>
            </a:r>
          </a:p>
          <a:p>
            <a:pPr>
              <a:buFont typeface="Wingdings" pitchFamily="2" charset="2"/>
              <a:buChar char="Ø"/>
            </a:pPr>
            <a:r>
              <a:rPr lang="en-US" dirty="0" smtClean="0"/>
              <a:t>If you suspect a neck injury, pull the jaw forward rather than chin lifting. If jaw thrust fails to open the airway, do a careful head tilt and chin lift</a:t>
            </a:r>
          </a:p>
          <a:p>
            <a:pPr>
              <a:buFont typeface="Wingdings" pitchFamily="2" charset="2"/>
              <a:buChar char="Ø"/>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t>	If there are no signs of life, place a breathing barrier(if available) over the victims mouth</a:t>
            </a:r>
          </a:p>
          <a:p>
            <a:pPr>
              <a:buFont typeface="Wingdings" pitchFamily="2" charset="2"/>
              <a:buChar char="Ø"/>
            </a:pPr>
            <a:r>
              <a:rPr lang="en-US" dirty="0" smtClean="0"/>
              <a:t>Give two rescue breaths</a:t>
            </a:r>
          </a:p>
          <a:p>
            <a:pPr>
              <a:buNone/>
            </a:pPr>
            <a:r>
              <a:rPr lang="en-US" dirty="0" smtClean="0"/>
              <a:t>	Keeping the airway open, take the fingers that were on the forehead and pinch the victims nose closed. Make a seal with your mouth over the victims mouth and breath out for about one second. Breath slowly to ensure air goes in the lungs and not the stomach</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If the breath goes in, you should see the chest slightly rise and also feel it go in. Give a second rescue breath</a:t>
            </a:r>
          </a:p>
          <a:p>
            <a:pPr>
              <a:buFont typeface="Wingdings" pitchFamily="2" charset="2"/>
              <a:buChar char="Ø"/>
            </a:pPr>
            <a:r>
              <a:rPr lang="en-US" dirty="0" smtClean="0"/>
              <a:t>If the breath does not go in, reposition the head and try again. If it does not go in again, the victim may be chocking</a:t>
            </a:r>
          </a:p>
          <a:p>
            <a:pPr>
              <a:buFont typeface="Wingdings" pitchFamily="2" charset="2"/>
              <a:buChar char="Ø"/>
            </a:pPr>
            <a:r>
              <a:rPr lang="en-US" dirty="0" smtClean="0"/>
              <a:t>Repeat the cycle of 30 chest compressions and 2 rescue breath. Do CPR for 2 minutes(5 cycles) before checking for signs of life.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i="1" dirty="0" smtClean="0">
                <a:solidFill>
                  <a:srgbClr val="00B050"/>
                </a:solidFill>
                <a:latin typeface="Algerian" pitchFamily="82" charset="0"/>
              </a:rPr>
              <a:t>RESPIRATORY DISORDERS</a:t>
            </a:r>
          </a:p>
          <a:p>
            <a:pPr>
              <a:buFont typeface="Courier New" pitchFamily="49" charset="0"/>
              <a:buChar char="o"/>
            </a:pPr>
            <a:r>
              <a:rPr lang="en-US" dirty="0" smtClean="0"/>
              <a:t>Asphyxia</a:t>
            </a:r>
          </a:p>
          <a:p>
            <a:pPr>
              <a:buFont typeface="Courier New" pitchFamily="49" charset="0"/>
              <a:buChar char="o"/>
            </a:pPr>
            <a:r>
              <a:rPr lang="en-US" dirty="0" smtClean="0"/>
              <a:t>Chocking</a:t>
            </a:r>
          </a:p>
          <a:p>
            <a:pPr>
              <a:buFont typeface="Courier New" pitchFamily="49" charset="0"/>
              <a:buChar char="o"/>
            </a:pPr>
            <a:r>
              <a:rPr lang="en-US" dirty="0" smtClean="0"/>
              <a:t>Drowning</a:t>
            </a:r>
          </a:p>
          <a:p>
            <a:pPr>
              <a:buFont typeface="Courier New" pitchFamily="49" charset="0"/>
              <a:buChar char="o"/>
            </a:pPr>
            <a:r>
              <a:rPr lang="en-US" dirty="0" smtClean="0"/>
              <a:t>Hanging and strangulation</a:t>
            </a:r>
          </a:p>
          <a:p>
            <a:pPr>
              <a:buFont typeface="Courier New" pitchFamily="49" charset="0"/>
              <a:buChar char="o"/>
            </a:pPr>
            <a:r>
              <a:rPr lang="en-US" dirty="0" smtClean="0"/>
              <a:t>Inhalation of fumes</a:t>
            </a:r>
          </a:p>
          <a:p>
            <a:pPr>
              <a:buFont typeface="Courier New" pitchFamily="49" charset="0"/>
              <a:buChar char="o"/>
            </a:pPr>
            <a:r>
              <a:rPr lang="en-US" dirty="0" smtClean="0"/>
              <a:t>Hyperventilation</a:t>
            </a:r>
          </a:p>
          <a:p>
            <a:pPr>
              <a:buFont typeface="Courier New" pitchFamily="49" charset="0"/>
              <a:buChar char="o"/>
            </a:pPr>
            <a:r>
              <a:rPr lang="en-US" dirty="0" smtClean="0"/>
              <a:t>Hiccups</a:t>
            </a:r>
          </a:p>
          <a:p>
            <a:pPr>
              <a:buFont typeface="Courier New" pitchFamily="49" charset="0"/>
              <a:buChar char="o"/>
            </a:pP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Continue CPR until someone takes over, emergency personnel arrive, you are too exhausted to continue, an AED(automated external defibrillator) is available for immediate use or signs of life return.</a:t>
            </a:r>
          </a:p>
          <a:p>
            <a:pPr>
              <a:buFont typeface="Wingdings" pitchFamily="2" charset="2"/>
              <a:buChar char="Ø"/>
            </a:pPr>
            <a:r>
              <a:rPr lang="en-US" dirty="0" smtClean="0"/>
              <a:t>AED is used to jumpstart the victims heart</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use an AED</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Make sure there are no paddles or standing water in the immediate area</a:t>
            </a:r>
          </a:p>
          <a:p>
            <a:pPr>
              <a:buFont typeface="Wingdings" pitchFamily="2" charset="2"/>
              <a:buChar char="Ø"/>
            </a:pPr>
            <a:r>
              <a:rPr lang="en-US" dirty="0" smtClean="0"/>
              <a:t>Turn on the AED.It should have voice prompts that tell you what to do</a:t>
            </a:r>
          </a:p>
          <a:p>
            <a:pPr>
              <a:buFont typeface="Wingdings" pitchFamily="2" charset="2"/>
              <a:buChar char="Ø"/>
            </a:pPr>
            <a:r>
              <a:rPr lang="en-US" dirty="0" smtClean="0"/>
              <a:t>Fully expose the victims chest. Remove any metal necklaces or underwire bras</a:t>
            </a:r>
          </a:p>
          <a:p>
            <a:pPr>
              <a:buFont typeface="Wingdings" pitchFamily="2" charset="2"/>
              <a:buChar char="Ø"/>
            </a:pPr>
            <a:r>
              <a:rPr lang="en-US" dirty="0" smtClean="0"/>
              <a:t>Check foe any body piercings or evidence that the victim has a pacemaker(should be indicated by a medical bracelet)</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Ø"/>
            </a:pPr>
            <a:r>
              <a:rPr lang="en-US" dirty="0" smtClean="0"/>
              <a:t>Make sure the the chest is absolutely dry</a:t>
            </a:r>
          </a:p>
          <a:p>
            <a:pPr>
              <a:buFont typeface="Wingdings" pitchFamily="2" charset="2"/>
              <a:buChar char="Ø"/>
            </a:pPr>
            <a:r>
              <a:rPr lang="en-US" dirty="0" smtClean="0"/>
              <a:t>Attach sticky pads with electrodes to the victims chest. Move the pads at least one inch(2.5 cm) away from the metal piercings or implanted devices</a:t>
            </a:r>
          </a:p>
          <a:p>
            <a:pPr>
              <a:buFont typeface="Wingdings" pitchFamily="2" charset="2"/>
              <a:buChar char="Ø"/>
            </a:pPr>
            <a:r>
              <a:rPr lang="en-US" dirty="0" smtClean="0"/>
              <a:t>Press analyze on the AED machine. If a shock is needed it will notify you</a:t>
            </a:r>
          </a:p>
          <a:p>
            <a:pPr>
              <a:buFont typeface="Wingdings" pitchFamily="2" charset="2"/>
              <a:buChar char="Ø"/>
            </a:pPr>
            <a:r>
              <a:rPr lang="en-US" dirty="0" smtClean="0"/>
              <a:t>If you do shock the victim, make sure no one is touching him/her</a:t>
            </a:r>
          </a:p>
          <a:p>
            <a:pPr>
              <a:buFont typeface="Wingdings" pitchFamily="2" charset="2"/>
              <a:buChar char="Ø"/>
            </a:pPr>
            <a:r>
              <a:rPr lang="en-US" dirty="0" smtClean="0"/>
              <a:t>Remove the electrode pads and resume CPR for other 5 cycles before using the </a:t>
            </a:r>
            <a:r>
              <a:rPr lang="en-US" dirty="0" err="1" smtClean="0"/>
              <a:t>AEDagain</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First Aid Steps</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Before attending to a casualty, you must survey the whole scene</a:t>
            </a:r>
          </a:p>
          <a:p>
            <a:pPr>
              <a:buFont typeface="Wingdings" pitchFamily="2" charset="2"/>
              <a:buChar char="Ø"/>
            </a:pPr>
            <a:r>
              <a:rPr lang="en-US" dirty="0" smtClean="0"/>
              <a:t>Your first responsibility is to make that the area is safe</a:t>
            </a:r>
          </a:p>
          <a:p>
            <a:pPr>
              <a:buFont typeface="Wingdings" pitchFamily="2" charset="2"/>
              <a:buChar char="Ø"/>
            </a:pPr>
            <a:r>
              <a:rPr lang="en-US" dirty="0" smtClean="0"/>
              <a:t>Where the danger is too imminent or great, you may need to move the casualty even at risk of aggravating injury</a:t>
            </a:r>
          </a:p>
          <a:p>
            <a:pPr>
              <a:buFont typeface="Wingdings" pitchFamily="2" charset="2"/>
              <a:buChar char="Ø"/>
            </a:pPr>
            <a:r>
              <a:rPr lang="en-US" dirty="0" smtClean="0"/>
              <a:t>Only when the casualty is safe can you begin to treat illness and injury</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Ensure personal safety so that you don’t become a casualty</a:t>
            </a:r>
          </a:p>
          <a:p>
            <a:pPr>
              <a:buFont typeface="Wingdings" pitchFamily="2" charset="2"/>
              <a:buChar char="Ø"/>
            </a:pPr>
            <a:r>
              <a:rPr lang="en-US" dirty="0" smtClean="0"/>
              <a:t>Send for help</a:t>
            </a:r>
          </a:p>
          <a:p>
            <a:pPr>
              <a:buNone/>
            </a:pPr>
            <a:r>
              <a:rPr lang="en-US" dirty="0" smtClean="0"/>
              <a:t>1)ASSESSMENT</a:t>
            </a:r>
          </a:p>
          <a:p>
            <a:pPr>
              <a:buNone/>
            </a:pPr>
            <a:r>
              <a:rPr lang="en-US" dirty="0" smtClean="0"/>
              <a:t>	When safe to do so, quickly perform a brief examination of the casualty. This is to check for any life threatening conditions that need urgency and to preserve life</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You do assessment before making a full diagnosis and if necessary, be prepared to carry out appropriate steps to resuscitate the casualty first</a:t>
            </a:r>
          </a:p>
          <a:p>
            <a:pPr>
              <a:buNone/>
            </a:pPr>
            <a:r>
              <a:rPr lang="en-US" dirty="0" smtClean="0"/>
              <a:t>i)Check consciousness</a:t>
            </a:r>
          </a:p>
          <a:p>
            <a:pPr>
              <a:buNone/>
            </a:pPr>
            <a:r>
              <a:rPr lang="en-US" dirty="0" smtClean="0"/>
              <a:t>	If casualty does not respond when spoken to, he might be unconscious. Try to elicit a response and be careful not to move the head or tilt the neck</a:t>
            </a:r>
          </a:p>
          <a:p>
            <a:pPr>
              <a:buNone/>
            </a:pP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ii)Open the airway</a:t>
            </a:r>
          </a:p>
          <a:p>
            <a:pPr>
              <a:buNone/>
            </a:pPr>
            <a:r>
              <a:rPr lang="en-US" dirty="0" smtClean="0"/>
              <a:t>	An unconscious casualty’s airway may be blocked by the tongue falling back. Open airway by tilting the head back</a:t>
            </a:r>
          </a:p>
          <a:p>
            <a:pPr>
              <a:buNone/>
            </a:pPr>
            <a:r>
              <a:rPr lang="en-US" dirty="0" smtClean="0"/>
              <a:t>iii)Check for breathing</a:t>
            </a:r>
          </a:p>
          <a:p>
            <a:pPr>
              <a:buNone/>
            </a:pPr>
            <a:r>
              <a:rPr lang="en-US" dirty="0" smtClean="0"/>
              <a:t>	Once airway is open, establish whether the casualty is breathing, if not, place in recovery position.</a:t>
            </a:r>
          </a:p>
          <a:p>
            <a:pPr>
              <a:buNone/>
            </a:pPr>
            <a:r>
              <a:rPr lang="en-US" dirty="0" smtClean="0"/>
              <a:t>	Give artificial breaths</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iv)Check for circulation</a:t>
            </a:r>
          </a:p>
          <a:p>
            <a:pPr>
              <a:buNone/>
            </a:pPr>
            <a:r>
              <a:rPr lang="en-US" dirty="0" smtClean="0"/>
              <a:t>	If the heart is beating, you should be able to feel a pulse in the neck(carotid pulse) or wrist(radial pulse).</a:t>
            </a:r>
          </a:p>
          <a:p>
            <a:pPr>
              <a:buNone/>
            </a:pPr>
            <a:r>
              <a:rPr lang="en-US" dirty="0" smtClean="0"/>
              <a:t>	For the babies, check brachial pulse</a:t>
            </a:r>
          </a:p>
          <a:p>
            <a:pPr>
              <a:buNone/>
            </a:pPr>
            <a:r>
              <a:rPr lang="en-US" dirty="0" smtClean="0"/>
              <a:t>v)Check for bleeding</a:t>
            </a:r>
          </a:p>
          <a:p>
            <a:pPr>
              <a:buNone/>
            </a:pPr>
            <a:r>
              <a:rPr lang="en-US" dirty="0" smtClean="0"/>
              <a:t>	Severe loss of blood reduces circulation to the vital organs and can cause shock</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Control serious bleeding as soon as breathing and pulse have been established</a:t>
            </a:r>
          </a:p>
          <a:p>
            <a:pPr>
              <a:buFont typeface="Wingdings" pitchFamily="2" charset="2"/>
              <a:buChar char="Ø"/>
            </a:pPr>
            <a:r>
              <a:rPr lang="en-US" dirty="0" smtClean="0"/>
              <a:t>As soon as you establish the condition of the casualty, take action depending on</a:t>
            </a:r>
          </a:p>
          <a:p>
            <a:pPr>
              <a:buFont typeface="Wingdings" pitchFamily="2" charset="2"/>
              <a:buChar char="q"/>
            </a:pPr>
            <a:r>
              <a:rPr lang="en-US" dirty="0" smtClean="0"/>
              <a:t>Unconcious,not breathing and without pulse</a:t>
            </a:r>
          </a:p>
          <a:p>
            <a:pPr>
              <a:buFont typeface="Wingdings" pitchFamily="2" charset="2"/>
              <a:buChar char="q"/>
            </a:pPr>
            <a:r>
              <a:rPr lang="en-US" dirty="0" smtClean="0"/>
              <a:t>Unconcious,not breathing and with a pulse</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q"/>
            </a:pPr>
            <a:r>
              <a:rPr lang="en-US" dirty="0" smtClean="0"/>
              <a:t>Unconcious,breathing and with a pulse</a:t>
            </a:r>
          </a:p>
          <a:p>
            <a:pPr>
              <a:buNone/>
            </a:pPr>
            <a:r>
              <a:rPr lang="en-US" dirty="0" smtClean="0"/>
              <a:t>2.DIAGNOSIS</a:t>
            </a:r>
          </a:p>
          <a:p>
            <a:pPr>
              <a:buNone/>
            </a:pPr>
            <a:r>
              <a:rPr lang="en-US" dirty="0" smtClean="0"/>
              <a:t>	Requires thorough physical examination</a:t>
            </a:r>
          </a:p>
          <a:p>
            <a:pPr>
              <a:buNone/>
            </a:pPr>
            <a:r>
              <a:rPr lang="en-US" dirty="0" smtClean="0"/>
              <a:t>	Made on the basis of history and clues to any medical condition and signs and symptoms</a:t>
            </a:r>
          </a:p>
          <a:p>
            <a:pPr>
              <a:buNone/>
            </a:pPr>
            <a:r>
              <a:rPr lang="en-US" dirty="0" smtClean="0"/>
              <a:t>	Circumstances will determine how detailed the examination will be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i="1" dirty="0" smtClean="0">
                <a:solidFill>
                  <a:srgbClr val="00B050"/>
                </a:solidFill>
                <a:latin typeface="Algerian" pitchFamily="82" charset="0"/>
              </a:rPr>
              <a:t>MUSCULOSKELETAL INJURIES</a:t>
            </a:r>
          </a:p>
          <a:p>
            <a:pPr>
              <a:buFont typeface="Courier New" pitchFamily="49" charset="0"/>
              <a:buChar char="o"/>
            </a:pPr>
            <a:r>
              <a:rPr lang="en-US" dirty="0" smtClean="0"/>
              <a:t>Strains and sprains</a:t>
            </a:r>
          </a:p>
          <a:p>
            <a:pPr>
              <a:buFont typeface="Courier New" pitchFamily="49" charset="0"/>
              <a:buChar char="o"/>
            </a:pPr>
            <a:r>
              <a:rPr lang="en-US" dirty="0" smtClean="0"/>
              <a:t>Dislocations</a:t>
            </a:r>
          </a:p>
          <a:p>
            <a:pPr>
              <a:buFont typeface="Courier New" pitchFamily="49" charset="0"/>
              <a:buChar char="o"/>
            </a:pPr>
            <a:r>
              <a:rPr lang="en-US" dirty="0" smtClean="0"/>
              <a:t>Sublaxation</a:t>
            </a:r>
          </a:p>
          <a:p>
            <a:pPr>
              <a:buFont typeface="Courier New" pitchFamily="49" charset="0"/>
              <a:buChar char="o"/>
            </a:pPr>
            <a:r>
              <a:rPr lang="en-US" dirty="0" smtClean="0"/>
              <a:t>Fractures</a:t>
            </a:r>
          </a:p>
          <a:p>
            <a:pPr>
              <a:buFont typeface="Courier New" pitchFamily="49" charset="0"/>
              <a:buChar char="o"/>
            </a:pPr>
            <a:r>
              <a:rPr lang="en-US" dirty="0" smtClean="0"/>
              <a:t>Injuries of the chest</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i="1" dirty="0" smtClean="0">
                <a:solidFill>
                  <a:srgbClr val="00B050"/>
                </a:solidFill>
              </a:rPr>
              <a:t>History</a:t>
            </a:r>
          </a:p>
          <a:p>
            <a:pPr>
              <a:buFont typeface="Wingdings" pitchFamily="2" charset="2"/>
              <a:buChar char="Ø"/>
            </a:pPr>
            <a:r>
              <a:rPr lang="en-US" dirty="0" smtClean="0"/>
              <a:t>Is full story of how the incident happened, how the injury was sustained or how the illness began and continued including any previous conditions</a:t>
            </a:r>
          </a:p>
          <a:p>
            <a:pPr>
              <a:buFont typeface="Wingdings" pitchFamily="2" charset="2"/>
              <a:buChar char="Ø"/>
            </a:pPr>
            <a:r>
              <a:rPr lang="en-US" dirty="0" smtClean="0"/>
              <a:t>Question the casualty but if he is unconscious, talk to any witness(</a:t>
            </a:r>
            <a:r>
              <a:rPr lang="en-US" dirty="0" err="1" smtClean="0"/>
              <a:t>es</a:t>
            </a:r>
            <a:r>
              <a:rPr lang="en-US" dirty="0" smtClean="0"/>
              <a:t>).They give useful information but can be unreliable if upset</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Take into account</a:t>
            </a:r>
          </a:p>
          <a:p>
            <a:pPr>
              <a:buFont typeface="Wingdings" pitchFamily="2" charset="2"/>
              <a:buChar char="q"/>
            </a:pPr>
            <a:r>
              <a:rPr lang="en-US" dirty="0" smtClean="0"/>
              <a:t>When the casualty last had something to eat or drink</a:t>
            </a:r>
          </a:p>
          <a:p>
            <a:pPr>
              <a:buFont typeface="Wingdings" pitchFamily="2" charset="2"/>
              <a:buChar char="q"/>
            </a:pPr>
            <a:r>
              <a:rPr lang="en-US" dirty="0" smtClean="0"/>
              <a:t>Whether the casualty has any illness or is taking any medication</a:t>
            </a:r>
          </a:p>
          <a:p>
            <a:pPr>
              <a:buFont typeface="Wingdings" pitchFamily="2" charset="2"/>
              <a:buChar char="q"/>
            </a:pPr>
            <a:r>
              <a:rPr lang="en-US" dirty="0" smtClean="0"/>
              <a:t>The amount of force involved and how it was applied to the body</a:t>
            </a:r>
          </a:p>
          <a:p>
            <a:pPr>
              <a:buFont typeface="Wingdings" pitchFamily="2" charset="2"/>
              <a:buChar char="q"/>
            </a:pPr>
            <a:r>
              <a:rPr lang="en-US" dirty="0" smtClean="0"/>
              <a:t>The environment e.g. hot and stuffy, cold room or exposed to wind or rain</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q"/>
            </a:pPr>
            <a:r>
              <a:rPr lang="en-US" dirty="0" smtClean="0"/>
              <a:t>Casualty's age and state of health </a:t>
            </a:r>
            <a:r>
              <a:rPr lang="en-US" dirty="0" err="1" smtClean="0"/>
              <a:t>e.g</a:t>
            </a:r>
            <a:r>
              <a:rPr lang="en-US" dirty="0" smtClean="0"/>
              <a:t> a young fit adult who trips may sprain a wrist but an elderly lady who does the same is more likely to have broken her arm or hip</a:t>
            </a:r>
          </a:p>
          <a:p>
            <a:pPr>
              <a:buFont typeface="Wingdings" pitchFamily="2" charset="2"/>
              <a:buChar char="q"/>
            </a:pPr>
            <a:r>
              <a:rPr lang="en-US" dirty="0" smtClean="0"/>
              <a:t>Establish who the casualty is and where he/she lives</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clues</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dirty="0" smtClean="0"/>
              <a:t>If casualty is unable to co-operate or is unconscious, look through pockets and bags for clues(Beware of syringes if you suspect drug abuse)</a:t>
            </a:r>
          </a:p>
          <a:p>
            <a:pPr>
              <a:buFont typeface="Wingdings" pitchFamily="2" charset="2"/>
              <a:buChar char="Ø"/>
            </a:pPr>
            <a:r>
              <a:rPr lang="en-US" dirty="0" smtClean="0"/>
              <a:t>There may be an appointment card for hospital or clinic or a card indicating history of allergy,diabetes,epilepsy etc</a:t>
            </a:r>
          </a:p>
          <a:p>
            <a:pPr>
              <a:buFont typeface="Wingdings" pitchFamily="2" charset="2"/>
              <a:buChar char="Ø"/>
            </a:pPr>
            <a:r>
              <a:rPr lang="en-US" dirty="0" smtClean="0"/>
              <a:t>Medication carried by casualty may give valuable clues about the emergency e.g. glyceryl trinitrate for angina,phenytoin for epilepsy and inhalers for asthmatics or angina patients</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Take care of any such clue and return it to the casualty</a:t>
            </a:r>
          </a:p>
          <a:p>
            <a:pPr>
              <a:buNone/>
            </a:pPr>
            <a:r>
              <a:rPr lang="en-US" i="1" dirty="0" smtClean="0">
                <a:solidFill>
                  <a:srgbClr val="00B050"/>
                </a:solidFill>
              </a:rPr>
              <a:t>Signs and symptoms</a:t>
            </a:r>
          </a:p>
          <a:p>
            <a:pPr marL="608076" indent="-571500">
              <a:buAutoNum type="romanLcParenR"/>
            </a:pPr>
            <a:r>
              <a:rPr lang="en-US" i="1" dirty="0" smtClean="0"/>
              <a:t>Symptoms verbalized by the casualty</a:t>
            </a:r>
          </a:p>
          <a:p>
            <a:pPr marL="608076" indent="-571500">
              <a:buNone/>
            </a:pPr>
            <a:r>
              <a:rPr lang="en-US" i="1" dirty="0" smtClean="0"/>
              <a:t>	</a:t>
            </a:r>
            <a:r>
              <a:rPr lang="en-US" dirty="0" smtClean="0"/>
              <a:t>Pain,anxiety,heat,cold,loss of normal movement, loss of sensation,thirst,nausea,tingling,faintness,stiffness,memory loss,dizziness,sensation of broken bone</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t>ii)Signs you may see</a:t>
            </a:r>
          </a:p>
          <a:p>
            <a:pPr>
              <a:buNone/>
            </a:pPr>
            <a:r>
              <a:rPr lang="en-US" dirty="0" smtClean="0"/>
              <a:t>	Anxiety and painful expression, unusual chest movement,burns,sweating,wounds,bleeding from orifices, response to touch, response to speech,bruising,abnormal skin colour,muscle spasm,swelling,deformity,foreign bodies, needle marks,vomit,incontinence,containers and other circumstantial evidence</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iii)Signs that you may feel</a:t>
            </a:r>
          </a:p>
          <a:p>
            <a:pPr>
              <a:buNone/>
            </a:pPr>
            <a:r>
              <a:rPr lang="en-US" dirty="0" smtClean="0"/>
              <a:t>	Dumpness,abnormal body temperature,swelling,a deformity, abnormal pulse, grating bone ends</a:t>
            </a:r>
          </a:p>
          <a:p>
            <a:pPr>
              <a:buNone/>
            </a:pPr>
            <a:r>
              <a:rPr lang="en-US" dirty="0" smtClean="0"/>
              <a:t>iv)Signs that you may hear</a:t>
            </a:r>
          </a:p>
          <a:p>
            <a:pPr>
              <a:buNone/>
            </a:pPr>
            <a:r>
              <a:rPr lang="en-US" dirty="0" smtClean="0"/>
              <a:t>	Noisy or distressed breathing,groaning,response to speech, grating bone ends(</a:t>
            </a:r>
            <a:r>
              <a:rPr lang="en-US" dirty="0" err="1" smtClean="0"/>
              <a:t>crepitus</a:t>
            </a:r>
            <a:r>
              <a:rPr lang="en-US" dirty="0" smtClean="0"/>
              <a:t>)</a:t>
            </a: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dirty="0" smtClean="0"/>
              <a:t>v)Signs that you may smell from patients breath</a:t>
            </a:r>
          </a:p>
          <a:p>
            <a:pPr>
              <a:buNone/>
            </a:pPr>
            <a:r>
              <a:rPr lang="en-US" dirty="0" smtClean="0"/>
              <a:t>	Acetone,alcohol,solvents or glue, cannabis</a:t>
            </a:r>
          </a:p>
          <a:p>
            <a:pPr>
              <a:buNone/>
            </a:pPr>
            <a:r>
              <a:rPr lang="en-US" b="1" dirty="0" smtClean="0">
                <a:solidFill>
                  <a:srgbClr val="00B050"/>
                </a:solidFill>
              </a:rPr>
              <a:t>Examining a casualty</a:t>
            </a:r>
          </a:p>
          <a:p>
            <a:pPr>
              <a:buFont typeface="Wingdings" pitchFamily="2" charset="2"/>
              <a:buChar char="q"/>
            </a:pPr>
            <a:r>
              <a:rPr lang="en-US" dirty="0" smtClean="0"/>
              <a:t>Do a head to toe examination</a:t>
            </a:r>
          </a:p>
          <a:p>
            <a:pPr>
              <a:buFont typeface="Wingdings" pitchFamily="2" charset="2"/>
              <a:buChar char="Ø"/>
            </a:pPr>
            <a:r>
              <a:rPr lang="en-US" dirty="0" smtClean="0"/>
              <a:t>Run your hands carefully over the scalp to feel for bleeding, swelling or depression that may indicate possible fracture</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Be careful not to move any casualty who you feel/think might have injured her/his neck</a:t>
            </a:r>
          </a:p>
          <a:p>
            <a:pPr>
              <a:buFont typeface="Wingdings" pitchFamily="2" charset="2"/>
              <a:buChar char="Ø"/>
            </a:pPr>
            <a:r>
              <a:rPr lang="en-US" dirty="0" smtClean="0"/>
              <a:t>Speak clearly to the casualty and check for response. Check for blood or clear fluid discharge from the ears or a mixture of both. It could a sign of intracranial damage</a:t>
            </a:r>
          </a:p>
          <a:p>
            <a:pPr>
              <a:buNone/>
            </a:pP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Examine both eyes, noting if open. size of the pupil. Are the pupils reacting to light(should shrink when light falls on it),foreign bodies, blood or bruising in the whites of the eyes.</a:t>
            </a:r>
          </a:p>
          <a:p>
            <a:pPr>
              <a:buFont typeface="Wingdings" pitchFamily="2" charset="2"/>
              <a:buChar char="Ø"/>
            </a:pPr>
            <a:r>
              <a:rPr lang="en-US" dirty="0" smtClean="0"/>
              <a:t>Examine the nose</a:t>
            </a:r>
          </a:p>
          <a:p>
            <a:pPr>
              <a:buFont typeface="Wingdings" pitchFamily="2" charset="2"/>
              <a:buChar char="Ø"/>
            </a:pPr>
            <a:r>
              <a:rPr lang="en-US" dirty="0" smtClean="0"/>
              <a:t>Record the rate, depth and nature of breathing. Note any odor on breath, check the mouth, open airway, look for any wounds or lost teeth and examine lips for burns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Ø"/>
            </a:pPr>
            <a:r>
              <a:rPr lang="en-US" i="1" dirty="0" smtClean="0">
                <a:solidFill>
                  <a:srgbClr val="00B050"/>
                </a:solidFill>
                <a:latin typeface="Algerian" pitchFamily="82" charset="0"/>
              </a:rPr>
              <a:t>HEAD AND NECK INJURIES</a:t>
            </a:r>
          </a:p>
          <a:p>
            <a:pPr>
              <a:buFont typeface="Courier New" pitchFamily="49" charset="0"/>
              <a:buChar char="o"/>
            </a:pPr>
            <a:r>
              <a:rPr lang="en-US" dirty="0" smtClean="0"/>
              <a:t>Concussion</a:t>
            </a:r>
          </a:p>
          <a:p>
            <a:pPr>
              <a:buFont typeface="Courier New" pitchFamily="49" charset="0"/>
              <a:buChar char="o"/>
            </a:pPr>
            <a:r>
              <a:rPr lang="en-US" dirty="0" smtClean="0"/>
              <a:t>Skull fracture</a:t>
            </a:r>
          </a:p>
          <a:p>
            <a:pPr>
              <a:buFont typeface="Courier New" pitchFamily="49" charset="0"/>
              <a:buChar char="o"/>
            </a:pPr>
            <a:r>
              <a:rPr lang="en-US" dirty="0" smtClean="0"/>
              <a:t>Cerebral compression</a:t>
            </a:r>
          </a:p>
          <a:p>
            <a:pPr>
              <a:buFont typeface="Courier New" pitchFamily="49" charset="0"/>
              <a:buChar char="o"/>
            </a:pPr>
            <a:r>
              <a:rPr lang="en-US" dirty="0" smtClean="0"/>
              <a:t>Convulsions</a:t>
            </a:r>
          </a:p>
          <a:p>
            <a:pPr>
              <a:buFont typeface="Courier New" pitchFamily="49" charset="0"/>
              <a:buChar char="o"/>
            </a:pPr>
            <a:r>
              <a:rPr lang="en-US" dirty="0" smtClean="0"/>
              <a:t>Epilepsy</a:t>
            </a:r>
          </a:p>
          <a:p>
            <a:pPr>
              <a:buFont typeface="Courier New" pitchFamily="49" charset="0"/>
              <a:buChar char="o"/>
            </a:pPr>
            <a:r>
              <a:rPr lang="en-US" dirty="0" smtClean="0"/>
              <a:t>Unconciousness</a:t>
            </a:r>
          </a:p>
          <a:p>
            <a:pPr>
              <a:buFont typeface="Courier New" pitchFamily="49" charset="0"/>
              <a:buChar char="o"/>
            </a:pPr>
            <a:r>
              <a:rPr lang="en-US" dirty="0" smtClean="0"/>
              <a:t>Types of neck injuries</a:t>
            </a:r>
          </a:p>
          <a:p>
            <a:pPr>
              <a:buFont typeface="Courier New" pitchFamily="49" charset="0"/>
              <a:buChar char="o"/>
            </a:pPr>
            <a:endParaRPr lang="en-US" dirty="0" smtClean="0"/>
          </a:p>
          <a:p>
            <a:pPr>
              <a:buFont typeface="Courier New" pitchFamily="49" charset="0"/>
              <a:buChar char="o"/>
            </a:pPr>
            <a:endParaRPr lang="en-US" dirty="0" smtClean="0"/>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Note the color, temperature and state of the skin. If its pale, flushed or cyanosed. Is it hot, dry or dump.Pale,cold and sweaty skin suggest shock, a flushed hot face suggests heat stroke or fever. Blue skin(cyanosis)-look for it at the lips, ears and face</a:t>
            </a:r>
          </a:p>
          <a:p>
            <a:pPr>
              <a:buFont typeface="Wingdings" pitchFamily="2" charset="2"/>
              <a:buChar char="Ø"/>
            </a:pPr>
            <a:r>
              <a:rPr lang="en-US" dirty="0" smtClean="0"/>
              <a:t>Loosen clothing around the neck and check for a tracheostomy tube.</a:t>
            </a:r>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dirty="0" smtClean="0"/>
              <a:t>	Palpate the spine from the base of the skull downwards without disturbing/moving the patient. Check for any swelling, tenderness or any other irregularity.</a:t>
            </a:r>
          </a:p>
          <a:p>
            <a:pPr>
              <a:buFont typeface="Wingdings" pitchFamily="2" charset="2"/>
              <a:buChar char="Ø"/>
            </a:pPr>
            <a:r>
              <a:rPr lang="en-US" dirty="0" smtClean="0"/>
              <a:t>Ask the patient to breath deeply and check if the chest expands evenly, easily and equally on both sides. Feel the rib cage for any deformities,irregularity,tenderness or granting sensation on breathing</a:t>
            </a:r>
          </a:p>
          <a:p>
            <a:pPr>
              <a:buNone/>
            </a:pP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Feel along the  collar bones and the shoulder for any deformity, irregularity or tenderness</a:t>
            </a:r>
          </a:p>
          <a:p>
            <a:pPr>
              <a:buFont typeface="Wingdings" pitchFamily="2" charset="2"/>
              <a:buChar char="Ø"/>
            </a:pPr>
            <a:r>
              <a:rPr lang="en-US" dirty="0" smtClean="0"/>
              <a:t>Check the movements of elbows, wrists and fingers. Ask the casualty to bend and straighten the arm at the joints. Check for any abnormal sensation at he limbs and note color</a:t>
            </a: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If there is any sign of impairment of movement or loss of sensation in the limbs, do not move the casualty to examine the spine. Gently pass your hand under the hollow of the back and feel along the spine without disturbing without disturbing the casualty checking for swelling and tenderness</a:t>
            </a: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Gently feel the front of the abdomen for evidence of bleeding and to identify any rigidity or tenderness of the muscular wall</a:t>
            </a:r>
          </a:p>
          <a:p>
            <a:pPr>
              <a:buFont typeface="Wingdings" pitchFamily="2" charset="2"/>
              <a:buChar char="Ø"/>
            </a:pPr>
            <a:r>
              <a:rPr lang="en-US" dirty="0" smtClean="0"/>
              <a:t>Feel both sides of the hips and gently move the pelvis to look for signs of fracture. Note any incontinence or bleeding from orifices</a:t>
            </a: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Ask the casualty to raise each leg in turn and to move her ankles and knees. Look and feel for bleeding, swelling or any other deformity and tenderness</a:t>
            </a:r>
          </a:p>
          <a:p>
            <a:pPr>
              <a:buNone/>
            </a:pPr>
            <a:endParaRPr lang="en-US" dirty="0" smtClean="0"/>
          </a:p>
          <a:p>
            <a:pPr>
              <a:buFont typeface="Wingdings" pitchFamily="2" charset="2"/>
              <a:buChar char="Ø"/>
            </a:pPr>
            <a:r>
              <a:rPr lang="en-US" dirty="0" smtClean="0"/>
              <a:t>Check movement and feeling in all toes. Also color</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and aftercare</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Treat each condition methodically and calmly in order of priority</a:t>
            </a:r>
          </a:p>
          <a:p>
            <a:pPr>
              <a:buFont typeface="Wingdings" pitchFamily="2" charset="2"/>
              <a:buChar char="Ø"/>
            </a:pPr>
            <a:r>
              <a:rPr lang="en-US" dirty="0" smtClean="0"/>
              <a:t>Re-assure the casualty and listen to them. Don't keep questioning the casualty and do not let people crowd around</a:t>
            </a:r>
          </a:p>
          <a:p>
            <a:pPr>
              <a:buFont typeface="Wingdings" pitchFamily="2" charset="2"/>
              <a:buChar char="Ø"/>
            </a:pPr>
            <a:r>
              <a:rPr lang="en-US" dirty="0" smtClean="0"/>
              <a:t>Avoid moving the casualty unnecessarily</a:t>
            </a: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priorities</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t>Follow ABCs</a:t>
            </a:r>
          </a:p>
          <a:p>
            <a:pPr>
              <a:buFont typeface="Wingdings" pitchFamily="2" charset="2"/>
              <a:buChar char="Ø"/>
            </a:pPr>
            <a:r>
              <a:rPr lang="en-US" dirty="0" smtClean="0"/>
              <a:t>Maintain clear airway and breathing. If unconcious,place in recovery position</a:t>
            </a:r>
          </a:p>
          <a:p>
            <a:pPr>
              <a:buFont typeface="Wingdings" pitchFamily="2" charset="2"/>
              <a:buChar char="Ø"/>
            </a:pPr>
            <a:r>
              <a:rPr lang="en-US" dirty="0" smtClean="0"/>
              <a:t>Control bleeding</a:t>
            </a:r>
          </a:p>
          <a:p>
            <a:pPr>
              <a:buFont typeface="Wingdings" pitchFamily="2" charset="2"/>
              <a:buChar char="Ø"/>
            </a:pPr>
            <a:r>
              <a:rPr lang="en-US" dirty="0" smtClean="0"/>
              <a:t>Treat large wounds and burns</a:t>
            </a:r>
          </a:p>
          <a:p>
            <a:pPr>
              <a:buFont typeface="Wingdings" pitchFamily="2" charset="2"/>
              <a:buChar char="Ø"/>
            </a:pPr>
            <a:r>
              <a:rPr lang="en-US" dirty="0" smtClean="0"/>
              <a:t>Immobilize bone and joint injuries</a:t>
            </a:r>
          </a:p>
          <a:p>
            <a:pPr>
              <a:buFont typeface="Wingdings" pitchFamily="2" charset="2"/>
              <a:buChar char="Ø"/>
            </a:pPr>
            <a:r>
              <a:rPr lang="en-US" dirty="0" smtClean="0"/>
              <a:t>Give appropriate treatment for other injuries and conditions</a:t>
            </a:r>
          </a:p>
          <a:p>
            <a:pPr>
              <a:buFont typeface="Wingdings" pitchFamily="2" charset="2"/>
              <a:buChar char="Ø"/>
            </a:pPr>
            <a:r>
              <a:rPr lang="en-US" dirty="0" smtClean="0"/>
              <a:t>Check airway, breathing and pulse regularly and deal with any problem immediately.</a:t>
            </a:r>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Arranging appropriate aftercare</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Ascertain whether casualty needs medical treatment and if so, what is needed.</a:t>
            </a:r>
          </a:p>
          <a:p>
            <a:pPr>
              <a:buFont typeface="Wingdings" pitchFamily="2" charset="2"/>
              <a:buChar char="Ø"/>
            </a:pPr>
            <a:r>
              <a:rPr lang="en-US" dirty="0" smtClean="0"/>
              <a:t>If you require help send someone else if possible, in the event that the casualty's condition alters or worsens. Stay with the casualty until help arrives</a:t>
            </a:r>
          </a:p>
          <a:p>
            <a:pPr>
              <a:buFont typeface="Wingdings" pitchFamily="2" charset="2"/>
              <a:buChar char="Ø"/>
            </a:pPr>
            <a:r>
              <a:rPr lang="en-US" dirty="0" smtClean="0"/>
              <a:t>According to your assessment of the casualty, you may:</a:t>
            </a:r>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en-US" dirty="0" smtClean="0"/>
              <a:t>Call a doctor/senior nurse for advise</a:t>
            </a:r>
          </a:p>
          <a:p>
            <a:pPr>
              <a:buFont typeface="Wingdings" pitchFamily="2" charset="2"/>
              <a:buChar char="q"/>
            </a:pPr>
            <a:r>
              <a:rPr lang="en-US" dirty="0" smtClean="0"/>
              <a:t>Call an ambulance or arrange transport to hospital</a:t>
            </a:r>
          </a:p>
          <a:p>
            <a:pPr>
              <a:buFont typeface="Wingdings" pitchFamily="2" charset="2"/>
              <a:buChar char="q"/>
            </a:pPr>
            <a:r>
              <a:rPr lang="en-US" dirty="0" smtClean="0"/>
              <a:t>Pass care of the casualty to a doctor, nurse or ambulance crew</a:t>
            </a:r>
          </a:p>
          <a:p>
            <a:pPr>
              <a:buFont typeface="Wingdings" pitchFamily="2" charset="2"/>
              <a:buChar char="q"/>
            </a:pPr>
            <a:r>
              <a:rPr lang="en-US" dirty="0" smtClean="0"/>
              <a:t>Take the casualty to a nearby house or shelter to await medical help</a:t>
            </a:r>
          </a:p>
          <a:p>
            <a:pPr>
              <a:buFont typeface="Wingdings" pitchFamily="2" charset="2"/>
              <a:buChar char="q"/>
            </a:pPr>
            <a:r>
              <a:rPr lang="en-US" dirty="0" smtClean="0"/>
              <a:t>Allow the casualty to go home accompanied if possible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i="1" dirty="0" smtClean="0">
                <a:solidFill>
                  <a:srgbClr val="00B050"/>
                </a:solidFill>
                <a:latin typeface="Algerian" pitchFamily="82" charset="0"/>
              </a:rPr>
              <a:t>BURNS AND EXTREMES OF TEMPERATURE</a:t>
            </a:r>
          </a:p>
          <a:p>
            <a:pPr>
              <a:buFont typeface="Courier New" pitchFamily="49" charset="0"/>
              <a:buChar char="o"/>
            </a:pPr>
            <a:r>
              <a:rPr lang="en-US" dirty="0" smtClean="0"/>
              <a:t>Classification </a:t>
            </a:r>
          </a:p>
          <a:p>
            <a:pPr>
              <a:buFont typeface="Courier New" pitchFamily="49" charset="0"/>
              <a:buChar char="o"/>
            </a:pPr>
            <a:r>
              <a:rPr lang="en-US" dirty="0" smtClean="0"/>
              <a:t>Types </a:t>
            </a:r>
          </a:p>
          <a:p>
            <a:pPr>
              <a:buFont typeface="Courier New" pitchFamily="49" charset="0"/>
              <a:buChar char="o"/>
            </a:pPr>
            <a:r>
              <a:rPr lang="en-US" dirty="0" smtClean="0"/>
              <a:t>Management </a:t>
            </a:r>
          </a:p>
          <a:p>
            <a:pPr>
              <a:buNone/>
            </a:pP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q"/>
            </a:pPr>
            <a:r>
              <a:rPr lang="en-US" dirty="0" smtClean="0"/>
              <a:t>Ask if somebody will be at least home to meet him/her or you can arrange this</a:t>
            </a:r>
          </a:p>
          <a:p>
            <a:pPr>
              <a:buFont typeface="Wingdings" pitchFamily="2" charset="2"/>
              <a:buChar char="q"/>
            </a:pPr>
            <a:r>
              <a:rPr lang="en-US" dirty="0" smtClean="0"/>
              <a:t>Advice the casualty to see a doctor</a:t>
            </a:r>
          </a:p>
          <a:p>
            <a:pPr>
              <a:buFont typeface="Wingdings" pitchFamily="2" charset="2"/>
              <a:buChar char="v"/>
            </a:pPr>
            <a:r>
              <a:rPr lang="en-US" dirty="0" smtClean="0"/>
              <a:t>Do not allow home a casualty who has been unconscious(other than a faint),had severe breathing difficulty or signs of shock. Stay with him or her until help arrives</a:t>
            </a:r>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v"/>
            </a:pPr>
            <a:r>
              <a:rPr lang="en-US" dirty="0" smtClean="0"/>
              <a:t>Do not give anything by mouth to any casualty who may have internal injuries or otherwise need hospital care</a:t>
            </a:r>
          </a:p>
          <a:p>
            <a:pPr>
              <a:buNone/>
            </a:pPr>
            <a:r>
              <a:rPr lang="en-US" dirty="0" smtClean="0">
                <a:solidFill>
                  <a:srgbClr val="00B050"/>
                </a:solidFill>
              </a:rPr>
              <a:t>Passing on information</a:t>
            </a:r>
          </a:p>
          <a:p>
            <a:pPr>
              <a:buFont typeface="Wingdings" pitchFamily="2" charset="2"/>
              <a:buChar char="v"/>
            </a:pPr>
            <a:r>
              <a:rPr lang="en-US" dirty="0" smtClean="0"/>
              <a:t>Having summoned medical aid, make notes on the incident and the condition of the casualty so that you can pass on all the information you have gathered</a:t>
            </a:r>
          </a:p>
          <a:p>
            <a:pPr>
              <a:buFont typeface="Wingdings" pitchFamily="2" charset="2"/>
              <a:buChar char="v"/>
            </a:pP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The observation chart overleaf will enable you to not tour observations such as breathing, level of response at a ten minute interval</a:t>
            </a:r>
          </a:p>
          <a:p>
            <a:pPr>
              <a:buFont typeface="Wingdings" pitchFamily="2" charset="2"/>
              <a:buChar char="Ø"/>
            </a:pPr>
            <a:r>
              <a:rPr lang="en-US" dirty="0" smtClean="0"/>
              <a:t>Make a brief written report to accompany your observations</a:t>
            </a: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Your report should include:</a:t>
            </a:r>
          </a:p>
          <a:p>
            <a:pPr>
              <a:buFont typeface="Wingdings" pitchFamily="2" charset="2"/>
              <a:buChar char="§"/>
            </a:pPr>
            <a:r>
              <a:rPr lang="en-US" dirty="0" smtClean="0"/>
              <a:t>The casualty's name and address</a:t>
            </a:r>
          </a:p>
          <a:p>
            <a:pPr>
              <a:buFont typeface="Wingdings" pitchFamily="2" charset="2"/>
              <a:buChar char="§"/>
            </a:pPr>
            <a:r>
              <a:rPr lang="en-US" dirty="0" smtClean="0"/>
              <a:t>History of the accident or illness</a:t>
            </a:r>
          </a:p>
          <a:p>
            <a:pPr>
              <a:buFont typeface="Wingdings" pitchFamily="2" charset="2"/>
              <a:buChar char="§"/>
            </a:pPr>
            <a:r>
              <a:rPr lang="en-US" dirty="0" smtClean="0"/>
              <a:t>A brief description of any injuries</a:t>
            </a:r>
          </a:p>
          <a:p>
            <a:pPr>
              <a:buFont typeface="Wingdings" pitchFamily="2" charset="2"/>
              <a:buChar char="§"/>
            </a:pPr>
            <a:r>
              <a:rPr lang="en-US" dirty="0" smtClean="0"/>
              <a:t>Any unusual behavior</a:t>
            </a:r>
          </a:p>
          <a:p>
            <a:pPr>
              <a:buFont typeface="Wingdings" pitchFamily="2" charset="2"/>
              <a:buChar char="§"/>
            </a:pPr>
            <a:r>
              <a:rPr lang="en-US" dirty="0" smtClean="0"/>
              <a:t>Any treatment given and when</a:t>
            </a:r>
          </a:p>
          <a:p>
            <a:pPr>
              <a:buFont typeface="Wingdings" pitchFamily="2" charset="2"/>
              <a:buChar char="§"/>
            </a:pPr>
            <a:r>
              <a:rPr lang="en-US" dirty="0" smtClean="0"/>
              <a:t>Breathing, pulse and level of response</a:t>
            </a:r>
          </a:p>
          <a:p>
            <a:pPr>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RESUSCITATION TECHNIQUES</a:t>
            </a:r>
            <a:endParaRPr lang="en-US" dirty="0"/>
          </a:p>
        </p:txBody>
      </p:sp>
      <p:sp>
        <p:nvSpPr>
          <p:cNvPr id="3" name="Content Placeholder 2"/>
          <p:cNvSpPr>
            <a:spLocks noGrp="1"/>
          </p:cNvSpPr>
          <p:nvPr>
            <p:ph idx="1"/>
          </p:nvPr>
        </p:nvSpPr>
        <p:spPr/>
        <p:txBody>
          <a:bodyPr/>
          <a:lstStyle/>
          <a:p>
            <a:r>
              <a:rPr lang="en-US" dirty="0" smtClean="0"/>
              <a:t>RESUSCITATION SEQUENCE</a:t>
            </a:r>
          </a:p>
          <a:p>
            <a:pPr>
              <a:buFont typeface="Wingdings" pitchFamily="2" charset="2"/>
              <a:buChar char="§"/>
            </a:pPr>
            <a:r>
              <a:rPr lang="en-US" dirty="0" smtClean="0"/>
              <a:t>Check response</a:t>
            </a:r>
          </a:p>
          <a:p>
            <a:pPr>
              <a:buFont typeface="Wingdings" pitchFamily="2" charset="2"/>
              <a:buChar char="§"/>
            </a:pPr>
            <a:r>
              <a:rPr lang="en-US" dirty="0" smtClean="0"/>
              <a:t>Open airway</a:t>
            </a:r>
          </a:p>
          <a:p>
            <a:pPr>
              <a:buFont typeface="Wingdings" pitchFamily="2" charset="2"/>
              <a:buChar char="§"/>
            </a:pPr>
            <a:r>
              <a:rPr lang="en-US" dirty="0" smtClean="0"/>
              <a:t>Check breathing</a:t>
            </a:r>
          </a:p>
          <a:p>
            <a:pPr>
              <a:buFont typeface="Wingdings" pitchFamily="2" charset="2"/>
              <a:buChar char="§"/>
            </a:pPr>
            <a:r>
              <a:rPr lang="en-US" dirty="0" smtClean="0"/>
              <a:t>Assess for circulation</a:t>
            </a:r>
          </a:p>
          <a:p>
            <a:pPr>
              <a:buFont typeface="Wingdings" pitchFamily="2" charset="2"/>
              <a:buChar char="§"/>
            </a:pPr>
            <a:r>
              <a:rPr lang="en-US" dirty="0" smtClean="0"/>
              <a:t>Commence CPR</a:t>
            </a: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pPr>
              <a:buNone/>
            </a:pPr>
            <a:r>
              <a:rPr lang="en-US" dirty="0" smtClean="0"/>
              <a:t>Assignment: resuscitation for children</a:t>
            </a:r>
          </a:p>
          <a:p>
            <a:pPr>
              <a:buFont typeface="Wingdings" pitchFamily="2" charset="2"/>
              <a:buChar char="§"/>
            </a:pPr>
            <a:r>
              <a:rPr lang="en-US" dirty="0" smtClean="0"/>
              <a:t>&lt;1 year</a:t>
            </a:r>
          </a:p>
          <a:p>
            <a:pPr>
              <a:buFont typeface="Wingdings" pitchFamily="2" charset="2"/>
              <a:buChar char="§"/>
            </a:pPr>
            <a:r>
              <a:rPr lang="en-US" dirty="0" smtClean="0"/>
              <a:t>1-7 years</a:t>
            </a:r>
          </a:p>
          <a:p>
            <a:pPr>
              <a:buFont typeface="Wingdings" pitchFamily="2" charset="2"/>
              <a:buChar char="§"/>
            </a:pPr>
            <a:r>
              <a:rPr lang="en-US" dirty="0" smtClean="0"/>
              <a:t>8 years and above</a:t>
            </a:r>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t>
            </a:r>
            <a:r>
              <a:rPr smtClean="0"/>
              <a:t>ardiovascular</a:t>
            </a:r>
            <a:br>
              <a:rPr smtClean="0"/>
            </a:br>
            <a:r>
              <a:rPr smtClean="0"/>
              <a:t>emergencies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1.SHOCK</a:t>
            </a:r>
            <a:endParaRPr lang="en-US" dirty="0"/>
          </a:p>
        </p:txBody>
      </p:sp>
      <p:sp>
        <p:nvSpPr>
          <p:cNvPr id="3" name="Content Placeholder 2"/>
          <p:cNvSpPr>
            <a:spLocks noGrp="1"/>
          </p:cNvSpPr>
          <p:nvPr>
            <p:ph idx="1"/>
          </p:nvPr>
        </p:nvSpPr>
        <p:spPr/>
        <p:txBody>
          <a:bodyPr/>
          <a:lstStyle/>
          <a:p>
            <a:pPr>
              <a:buNone/>
            </a:pPr>
            <a:r>
              <a:rPr lang="en-US" dirty="0" smtClean="0"/>
              <a:t>	A shock state exists when the tissue perfusion decreases to the point of cellular metabolic dysfunction.</a:t>
            </a:r>
            <a:endParaRPr lang="en-US" dirty="0"/>
          </a:p>
          <a:p>
            <a:pPr>
              <a:buNone/>
            </a:pPr>
            <a:endParaRPr lang="en-US" dirty="0" smtClean="0"/>
          </a:p>
          <a:p>
            <a:pPr>
              <a:buNone/>
            </a:pPr>
            <a:r>
              <a:rPr lang="en-US" dirty="0" smtClean="0"/>
              <a:t>	Shock is classified according to the causative event.</a:t>
            </a:r>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shock</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i="1" dirty="0" smtClean="0"/>
              <a:t>1.Hematogenic/hemorrhagic/</a:t>
            </a:r>
            <a:r>
              <a:rPr lang="en-US" i="1" dirty="0" err="1" smtClean="0"/>
              <a:t>hypovolemic</a:t>
            </a:r>
            <a:endParaRPr lang="en-US" i="1" dirty="0" smtClean="0"/>
          </a:p>
          <a:p>
            <a:pPr>
              <a:buNone/>
            </a:pPr>
            <a:r>
              <a:rPr lang="en-US" dirty="0" smtClean="0"/>
              <a:t>Occurs when blood volume is insufficient to meet metabolic needs of the tissues as with severe hemorrhage</a:t>
            </a:r>
            <a:r>
              <a:rPr lang="en-US" i="1" dirty="0" smtClean="0"/>
              <a:t>.</a:t>
            </a:r>
          </a:p>
          <a:p>
            <a:pPr>
              <a:buNone/>
            </a:pPr>
            <a:r>
              <a:rPr lang="en-US" i="1" dirty="0" smtClean="0"/>
              <a:t>2.Cardiogenic shock</a:t>
            </a:r>
          </a:p>
          <a:p>
            <a:pPr>
              <a:buNone/>
            </a:pPr>
            <a:r>
              <a:rPr lang="en-US" dirty="0" smtClean="0"/>
              <a:t>Occurs when cardiac failure results in decreased tissue perfusion as in MI.</a:t>
            </a:r>
          </a:p>
          <a:p>
            <a:pPr>
              <a:buNone/>
            </a:pPr>
            <a:r>
              <a:rPr lang="en-US" dirty="0" smtClean="0"/>
              <a:t>3.</a:t>
            </a:r>
            <a:r>
              <a:rPr lang="en-US" i="1" dirty="0" smtClean="0"/>
              <a:t>Distributive shock conditions</a:t>
            </a:r>
          </a:p>
          <a:p>
            <a:pPr>
              <a:buNone/>
            </a:pPr>
            <a:r>
              <a:rPr lang="en-US" dirty="0" smtClean="0"/>
              <a:t>Characterized by displacement of a significant amount of vascular volume.</a:t>
            </a:r>
          </a:p>
          <a:p>
            <a:pPr>
              <a:buNone/>
            </a:pPr>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distributive shock</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i="1" dirty="0" smtClean="0"/>
              <a:t>1.Neurogenic shock</a:t>
            </a:r>
          </a:p>
          <a:p>
            <a:pPr>
              <a:buNone/>
            </a:pPr>
            <a:r>
              <a:rPr lang="en-US" dirty="0" smtClean="0"/>
              <a:t>Results from a neurologic event such as head injury that causes massive vasodilatation and decreased perfusion pressures.</a:t>
            </a:r>
          </a:p>
          <a:p>
            <a:pPr>
              <a:buNone/>
            </a:pPr>
            <a:r>
              <a:rPr lang="en-US" smtClean="0"/>
              <a:t> </a:t>
            </a:r>
            <a:r>
              <a:rPr lang="en-US" i="1" smtClean="0"/>
              <a:t>2.Anaphylactic </a:t>
            </a:r>
            <a:r>
              <a:rPr lang="en-US" i="1" dirty="0" smtClean="0"/>
              <a:t>shock</a:t>
            </a:r>
          </a:p>
          <a:p>
            <a:pPr>
              <a:buNone/>
            </a:pPr>
            <a:r>
              <a:rPr lang="en-US" i="1" dirty="0" smtClean="0"/>
              <a:t>Caused by a severe systemic response to an allergen resulting in massive vasodilatation, increased capillary permeability, decreased perfusion, decreased venous return and subsequent decreased cardiac output.</a:t>
            </a:r>
          </a:p>
          <a:p>
            <a:pPr>
              <a:buNone/>
            </a:pPr>
            <a:r>
              <a:rPr lang="en-US" i="1" dirty="0" smtClean="0"/>
              <a:t>3.Septic shock</a:t>
            </a:r>
          </a:p>
          <a:p>
            <a:pPr>
              <a:buNone/>
            </a:pPr>
            <a:r>
              <a:rPr lang="en-US" i="1" dirty="0" smtClean="0"/>
              <a:t>Occurs when bacterial toxins cause an overwhelming systemic infection.</a:t>
            </a:r>
            <a:endParaRPr lang="en-US"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i="1" dirty="0" smtClean="0">
                <a:solidFill>
                  <a:srgbClr val="00B050"/>
                </a:solidFill>
                <a:latin typeface="Algerian" pitchFamily="82" charset="0"/>
              </a:rPr>
              <a:t>BITES AND STINGS</a:t>
            </a:r>
          </a:p>
          <a:p>
            <a:pPr>
              <a:buFont typeface="Courier New" pitchFamily="49" charset="0"/>
              <a:buChar char="o"/>
            </a:pPr>
            <a:r>
              <a:rPr lang="en-US" dirty="0" smtClean="0"/>
              <a:t>Animal bites</a:t>
            </a:r>
          </a:p>
          <a:p>
            <a:pPr>
              <a:buFont typeface="Courier New" pitchFamily="49" charset="0"/>
              <a:buChar char="o"/>
            </a:pPr>
            <a:r>
              <a:rPr lang="en-US" dirty="0" smtClean="0"/>
              <a:t>Insect stings</a:t>
            </a:r>
          </a:p>
          <a:p>
            <a:pPr>
              <a:buFont typeface="Courier New" pitchFamily="49" charset="0"/>
              <a:buChar char="o"/>
            </a:pPr>
            <a:r>
              <a:rPr lang="en-US" dirty="0" smtClean="0"/>
              <a:t>Marine stings</a:t>
            </a:r>
          </a:p>
          <a:p>
            <a:pPr>
              <a:buFont typeface="Courier New" pitchFamily="49" charset="0"/>
              <a:buChar char="o"/>
            </a:pPr>
            <a:r>
              <a:rPr lang="en-US" dirty="0" smtClean="0"/>
              <a:t>Marine puncture wounds</a:t>
            </a:r>
          </a:p>
          <a:p>
            <a:pPr>
              <a:buFont typeface="Courier New" pitchFamily="49" charset="0"/>
              <a:buChar char="o"/>
            </a:pPr>
            <a:r>
              <a:rPr lang="en-US" dirty="0" smtClean="0"/>
              <a:t>Snake bites</a:t>
            </a:r>
          </a:p>
          <a:p>
            <a:pPr>
              <a:buFont typeface="Wingdings" pitchFamily="2" charset="2"/>
              <a:buChar char="Ø"/>
            </a:pPr>
            <a:r>
              <a:rPr lang="en-US" i="1" dirty="0" smtClean="0">
                <a:solidFill>
                  <a:srgbClr val="00B050"/>
                </a:solidFill>
                <a:latin typeface="Algerian" pitchFamily="82" charset="0"/>
              </a:rPr>
              <a:t>BANDAGING</a:t>
            </a:r>
            <a:endParaRPr lang="en-US" i="1" dirty="0">
              <a:solidFill>
                <a:srgbClr val="00B050"/>
              </a:solidFill>
              <a:latin typeface="Algerian" pitchFamily="82" charset="0"/>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Circulatory shock</a:t>
            </a:r>
            <a:endParaRPr lang="en-US" dirty="0"/>
          </a:p>
        </p:txBody>
      </p:sp>
      <p:sp>
        <p:nvSpPr>
          <p:cNvPr id="3" name="Content Placeholder 2"/>
          <p:cNvSpPr>
            <a:spLocks noGrp="1"/>
          </p:cNvSpPr>
          <p:nvPr>
            <p:ph idx="1"/>
          </p:nvPr>
        </p:nvSpPr>
        <p:spPr/>
        <p:txBody>
          <a:bodyPr/>
          <a:lstStyle/>
          <a:p>
            <a:r>
              <a:rPr lang="en-US" dirty="0" smtClean="0"/>
              <a:t>The circulatory system distributes blood round the body so that oxygen and nutrients can pass through and perfuse the tissues. When the system fails, circulatory shock ensue. If not treated swiftly, vital organs such as the heart and the brain may fail leading to death.</a:t>
            </a:r>
          </a:p>
          <a:p>
            <a:r>
              <a:rPr lang="en-US" dirty="0" smtClean="0"/>
              <a:t>Worsened by fear and pain.</a:t>
            </a:r>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circulatory shock</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1.Heart attack</a:t>
            </a:r>
          </a:p>
          <a:p>
            <a:pPr>
              <a:buNone/>
            </a:pPr>
            <a:r>
              <a:rPr lang="en-US" dirty="0" smtClean="0"/>
              <a:t>2.Severe infection and anaphylactic shock-blood vessels dilate reducing the blood pressure</a:t>
            </a:r>
          </a:p>
          <a:p>
            <a:pPr>
              <a:buNone/>
            </a:pPr>
            <a:r>
              <a:rPr lang="en-US" dirty="0" smtClean="0"/>
              <a:t>3.Blood loss</a:t>
            </a:r>
          </a:p>
          <a:p>
            <a:pPr>
              <a:buNone/>
            </a:pPr>
            <a:r>
              <a:rPr lang="en-US" dirty="0" smtClean="0"/>
              <a:t>4.Loss of body fluids through burns, severe diarrhea or vomiting</a:t>
            </a:r>
          </a:p>
          <a:p>
            <a:pPr>
              <a:buNone/>
            </a:pPr>
            <a:r>
              <a:rPr lang="en-US" dirty="0" smtClean="0"/>
              <a:t>-The body responds to fluid loss initially by diverting the blood supply from the surface to the vital organs.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34962"/>
          </a:xfrm>
        </p:spPr>
        <p:txBody>
          <a:bodyPr>
            <a:normAutofit fontScale="90000"/>
          </a:bodyPr>
          <a:lstStyle/>
          <a:p>
            <a:r>
              <a:rPr lang="en-US" dirty="0" smtClean="0"/>
              <a:t>continuation</a:t>
            </a:r>
            <a:endParaRPr lang="en-US" dirty="0"/>
          </a:p>
        </p:txBody>
      </p:sp>
      <p:sp>
        <p:nvSpPr>
          <p:cNvPr id="3" name="Content Placeholder 2"/>
          <p:cNvSpPr>
            <a:spLocks noGrp="1"/>
          </p:cNvSpPr>
          <p:nvPr>
            <p:ph idx="1"/>
          </p:nvPr>
        </p:nvSpPr>
        <p:spPr>
          <a:xfrm>
            <a:off x="533400" y="914400"/>
            <a:ext cx="8229600" cy="5440363"/>
          </a:xfrm>
        </p:spPr>
        <p:txBody>
          <a:bodyPr/>
          <a:lstStyle/>
          <a:p>
            <a:pPr>
              <a:buNone/>
            </a:pPr>
            <a:endParaRPr lang="en-US" dirty="0" smtClean="0"/>
          </a:p>
          <a:p>
            <a:pPr>
              <a:buNone/>
            </a:pPr>
            <a:r>
              <a:rPr lang="en-US" dirty="0" smtClean="0"/>
              <a:t>As the brain’s oxygen supply weakens</a:t>
            </a:r>
          </a:p>
          <a:p>
            <a:pPr>
              <a:buFont typeface="Wingdings" pitchFamily="2" charset="2"/>
              <a:buChar char="Ø"/>
            </a:pPr>
            <a:r>
              <a:rPr lang="en-US" dirty="0" smtClean="0"/>
              <a:t>Restless, anxious and aggressive</a:t>
            </a:r>
          </a:p>
          <a:p>
            <a:pPr>
              <a:buFont typeface="Wingdings" pitchFamily="2" charset="2"/>
              <a:buChar char="Ø"/>
            </a:pPr>
            <a:r>
              <a:rPr lang="en-US" dirty="0" smtClean="0"/>
              <a:t>Air hunger-yawn and gasp for air</a:t>
            </a:r>
          </a:p>
          <a:p>
            <a:pPr>
              <a:buFont typeface="Wingdings" pitchFamily="2" charset="2"/>
              <a:buChar char="Ø"/>
            </a:pPr>
            <a:r>
              <a:rPr lang="en-US" dirty="0" smtClean="0"/>
              <a:t>Unconscious</a:t>
            </a:r>
          </a:p>
          <a:p>
            <a:pPr>
              <a:buFont typeface="Wingdings" pitchFamily="2" charset="2"/>
              <a:buChar char="Ø"/>
            </a:pPr>
            <a:r>
              <a:rPr lang="en-US" dirty="0" smtClean="0"/>
              <a:t>Heart stops</a:t>
            </a:r>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At first, the release of adrenaline causes</a:t>
            </a:r>
          </a:p>
          <a:p>
            <a:pPr>
              <a:buFont typeface="Wingdings" pitchFamily="2" charset="2"/>
              <a:buChar char="Ø"/>
            </a:pPr>
            <a:r>
              <a:rPr lang="en-US" dirty="0" smtClean="0"/>
              <a:t>A rapid pulse</a:t>
            </a:r>
          </a:p>
          <a:p>
            <a:pPr>
              <a:buFont typeface="Wingdings" pitchFamily="2" charset="2"/>
              <a:buChar char="Ø"/>
            </a:pPr>
            <a:r>
              <a:rPr lang="en-US" dirty="0" smtClean="0"/>
              <a:t>Pale,grey-blue skin especially inside the lips.</a:t>
            </a:r>
          </a:p>
          <a:p>
            <a:pPr>
              <a:buFont typeface="Wingdings" pitchFamily="2" charset="2"/>
              <a:buChar char="Ø"/>
            </a:pPr>
            <a:r>
              <a:rPr lang="en-US" dirty="0" smtClean="0"/>
              <a:t>Sweating, cold and clammy skin.</a:t>
            </a:r>
          </a:p>
          <a:p>
            <a:pPr>
              <a:buNone/>
            </a:pPr>
            <a:r>
              <a:rPr lang="en-US" dirty="0" smtClean="0"/>
              <a:t>As shock develops</a:t>
            </a:r>
          </a:p>
          <a:p>
            <a:pPr>
              <a:buFont typeface="Wingdings" pitchFamily="2" charset="2"/>
              <a:buChar char="Ø"/>
            </a:pPr>
            <a:r>
              <a:rPr lang="en-US" dirty="0" smtClean="0"/>
              <a:t>Weakness and giddiness</a:t>
            </a:r>
          </a:p>
          <a:p>
            <a:pPr>
              <a:buFont typeface="Wingdings" pitchFamily="2" charset="2"/>
              <a:buChar char="Ø"/>
            </a:pPr>
            <a:r>
              <a:rPr lang="en-US" dirty="0" smtClean="0"/>
              <a:t>Nausea and vomiting</a:t>
            </a:r>
          </a:p>
          <a:p>
            <a:pPr>
              <a:buFont typeface="Wingdings" pitchFamily="2" charset="2"/>
              <a:buChar char="Ø"/>
            </a:pPr>
            <a:r>
              <a:rPr lang="en-US" dirty="0" smtClean="0"/>
              <a:t>Thirst</a:t>
            </a:r>
          </a:p>
          <a:p>
            <a:pPr>
              <a:buFont typeface="Wingdings" pitchFamily="2" charset="2"/>
              <a:buChar char="Ø"/>
            </a:pPr>
            <a:r>
              <a:rPr lang="en-US" dirty="0" smtClean="0"/>
              <a:t>Rapid shallow breathing</a:t>
            </a:r>
          </a:p>
          <a:p>
            <a:pPr>
              <a:buFont typeface="Wingdings" pitchFamily="2" charset="2"/>
              <a:buChar char="Ø"/>
            </a:pPr>
            <a:r>
              <a:rPr lang="en-US" dirty="0" smtClean="0"/>
              <a:t>A weak thready pulse. When the pulse at the wrist disappears, about half the blood volume will have been lost.</a:t>
            </a:r>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lstStyle/>
          <a:p>
            <a:pPr>
              <a:buNone/>
            </a:pPr>
            <a:r>
              <a:rPr lang="en-US" i="1" dirty="0" smtClean="0"/>
              <a:t>AIMS</a:t>
            </a:r>
          </a:p>
          <a:p>
            <a:pPr>
              <a:buFont typeface="Wingdings" pitchFamily="2" charset="2"/>
              <a:buChar char="Ø"/>
            </a:pPr>
            <a:r>
              <a:rPr lang="en-US" dirty="0" smtClean="0"/>
              <a:t>To recognize shock</a:t>
            </a:r>
          </a:p>
          <a:p>
            <a:pPr>
              <a:buFont typeface="Wingdings" pitchFamily="2" charset="2"/>
              <a:buChar char="Ø"/>
            </a:pPr>
            <a:r>
              <a:rPr lang="en-US" dirty="0" smtClean="0"/>
              <a:t>To treat any obvious cause</a:t>
            </a:r>
          </a:p>
          <a:p>
            <a:pPr>
              <a:buFont typeface="Wingdings" pitchFamily="2" charset="2"/>
              <a:buChar char="Ø"/>
            </a:pPr>
            <a:r>
              <a:rPr lang="en-US" dirty="0" smtClean="0"/>
              <a:t>To improve the blood supply to the brain, heart and lungs</a:t>
            </a:r>
          </a:p>
          <a:p>
            <a:pPr>
              <a:buFont typeface="Wingdings" pitchFamily="2" charset="2"/>
              <a:buChar char="Ø"/>
            </a:pPr>
            <a:r>
              <a:rPr lang="en-US" dirty="0" smtClean="0"/>
              <a:t>To arrange removal to hospital</a:t>
            </a:r>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Ø"/>
            </a:pPr>
            <a:r>
              <a:rPr lang="en-US" dirty="0" smtClean="0"/>
              <a:t>Treat any cause of shock you identify such as external bleeding.</a:t>
            </a:r>
          </a:p>
          <a:p>
            <a:pPr>
              <a:buFont typeface="Wingdings" pitchFamily="2" charset="2"/>
              <a:buChar char="Ø"/>
            </a:pPr>
            <a:r>
              <a:rPr lang="en-US" dirty="0" smtClean="0"/>
              <a:t>Lay the casualty down on a blanket to protect her from the cold ground keeping her head low.</a:t>
            </a:r>
          </a:p>
          <a:p>
            <a:pPr>
              <a:buFont typeface="Wingdings" pitchFamily="2" charset="2"/>
              <a:buChar char="Ø"/>
            </a:pPr>
            <a:r>
              <a:rPr lang="en-US" dirty="0" smtClean="0"/>
              <a:t>Raise and support her legs to improve the blood supply to the vital organs. Take care if you suspect a fracture.</a:t>
            </a:r>
          </a:p>
          <a:p>
            <a:pPr>
              <a:buFont typeface="Wingdings" pitchFamily="2" charset="2"/>
              <a:buChar char="Ø"/>
            </a:pPr>
            <a:r>
              <a:rPr lang="en-US" dirty="0" smtClean="0"/>
              <a:t>Loosen tight clothing such as belts and braces to reduce constriction at the neck, chest or waist.</a:t>
            </a:r>
          </a:p>
          <a:p>
            <a:pPr>
              <a:buFont typeface="Wingdings" pitchFamily="2" charset="2"/>
              <a:buChar char="Ø"/>
            </a:pPr>
            <a:r>
              <a:rPr lang="en-US" dirty="0" smtClean="0"/>
              <a:t>  keep the casualty warm by covering her with coats and blankets.</a:t>
            </a:r>
          </a:p>
          <a:p>
            <a:pPr>
              <a:buFont typeface="Wingdings" pitchFamily="2" charset="2"/>
              <a:buChar char="Ø"/>
            </a:pPr>
            <a:r>
              <a:rPr lang="en-US" dirty="0" smtClean="0"/>
              <a:t>Check and record breathing, pulse and the level of response.</a:t>
            </a:r>
          </a:p>
          <a:p>
            <a:pPr>
              <a:buFont typeface="Wingdings" pitchFamily="2" charset="2"/>
              <a:buChar char="q"/>
            </a:pPr>
            <a:r>
              <a:rPr lang="en-US" dirty="0" smtClean="0"/>
              <a:t>Be ready to resuscitate if necessary. </a:t>
            </a:r>
          </a:p>
          <a:p>
            <a:pPr>
              <a:buNone/>
            </a:pPr>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2.FAINTING/SYNCOPE</a:t>
            </a:r>
            <a:endParaRPr lang="en-US" dirty="0"/>
          </a:p>
        </p:txBody>
      </p:sp>
      <p:sp>
        <p:nvSpPr>
          <p:cNvPr id="3" name="Content Placeholder 2"/>
          <p:cNvSpPr>
            <a:spLocks noGrp="1"/>
          </p:cNvSpPr>
          <p:nvPr>
            <p:ph idx="1"/>
          </p:nvPr>
        </p:nvSpPr>
        <p:spPr/>
        <p:txBody>
          <a:bodyPr/>
          <a:lstStyle/>
          <a:p>
            <a:pPr>
              <a:buNone/>
            </a:pPr>
            <a:r>
              <a:rPr lang="en-US" dirty="0" smtClean="0"/>
              <a:t>	Is a brief loss of consciousness that is caused by temporary reduction of blood flow to the brain.</a:t>
            </a:r>
          </a:p>
          <a:p>
            <a:pPr>
              <a:buNone/>
            </a:pPr>
            <a:r>
              <a:rPr lang="en-US" dirty="0" smtClean="0"/>
              <a:t>	The pulse becomes very slow although it soon picks up and returns to normal.</a:t>
            </a:r>
          </a:p>
          <a:p>
            <a:pPr>
              <a:buNone/>
            </a:pPr>
            <a:r>
              <a:rPr lang="en-US" dirty="0" smtClean="0"/>
              <a:t>	Recovery is rapid and complete.</a:t>
            </a:r>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A brief loss of consciousness causing causing the casualty to fall to the floor.</a:t>
            </a:r>
          </a:p>
          <a:p>
            <a:pPr>
              <a:buFont typeface="Wingdings" pitchFamily="2" charset="2"/>
              <a:buChar char="Ø"/>
            </a:pPr>
            <a:r>
              <a:rPr lang="en-US" dirty="0" smtClean="0"/>
              <a:t>Slow pulse</a:t>
            </a:r>
          </a:p>
          <a:p>
            <a:pPr>
              <a:buFont typeface="Wingdings" pitchFamily="2" charset="2"/>
              <a:buChar char="Ø"/>
            </a:pPr>
            <a:r>
              <a:rPr lang="en-US" dirty="0" smtClean="0"/>
              <a:t>Pale cold skin</a:t>
            </a:r>
          </a:p>
          <a:p>
            <a:pPr>
              <a:buFont typeface="Wingdings" pitchFamily="2" charset="2"/>
              <a:buChar char="Ø"/>
            </a:pPr>
            <a:r>
              <a:rPr lang="en-US" dirty="0" smtClean="0"/>
              <a:t>Sweating</a:t>
            </a:r>
          </a:p>
          <a:p>
            <a:pPr>
              <a:buNone/>
            </a:pPr>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treatment</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To improve blood flow to the brain</a:t>
            </a:r>
          </a:p>
          <a:p>
            <a:pPr>
              <a:buNone/>
            </a:pPr>
            <a:endParaRPr lang="en-US" dirty="0" smtClean="0"/>
          </a:p>
          <a:p>
            <a:pPr>
              <a:buNone/>
            </a:pPr>
            <a:endParaRPr lang="en-US" dirty="0" smtClean="0"/>
          </a:p>
          <a:p>
            <a:pPr>
              <a:buFont typeface="Wingdings" pitchFamily="2" charset="2"/>
              <a:buChar char="Ø"/>
            </a:pPr>
            <a:r>
              <a:rPr lang="en-US" dirty="0" smtClean="0"/>
              <a:t>To reassure as she recovers and make her comfortable</a:t>
            </a:r>
          </a:p>
          <a:p>
            <a:pPr>
              <a:buNone/>
            </a:pPr>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dirty="0" smtClean="0"/>
              <a:t>Lay the casualty down, raise and support her legs</a:t>
            </a:r>
          </a:p>
          <a:p>
            <a:pPr>
              <a:buFont typeface="Wingdings" pitchFamily="2" charset="2"/>
              <a:buChar char="Ø"/>
            </a:pPr>
            <a:r>
              <a:rPr lang="en-US" dirty="0" smtClean="0"/>
              <a:t>Make sure that she has plenty of fresh air</a:t>
            </a:r>
          </a:p>
          <a:p>
            <a:pPr>
              <a:buFont typeface="Wingdings" pitchFamily="2" charset="2"/>
              <a:buChar char="Ø"/>
            </a:pPr>
            <a:r>
              <a:rPr lang="en-US" dirty="0" smtClean="0"/>
              <a:t>As she recovers, reassure her and help her sit up gradually</a:t>
            </a:r>
          </a:p>
          <a:p>
            <a:pPr>
              <a:buFont typeface="Wingdings" pitchFamily="2" charset="2"/>
              <a:buChar char="Ø"/>
            </a:pPr>
            <a:r>
              <a:rPr lang="en-US" dirty="0" smtClean="0"/>
              <a:t>Look for and treat any injury that has been sustained through falling</a:t>
            </a:r>
          </a:p>
          <a:p>
            <a:pPr>
              <a:buFont typeface="Wingdings" pitchFamily="2" charset="2"/>
              <a:buChar char="Ø"/>
            </a:pPr>
            <a:r>
              <a:rPr lang="en-US" dirty="0" smtClean="0"/>
              <a:t>If she does not regain consciousness quickly, do ABC and be ready to resuscitate if necessary. If the patient starts to feel faint again tell her to lie down and raise and support her legs until she fully recovers.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5054</TotalTime>
  <Words>9107</Words>
  <Application>Microsoft Office PowerPoint</Application>
  <PresentationFormat>On-screen Show (4:3)</PresentationFormat>
  <Paragraphs>1724</Paragraphs>
  <Slides>279</Slides>
  <Notes>4</Notes>
  <HiddenSlides>0</HiddenSlides>
  <MMClips>0</MMClips>
  <ScaleCrop>false</ScaleCrop>
  <HeadingPairs>
    <vt:vector size="4" baseType="variant">
      <vt:variant>
        <vt:lpstr>Theme</vt:lpstr>
      </vt:variant>
      <vt:variant>
        <vt:i4>1</vt:i4>
      </vt:variant>
      <vt:variant>
        <vt:lpstr>Slide Titles</vt:lpstr>
      </vt:variant>
      <vt:variant>
        <vt:i4>279</vt:i4>
      </vt:variant>
    </vt:vector>
  </HeadingPairs>
  <TitlesOfParts>
    <vt:vector size="280" baseType="lpstr">
      <vt:lpstr>Technic</vt:lpstr>
      <vt:lpstr>BY  MISS KARANJA</vt:lpstr>
      <vt:lpstr>Course Outline</vt:lpstr>
      <vt:lpstr>Slide 3</vt:lpstr>
      <vt:lpstr>Slide 4</vt:lpstr>
      <vt:lpstr>Slide 5</vt:lpstr>
      <vt:lpstr>Slide 6</vt:lpstr>
      <vt:lpstr>Slide 7</vt:lpstr>
      <vt:lpstr>Slide 8</vt:lpstr>
      <vt:lpstr>Slide 9</vt:lpstr>
      <vt:lpstr>dEFINITION</vt:lpstr>
      <vt:lpstr>Slide 11</vt:lpstr>
      <vt:lpstr>Aims of First Aid</vt:lpstr>
      <vt:lpstr>Slide 13</vt:lpstr>
      <vt:lpstr>Slide 14</vt:lpstr>
      <vt:lpstr>Objectives of First Aid</vt:lpstr>
      <vt:lpstr>Definition of terms</vt:lpstr>
      <vt:lpstr>Slide 17</vt:lpstr>
      <vt:lpstr>The First Aider Qualities</vt:lpstr>
      <vt:lpstr>Slide 19</vt:lpstr>
      <vt:lpstr>Slide 20</vt:lpstr>
      <vt:lpstr>Slide 21</vt:lpstr>
      <vt:lpstr>First Aid Priorities</vt:lpstr>
      <vt:lpstr>Slide 23</vt:lpstr>
      <vt:lpstr>Slide 24</vt:lpstr>
      <vt:lpstr>Slide 25</vt:lpstr>
      <vt:lpstr>Basics of First Aid</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How to do CPR on an adult</vt:lpstr>
      <vt:lpstr>Slide 41</vt:lpstr>
      <vt:lpstr>Slide 42</vt:lpstr>
      <vt:lpstr>Slide 43</vt:lpstr>
      <vt:lpstr>Slide 44</vt:lpstr>
      <vt:lpstr>Slide 45</vt:lpstr>
      <vt:lpstr>Slide 46</vt:lpstr>
      <vt:lpstr>Slide 47</vt:lpstr>
      <vt:lpstr>Slide 48</vt:lpstr>
      <vt:lpstr>Slide 49</vt:lpstr>
      <vt:lpstr>Slide 50</vt:lpstr>
      <vt:lpstr>How to use an AED</vt:lpstr>
      <vt:lpstr>Slide 52</vt:lpstr>
      <vt:lpstr>  First Aid Steps</vt:lpstr>
      <vt:lpstr>Slide 54</vt:lpstr>
      <vt:lpstr>Slide 55</vt:lpstr>
      <vt:lpstr>Slide 56</vt:lpstr>
      <vt:lpstr>Slide 57</vt:lpstr>
      <vt:lpstr>Slide 58</vt:lpstr>
      <vt:lpstr>Slide 59</vt:lpstr>
      <vt:lpstr>Slide 60</vt:lpstr>
      <vt:lpstr>Slide 61</vt:lpstr>
      <vt:lpstr>Slide 62</vt:lpstr>
      <vt:lpstr>External clues</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Treatment and aftercare</vt:lpstr>
      <vt:lpstr>Treatment priorities</vt:lpstr>
      <vt:lpstr>Arranging appropriate aftercare</vt:lpstr>
      <vt:lpstr>Slide 79</vt:lpstr>
      <vt:lpstr>Slide 80</vt:lpstr>
      <vt:lpstr>Slide 81</vt:lpstr>
      <vt:lpstr>Slide 82</vt:lpstr>
      <vt:lpstr>Slide 83</vt:lpstr>
      <vt:lpstr>RESUSCITATION TECHNIQUES</vt:lpstr>
      <vt:lpstr>Slide 85</vt:lpstr>
      <vt:lpstr>Cardiovascular emergencies</vt:lpstr>
      <vt:lpstr>1.SHOCK</vt:lpstr>
      <vt:lpstr>Types of shock</vt:lpstr>
      <vt:lpstr>Types of distributive shock</vt:lpstr>
      <vt:lpstr>Circulatory shock</vt:lpstr>
      <vt:lpstr>Causes of circulatory shock</vt:lpstr>
      <vt:lpstr>continuation</vt:lpstr>
      <vt:lpstr>Signs and symptoms</vt:lpstr>
      <vt:lpstr>Treatment</vt:lpstr>
      <vt:lpstr>Treatment</vt:lpstr>
      <vt:lpstr>2.FAINTING/SYNCOPE</vt:lpstr>
      <vt:lpstr>Signs and symptoms</vt:lpstr>
      <vt:lpstr>Aims of treatment</vt:lpstr>
      <vt:lpstr>Treatment</vt:lpstr>
      <vt:lpstr>3.ANGINA PECTORIS</vt:lpstr>
      <vt:lpstr>Signs and symptoms</vt:lpstr>
      <vt:lpstr>TREATMENT</vt:lpstr>
      <vt:lpstr>continuation</vt:lpstr>
      <vt:lpstr>4.HEART ATTACK</vt:lpstr>
      <vt:lpstr>Signs and symptoms</vt:lpstr>
      <vt:lpstr>Aims of treatment</vt:lpstr>
      <vt:lpstr>5.ACUTE HEART FAILURE</vt:lpstr>
      <vt:lpstr>6.CARDIAC ARREST</vt:lpstr>
      <vt:lpstr>Signs and symptoms</vt:lpstr>
      <vt:lpstr>         WOUNDS AND BLEEDING</vt:lpstr>
      <vt:lpstr>Introduction</vt:lpstr>
      <vt:lpstr>FIRST AID PRIORITIES</vt:lpstr>
      <vt:lpstr>Types of Wound</vt:lpstr>
      <vt:lpstr>Types of wounds </vt:lpstr>
      <vt:lpstr>Types of wounds</vt:lpstr>
      <vt:lpstr>Types of bleeding</vt:lpstr>
      <vt:lpstr>Types of bleeding</vt:lpstr>
      <vt:lpstr>Severe external bleeding</vt:lpstr>
      <vt:lpstr>Treatment</vt:lpstr>
      <vt:lpstr>Treatment</vt:lpstr>
      <vt:lpstr>Continuation</vt:lpstr>
      <vt:lpstr>BLEEDING AT SPECIAL SITES</vt:lpstr>
      <vt:lpstr>Slide 123</vt:lpstr>
      <vt:lpstr>Wounds To The Palm</vt:lpstr>
      <vt:lpstr>Wounds At Joint Creases</vt:lpstr>
      <vt:lpstr>Bleeding Varicose Veins</vt:lpstr>
      <vt:lpstr>Treatment</vt:lpstr>
      <vt:lpstr>MAJOR WOUNDS</vt:lpstr>
      <vt:lpstr>1.Abdominal Wounds</vt:lpstr>
      <vt:lpstr>Treatment</vt:lpstr>
      <vt:lpstr>INTERNAL HAEMORRHAGE</vt:lpstr>
      <vt:lpstr>continuation</vt:lpstr>
      <vt:lpstr>Epistaxis</vt:lpstr>
      <vt:lpstr>CONTINUATION</vt:lpstr>
      <vt:lpstr>Bleeding from a tooth socket</vt:lpstr>
      <vt:lpstr>RESPIRATORY DISORDERS</vt:lpstr>
      <vt:lpstr>Asphyxia</vt:lpstr>
      <vt:lpstr>Causes of asphyxia</vt:lpstr>
      <vt:lpstr>Continuation</vt:lpstr>
      <vt:lpstr>Continuation</vt:lpstr>
      <vt:lpstr>Signs and symptoms of asphyxia</vt:lpstr>
      <vt:lpstr>Management of asphyxia</vt:lpstr>
      <vt:lpstr>Continuation </vt:lpstr>
      <vt:lpstr>CHOCKING</vt:lpstr>
      <vt:lpstr>CONTINUATION</vt:lpstr>
      <vt:lpstr>Management incase of an infant</vt:lpstr>
      <vt:lpstr>DROWNING</vt:lpstr>
      <vt:lpstr>Continuation</vt:lpstr>
      <vt:lpstr>Continuation</vt:lpstr>
      <vt:lpstr>Hanging and Strangulation</vt:lpstr>
      <vt:lpstr>INHALATION OF FUMES</vt:lpstr>
      <vt:lpstr>Continuation </vt:lpstr>
      <vt:lpstr>Carbon dioxide poisoning</vt:lpstr>
      <vt:lpstr>Continuation </vt:lpstr>
      <vt:lpstr>Hyperventilation</vt:lpstr>
      <vt:lpstr>Signs and symptoms</vt:lpstr>
      <vt:lpstr>Continuation</vt:lpstr>
      <vt:lpstr>Management  </vt:lpstr>
      <vt:lpstr>HICCUPS</vt:lpstr>
      <vt:lpstr>CONTINUATION</vt:lpstr>
      <vt:lpstr>Causes </vt:lpstr>
      <vt:lpstr>Management</vt:lpstr>
      <vt:lpstr>MUSCULOSKELETAL INJURIES</vt:lpstr>
      <vt:lpstr>Signs and symptoms</vt:lpstr>
      <vt:lpstr>treatment</vt:lpstr>
      <vt:lpstr>Dislocations </vt:lpstr>
      <vt:lpstr>Symptoms </vt:lpstr>
      <vt:lpstr>Management </vt:lpstr>
      <vt:lpstr>Sublaxation </vt:lpstr>
      <vt:lpstr>symptoms</vt:lpstr>
      <vt:lpstr>Management </vt:lpstr>
      <vt:lpstr>FRACTURES</vt:lpstr>
      <vt:lpstr>Fractures are further classified into</vt:lpstr>
      <vt:lpstr>Slide 174</vt:lpstr>
      <vt:lpstr>Slide 175</vt:lpstr>
      <vt:lpstr>Signs and symptoms of fractures</vt:lpstr>
      <vt:lpstr>Slide 177</vt:lpstr>
      <vt:lpstr>Management of fractures</vt:lpstr>
      <vt:lpstr>General principles of first aid treatment for all fractures</vt:lpstr>
      <vt:lpstr>Slide 180</vt:lpstr>
      <vt:lpstr>Management </vt:lpstr>
      <vt:lpstr>Slide 182</vt:lpstr>
      <vt:lpstr>Injuries of the chest</vt:lpstr>
      <vt:lpstr>Flail chest injuries</vt:lpstr>
      <vt:lpstr>Treatment </vt:lpstr>
      <vt:lpstr>Penetrating chest wounds</vt:lpstr>
      <vt:lpstr>Slide 187</vt:lpstr>
      <vt:lpstr>Signs and symptoms</vt:lpstr>
      <vt:lpstr>Treatment </vt:lpstr>
      <vt:lpstr>First aid</vt:lpstr>
      <vt:lpstr>Hemothorax </vt:lpstr>
      <vt:lpstr>Signs and symptoms</vt:lpstr>
      <vt:lpstr>Management </vt:lpstr>
      <vt:lpstr>Management </vt:lpstr>
      <vt:lpstr>Hydrothorax </vt:lpstr>
      <vt:lpstr>Causes </vt:lpstr>
      <vt:lpstr>Causes </vt:lpstr>
      <vt:lpstr>Signs and symptoms </vt:lpstr>
      <vt:lpstr>Management </vt:lpstr>
      <vt:lpstr>HEAD AND NECK INJURIES</vt:lpstr>
      <vt:lpstr>Signs and symptoms</vt:lpstr>
      <vt:lpstr>signs and symptoms</vt:lpstr>
      <vt:lpstr>Aims of treatment</vt:lpstr>
      <vt:lpstr>Treatment </vt:lpstr>
      <vt:lpstr>Slide 205</vt:lpstr>
      <vt:lpstr>Skull fracture</vt:lpstr>
      <vt:lpstr>Signs and symptoms</vt:lpstr>
      <vt:lpstr>Treatment </vt:lpstr>
      <vt:lpstr>Slide 209</vt:lpstr>
      <vt:lpstr>Cerebral compression</vt:lpstr>
      <vt:lpstr>Slide 211</vt:lpstr>
      <vt:lpstr>Slide 212</vt:lpstr>
      <vt:lpstr>Treatment </vt:lpstr>
      <vt:lpstr>Convulsions </vt:lpstr>
      <vt:lpstr>Continuation </vt:lpstr>
      <vt:lpstr>Signs and symptoms </vt:lpstr>
      <vt:lpstr>Treatment  </vt:lpstr>
      <vt:lpstr>Major epilepsy</vt:lpstr>
      <vt:lpstr>Signs and symptoms </vt:lpstr>
      <vt:lpstr>Treatment </vt:lpstr>
      <vt:lpstr>Slide 221</vt:lpstr>
      <vt:lpstr>Unconsciousness</vt:lpstr>
      <vt:lpstr>Aims of treatment</vt:lpstr>
      <vt:lpstr>Management </vt:lpstr>
      <vt:lpstr>Continuation </vt:lpstr>
      <vt:lpstr>Types of neck injuries</vt:lpstr>
      <vt:lpstr>Neck sprain</vt:lpstr>
      <vt:lpstr>Neck fracture</vt:lpstr>
      <vt:lpstr>Management for Neck Injuries</vt:lpstr>
      <vt:lpstr>Slide 230</vt:lpstr>
      <vt:lpstr>Slide 231</vt:lpstr>
      <vt:lpstr>BURNS AND EXTREMES OF TEMPERATURE</vt:lpstr>
      <vt:lpstr>Classification of burns</vt:lpstr>
      <vt:lpstr>Adult </vt:lpstr>
      <vt:lpstr>According to depth of burns</vt:lpstr>
      <vt:lpstr>Slide 236</vt:lpstr>
      <vt:lpstr>Management of minor burns and scalds</vt:lpstr>
      <vt:lpstr>Slide 238</vt:lpstr>
      <vt:lpstr>Slide 239</vt:lpstr>
      <vt:lpstr>Severe burns and scalds</vt:lpstr>
      <vt:lpstr>Management</vt:lpstr>
      <vt:lpstr>Slide 242</vt:lpstr>
      <vt:lpstr>Burns to the Airway</vt:lpstr>
      <vt:lpstr>Aims and treatment</vt:lpstr>
      <vt:lpstr>Electrical burns</vt:lpstr>
      <vt:lpstr>Treatment </vt:lpstr>
      <vt:lpstr>Chemical burns</vt:lpstr>
      <vt:lpstr>Treatment </vt:lpstr>
      <vt:lpstr>Slide 249</vt:lpstr>
      <vt:lpstr>Chemical burns to the eye</vt:lpstr>
      <vt:lpstr>Slide 251</vt:lpstr>
      <vt:lpstr>Sunburn </vt:lpstr>
      <vt:lpstr>EFFECTS OF HEAT AND COLD</vt:lpstr>
      <vt:lpstr>Effects of Extreme Cold </vt:lpstr>
      <vt:lpstr>Bites and Stings</vt:lpstr>
      <vt:lpstr>Animal Bites</vt:lpstr>
      <vt:lpstr>Slide 257</vt:lpstr>
      <vt:lpstr>Insect Stings</vt:lpstr>
      <vt:lpstr>Slide 259</vt:lpstr>
      <vt:lpstr>Slide 260</vt:lpstr>
      <vt:lpstr>Marine Stings</vt:lpstr>
      <vt:lpstr>Slide 262</vt:lpstr>
      <vt:lpstr>Slide 263</vt:lpstr>
      <vt:lpstr>Marine Puncture Wounds</vt:lpstr>
      <vt:lpstr>Slide 265</vt:lpstr>
      <vt:lpstr>Aims of treatment</vt:lpstr>
      <vt:lpstr>Slide 267</vt:lpstr>
      <vt:lpstr>BANDAGING</vt:lpstr>
      <vt:lpstr>Slide 269</vt:lpstr>
      <vt:lpstr>Slide 270</vt:lpstr>
      <vt:lpstr>Slide 271</vt:lpstr>
      <vt:lpstr>Slide 272</vt:lpstr>
      <vt:lpstr>TYPES OF BANDAGES</vt:lpstr>
      <vt:lpstr>Slide 274</vt:lpstr>
      <vt:lpstr>CIRCULAR TURN</vt:lpstr>
      <vt:lpstr>Slide 276</vt:lpstr>
      <vt:lpstr>Slide 277</vt:lpstr>
      <vt:lpstr>SPIRAL REVERSE TURN</vt:lpstr>
      <vt:lpstr>FIGURE EIGHT TURN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AID  BY MISS KARANJA</dc:title>
  <dc:creator>JUDY</dc:creator>
  <cp:lastModifiedBy>JUDY</cp:lastModifiedBy>
  <cp:revision>584</cp:revision>
  <dcterms:created xsi:type="dcterms:W3CDTF">2013-05-10T19:14:05Z</dcterms:created>
  <dcterms:modified xsi:type="dcterms:W3CDTF">2018-12-04T09:15:35Z</dcterms:modified>
</cp:coreProperties>
</file>