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85" r:id="rId5"/>
    <p:sldId id="286" r:id="rId6"/>
    <p:sldId id="259" r:id="rId7"/>
    <p:sldId id="268" r:id="rId8"/>
    <p:sldId id="269" r:id="rId9"/>
    <p:sldId id="270" r:id="rId10"/>
    <p:sldId id="261" r:id="rId11"/>
    <p:sldId id="287" r:id="rId12"/>
    <p:sldId id="288" r:id="rId13"/>
    <p:sldId id="263" r:id="rId14"/>
    <p:sldId id="264" r:id="rId15"/>
    <p:sldId id="275" r:id="rId16"/>
    <p:sldId id="299" r:id="rId17"/>
    <p:sldId id="300" r:id="rId18"/>
    <p:sldId id="276" r:id="rId19"/>
    <p:sldId id="277" r:id="rId20"/>
    <p:sldId id="278" r:id="rId21"/>
    <p:sldId id="279" r:id="rId22"/>
    <p:sldId id="281" r:id="rId23"/>
    <p:sldId id="282" r:id="rId24"/>
    <p:sldId id="290" r:id="rId25"/>
    <p:sldId id="280" r:id="rId26"/>
    <p:sldId id="289" r:id="rId27"/>
    <p:sldId id="262" r:id="rId28"/>
    <p:sldId id="283" r:id="rId29"/>
    <p:sldId id="295" r:id="rId30"/>
    <p:sldId id="260" r:id="rId31"/>
    <p:sldId id="284" r:id="rId32"/>
    <p:sldId id="273" r:id="rId33"/>
    <p:sldId id="274" r:id="rId34"/>
    <p:sldId id="293" r:id="rId35"/>
    <p:sldId id="291" r:id="rId36"/>
    <p:sldId id="294" r:id="rId37"/>
    <p:sldId id="292" r:id="rId38"/>
    <p:sldId id="296" r:id="rId39"/>
    <p:sldId id="30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1A2495-A871-476D-8E18-502B9181E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7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87EC-6622-4EF9-A61B-D86DE652E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1FB8-7FC7-4B3B-9E88-092AEC254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9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7932C-E32E-46E2-8466-726FB647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8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BA473-5224-49C4-94BA-B3A2034B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AC7A-5215-465A-B40A-1537B60DB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4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954A8-CF6F-4D22-BE5D-84708BAEE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6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0C4AA-CA6F-4049-B980-BB02A4A6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FCDA-3598-4D83-9943-076C2356B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A55C-1FBA-44AD-9C34-E033DD95C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5769-6F96-4F3A-9608-5AE67AA08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89E987C-42A3-42BE-96FC-DFC31D90D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FRACTURE</a:t>
            </a:r>
            <a:br>
              <a:rPr lang="en-US" sz="4800" smtClean="0"/>
            </a:br>
            <a:r>
              <a:rPr lang="en-US" sz="4800" smtClean="0"/>
              <a:t> AND ITS MANAGEMENT</a:t>
            </a:r>
            <a:r>
              <a:rPr lang="en-US" sz="540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FF00"/>
                </a:solidFill>
              </a:rPr>
              <a:t>KATUA.O.H.  </a:t>
            </a:r>
            <a:endParaRPr lang="en-US" sz="2800" dirty="0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Closed fractures and open fractures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Fracture in which the overlying soft tissues remain intact the fracture hematoma not communicates with exterior (skin barrier intact )</a:t>
            </a:r>
          </a:p>
          <a:p>
            <a:pPr eaLnBrk="1" hangingPunct="1"/>
            <a:r>
              <a:rPr lang="en-US" sz="2800" dirty="0" smtClean="0"/>
              <a:t>In open fractures the fractured bone is communicated with external environment chances of infection are high  </a:t>
            </a:r>
          </a:p>
          <a:p>
            <a:pPr eaLnBrk="1" hangingPunct="1"/>
            <a:r>
              <a:rPr lang="en-US" sz="2800" dirty="0" smtClean="0"/>
              <a:t>Close fracture are treated either by plaster cast or internal fixation </a:t>
            </a:r>
          </a:p>
          <a:p>
            <a:pPr eaLnBrk="1" hangingPunct="1"/>
            <a:r>
              <a:rPr lang="en-US" sz="2800" dirty="0" smtClean="0"/>
              <a:t>Open fractures internal fixation is not indicated </a:t>
            </a:r>
          </a:p>
          <a:p>
            <a:pPr eaLnBrk="1" hangingPunct="1"/>
            <a:r>
              <a:rPr lang="en-US" sz="2800" dirty="0" smtClean="0"/>
              <a:t>Open fractures are mostly  treated by the external fixation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Diagnosis of the fractures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history </a:t>
            </a:r>
          </a:p>
          <a:p>
            <a:pPr eaLnBrk="1" hangingPunct="1"/>
            <a:r>
              <a:rPr lang="en-US" smtClean="0"/>
              <a:t>Mechanism of trauma </a:t>
            </a:r>
          </a:p>
          <a:p>
            <a:pPr eaLnBrk="1" hangingPunct="1"/>
            <a:r>
              <a:rPr lang="en-US" smtClean="0"/>
              <a:t>Pain and swelling at site of injury </a:t>
            </a:r>
          </a:p>
          <a:p>
            <a:pPr eaLnBrk="1" hangingPunct="1"/>
            <a:r>
              <a:rPr lang="en-US" smtClean="0"/>
              <a:t>Positive tenderness and  crepitus at site </a:t>
            </a:r>
          </a:p>
          <a:p>
            <a:pPr eaLnBrk="1" hangingPunct="1"/>
            <a:r>
              <a:rPr lang="en-US" smtClean="0"/>
              <a:t>X-rays </a:t>
            </a:r>
          </a:p>
          <a:p>
            <a:pPr eaLnBrk="1" hangingPunct="1"/>
            <a:r>
              <a:rPr lang="en-US" smtClean="0"/>
              <a:t>Some times bone scan </a:t>
            </a:r>
          </a:p>
          <a:p>
            <a:pPr eaLnBrk="1" hangingPunct="1"/>
            <a:r>
              <a:rPr lang="en-US" smtClean="0"/>
              <a:t>CT scan or MRI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HOW TO ADVISE X-RAYS </a:t>
            </a:r>
            <a:br>
              <a:rPr lang="en-US" sz="3200" dirty="0" smtClean="0"/>
            </a:br>
            <a:r>
              <a:rPr lang="en-US" sz="3200" dirty="0" smtClean="0"/>
              <a:t>RULE OF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Always advise 02 views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Two times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Two sides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Two joints must be included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Fracture management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Resuscitate</a:t>
            </a:r>
          </a:p>
          <a:p>
            <a:pPr eaLnBrk="1" hangingPunct="1">
              <a:defRPr/>
            </a:pPr>
            <a:r>
              <a:rPr lang="en-US" dirty="0" smtClean="0"/>
              <a:t>Review</a:t>
            </a:r>
          </a:p>
          <a:p>
            <a:pPr eaLnBrk="1" hangingPunct="1">
              <a:defRPr/>
            </a:pPr>
            <a:r>
              <a:rPr lang="en-US" dirty="0" smtClean="0"/>
              <a:t>Radiographs</a:t>
            </a:r>
          </a:p>
          <a:p>
            <a:pPr eaLnBrk="1" hangingPunct="1">
              <a:defRPr/>
            </a:pPr>
            <a:r>
              <a:rPr lang="en-US" dirty="0" smtClean="0"/>
              <a:t>Reduce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Immobilization.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Rehabilitate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99FF66"/>
                </a:solidFill>
              </a:rPr>
              <a:t>Four eras of open fracture treatment</a:t>
            </a:r>
            <a:r>
              <a:rPr lang="en-US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7188"/>
            <a:ext cx="8229600" cy="373221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OPEN FRACTURE IS THE ORTHOPAEDIC EMERGENY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Life preservation </a:t>
            </a:r>
          </a:p>
          <a:p>
            <a:pPr eaLnBrk="1" hangingPunct="1"/>
            <a:r>
              <a:rPr lang="en-US" smtClean="0"/>
              <a:t>Limb preservation </a:t>
            </a:r>
          </a:p>
          <a:p>
            <a:pPr eaLnBrk="1" hangingPunct="1"/>
            <a:r>
              <a:rPr lang="en-US" smtClean="0"/>
              <a:t>Infection avoidance </a:t>
            </a:r>
          </a:p>
          <a:p>
            <a:pPr eaLnBrk="1" hangingPunct="1"/>
            <a:r>
              <a:rPr lang="en-US" smtClean="0"/>
              <a:t>Functional preservation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Different types of treatments for fractures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Closed fractures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undisplaced conservative or non operative treatment if displaced then operative type of treatment is advised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First aid includes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Assessment of the injured part ,pulses ,temperature at local area color of the skin , general condition must be checked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there is wound over the fracture that means fracture is open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Open fracture require different type of treatment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and open </a:t>
            </a:r>
            <a:r>
              <a:rPr lang="en-US" dirty="0"/>
              <a:t>fractures femur and tibia </a:t>
            </a: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752600"/>
            <a:ext cx="6781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modalities of fracture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Plaster cast </a:t>
            </a:r>
          </a:p>
          <a:p>
            <a:r>
              <a:rPr lang="en-US" dirty="0" smtClean="0"/>
              <a:t>Traction </a:t>
            </a:r>
          </a:p>
          <a:p>
            <a:r>
              <a:rPr lang="en-US" dirty="0" smtClean="0"/>
              <a:t>skin/ skeletal traction</a:t>
            </a:r>
          </a:p>
          <a:p>
            <a:r>
              <a:rPr lang="en-US" dirty="0" smtClean="0"/>
              <a:t>Functional braces </a:t>
            </a:r>
          </a:p>
          <a:p>
            <a:r>
              <a:rPr lang="en-US" dirty="0" smtClean="0"/>
              <a:t>Internal fixation with plate screws ,</a:t>
            </a:r>
            <a:r>
              <a:rPr lang="en-US" dirty="0" err="1" smtClean="0"/>
              <a:t>Im</a:t>
            </a:r>
            <a:r>
              <a:rPr lang="en-US" dirty="0" smtClean="0"/>
              <a:t> nailing  k-wires screw fixations ,rush nails ,flexible nails </a:t>
            </a:r>
          </a:p>
          <a:p>
            <a:r>
              <a:rPr lang="en-US" dirty="0" smtClean="0"/>
              <a:t>External fixation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First aid measures at district level hospital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Support to the injured extremity by </a:t>
            </a:r>
            <a:r>
              <a:rPr lang="en-US" dirty="0" err="1" smtClean="0"/>
              <a:t>backslab</a:t>
            </a:r>
            <a:r>
              <a:rPr lang="en-US" dirty="0" smtClean="0"/>
              <a:t> or traction/ collar and cuff sling for upper limb or back slab for the tibia or knee fractures </a:t>
            </a:r>
          </a:p>
          <a:p>
            <a:pPr eaLnBrk="1" hangingPunct="1">
              <a:defRPr/>
            </a:pPr>
            <a:r>
              <a:rPr lang="en-US" dirty="0" smtClean="0"/>
              <a:t>Analgesics  and </a:t>
            </a:r>
            <a:r>
              <a:rPr lang="en-US" dirty="0" err="1" smtClean="0"/>
              <a:t>i.v</a:t>
            </a:r>
            <a:r>
              <a:rPr lang="en-US" dirty="0" smtClean="0"/>
              <a:t> fluids</a:t>
            </a:r>
          </a:p>
          <a:p>
            <a:pPr eaLnBrk="1" hangingPunct="1">
              <a:defRPr/>
            </a:pPr>
            <a:r>
              <a:rPr lang="en-US" dirty="0" smtClean="0"/>
              <a:t>Open fractures with bleeding require blood transfusions </a:t>
            </a:r>
          </a:p>
          <a:p>
            <a:pPr eaLnBrk="1" hangingPunct="1">
              <a:defRPr/>
            </a:pPr>
            <a:r>
              <a:rPr lang="en-US" dirty="0" smtClean="0"/>
              <a:t>Anti-</a:t>
            </a:r>
            <a:r>
              <a:rPr lang="en-US" dirty="0" err="1" smtClean="0"/>
              <a:t>tatanus</a:t>
            </a:r>
            <a:r>
              <a:rPr lang="en-US" dirty="0" smtClean="0"/>
              <a:t> </a:t>
            </a:r>
            <a:r>
              <a:rPr lang="en-US" dirty="0" err="1" smtClean="0"/>
              <a:t>toxoid</a:t>
            </a:r>
            <a:r>
              <a:rPr lang="en-US" dirty="0" smtClean="0"/>
              <a:t> treatment </a:t>
            </a:r>
          </a:p>
          <a:p>
            <a:pPr eaLnBrk="1" hangingPunct="1">
              <a:defRPr/>
            </a:pPr>
            <a:r>
              <a:rPr lang="en-US" dirty="0" smtClean="0"/>
              <a:t>Prophylactic </a:t>
            </a:r>
            <a:r>
              <a:rPr lang="en-US" dirty="0" err="1" smtClean="0"/>
              <a:t>i</a:t>
            </a:r>
            <a:r>
              <a:rPr lang="en-US" dirty="0" smtClean="0"/>
              <a:t>/v antibiotics  </a:t>
            </a:r>
          </a:p>
          <a:p>
            <a:pPr eaLnBrk="1" hangingPunct="1">
              <a:defRPr/>
            </a:pPr>
            <a:r>
              <a:rPr lang="en-US" dirty="0" smtClean="0"/>
              <a:t>Careful and gentle shifting of </a:t>
            </a:r>
            <a:r>
              <a:rPr lang="en-US" dirty="0" err="1" smtClean="0"/>
              <a:t>pateint</a:t>
            </a:r>
            <a:r>
              <a:rPr lang="en-US" dirty="0" smtClean="0"/>
              <a:t> is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Femoral or hip fractures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Skin tractions </a:t>
            </a:r>
          </a:p>
          <a:p>
            <a:pPr eaLnBrk="1" hangingPunct="1">
              <a:defRPr/>
            </a:pPr>
            <a:r>
              <a:rPr lang="en-US" dirty="0" smtClean="0"/>
              <a:t>Long leg support</a:t>
            </a:r>
          </a:p>
          <a:p>
            <a:pPr eaLnBrk="1" hangingPunct="1">
              <a:defRPr/>
            </a:pPr>
            <a:r>
              <a:rPr lang="en-US" dirty="0" smtClean="0"/>
              <a:t>Skeletal tractions </a:t>
            </a:r>
          </a:p>
          <a:p>
            <a:pPr eaLnBrk="1" hangingPunct="1">
              <a:defRPr/>
            </a:pPr>
            <a:r>
              <a:rPr lang="en-US" dirty="0" smtClean="0"/>
              <a:t>Braces to immobilize the limb </a:t>
            </a:r>
          </a:p>
          <a:p>
            <a:pPr eaLnBrk="1" hangingPunct="1">
              <a:defRPr/>
            </a:pPr>
            <a:r>
              <a:rPr lang="en-US" dirty="0" smtClean="0"/>
              <a:t>Open fractures need wound </a:t>
            </a:r>
            <a:r>
              <a:rPr lang="en-US" dirty="0" err="1" smtClean="0"/>
              <a:t>debridements</a:t>
            </a:r>
            <a:r>
              <a:rPr lang="en-US" dirty="0" smtClean="0"/>
              <a:t> and external </a:t>
            </a:r>
            <a:r>
              <a:rPr lang="en-US" dirty="0" err="1" smtClean="0"/>
              <a:t>fixator</a:t>
            </a:r>
            <a:r>
              <a:rPr lang="en-US" dirty="0" smtClean="0"/>
              <a:t> applications </a:t>
            </a:r>
          </a:p>
          <a:p>
            <a:pPr eaLnBrk="1" hangingPunct="1">
              <a:defRPr/>
            </a:pPr>
            <a:r>
              <a:rPr lang="en-US" dirty="0" smtClean="0"/>
              <a:t>Dislocations are emergencies  must be reduced as soon as possible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 OF FRACTURE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66CC"/>
                </a:solidFill>
              </a:rPr>
              <a:t>Fracture is the break in  the normal continuity of the bone Fracture may be</a:t>
            </a:r>
          </a:p>
          <a:p>
            <a:pPr eaLnBrk="1" hangingPunct="1">
              <a:buFontTx/>
              <a:buChar char="o"/>
            </a:pPr>
            <a:r>
              <a:rPr lang="en-US" dirty="0" smtClean="0"/>
              <a:t>Incomplete or complete</a:t>
            </a:r>
          </a:p>
          <a:p>
            <a:pPr eaLnBrk="1" hangingPunct="1">
              <a:buFontTx/>
              <a:buChar char="o"/>
            </a:pPr>
            <a:r>
              <a:rPr lang="en-US" dirty="0" smtClean="0"/>
              <a:t>Un-displaced or displaced </a:t>
            </a:r>
          </a:p>
          <a:p>
            <a:pPr eaLnBrk="1" hangingPunct="1">
              <a:buFontTx/>
              <a:buChar char="o"/>
            </a:pPr>
            <a:r>
              <a:rPr lang="en-US" dirty="0" smtClean="0"/>
              <a:t>Open or closed </a:t>
            </a:r>
          </a:p>
          <a:p>
            <a:pPr eaLnBrk="1" hangingPunct="1">
              <a:buFontTx/>
              <a:buChar char="o"/>
            </a:pPr>
            <a:r>
              <a:rPr lang="en-US" dirty="0" err="1" smtClean="0"/>
              <a:t>Diaphyseal</a:t>
            </a:r>
            <a:r>
              <a:rPr lang="en-US" dirty="0" smtClean="0"/>
              <a:t> or </a:t>
            </a:r>
            <a:r>
              <a:rPr lang="en-US" dirty="0" err="1" smtClean="0"/>
              <a:t>Metaphyseal</a:t>
            </a:r>
            <a:r>
              <a:rPr lang="en-US" dirty="0" smtClean="0"/>
              <a:t> </a:t>
            </a:r>
          </a:p>
          <a:p>
            <a:pPr eaLnBrk="1" hangingPunct="1">
              <a:buFontTx/>
              <a:buChar char="o"/>
            </a:pPr>
            <a:r>
              <a:rPr lang="en-US" dirty="0" smtClean="0"/>
              <a:t>Transverse, oblique, spiral, comminuted</a:t>
            </a:r>
          </a:p>
          <a:p>
            <a:pPr eaLnBrk="1" hangingPunct="1">
              <a:buFontTx/>
              <a:buChar char="o"/>
            </a:pPr>
            <a:r>
              <a:rPr lang="en-US" dirty="0" smtClean="0"/>
              <a:t>Greenstick fractures</a:t>
            </a:r>
          </a:p>
          <a:p>
            <a:pPr eaLnBrk="1" hangingPunct="1">
              <a:buFontTx/>
              <a:buChar char="o"/>
            </a:pPr>
            <a:r>
              <a:rPr lang="en-US" dirty="0" smtClean="0"/>
              <a:t>Traumatic or non traumatic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for open fracture treatment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Wash the wound with antiseptic solutions </a:t>
            </a:r>
            <a:r>
              <a:rPr lang="en-US" dirty="0" err="1" smtClean="0"/>
              <a:t>podine</a:t>
            </a:r>
            <a:r>
              <a:rPr lang="en-US" dirty="0" smtClean="0"/>
              <a:t> </a:t>
            </a:r>
            <a:r>
              <a:rPr lang="en-US" dirty="0" smtClean="0"/>
              <a:t>and normal saline </a:t>
            </a:r>
          </a:p>
          <a:p>
            <a:pPr eaLnBrk="1" hangingPunct="1">
              <a:defRPr/>
            </a:pPr>
            <a:r>
              <a:rPr lang="en-US" dirty="0" smtClean="0"/>
              <a:t>Cover the wound after cleaning </a:t>
            </a:r>
          </a:p>
          <a:p>
            <a:pPr eaLnBrk="1" hangingPunct="1">
              <a:defRPr/>
            </a:pPr>
            <a:r>
              <a:rPr lang="en-US" dirty="0" smtClean="0"/>
              <a:t>Don’t put stitches on open fractures </a:t>
            </a:r>
          </a:p>
          <a:p>
            <a:pPr eaLnBrk="1" hangingPunct="1">
              <a:defRPr/>
            </a:pPr>
            <a:r>
              <a:rPr lang="en-US" dirty="0" smtClean="0"/>
              <a:t>Leave the wound open </a:t>
            </a:r>
          </a:p>
          <a:p>
            <a:pPr eaLnBrk="1" hangingPunct="1">
              <a:defRPr/>
            </a:pPr>
            <a:r>
              <a:rPr lang="en-US" dirty="0" smtClean="0"/>
              <a:t>Support the limb by the posterior slab </a:t>
            </a:r>
          </a:p>
          <a:p>
            <a:pPr eaLnBrk="1" hangingPunct="1">
              <a:defRPr/>
            </a:pPr>
            <a:r>
              <a:rPr lang="en-US" dirty="0" smtClean="0"/>
              <a:t>Elevate the limb to avoid the edema</a:t>
            </a:r>
          </a:p>
          <a:p>
            <a:pPr eaLnBrk="1" hangingPunct="1">
              <a:defRPr/>
            </a:pPr>
            <a:r>
              <a:rPr lang="en-US" dirty="0" smtClean="0"/>
              <a:t>Anti-</a:t>
            </a:r>
            <a:r>
              <a:rPr lang="en-US" dirty="0" err="1" smtClean="0"/>
              <a:t>tatanus</a:t>
            </a:r>
            <a:r>
              <a:rPr lang="en-US" dirty="0" smtClean="0"/>
              <a:t> toxoid  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Indications of internal fixation </a:t>
            </a:r>
            <a:r>
              <a:rPr lang="en-US" sz="4000" dirty="0" smtClean="0"/>
              <a:t>of </a:t>
            </a:r>
            <a:r>
              <a:rPr lang="en-US" sz="4000" dirty="0" smtClean="0"/>
              <a:t>fractures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Displaced </a:t>
            </a:r>
            <a:r>
              <a:rPr lang="en-US" dirty="0" smtClean="0"/>
              <a:t>long bone fractures </a:t>
            </a:r>
          </a:p>
          <a:p>
            <a:pPr eaLnBrk="1" hangingPunct="1">
              <a:defRPr/>
            </a:pPr>
            <a:r>
              <a:rPr lang="en-US" dirty="0" smtClean="0"/>
              <a:t>Intra-</a:t>
            </a:r>
            <a:r>
              <a:rPr lang="en-US" dirty="0" err="1" smtClean="0"/>
              <a:t>articular</a:t>
            </a:r>
            <a:r>
              <a:rPr lang="en-US" dirty="0" smtClean="0"/>
              <a:t> fractures </a:t>
            </a:r>
          </a:p>
          <a:p>
            <a:pPr eaLnBrk="1" hangingPunct="1">
              <a:defRPr/>
            </a:pPr>
            <a:r>
              <a:rPr lang="en-US" dirty="0" smtClean="0"/>
              <a:t>Unstable fractures</a:t>
            </a:r>
          </a:p>
          <a:p>
            <a:pPr eaLnBrk="1" hangingPunct="1">
              <a:defRPr/>
            </a:pPr>
            <a:r>
              <a:rPr lang="en-US" dirty="0" smtClean="0"/>
              <a:t>Fractures with nerve injuries or vascular injuries </a:t>
            </a:r>
          </a:p>
          <a:p>
            <a:pPr eaLnBrk="1" hangingPunct="1">
              <a:defRPr/>
            </a:pPr>
            <a:r>
              <a:rPr lang="en-US" dirty="0" smtClean="0"/>
              <a:t>Fracture neck of femur in adults </a:t>
            </a:r>
          </a:p>
          <a:p>
            <a:pPr eaLnBrk="1" hangingPunct="1">
              <a:defRPr/>
            </a:pPr>
            <a:r>
              <a:rPr lang="en-US" dirty="0" smtClean="0"/>
              <a:t>Fractures with multiple fragments </a:t>
            </a:r>
          </a:p>
          <a:p>
            <a:pPr eaLnBrk="1" hangingPunct="1">
              <a:defRPr/>
            </a:pPr>
            <a:r>
              <a:rPr lang="en-US" dirty="0" smtClean="0"/>
              <a:t>Multiple fractures </a:t>
            </a:r>
          </a:p>
          <a:p>
            <a:pPr eaLnBrk="1" hangingPunct="1">
              <a:defRPr/>
            </a:pPr>
            <a:r>
              <a:rPr lang="en-US" dirty="0" smtClean="0"/>
              <a:t>Spinal fractures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Plaster cast 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86000"/>
            <a:ext cx="2668588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14600"/>
            <a:ext cx="28194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Femoral fractures fixed in nailing 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ORIF Femur with plate and screw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2" name="Picture 2" descr="J:\Galaxy ACE\Images\Photo0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J:\Galaxy ACE\Images\Photo05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Fractures treated by plaster cast or traction followed by plaster cast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Femoral fractures in children </a:t>
            </a:r>
          </a:p>
          <a:p>
            <a:pPr eaLnBrk="1" hangingPunct="1">
              <a:defRPr/>
            </a:pPr>
            <a:r>
              <a:rPr lang="en-US" smtClean="0"/>
              <a:t>Undiplaced or minimally displaced fractures </a:t>
            </a:r>
          </a:p>
          <a:p>
            <a:pPr eaLnBrk="1" hangingPunct="1">
              <a:defRPr/>
            </a:pPr>
            <a:r>
              <a:rPr lang="en-US" smtClean="0"/>
              <a:t>Undisplaced intra-articular fracrures </a:t>
            </a:r>
          </a:p>
          <a:p>
            <a:pPr eaLnBrk="1" hangingPunct="1">
              <a:defRPr/>
            </a:pPr>
            <a:r>
              <a:rPr lang="en-US" smtClean="0"/>
              <a:t>Patients who are not medically fit </a:t>
            </a:r>
          </a:p>
          <a:p>
            <a:pPr eaLnBrk="1" hangingPunct="1">
              <a:defRPr/>
            </a:pPr>
            <a:r>
              <a:rPr lang="en-US" smtClean="0"/>
              <a:t>Fracture of tarsal or metatarsal bone with less displacement </a:t>
            </a:r>
          </a:p>
          <a:p>
            <a:pPr eaLnBrk="1" hangingPunct="1">
              <a:defRPr/>
            </a:pPr>
            <a:r>
              <a:rPr lang="en-US" smtClean="0"/>
              <a:t>Fractures of the metacarpal bones less displaced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complications of  </a:t>
            </a:r>
            <a:r>
              <a:rPr lang="en-US" dirty="0" smtClean="0"/>
              <a:t>fractures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Early Complications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Nerve injuries ,vessel injuries shock , pulmonary embolism , infections , septicemia , gas gangrene , crush syndrome , tetanus , multi-organ failure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Late complication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Non-union , Malunion , Stiffness of joints , limb shortening , growth arrest , osteoporosis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Close tibia fracture interlocking nail fixed </a:t>
            </a:r>
          </a:p>
        </p:txBody>
      </p:sp>
      <p:pic>
        <p:nvPicPr>
          <p:cNvPr id="15363" name="Picture 4" descr="Photo015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Tibia plateau fracture 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6248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External fixator tibia </a:t>
            </a:r>
          </a:p>
        </p:txBody>
      </p:sp>
      <p:pic>
        <p:nvPicPr>
          <p:cNvPr id="53252" name="Picture 4" descr="DSC004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4648200" cy="3916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 </a:t>
            </a:r>
            <a:r>
              <a:rPr lang="en-US" sz="4000" smtClean="0">
                <a:solidFill>
                  <a:schemeClr val="hlink"/>
                </a:solidFill>
              </a:rPr>
              <a:t/>
            </a:r>
            <a:br>
              <a:rPr lang="en-US" sz="4000" smtClean="0">
                <a:solidFill>
                  <a:schemeClr val="hlink"/>
                </a:solidFill>
              </a:rPr>
            </a:br>
            <a:r>
              <a:rPr lang="en-US" sz="4000" smtClean="0">
                <a:solidFill>
                  <a:schemeClr val="hlink"/>
                </a:solidFill>
              </a:rPr>
              <a:t>CAUSES OF FRACTURES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hlink"/>
                </a:solidFill>
              </a:rPr>
              <a:t>Automobile accidents major cause</a:t>
            </a:r>
            <a:r>
              <a:rPr lang="en-US" sz="1600" dirty="0" smtClean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hlink"/>
                </a:solidFill>
              </a:rPr>
              <a:t>Motor cycle injury common in young adults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Fall from height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Sports injury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Trivial injury fall at home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Machine injuries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Repetitive stress (stress fracture)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Gun shot injuries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Pathological problems of bone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Metabolic bone diseases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Defective collagen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Open fractures external fixation </a:t>
            </a:r>
          </a:p>
        </p:txBody>
      </p:sp>
      <p:pic>
        <p:nvPicPr>
          <p:cNvPr id="25603" name="Picture 4" descr="Photo0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IT FRACTURES DHS FIXATION </a:t>
            </a:r>
          </a:p>
        </p:txBody>
      </p:sp>
      <p:pic>
        <p:nvPicPr>
          <p:cNvPr id="24579" name="Picture 4" descr="Photo04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143000"/>
            <a:ext cx="3394075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$E1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352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Femoral diaphyseal fracture internal fixation indicated no good results with conservative</a:t>
            </a:r>
            <a:r>
              <a:rPr lang="en-US" sz="4000" smtClean="0"/>
              <a:t>  </a:t>
            </a:r>
          </a:p>
        </p:txBody>
      </p:sp>
      <p:pic>
        <p:nvPicPr>
          <p:cNvPr id="18435" name="Picture 4" descr="Image3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050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7" descr="Image3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050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Radius ulna fracture </a:t>
            </a:r>
          </a:p>
        </p:txBody>
      </p:sp>
      <p:pic>
        <p:nvPicPr>
          <p:cNvPr id="19459" name="Picture 4" descr="Image5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371600"/>
            <a:ext cx="55626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ORIF radius ulna </a:t>
            </a:r>
          </a:p>
        </p:txBody>
      </p:sp>
      <p:pic>
        <p:nvPicPr>
          <p:cNvPr id="47108" name="Picture 4" descr="$93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ORIF 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Supracondylar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femur fracture fixed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with DCS</a:t>
            </a:r>
          </a:p>
        </p:txBody>
      </p:sp>
      <p:pic>
        <p:nvPicPr>
          <p:cNvPr id="33796" name="Picture 2" descr="J:\Galaxy ACE\Images\Photo0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49580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Fracture neck femur </a:t>
            </a:r>
          </a:p>
        </p:txBody>
      </p:sp>
      <p:pic>
        <p:nvPicPr>
          <p:cNvPr id="49156" name="Picture 4" descr="Photo02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95400"/>
            <a:ext cx="3352800" cy="527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Fracture neck femur with prosthesis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4820" name="Picture 3" descr="J:\Galaxy ACE\Images\Photo0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16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smtClean="0">
                <a:effectLst/>
              </a:rPr>
              <a:t>ORTHOPAEDIC PROBLEMS CAN BE SOLVED BY </a:t>
            </a:r>
            <a:endParaRPr lang="en-US" smtClean="0">
              <a:effectLst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EMERGENY MEASURES AT THE DISTRICT LEVEL HOSPITALS </a:t>
            </a:r>
          </a:p>
          <a:p>
            <a:r>
              <a:rPr lang="en-US" dirty="0" smtClean="0">
                <a:effectLst/>
              </a:rPr>
              <a:t>AWARENESS OF THE MEDICAL PRACTITIONERS </a:t>
            </a:r>
          </a:p>
          <a:p>
            <a:r>
              <a:rPr lang="en-US" dirty="0" smtClean="0">
                <a:effectLst/>
              </a:rPr>
              <a:t>TIMELY REFFERAL AT TERTIARY CARE HOSPITALS  WHEN IN STABLE STATE </a:t>
            </a:r>
          </a:p>
          <a:p>
            <a:r>
              <a:rPr lang="en-US" dirty="0" smtClean="0">
                <a:effectLst/>
              </a:rPr>
              <a:t>OPEN FRACTURES MOSTLY COMPLICATE DUE TO DELAY 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THANKS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Emergency management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spot of the accident </a:t>
            </a:r>
          </a:p>
          <a:p>
            <a:pPr eaLnBrk="1" hangingPunct="1">
              <a:defRPr/>
            </a:pPr>
            <a:r>
              <a:rPr lang="en-US" dirty="0" smtClean="0"/>
              <a:t>At tertiary care centre or hospital </a:t>
            </a:r>
          </a:p>
          <a:p>
            <a:pPr eaLnBrk="1" hangingPunct="1">
              <a:defRPr/>
            </a:pPr>
            <a:r>
              <a:rPr lang="en-US" dirty="0" smtClean="0"/>
              <a:t>Rescue teams reach at scene of accident </a:t>
            </a:r>
          </a:p>
          <a:p>
            <a:pPr eaLnBrk="1" hangingPunct="1">
              <a:defRPr/>
            </a:pPr>
            <a:r>
              <a:rPr lang="en-US" dirty="0" smtClean="0"/>
              <a:t>No rescue teams all over the country </a:t>
            </a:r>
          </a:p>
          <a:p>
            <a:pPr eaLnBrk="1" hangingPunct="1">
              <a:defRPr/>
            </a:pPr>
            <a:r>
              <a:rPr lang="en-US" dirty="0" smtClean="0"/>
              <a:t>Ambulance services are required </a:t>
            </a:r>
          </a:p>
          <a:p>
            <a:pPr eaLnBrk="1" hangingPunct="1">
              <a:defRPr/>
            </a:pPr>
            <a:r>
              <a:rPr lang="en-US" dirty="0" smtClean="0"/>
              <a:t>Patients either report at district level hospital or rural health centre or at tertiary centre directly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Ist priority is to save pts life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A,B,C </a:t>
            </a:r>
          </a:p>
          <a:p>
            <a:pPr eaLnBrk="1" hangingPunct="1"/>
            <a:r>
              <a:rPr lang="en-US" dirty="0" smtClean="0"/>
              <a:t>AIR WAY AND C-SPINE CARE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BREATHING AND BLEEDIND CONTROL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CIRCULATION TO PREVENT SHOCK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ATLS PROTOCOL FOR FRACTURE MANAGEMENT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Advance trauma life support is the most important protocol to save the life of the patients suffering from road traffic accidents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                     </a:t>
            </a:r>
            <a:r>
              <a:rPr lang="en-US" sz="2800" b="1" dirty="0" smtClean="0">
                <a:solidFill>
                  <a:schemeClr val="hlink"/>
                </a:solidFill>
              </a:rPr>
              <a:t>life saving measures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CC"/>
                </a:solidFill>
              </a:rPr>
              <a:t>A-To maintain the air way and cervical spine care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CC"/>
                </a:solidFill>
              </a:rPr>
              <a:t>B-Breathing problem is the next priority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CC"/>
                </a:solidFill>
              </a:rPr>
              <a:t>C-Circulation to asses the shock and its treatment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CC"/>
                </a:solidFill>
              </a:rPr>
              <a:t>D-Disability of the patient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CC"/>
                </a:solidFill>
              </a:rPr>
              <a:t>E- Environments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Fracture classification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World wide acceptable classification is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A.O classification (Association of osteosynthesis)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Type A  simple fractures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Type B  3 fragment with wedge piece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Type C  comminuted with multi fragments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All these fracture types are again  subdivided to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A1,A2 A3 OR B1,B2 B3 OR C1 C2 C3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TYPES OF FRACTURES ACCORDING TO REGION INVOLVED</a:t>
            </a:r>
            <a:r>
              <a:rPr lang="en-US" sz="400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Metaphyseal fractures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Diaphyseal fractures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Epiphyseal or intra-articular fractures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99FF66"/>
                </a:solidFill>
              </a:rPr>
              <a:t>Emergency treatment at the scene of accident</a:t>
            </a:r>
            <a:r>
              <a:rPr lang="en-US" smtClean="0"/>
              <a:t>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At scene of accident save patients life clear the airway( rescue teams )ambulance service </a:t>
            </a:r>
          </a:p>
          <a:p>
            <a:pPr eaLnBrk="1" hangingPunct="1">
              <a:defRPr/>
            </a:pPr>
            <a:r>
              <a:rPr lang="en-US" sz="2800" dirty="0" smtClean="0"/>
              <a:t>Take care of cervical spine apply cervical collar  </a:t>
            </a:r>
          </a:p>
          <a:p>
            <a:pPr eaLnBrk="1" hangingPunct="1">
              <a:defRPr/>
            </a:pPr>
            <a:r>
              <a:rPr lang="en-US" sz="2800" dirty="0" smtClean="0"/>
              <a:t>Assess breathing and bleeding </a:t>
            </a:r>
          </a:p>
          <a:p>
            <a:pPr eaLnBrk="1" hangingPunct="1">
              <a:defRPr/>
            </a:pPr>
            <a:r>
              <a:rPr lang="en-US" sz="2800" dirty="0" smtClean="0"/>
              <a:t>I/v line maintenance give fluids to avoid </a:t>
            </a:r>
            <a:r>
              <a:rPr lang="en-US" sz="2800" dirty="0" err="1" smtClean="0"/>
              <a:t>hypovolemia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Call the hospital administration </a:t>
            </a:r>
          </a:p>
          <a:p>
            <a:pPr eaLnBrk="1" hangingPunct="1">
              <a:defRPr/>
            </a:pPr>
            <a:r>
              <a:rPr lang="en-US" sz="2800" dirty="0" smtClean="0"/>
              <a:t>Shift the patient gently to the hospital </a:t>
            </a:r>
          </a:p>
          <a:p>
            <a:pPr eaLnBrk="1" hangingPunct="1">
              <a:defRPr/>
            </a:pPr>
            <a:r>
              <a:rPr lang="en-US" sz="2800" dirty="0" smtClean="0"/>
              <a:t>Pain killing agents coverage of open wound with antiseptic dressing and splint the fracture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567</TotalTime>
  <Words>968</Words>
  <Application>Microsoft Office PowerPoint</Application>
  <PresentationFormat>On-screen Show (4:3)</PresentationFormat>
  <Paragraphs>196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Garamond</vt:lpstr>
      <vt:lpstr>Wingdings</vt:lpstr>
      <vt:lpstr>Stream</vt:lpstr>
      <vt:lpstr>FRACTURE  AND ITS MANAGEMENT </vt:lpstr>
      <vt:lpstr>DEFINITION OF FRACTURE </vt:lpstr>
      <vt:lpstr>  CAUSES OF FRACTURES   </vt:lpstr>
      <vt:lpstr>Emergency management </vt:lpstr>
      <vt:lpstr>Ist priority is to save pts life </vt:lpstr>
      <vt:lpstr>ATLS PROTOCOL FOR FRACTURE MANAGEMENT </vt:lpstr>
      <vt:lpstr>Fracture classification </vt:lpstr>
      <vt:lpstr>TYPES OF FRACTURES ACCORDING TO REGION INVOLVED </vt:lpstr>
      <vt:lpstr>Emergency treatment at the scene of accident  </vt:lpstr>
      <vt:lpstr>Closed fractures and open fractures </vt:lpstr>
      <vt:lpstr>Diagnosis of the fractures </vt:lpstr>
      <vt:lpstr>HOW TO ADVISE X-RAYS  RULE OF 2</vt:lpstr>
      <vt:lpstr>Fracture management </vt:lpstr>
      <vt:lpstr>Four eras of open fracture treatment </vt:lpstr>
      <vt:lpstr>Different types of treatments for fractures </vt:lpstr>
      <vt:lpstr>Close and open fractures femur and tibia </vt:lpstr>
      <vt:lpstr>Different modalities of fracture treatment </vt:lpstr>
      <vt:lpstr>First aid measures at district level hospital </vt:lpstr>
      <vt:lpstr>Femoral or hip fractures </vt:lpstr>
      <vt:lpstr>Rules for open fracture treatment </vt:lpstr>
      <vt:lpstr>Indications of internal fixation of fractures </vt:lpstr>
      <vt:lpstr>Plaster cast </vt:lpstr>
      <vt:lpstr>Femoral fractures fixed in nailing </vt:lpstr>
      <vt:lpstr>ORIF Femur with plate and screw</vt:lpstr>
      <vt:lpstr>Fractures treated by plaster cast or traction followed by plaster cast </vt:lpstr>
      <vt:lpstr>General complications of  fractures </vt:lpstr>
      <vt:lpstr>Close tibia fracture interlocking nail fixed </vt:lpstr>
      <vt:lpstr>Tibia plateau fracture </vt:lpstr>
      <vt:lpstr>External fixator tibia </vt:lpstr>
      <vt:lpstr>Open fractures external fixation </vt:lpstr>
      <vt:lpstr>IT FRACTURES DHS FIXATION </vt:lpstr>
      <vt:lpstr>Femoral diaphyseal fracture internal fixation indicated no good results with conservative  </vt:lpstr>
      <vt:lpstr>Radius ulna fracture </vt:lpstr>
      <vt:lpstr>ORIF radius ulna </vt:lpstr>
      <vt:lpstr>ORIF Femur</vt:lpstr>
      <vt:lpstr>Fracture neck femur </vt:lpstr>
      <vt:lpstr>Fracture neck femur with prosthesis </vt:lpstr>
      <vt:lpstr>ORTHOPAEDIC PROBLEMS CAN BE SOLVED BY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FRACTURES AND ITS MANAGEMENT</dc:title>
  <dc:creator>FM9FY</dc:creator>
  <cp:lastModifiedBy>Henry</cp:lastModifiedBy>
  <cp:revision>59</cp:revision>
  <dcterms:created xsi:type="dcterms:W3CDTF">2013-04-20T06:50:29Z</dcterms:created>
  <dcterms:modified xsi:type="dcterms:W3CDTF">2018-09-10T13:09:27Z</dcterms:modified>
</cp:coreProperties>
</file>