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28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4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24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0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2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1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8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8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04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92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3F06B-4058-41A9-89AE-6C41630A8691}" type="datetimeFigureOut">
              <a:rPr lang="en-US" smtClean="0"/>
              <a:t>5/5/2017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DA3BA-869C-42E2-8D53-72BF37EDB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8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</a:rPr>
              <a:t>FRACTURES OF FOREARM BONES( ULNA &amp; RADIUS)</a:t>
            </a:r>
            <a:endParaRPr lang="en-US" sz="54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G.M.Weru</a:t>
            </a:r>
          </a:p>
          <a:p>
            <a:r>
              <a:rPr lang="en-US" b="1" i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Lecturer Clinical Medicine</a:t>
            </a:r>
            <a:endParaRPr lang="en-US" b="1" i="1" dirty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79622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GALEAZZI FRACTURE - DISLOCATION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It is fracture of shaft of radius(junction between mid and lower third) with dislocation of inferior radio-ulna joint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It is named after </a:t>
            </a:r>
            <a:r>
              <a:rPr lang="en-US" b="1" dirty="0" smtClean="0"/>
              <a:t>Ricardo Galeazzi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MECHANISM OF INJURY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Fall on outstretched hand with the elbow flexed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Direct blow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head of ulna may be shifted medially, anteriorly or posteriorly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30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features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Pain on the forearm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Swelling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Inability to pronate and supinate the forearm due to pain at the inferior radio-ulna joint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Deformity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Tenderness 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8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Investigation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X-RAY(A/P and lateral views)</a:t>
            </a:r>
          </a:p>
          <a:p>
            <a:r>
              <a:rPr lang="en-US" dirty="0" smtClean="0"/>
              <a:t>Reveals the fracture of radius and dislocation of inferior radio-ulna joint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85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Galeazzi fracture- dislocation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5" name="Picture 3" descr="C:\Users\doctor\Pictures\2017-05-02\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95400"/>
            <a:ext cx="6553200" cy="553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938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Galeazzi fracture- dislocation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C:\Users\doctor\Pictures\2017-05-02\0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7010400" cy="567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033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Galeazzi fracture- dislocation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122" name="Picture 2" descr="C:\Users\doctor\Pictures\2017-05-02\0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75438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05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Treatment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562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Closed reduction by manipulation under G/A, then immobilize with an above elbow POP with the elbow joint at 90° with the forearm supinated for 6 weeks in adults and 4 weeks in children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Closed reduction succeeds in children but is liable to fail in adults</a:t>
            </a:r>
          </a:p>
          <a:p>
            <a:pPr marL="0" indent="0">
              <a:buNone/>
            </a:pPr>
            <a:r>
              <a:rPr lang="en-US" dirty="0" smtClean="0"/>
              <a:t>2.Open reduction with internal fixation using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plate and screws- It is the method of choice 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adults</a:t>
            </a:r>
          </a:p>
        </p:txBody>
      </p:sp>
    </p:spTree>
    <p:extLst>
      <p:ext uri="{BB962C8B-B14F-4D97-AF65-F5344CB8AC3E}">
        <p14:creationId xmlns:p14="http://schemas.microsoft.com/office/powerpoint/2010/main" val="1839989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Complications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Delayed union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Non union- occurs due to inadequate reduction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Stiffness of wrist and elbow joints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Osteoarthritis of inferior radio-ulna joint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043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COLLE’S FRACTURE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It was described by </a:t>
            </a:r>
            <a:r>
              <a:rPr lang="en-US" b="1" dirty="0" smtClean="0"/>
              <a:t>Professor Abraham Colle’s </a:t>
            </a:r>
            <a:r>
              <a:rPr lang="en-US" dirty="0" smtClean="0"/>
              <a:t>in 1842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It is fracture of the lower end of radius, about 2cm above the wrist joint associated with the following features:</a:t>
            </a:r>
          </a:p>
          <a:p>
            <a:pPr>
              <a:buFontTx/>
              <a:buChar char="-"/>
            </a:pPr>
            <a:r>
              <a:rPr lang="en-US" dirty="0" smtClean="0"/>
              <a:t>Impaction of fracture fragments</a:t>
            </a:r>
          </a:p>
          <a:p>
            <a:pPr>
              <a:buFontTx/>
              <a:buChar char="-"/>
            </a:pPr>
            <a:r>
              <a:rPr lang="en-US" dirty="0" smtClean="0"/>
              <a:t>Dorsal displacement of distal fragment</a:t>
            </a:r>
          </a:p>
          <a:p>
            <a:pPr>
              <a:buFontTx/>
              <a:buChar char="-"/>
            </a:pPr>
            <a:r>
              <a:rPr lang="en-US" dirty="0" smtClean="0"/>
              <a:t>Radial(lateral) displacement of distal fragment</a:t>
            </a:r>
          </a:p>
          <a:p>
            <a:pPr>
              <a:buFontTx/>
              <a:buChar char="-"/>
            </a:pPr>
            <a:r>
              <a:rPr lang="en-US" dirty="0" smtClean="0"/>
              <a:t>Backward angulation of distal fragment</a:t>
            </a:r>
          </a:p>
          <a:p>
            <a:pPr>
              <a:buFontTx/>
              <a:buChar char="-"/>
            </a:pPr>
            <a:r>
              <a:rPr lang="en-US" dirty="0" smtClean="0"/>
              <a:t>Supination of the forearm</a:t>
            </a:r>
          </a:p>
          <a:p>
            <a:pPr>
              <a:buFontTx/>
              <a:buChar char="-"/>
            </a:pPr>
            <a:r>
              <a:rPr lang="en-US" dirty="0" smtClean="0"/>
              <a:t>± Avulsion fracture of Styloid process of the ulna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200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INCIDENCE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is rare below the age of 40 years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It’s common in elderly particularly in postmenopausal women, attributed to osteoporosis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MECHANISM OF INJURY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 fall on the palm of an outstretched hand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957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CONTENTS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Monteggia fracture-dislocation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Galeazzi fracture-dislocation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Fractures shafts of radius and ulna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Colle’s </a:t>
            </a:r>
            <a:r>
              <a:rPr lang="en-US" dirty="0" smtClean="0"/>
              <a:t>fracture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Smith’s fracture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9717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features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Pain on the wrist joint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Swelling on the wrist joint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Inability to move the wrist joint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Deformity near the wrist joint- Typical </a:t>
            </a:r>
            <a:r>
              <a:rPr lang="en-US" b="1" dirty="0" smtClean="0"/>
              <a:t>DINNER FORK DEFORMITY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07292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Dinner fork deformity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7170" name="Picture 2" descr="C:\Users\doctor\Pictures\2017-05-02\0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8686799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8155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Investigation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X-RAYS(A/P and lateral views)</a:t>
            </a:r>
          </a:p>
          <a:p>
            <a:r>
              <a:rPr lang="en-US" dirty="0" smtClean="0"/>
              <a:t>Reveals the fracture, type and extent of displacement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9374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Colle’s fracture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8194" name="Picture 2" descr="C:\Users\doctor\Pictures\2017-05-02\0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5344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132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Colle’s fracture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9218" name="Picture 2" descr="C:\Users\doctor\Pictures\2017-05-02\0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81534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660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Colle’s fracture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42" name="Picture 2" descr="C:\Users\doctor\Pictures\2017-05-02\03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528762"/>
            <a:ext cx="8839200" cy="532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091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Treatment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Closed reduction by manipulation under G/A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Technique</a:t>
            </a:r>
          </a:p>
          <a:p>
            <a:r>
              <a:rPr lang="en-US" dirty="0" smtClean="0"/>
              <a:t>The hand and grasped and traction is applied in the length of the bone</a:t>
            </a:r>
          </a:p>
          <a:p>
            <a:r>
              <a:rPr lang="en-US" dirty="0" smtClean="0"/>
              <a:t>The distal fragment is then pushed into place by pressing on the dorsum while manipulating the wrist into flexion, ulnar deviation and pronation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Request an check X-ray to confirm reduction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Apply a below elbow POP for 6 weeks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8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2. Open reduction with internal fixation with plate and screws of percutaneous wires for</a:t>
            </a:r>
            <a:r>
              <a:rPr lang="en-US" dirty="0" smtClean="0"/>
              <a:t>:</a:t>
            </a:r>
          </a:p>
          <a:p>
            <a:pPr marL="514350" indent="-514350">
              <a:buAutoNum type="alphaLcParenR"/>
            </a:pPr>
            <a:r>
              <a:rPr lang="en-US" dirty="0" smtClean="0"/>
              <a:t>Failure of closed reduction</a:t>
            </a:r>
          </a:p>
          <a:p>
            <a:pPr marL="514350" indent="-514350">
              <a:buAutoNum type="alphaLcParenR"/>
            </a:pPr>
            <a:r>
              <a:rPr lang="en-US" dirty="0" smtClean="0"/>
              <a:t>Severely displaced </a:t>
            </a:r>
            <a:r>
              <a:rPr lang="en-US" dirty="0" smtClean="0"/>
              <a:t>fractures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3. External fixation</a:t>
            </a:r>
            <a:r>
              <a:rPr lang="en-US" dirty="0" smtClean="0"/>
              <a:t> it is rare; it’s indicated in:</a:t>
            </a:r>
          </a:p>
          <a:p>
            <a:pPr marL="514350" indent="-514350">
              <a:buAutoNum type="alphaLcParenR"/>
            </a:pPr>
            <a:r>
              <a:rPr lang="en-US" dirty="0" smtClean="0"/>
              <a:t>Open fractures</a:t>
            </a:r>
          </a:p>
          <a:p>
            <a:pPr marL="514350" indent="-514350">
              <a:buAutoNum type="alphaLcParenR"/>
            </a:pPr>
            <a:r>
              <a:rPr lang="en-US" dirty="0" smtClean="0"/>
              <a:t>Very unstable fractures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1710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Complications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Compression of median nerve- </a:t>
            </a:r>
            <a:r>
              <a:rPr lang="en-US" dirty="0" smtClean="0"/>
              <a:t>presents with numbness of the fingers.</a:t>
            </a:r>
          </a:p>
          <a:p>
            <a:pPr>
              <a:buFontTx/>
              <a:buChar char="-"/>
            </a:pPr>
            <a:r>
              <a:rPr lang="en-US" dirty="0" smtClean="0"/>
              <a:t>If symptoms are marked (Neuroplaxia); open reduction to free the nerve is indicated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dirty="0" smtClean="0"/>
              <a:t>Reflex sympathetic dystrophy/ Sudeck’s post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traumatic osteodystrophy</a:t>
            </a:r>
          </a:p>
          <a:p>
            <a:pPr>
              <a:buFontTx/>
              <a:buChar char="-"/>
            </a:pPr>
            <a:r>
              <a:rPr lang="en-US" dirty="0" smtClean="0"/>
              <a:t>It is a poorly understood condition, thought to occur as result of disturbance of centrally mediated autonomic regulation with consequent increased stimulation of sympathetic and motor efferent fibres</a:t>
            </a:r>
          </a:p>
          <a:p>
            <a:pPr>
              <a:buFontTx/>
              <a:buChar char="-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671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Presents with painful, swollen and stiff fingers</a:t>
            </a:r>
          </a:p>
          <a:p>
            <a:pPr marL="0" indent="0">
              <a:buNone/>
            </a:pPr>
            <a:r>
              <a:rPr lang="en-US" b="1" dirty="0" smtClean="0"/>
              <a:t>Treatment </a:t>
            </a:r>
          </a:p>
          <a:p>
            <a:pPr>
              <a:buFontTx/>
              <a:buChar char="-"/>
            </a:pPr>
            <a:r>
              <a:rPr lang="en-US" dirty="0" smtClean="0"/>
              <a:t>Physiotherapy</a:t>
            </a:r>
          </a:p>
          <a:p>
            <a:pPr>
              <a:buFontTx/>
              <a:buChar char="-"/>
            </a:pPr>
            <a:r>
              <a:rPr lang="en-US" dirty="0" smtClean="0"/>
              <a:t>Intravenous blockade with </a:t>
            </a:r>
            <a:r>
              <a:rPr lang="en-US" b="1" dirty="0" smtClean="0"/>
              <a:t>guanethidine sulphate</a:t>
            </a:r>
            <a:r>
              <a:rPr lang="en-US" dirty="0" smtClean="0"/>
              <a:t> for refractory symptoms</a:t>
            </a:r>
          </a:p>
          <a:p>
            <a:pPr marL="0" indent="0">
              <a:buNone/>
            </a:pPr>
            <a:r>
              <a:rPr lang="en-US" b="1" dirty="0" smtClean="0"/>
              <a:t>3. Malunion- </a:t>
            </a:r>
            <a:r>
              <a:rPr lang="en-US" dirty="0" smtClean="0"/>
              <a:t>due to inadequate reduction</a:t>
            </a:r>
          </a:p>
          <a:p>
            <a:pPr marL="0" indent="0">
              <a:buNone/>
            </a:pPr>
            <a:r>
              <a:rPr lang="en-US" b="1" dirty="0" smtClean="0"/>
              <a:t>4. Stiffness of the wrist and fingers</a:t>
            </a:r>
          </a:p>
          <a:p>
            <a:pPr marL="0" indent="0">
              <a:buNone/>
            </a:pPr>
            <a:r>
              <a:rPr lang="en-US" b="1" dirty="0" smtClean="0"/>
              <a:t>5. Weakness of the wrist joint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766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MONTEGGIA FRACTURE -DISLOCATION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It is fracture of proximal third of the ulna associated with dislocation of the radial head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It is named after </a:t>
            </a:r>
            <a:r>
              <a:rPr lang="en-US" b="1" dirty="0" smtClean="0"/>
              <a:t>Giovanni Battista Monteggia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MECHANISMS OF INJURY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Forced pronation of the forearm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Direct blow on the back of upper forearm, as a person warding off an assault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radial head may dislocate anteriorly, laterally or posteriorly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893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6. </a:t>
            </a:r>
            <a:r>
              <a:rPr lang="en-US" b="1" dirty="0" smtClean="0"/>
              <a:t>Delayed rupture of extensor policis longus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tendon- </a:t>
            </a:r>
            <a:r>
              <a:rPr lang="en-US" dirty="0" smtClean="0"/>
              <a:t>Caused either by the fracture or POP.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Usual time between the time the fracture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occurred and the rupture is 4-8 weeks</a:t>
            </a:r>
          </a:p>
          <a:p>
            <a:pPr>
              <a:buFontTx/>
              <a:buChar char="-"/>
            </a:pPr>
            <a:r>
              <a:rPr lang="en-US" dirty="0" smtClean="0"/>
              <a:t>Presents with inability to actively extend the thumb</a:t>
            </a:r>
          </a:p>
          <a:p>
            <a:pPr>
              <a:buFontTx/>
              <a:buChar char="-"/>
            </a:pPr>
            <a:r>
              <a:rPr lang="en-US" dirty="0" smtClean="0"/>
              <a:t>Treatment is by tendon transfer of extensor indicis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929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Cont.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7. Subluxation of distal radio-ulna joint</a:t>
            </a:r>
          </a:p>
          <a:p>
            <a:pPr>
              <a:buFontTx/>
              <a:buChar char="-"/>
            </a:pPr>
            <a:r>
              <a:rPr lang="en-US" dirty="0" smtClean="0"/>
              <a:t>Presents with impaired wrist movements especially adduction(ulna deviation) and rotation</a:t>
            </a:r>
          </a:p>
          <a:p>
            <a:pPr marL="0" indent="0">
              <a:buNone/>
            </a:pPr>
            <a:r>
              <a:rPr lang="en-US" b="1" dirty="0" smtClean="0"/>
              <a:t>Treatment </a:t>
            </a:r>
          </a:p>
          <a:p>
            <a:pPr>
              <a:buFontTx/>
              <a:buChar char="-"/>
            </a:pPr>
            <a:r>
              <a:rPr lang="en-US" dirty="0" smtClean="0"/>
              <a:t>Minor cases- observation and follow up</a:t>
            </a:r>
          </a:p>
          <a:p>
            <a:pPr>
              <a:buFontTx/>
              <a:buChar char="-"/>
            </a:pPr>
            <a:r>
              <a:rPr lang="en-US" dirty="0" smtClean="0"/>
              <a:t>Troublesome cases- </a:t>
            </a:r>
            <a:r>
              <a:rPr lang="en-US" b="1" dirty="0" smtClean="0"/>
              <a:t>Darroch’s operation </a:t>
            </a:r>
            <a:r>
              <a:rPr lang="en-US" dirty="0" smtClean="0"/>
              <a:t>i.e. excision of the lower end of the ulna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8872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C00000"/>
                </a:solidFill>
              </a:rPr>
              <a:t>SMITH’S FRACTURE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It is a fracture of distal radius with features opposite those of Colle’s fracture i.e. the distal fragment is displaced forward and rotated forward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It a rare fracture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MECHANISMS OF INJURY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Backward fall of an outstretched hand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Fall on the dorsum of the hand in a flexed wrist joint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8383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features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Pain on the wrist joint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Swelling around the wrist joint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Deformity- Which is the reverse of Colle’s fracture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Inability to move the wrist joint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311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doctor\Pictures\2017-05-02\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88392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0046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Investigation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X-RAYS(A/P and lateral)</a:t>
            </a:r>
          </a:p>
          <a:p>
            <a:r>
              <a:rPr lang="en-US" dirty="0" smtClean="0"/>
              <a:t>Reveals the fracture and the degree of displacement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797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Smith’s fracture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Users\doctor\Pictures\2017-05-05\0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5438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5368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Smith’s fracture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C:\Users\doctor\Pictures\2017-05-05\0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80010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393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Smith’s fracture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 descr="C:\Users\doctor\Pictures\2017-05-05\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5532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5041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Treatment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Closed reduction by manipulation under G/A</a:t>
            </a:r>
          </a:p>
          <a:p>
            <a:pPr>
              <a:buFontTx/>
              <a:buChar char="-"/>
            </a:pPr>
            <a:r>
              <a:rPr lang="en-US" dirty="0" smtClean="0"/>
              <a:t>Technique is the reverse of that of Colle’s fracture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Then immobilize with a below elbow POP with the forearm in supination for 6 weeks</a:t>
            </a:r>
          </a:p>
          <a:p>
            <a:pPr marL="0" indent="0">
              <a:buNone/>
            </a:pPr>
            <a:r>
              <a:rPr lang="en-US" dirty="0" smtClean="0"/>
              <a:t>2) Open reduction with internal fixation using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 </a:t>
            </a:r>
            <a:r>
              <a:rPr lang="en-US" b="1" dirty="0" smtClean="0"/>
              <a:t>Buttress plate</a:t>
            </a:r>
          </a:p>
          <a:p>
            <a:pPr marL="0" indent="0">
              <a:buNone/>
            </a:pPr>
            <a:r>
              <a:rPr lang="en-US" b="1" dirty="0" smtClean="0"/>
              <a:t>Indications:</a:t>
            </a:r>
          </a:p>
          <a:p>
            <a:pPr marL="514350" indent="-514350">
              <a:buAutoNum type="alphaLcParenR"/>
            </a:pPr>
            <a:r>
              <a:rPr lang="en-US" dirty="0" smtClean="0"/>
              <a:t>Severely displaced fractures</a:t>
            </a:r>
          </a:p>
          <a:p>
            <a:pPr marL="514350" indent="-514350">
              <a:buAutoNum type="alphaLcParenR"/>
            </a:pPr>
            <a:r>
              <a:rPr lang="en-US" dirty="0" smtClean="0"/>
              <a:t>Pressure to radial artery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1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Clinical features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Pain on the forearm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Swelling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Inability to supinate and pronate the </a:t>
            </a:r>
            <a:r>
              <a:rPr lang="en-US" dirty="0" err="1" smtClean="0"/>
              <a:t>foream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Deformity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328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Complications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Pressure to radial artery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Malunion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Stiffness of the wrist  and fingers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Weakness of the wrist joint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373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Assignment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Fractures shafts of ulna and radius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429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  <a:latin typeface="Algerian" pitchFamily="82" charset="0"/>
              </a:rPr>
              <a:t>QUOTE!!</a:t>
            </a:r>
            <a:endParaRPr lang="en-US" b="1" i="1" dirty="0">
              <a:solidFill>
                <a:srgbClr val="FF0000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doctor\Pictures\2017-05-01\0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7800"/>
            <a:ext cx="88392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287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Investigation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X-RAYS( A/P and lateral views)</a:t>
            </a:r>
          </a:p>
          <a:p>
            <a:pPr>
              <a:buFontTx/>
              <a:buChar char="-"/>
            </a:pPr>
            <a:r>
              <a:rPr lang="en-US" dirty="0" smtClean="0"/>
              <a:t>Reveal the fracture of ulna and the dislocation of radial head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64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Monteggia fracture- dislocation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doctor\Pictures\2017-05-02\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7800"/>
            <a:ext cx="87630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280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Monteggia fracture- dislocation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Users\doctor\Pictures\2017-05-02\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990600"/>
            <a:ext cx="67056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028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Treatment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Closed reduction by manipulation under G/A, then immobilize with an above elbow POP with the elbow joint at 90° for 6 weeks in adults and 4 weeks in children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Closed reduction succeeds in children but it’s liable to fail in adults</a:t>
            </a:r>
          </a:p>
          <a:p>
            <a:pPr marL="0" indent="0">
              <a:buNone/>
            </a:pPr>
            <a:r>
              <a:rPr lang="en-US" dirty="0" smtClean="0"/>
              <a:t>2. Open reduction with internal fixation using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plate and screws is the method of choice 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adults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5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Complications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Delayed union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Malunion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Non union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Stiffness of the elbow joint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Osteoarthritis of radio-humeral joint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32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1033</Words>
  <Application>Microsoft Office PowerPoint</Application>
  <PresentationFormat>On-screen Show (4:3)</PresentationFormat>
  <Paragraphs>171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FRACTURES OF FOREARM BONES( ULNA &amp; RADIUS)</vt:lpstr>
      <vt:lpstr>CONTENTS</vt:lpstr>
      <vt:lpstr>MONTEGGIA FRACTURE -DISLOCATION</vt:lpstr>
      <vt:lpstr>Clinical features</vt:lpstr>
      <vt:lpstr>Investigation </vt:lpstr>
      <vt:lpstr>Monteggia fracture- dislocation</vt:lpstr>
      <vt:lpstr>Monteggia fracture- dislocation</vt:lpstr>
      <vt:lpstr>Treatment </vt:lpstr>
      <vt:lpstr>Complications </vt:lpstr>
      <vt:lpstr>GALEAZZI FRACTURE - DISLOCATION</vt:lpstr>
      <vt:lpstr>Clinical features</vt:lpstr>
      <vt:lpstr>Investigation </vt:lpstr>
      <vt:lpstr>Galeazzi fracture- dislocation</vt:lpstr>
      <vt:lpstr>Galeazzi fracture- dislocation</vt:lpstr>
      <vt:lpstr>Galeazzi fracture- dislocation</vt:lpstr>
      <vt:lpstr>Treatment </vt:lpstr>
      <vt:lpstr>Complications </vt:lpstr>
      <vt:lpstr>COLLE’S FRACTURE</vt:lpstr>
      <vt:lpstr>Cont.</vt:lpstr>
      <vt:lpstr>Clinical features</vt:lpstr>
      <vt:lpstr>Dinner fork deformity</vt:lpstr>
      <vt:lpstr>Investigation</vt:lpstr>
      <vt:lpstr>Colle’s fracture</vt:lpstr>
      <vt:lpstr>Colle’s fracture</vt:lpstr>
      <vt:lpstr>Colle’s fracture</vt:lpstr>
      <vt:lpstr>Treatment </vt:lpstr>
      <vt:lpstr>Cont.</vt:lpstr>
      <vt:lpstr>Complications </vt:lpstr>
      <vt:lpstr>Cont.</vt:lpstr>
      <vt:lpstr>Cont.</vt:lpstr>
      <vt:lpstr>Cont. </vt:lpstr>
      <vt:lpstr>SMITH’S FRACTURE</vt:lpstr>
      <vt:lpstr>Clinical features</vt:lpstr>
      <vt:lpstr>PowerPoint Presentation</vt:lpstr>
      <vt:lpstr>Investigation </vt:lpstr>
      <vt:lpstr>Smith’s fracture</vt:lpstr>
      <vt:lpstr>Smith’s fracture</vt:lpstr>
      <vt:lpstr>Smith’s fracture</vt:lpstr>
      <vt:lpstr>Treatment </vt:lpstr>
      <vt:lpstr>Complications </vt:lpstr>
      <vt:lpstr>Assignment </vt:lpstr>
      <vt:lpstr>QUOTE!!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FRACTURES OF FOREARM BONES( ULNA &amp; RADIUS)</dc:title>
  <dc:creator>doctor</dc:creator>
  <cp:lastModifiedBy>doctor</cp:lastModifiedBy>
  <cp:revision>32</cp:revision>
  <dcterms:created xsi:type="dcterms:W3CDTF">2017-05-03T16:51:21Z</dcterms:created>
  <dcterms:modified xsi:type="dcterms:W3CDTF">2017-05-06T05:03:30Z</dcterms:modified>
</cp:coreProperties>
</file>