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56"/>
  </p:notesMasterIdLst>
  <p:sldIdLst>
    <p:sldId id="273" r:id="rId2"/>
    <p:sldId id="274" r:id="rId3"/>
    <p:sldId id="276" r:id="rId4"/>
    <p:sldId id="275" r:id="rId5"/>
    <p:sldId id="294" r:id="rId6"/>
    <p:sldId id="295"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6" r:id="rId25"/>
    <p:sldId id="297" r:id="rId26"/>
    <p:sldId id="298" r:id="rId27"/>
    <p:sldId id="299" r:id="rId28"/>
    <p:sldId id="256" r:id="rId29"/>
    <p:sldId id="257" r:id="rId30"/>
    <p:sldId id="258" r:id="rId31"/>
    <p:sldId id="259" r:id="rId32"/>
    <p:sldId id="262" r:id="rId33"/>
    <p:sldId id="260" r:id="rId34"/>
    <p:sldId id="261" r:id="rId35"/>
    <p:sldId id="263" r:id="rId36"/>
    <p:sldId id="264" r:id="rId37"/>
    <p:sldId id="265" r:id="rId38"/>
    <p:sldId id="266" r:id="rId39"/>
    <p:sldId id="267" r:id="rId40"/>
    <p:sldId id="268" r:id="rId41"/>
    <p:sldId id="269" r:id="rId42"/>
    <p:sldId id="270" r:id="rId43"/>
    <p:sldId id="271" r:id="rId44"/>
    <p:sldId id="272"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A062DC-17DB-4691-AA22-43592BD739E6}" type="datetimeFigureOut">
              <a:rPr lang="en-US" smtClean="0"/>
              <a:pPr/>
              <a:t>6/14/2010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D7D994-3E07-4540-80FB-072EAE67E8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D7D994-3E07-4540-80FB-072EAE67E8DD}"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6A0591-EA43-4BFC-945B-CA254BDC5A43}" type="datetime1">
              <a:rPr lang="en-US" smtClean="0"/>
              <a:t>6/14/2010</a:t>
            </a:fld>
            <a:endParaRPr lang="en-US"/>
          </a:p>
        </p:txBody>
      </p:sp>
      <p:sp>
        <p:nvSpPr>
          <p:cNvPr id="19" name="Footer Placeholder 18"/>
          <p:cNvSpPr>
            <a:spLocks noGrp="1"/>
          </p:cNvSpPr>
          <p:nvPr>
            <p:ph type="ftr" sz="quarter" idx="11"/>
          </p:nvPr>
        </p:nvSpPr>
        <p:spPr/>
        <p:txBody>
          <a:bodyPr/>
          <a:lstStyle/>
          <a:p>
            <a:r>
              <a:rPr lang="en-US" smtClean="0"/>
              <a:t>P.J. Okoth</a:t>
            </a:r>
            <a:endParaRPr lang="en-US"/>
          </a:p>
        </p:txBody>
      </p:sp>
      <p:sp>
        <p:nvSpPr>
          <p:cNvPr id="27" name="Slide Number Placeholder 26"/>
          <p:cNvSpPr>
            <a:spLocks noGrp="1"/>
          </p:cNvSpPr>
          <p:nvPr>
            <p:ph type="sldNum" sz="quarter" idx="12"/>
          </p:nvPr>
        </p:nvSpPr>
        <p:spPr/>
        <p:txBody>
          <a:bodyPr/>
          <a:lstStyle/>
          <a:p>
            <a:fld id="{9F9BD472-7409-41E8-B137-007B4E57A6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02A232-8188-425F-83CD-9C251FF0AF57}" type="datetime1">
              <a:rPr lang="en-US" smtClean="0"/>
              <a:t>6/14/2010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
        <p:nvSpPr>
          <p:cNvPr id="6" name="Slide Number Placeholder 5"/>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03FF8E-95B7-4EE1-BB0B-E8340E047899}" type="datetime1">
              <a:rPr lang="en-US" smtClean="0"/>
              <a:t>6/14/2010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
        <p:nvSpPr>
          <p:cNvPr id="6" name="Slide Number Placeholder 5"/>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CB4FBF-6841-4939-AA45-8EB017F37BF9}" type="datetime1">
              <a:rPr lang="en-US" smtClean="0"/>
              <a:t>6/14/2010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
        <p:nvSpPr>
          <p:cNvPr id="6" name="Slide Number Placeholder 5"/>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97A3A5-7D59-4F8D-90BF-81F92A6DF13E}" type="datetime1">
              <a:rPr lang="en-US" smtClean="0"/>
              <a:t>6/14/2010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
        <p:nvSpPr>
          <p:cNvPr id="6" name="Slide Number Placeholder 5"/>
          <p:cNvSpPr>
            <a:spLocks noGrp="1"/>
          </p:cNvSpPr>
          <p:nvPr>
            <p:ph type="sldNum" sz="quarter" idx="12"/>
          </p:nvPr>
        </p:nvSpPr>
        <p:spPr/>
        <p:txBody>
          <a:bodyPr/>
          <a:lstStyle/>
          <a:p>
            <a:fld id="{9F9BD472-7409-41E8-B137-007B4E57A6B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0CBF67E-BA4A-4D7A-89A5-7049265203EF}" type="datetime1">
              <a:rPr lang="en-US" smtClean="0"/>
              <a:t>6/14/2010</a:t>
            </a:fld>
            <a:endParaRPr lang="en-US"/>
          </a:p>
        </p:txBody>
      </p:sp>
      <p:sp>
        <p:nvSpPr>
          <p:cNvPr id="6" name="Footer Placeholder 5"/>
          <p:cNvSpPr>
            <a:spLocks noGrp="1"/>
          </p:cNvSpPr>
          <p:nvPr>
            <p:ph type="ftr" sz="quarter" idx="11"/>
          </p:nvPr>
        </p:nvSpPr>
        <p:spPr/>
        <p:txBody>
          <a:bodyPr/>
          <a:lstStyle/>
          <a:p>
            <a:r>
              <a:rPr lang="en-US" smtClean="0"/>
              <a:t>P.J. Okoth</a:t>
            </a:r>
            <a:endParaRPr lang="en-US"/>
          </a:p>
        </p:txBody>
      </p:sp>
      <p:sp>
        <p:nvSpPr>
          <p:cNvPr id="7" name="Slide Number Placeholder 6"/>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8A275D-6A81-4177-8682-26468DCAF170}" type="datetime1">
              <a:rPr lang="en-US" smtClean="0"/>
              <a:t>6/14/2010</a:t>
            </a:fld>
            <a:endParaRPr lang="en-US"/>
          </a:p>
        </p:txBody>
      </p:sp>
      <p:sp>
        <p:nvSpPr>
          <p:cNvPr id="8" name="Footer Placeholder 7"/>
          <p:cNvSpPr>
            <a:spLocks noGrp="1"/>
          </p:cNvSpPr>
          <p:nvPr>
            <p:ph type="ftr" sz="quarter" idx="11"/>
          </p:nvPr>
        </p:nvSpPr>
        <p:spPr/>
        <p:txBody>
          <a:bodyPr/>
          <a:lstStyle/>
          <a:p>
            <a:r>
              <a:rPr lang="en-US" smtClean="0"/>
              <a:t>P.J. Okoth</a:t>
            </a:r>
            <a:endParaRPr lang="en-US"/>
          </a:p>
        </p:txBody>
      </p:sp>
      <p:sp>
        <p:nvSpPr>
          <p:cNvPr id="9" name="Slide Number Placeholder 8"/>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CEC01E-CBD4-4B93-9D0B-4243046FC7A0}" type="datetime1">
              <a:rPr lang="en-US" smtClean="0"/>
              <a:t>6/14/2010</a:t>
            </a:fld>
            <a:endParaRPr lang="en-US"/>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A88204-14E6-4A8E-A810-B5957E2997F9}" type="datetime1">
              <a:rPr lang="en-US" smtClean="0"/>
              <a:t>6/14/2010</a:t>
            </a:fld>
            <a:endParaRPr lang="en-US"/>
          </a:p>
        </p:txBody>
      </p:sp>
      <p:sp>
        <p:nvSpPr>
          <p:cNvPr id="3" name="Footer Placeholder 2"/>
          <p:cNvSpPr>
            <a:spLocks noGrp="1"/>
          </p:cNvSpPr>
          <p:nvPr>
            <p:ph type="ftr" sz="quarter" idx="11"/>
          </p:nvPr>
        </p:nvSpPr>
        <p:spPr/>
        <p:txBody>
          <a:bodyPr/>
          <a:lstStyle/>
          <a:p>
            <a:r>
              <a:rPr lang="en-US" smtClean="0"/>
              <a:t>P.J. Okoth</a:t>
            </a:r>
            <a:endParaRPr lang="en-US"/>
          </a:p>
        </p:txBody>
      </p:sp>
      <p:sp>
        <p:nvSpPr>
          <p:cNvPr id="4" name="Slide Number Placeholder 3"/>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963F3BF-576A-4612-A031-E5F2417137F5}" type="datetime1">
              <a:rPr lang="en-US" smtClean="0"/>
              <a:t>6/14/2010</a:t>
            </a:fld>
            <a:endParaRPr lang="en-US"/>
          </a:p>
        </p:txBody>
      </p:sp>
      <p:sp>
        <p:nvSpPr>
          <p:cNvPr id="6" name="Footer Placeholder 5"/>
          <p:cNvSpPr>
            <a:spLocks noGrp="1"/>
          </p:cNvSpPr>
          <p:nvPr>
            <p:ph type="ftr" sz="quarter" idx="11"/>
          </p:nvPr>
        </p:nvSpPr>
        <p:spPr/>
        <p:txBody>
          <a:bodyPr/>
          <a:lstStyle/>
          <a:p>
            <a:r>
              <a:rPr lang="en-US" smtClean="0"/>
              <a:t>P.J. Okoth</a:t>
            </a:r>
            <a:endParaRPr lang="en-US"/>
          </a:p>
        </p:txBody>
      </p:sp>
      <p:sp>
        <p:nvSpPr>
          <p:cNvPr id="7" name="Slide Number Placeholder 6"/>
          <p:cNvSpPr>
            <a:spLocks noGrp="1"/>
          </p:cNvSpPr>
          <p:nvPr>
            <p:ph type="sldNum" sz="quarter" idx="12"/>
          </p:nvPr>
        </p:nvSpPr>
        <p:spPr/>
        <p:txBody>
          <a:bodyPr/>
          <a:lstStyle/>
          <a:p>
            <a:fld id="{9F9BD472-7409-41E8-B137-007B4E57A6B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C8B68E-C1EC-4D8C-9237-A0443F2C7AA9}" type="datetime1">
              <a:rPr lang="en-US" smtClean="0"/>
              <a:t>6/14/2010</a:t>
            </a:fld>
            <a:endParaRPr lang="en-US"/>
          </a:p>
        </p:txBody>
      </p:sp>
      <p:sp>
        <p:nvSpPr>
          <p:cNvPr id="6" name="Footer Placeholder 5"/>
          <p:cNvSpPr>
            <a:spLocks noGrp="1"/>
          </p:cNvSpPr>
          <p:nvPr>
            <p:ph type="ftr" sz="quarter" idx="11"/>
          </p:nvPr>
        </p:nvSpPr>
        <p:spPr/>
        <p:txBody>
          <a:bodyPr/>
          <a:lstStyle/>
          <a:p>
            <a:r>
              <a:rPr lang="en-US" smtClean="0"/>
              <a:t>P.J. Okoth</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9BD472-7409-41E8-B137-007B4E57A6B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9D3E3E-3B82-44C4-BE75-E2DAD63788FA}" type="datetime1">
              <a:rPr lang="en-US" smtClean="0"/>
              <a:t>6/14/2010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P.J. Okoth</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9BD472-7409-41E8-B137-007B4E57A6B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Fractures of the femur</a:t>
            </a:r>
            <a:endParaRPr lang="en-US" dirty="0"/>
          </a:p>
        </p:txBody>
      </p:sp>
      <p:sp>
        <p:nvSpPr>
          <p:cNvPr id="3" name="Subtitle 2"/>
          <p:cNvSpPr>
            <a:spLocks noGrp="1"/>
          </p:cNvSpPr>
          <p:nvPr>
            <p:ph type="subTitle" idx="1"/>
          </p:nvPr>
        </p:nvSpPr>
        <p:spPr/>
        <p:txBody>
          <a:bodyPr/>
          <a:lstStyle/>
          <a:p>
            <a:r>
              <a:rPr lang="en-US" dirty="0" smtClean="0"/>
              <a:t>By P.J. </a:t>
            </a:r>
            <a:r>
              <a:rPr lang="en-US" dirty="0" err="1" smtClean="0"/>
              <a:t>Okoth</a:t>
            </a:r>
            <a:endParaRPr lang="en-US" dirty="0" smtClean="0"/>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r>
              <a:rPr lang="en-US" b="1" dirty="0" smtClean="0"/>
              <a:t>Displaced fractures:</a:t>
            </a:r>
          </a:p>
          <a:p>
            <a:r>
              <a:rPr lang="en-US" dirty="0" smtClean="0"/>
              <a:t>Needs rigid immobilization if it is to have any chance for uniting.</a:t>
            </a:r>
          </a:p>
          <a:p>
            <a:endParaRPr lang="en-US" dirty="0" smtClean="0"/>
          </a:p>
          <a:p>
            <a:r>
              <a:rPr lang="en-US" b="1" dirty="0" smtClean="0"/>
              <a:t>Impacted abduction fractures:</a:t>
            </a:r>
          </a:p>
          <a:p>
            <a:r>
              <a:rPr lang="en-US" dirty="0" smtClean="0"/>
              <a:t>May use conservative treatment if criteria for impaction are met (clinical and radiological)</a:t>
            </a:r>
          </a:p>
          <a:p>
            <a:r>
              <a:rPr lang="en-US" dirty="0" smtClean="0"/>
              <a:t>Routine internal fixation may be the way forward if displacement is feared</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method of fracture fixation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accepted treatment is to fix the fragments internally by a suitable metal device.</a:t>
            </a:r>
          </a:p>
          <a:p>
            <a:r>
              <a:rPr lang="en-US" dirty="0" smtClean="0"/>
              <a:t>Use of three parallel screws or </a:t>
            </a:r>
          </a:p>
          <a:p>
            <a:r>
              <a:rPr lang="en-US" dirty="0" smtClean="0"/>
              <a:t>Use of a compression screw-plate (dynamic hip screw)</a:t>
            </a:r>
          </a:p>
          <a:p>
            <a:r>
              <a:rPr lang="en-US" dirty="0" smtClean="0"/>
              <a:t>A compression screw-plate consists of a substantial coarse-threaded screw, the shank of which slides telescopically in a cylindrical barrel, prolonged distally into a plate which is screwed to the femoral shaft.</a:t>
            </a:r>
          </a:p>
          <a:p>
            <a:r>
              <a:rPr lang="en-US" dirty="0" smtClean="0"/>
              <a:t>After operation, the patient is nursed free in bed and active hip movements encouraged.</a:t>
            </a:r>
          </a:p>
          <a:p>
            <a:r>
              <a:rPr lang="en-US" dirty="0" smtClean="0"/>
              <a:t>Early walking with crutches is encouraged, within the first week or two after the operation.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Alternative methods of treatment in the elderly</a:t>
            </a:r>
            <a:endParaRPr lang="en-US" dirty="0"/>
          </a:p>
        </p:txBody>
      </p:sp>
      <p:sp>
        <p:nvSpPr>
          <p:cNvPr id="3" name="Content Placeholder 2"/>
          <p:cNvSpPr>
            <a:spLocks noGrp="1"/>
          </p:cNvSpPr>
          <p:nvPr>
            <p:ph idx="1"/>
          </p:nvPr>
        </p:nvSpPr>
        <p:spPr/>
        <p:txBody>
          <a:bodyPr/>
          <a:lstStyle/>
          <a:p>
            <a:endParaRPr lang="en-US" dirty="0" smtClean="0"/>
          </a:p>
          <a:p>
            <a:r>
              <a:rPr lang="en-US" dirty="0" smtClean="0"/>
              <a:t>Excision of the femoral head and its replacement by a metal prosthesis (replacement arthroplasty)</a:t>
            </a:r>
          </a:p>
          <a:p>
            <a:endParaRPr lang="en-US" dirty="0" smtClean="0"/>
          </a:p>
          <a:p>
            <a:r>
              <a:rPr lang="en-US" dirty="0" smtClean="0"/>
              <a:t>Total replacement arthroplasty – the fitting of a plastic socket as well as a prosthetic femoral head – if the bones are very soft.</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12</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dirty="0" smtClean="0"/>
              <a:t>The important complications are:</a:t>
            </a:r>
          </a:p>
          <a:p>
            <a:endParaRPr lang="en-US" dirty="0" smtClean="0"/>
          </a:p>
          <a:p>
            <a:r>
              <a:rPr lang="en-US" dirty="0" smtClean="0"/>
              <a:t>Avascular necrosis</a:t>
            </a:r>
          </a:p>
          <a:p>
            <a:endParaRPr lang="en-US" dirty="0" smtClean="0"/>
          </a:p>
          <a:p>
            <a:r>
              <a:rPr lang="en-US" dirty="0" smtClean="0"/>
              <a:t>Non-union</a:t>
            </a:r>
          </a:p>
          <a:p>
            <a:endParaRPr lang="en-US" dirty="0" smtClean="0"/>
          </a:p>
          <a:p>
            <a:r>
              <a:rPr lang="en-US" dirty="0" smtClean="0"/>
              <a:t>Late osteoarthritis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Avascular necrosis</a:t>
            </a:r>
            <a:endParaRPr lang="en-US" dirty="0"/>
          </a:p>
        </p:txBody>
      </p:sp>
      <p:sp>
        <p:nvSpPr>
          <p:cNvPr id="3" name="Content Placeholder 2"/>
          <p:cNvSpPr>
            <a:spLocks noGrp="1"/>
          </p:cNvSpPr>
          <p:nvPr>
            <p:ph idx="1"/>
          </p:nvPr>
        </p:nvSpPr>
        <p:spPr/>
        <p:txBody>
          <a:bodyPr/>
          <a:lstStyle/>
          <a:p>
            <a:r>
              <a:rPr lang="en-US" dirty="0" smtClean="0"/>
              <a:t>After fracture of the femoral neck the blood supply to the femoral head is precarious.</a:t>
            </a:r>
          </a:p>
          <a:p>
            <a:r>
              <a:rPr lang="en-US" dirty="0" smtClean="0"/>
              <a:t>Normally blood is supplied to the femoral head by three routes:</a:t>
            </a:r>
          </a:p>
          <a:p>
            <a:r>
              <a:rPr lang="en-US" dirty="0" smtClean="0"/>
              <a:t>Through the vessels in the ligament of the head of femur (</a:t>
            </a:r>
            <a:r>
              <a:rPr lang="en-US" dirty="0" err="1" smtClean="0"/>
              <a:t>ligamentum</a:t>
            </a:r>
            <a:r>
              <a:rPr lang="en-US" dirty="0" smtClean="0"/>
              <a:t> </a:t>
            </a:r>
            <a:r>
              <a:rPr lang="en-US" dirty="0" err="1" smtClean="0"/>
              <a:t>teres</a:t>
            </a:r>
            <a:r>
              <a:rPr lang="en-US" dirty="0" smtClean="0"/>
              <a:t>)</a:t>
            </a:r>
          </a:p>
          <a:p>
            <a:r>
              <a:rPr lang="en-US" dirty="0" smtClean="0"/>
              <a:t>Through the capsular vessels reflected onto the femoral neck</a:t>
            </a:r>
          </a:p>
          <a:p>
            <a:r>
              <a:rPr lang="en-US" dirty="0" smtClean="0"/>
              <a:t>Through branches of the nutrient </a:t>
            </a:r>
            <a:r>
              <a:rPr lang="en-US" dirty="0" err="1" smtClean="0"/>
              <a:t>vesselswithin</a:t>
            </a:r>
            <a:r>
              <a:rPr lang="en-US" dirty="0" smtClean="0"/>
              <a:t> the substance of the bone</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Avascular necrosis</a:t>
            </a:r>
            <a:endParaRPr lang="en-US" dirty="0"/>
          </a:p>
        </p:txBody>
      </p:sp>
      <p:sp>
        <p:nvSpPr>
          <p:cNvPr id="3" name="Content Placeholder 2"/>
          <p:cNvSpPr>
            <a:spLocks noGrp="1"/>
          </p:cNvSpPr>
          <p:nvPr>
            <p:ph idx="1"/>
          </p:nvPr>
        </p:nvSpPr>
        <p:spPr/>
        <p:txBody>
          <a:bodyPr/>
          <a:lstStyle/>
          <a:p>
            <a:r>
              <a:rPr lang="en-US" dirty="0" smtClean="0"/>
              <a:t>When the neck of the femur is fractured, the nutrient vessels within the bone are severed.</a:t>
            </a:r>
          </a:p>
          <a:p>
            <a:r>
              <a:rPr lang="en-US" dirty="0" smtClean="0"/>
              <a:t>Some of the capsular vessels are also interrupted, and the higher the fracture the  more complete is the interruption.</a:t>
            </a:r>
          </a:p>
          <a:p>
            <a:r>
              <a:rPr lang="en-US" dirty="0" smtClean="0"/>
              <a:t>The viability of the femoral head is thus dependent on the blood supplied through the </a:t>
            </a:r>
            <a:r>
              <a:rPr lang="en-US" dirty="0" err="1" smtClean="0"/>
              <a:t>ligamentum</a:t>
            </a:r>
            <a:r>
              <a:rPr lang="en-US" dirty="0" smtClean="0"/>
              <a:t> </a:t>
            </a:r>
            <a:r>
              <a:rPr lang="en-US" dirty="0" err="1" smtClean="0"/>
              <a:t>teres</a:t>
            </a:r>
            <a:r>
              <a:rPr lang="en-US" dirty="0" smtClean="0"/>
              <a:t>, often insufficient to keep the head alive.</a:t>
            </a:r>
          </a:p>
          <a:p>
            <a:r>
              <a:rPr lang="en-US" dirty="0" smtClean="0"/>
              <a:t>Bone cells die (</a:t>
            </a:r>
            <a:r>
              <a:rPr lang="en-US" dirty="0" err="1" smtClean="0"/>
              <a:t>avascular</a:t>
            </a:r>
            <a:r>
              <a:rPr lang="en-US" dirty="0" smtClean="0"/>
              <a:t> necrosis) and the fracture may fail to unite.</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Avascular necrosis</a:t>
            </a:r>
            <a:endParaRPr lang="en-US" dirty="0"/>
          </a:p>
        </p:txBody>
      </p:sp>
      <p:sp>
        <p:nvSpPr>
          <p:cNvPr id="3" name="Content Placeholder 2"/>
          <p:cNvSpPr>
            <a:spLocks noGrp="1"/>
          </p:cNvSpPr>
          <p:nvPr>
            <p:ph idx="1"/>
          </p:nvPr>
        </p:nvSpPr>
        <p:spPr/>
        <p:txBody>
          <a:bodyPr/>
          <a:lstStyle/>
          <a:p>
            <a:pPr>
              <a:buNone/>
            </a:pPr>
            <a:r>
              <a:rPr lang="en-US" b="1" dirty="0" smtClean="0"/>
              <a:t>Consequences </a:t>
            </a:r>
          </a:p>
          <a:p>
            <a:r>
              <a:rPr lang="en-US" dirty="0" smtClean="0"/>
              <a:t>Collapse of the bone structure leading to fragmentation</a:t>
            </a:r>
          </a:p>
          <a:p>
            <a:r>
              <a:rPr lang="en-US" dirty="0" smtClean="0"/>
              <a:t>Failure of union of the fracture – due to necrosis and collapse involving the fracture surface. </a:t>
            </a:r>
          </a:p>
          <a:p>
            <a:r>
              <a:rPr lang="en-US" dirty="0" smtClean="0"/>
              <a:t>Degenerative arthritis (osteoarthritis) - due to collapse at the articular surface.</a:t>
            </a:r>
          </a:p>
          <a:p>
            <a:r>
              <a:rPr lang="en-US" dirty="0" smtClean="0"/>
              <a:t>Complete disorganization of the hip if necrosis is total and the whole femoral head collapses.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Non-union</a:t>
            </a:r>
            <a:endParaRPr lang="en-US" dirty="0"/>
          </a:p>
        </p:txBody>
      </p:sp>
      <p:sp>
        <p:nvSpPr>
          <p:cNvPr id="3" name="Content Placeholder 2"/>
          <p:cNvSpPr>
            <a:spLocks noGrp="1"/>
          </p:cNvSpPr>
          <p:nvPr>
            <p:ph idx="1"/>
          </p:nvPr>
        </p:nvSpPr>
        <p:spPr/>
        <p:txBody>
          <a:bodyPr/>
          <a:lstStyle/>
          <a:p>
            <a:r>
              <a:rPr lang="en-US" dirty="0" smtClean="0"/>
              <a:t>Non-union is a common complication of fracture neck of femur.</a:t>
            </a:r>
          </a:p>
          <a:p>
            <a:r>
              <a:rPr lang="en-US" dirty="0" smtClean="0"/>
              <a:t>It occurs despite treatment by internal fixation (in about a quarter to a third of cases).</a:t>
            </a:r>
          </a:p>
          <a:p>
            <a:r>
              <a:rPr lang="en-US" dirty="0" smtClean="0"/>
              <a:t>Due to:</a:t>
            </a:r>
          </a:p>
          <a:p>
            <a:r>
              <a:rPr lang="en-US" dirty="0" smtClean="0"/>
              <a:t>Avascular necrosis – most important factor</a:t>
            </a:r>
          </a:p>
          <a:p>
            <a:r>
              <a:rPr lang="en-US" dirty="0" smtClean="0"/>
              <a:t>Incomplete immobilization – prevents formation of a satisfactory bridge of bone-forming tissue.</a:t>
            </a:r>
          </a:p>
          <a:p>
            <a:r>
              <a:rPr lang="en-US" dirty="0" smtClean="0"/>
              <a:t>Flushing of the fracture haematoma by synovial fluid</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Non-union</a:t>
            </a:r>
            <a:endParaRPr lang="en-US" dirty="0"/>
          </a:p>
        </p:txBody>
      </p:sp>
      <p:sp>
        <p:nvSpPr>
          <p:cNvPr id="3" name="Content Placeholder 2"/>
          <p:cNvSpPr>
            <a:spLocks noGrp="1"/>
          </p:cNvSpPr>
          <p:nvPr>
            <p:ph idx="1"/>
          </p:nvPr>
        </p:nvSpPr>
        <p:spPr/>
        <p:txBody>
          <a:bodyPr/>
          <a:lstStyle/>
          <a:p>
            <a:r>
              <a:rPr lang="en-US" dirty="0" smtClean="0"/>
              <a:t>If union fails, the neck of femur undergoes progressive absorption, so that the femoral head sinks down towards the trochanters.</a:t>
            </a:r>
          </a:p>
          <a:p>
            <a:r>
              <a:rPr lang="en-US" dirty="0" smtClean="0"/>
              <a:t>The fixation device loosens and loses its grip in the femoral head.</a:t>
            </a:r>
          </a:p>
          <a:p>
            <a:r>
              <a:rPr lang="en-US" dirty="0" smtClean="0"/>
              <a:t>Finally the screw or nail breaks away from the femoral head and the fragments become redisplaced.</a:t>
            </a:r>
          </a:p>
          <a:p>
            <a:r>
              <a:rPr lang="en-US" dirty="0" smtClean="0"/>
              <a:t>The patient begins to complain of renewed pain after seeming to make good progress following surgery.</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non-union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following are the options:</a:t>
            </a:r>
          </a:p>
          <a:p>
            <a:r>
              <a:rPr lang="en-US" dirty="0" smtClean="0"/>
              <a:t>Simple removal of the fixation device without further treatment</a:t>
            </a:r>
          </a:p>
          <a:p>
            <a:r>
              <a:rPr lang="en-US" dirty="0" smtClean="0"/>
              <a:t>Prosthetic replacement of femoral head (half-joint replacement arthroplasty)</a:t>
            </a:r>
          </a:p>
          <a:p>
            <a:r>
              <a:rPr lang="en-US" dirty="0" smtClean="0"/>
              <a:t>Prosthetic replacement of the femoral head by an articulating acetabular cup (biarticular arthroplasty)</a:t>
            </a:r>
          </a:p>
          <a:p>
            <a:r>
              <a:rPr lang="en-US" dirty="0" smtClean="0"/>
              <a:t>Prosthetic replacement of femoral head and acetabulum (total replacement arthroplasty)</a:t>
            </a:r>
          </a:p>
          <a:p>
            <a:r>
              <a:rPr lang="en-US" dirty="0" smtClean="0"/>
              <a:t>Excision arthroplasty (Girdlestone pseudoarthrosis)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endParaRPr lang="en-US" dirty="0"/>
          </a:p>
        </p:txBody>
      </p:sp>
      <p:sp>
        <p:nvSpPr>
          <p:cNvPr id="3" name="Content Placeholder 2"/>
          <p:cNvSpPr>
            <a:spLocks noGrp="1"/>
          </p:cNvSpPr>
          <p:nvPr>
            <p:ph idx="1"/>
          </p:nvPr>
        </p:nvSpPr>
        <p:spPr/>
        <p:txBody>
          <a:bodyPr/>
          <a:lstStyle/>
          <a:p>
            <a:pPr>
              <a:buNone/>
            </a:pPr>
            <a:r>
              <a:rPr lang="en-US" dirty="0" smtClean="0"/>
              <a:t>Into five groups:</a:t>
            </a:r>
          </a:p>
          <a:p>
            <a:r>
              <a:rPr lang="en-US" dirty="0" smtClean="0"/>
              <a:t>Fracture of the neck of femur</a:t>
            </a:r>
          </a:p>
          <a:p>
            <a:r>
              <a:rPr lang="en-US" dirty="0" smtClean="0"/>
              <a:t>Fracture of the trochanteric region</a:t>
            </a:r>
          </a:p>
          <a:p>
            <a:r>
              <a:rPr lang="en-US" dirty="0" smtClean="0"/>
              <a:t>Fracture of the shaft of femur</a:t>
            </a:r>
          </a:p>
          <a:p>
            <a:r>
              <a:rPr lang="en-US" dirty="0" smtClean="0"/>
              <a:t>Supracondylar fracture</a:t>
            </a:r>
          </a:p>
          <a:p>
            <a:r>
              <a:rPr lang="en-US" dirty="0" smtClean="0"/>
              <a:t>Condylar fractures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Osteoarthritis </a:t>
            </a:r>
            <a:endParaRPr lang="en-US" dirty="0"/>
          </a:p>
        </p:txBody>
      </p:sp>
      <p:sp>
        <p:nvSpPr>
          <p:cNvPr id="3" name="Content Placeholder 2"/>
          <p:cNvSpPr>
            <a:spLocks noGrp="1"/>
          </p:cNvSpPr>
          <p:nvPr>
            <p:ph idx="1"/>
          </p:nvPr>
        </p:nvSpPr>
        <p:spPr/>
        <p:txBody>
          <a:bodyPr/>
          <a:lstStyle/>
          <a:p>
            <a:r>
              <a:rPr lang="en-US" dirty="0" smtClean="0"/>
              <a:t>Arthritis may arise from:</a:t>
            </a:r>
          </a:p>
          <a:p>
            <a:r>
              <a:rPr lang="en-US" dirty="0" smtClean="0"/>
              <a:t>Mechanical damage to the articular cartilage at the time  of injury</a:t>
            </a:r>
          </a:p>
          <a:p>
            <a:r>
              <a:rPr lang="en-US" dirty="0" smtClean="0"/>
              <a:t>Impairment of the blood supply to the basal layers of the cartilage, which are nourished largely from the vessels in the underlying bone</a:t>
            </a:r>
          </a:p>
          <a:p>
            <a:r>
              <a:rPr lang="en-US" dirty="0" smtClean="0"/>
              <a:t>Union in faulty alignment.</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845552" cy="1612392"/>
          </a:xfrm>
        </p:spPr>
        <p:txBody>
          <a:bodyPr/>
          <a:lstStyle/>
          <a:p>
            <a:r>
              <a:rPr lang="en-US" dirty="0" smtClean="0"/>
              <a:t>F</a:t>
            </a:r>
            <a:r>
              <a:rPr smtClean="0"/>
              <a:t>racture of the trochanteric region</a:t>
            </a:r>
            <a:endParaRPr lang="en-US" dirty="0"/>
          </a:p>
        </p:txBody>
      </p:sp>
      <p:sp>
        <p:nvSpPr>
          <p:cNvPr id="3" name="Text Placeholder 2"/>
          <p:cNvSpPr>
            <a:spLocks noGrp="1"/>
          </p:cNvSpPr>
          <p:nvPr>
            <p:ph type="body" idx="1"/>
          </p:nvPr>
        </p:nvSpPr>
        <p:spPr>
          <a:xfrm flipV="1">
            <a:off x="609600" y="6157911"/>
            <a:ext cx="7772400" cy="45719"/>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Fracture of the trochanteric region</a:t>
            </a:r>
            <a:endParaRPr lang="en-US" dirty="0"/>
          </a:p>
        </p:txBody>
      </p:sp>
      <p:sp>
        <p:nvSpPr>
          <p:cNvPr id="3" name="Content Placeholder 2"/>
          <p:cNvSpPr>
            <a:spLocks noGrp="1"/>
          </p:cNvSpPr>
          <p:nvPr>
            <p:ph idx="1"/>
          </p:nvPr>
        </p:nvSpPr>
        <p:spPr/>
        <p:txBody>
          <a:bodyPr/>
          <a:lstStyle/>
          <a:p>
            <a:r>
              <a:rPr lang="en-US" dirty="0" smtClean="0"/>
              <a:t>These are fractures lying in the region between the greater and lesser trochanter.</a:t>
            </a:r>
          </a:p>
          <a:p>
            <a:r>
              <a:rPr lang="en-US" dirty="0" smtClean="0"/>
              <a:t>Trochanteric fractures unite readily no matter how they are treated.</a:t>
            </a:r>
          </a:p>
          <a:p>
            <a:r>
              <a:rPr lang="en-US" dirty="0" smtClean="0"/>
              <a:t>Avascular necrosis and non-union are hardly encountered.</a:t>
            </a:r>
          </a:p>
          <a:p>
            <a:r>
              <a:rPr lang="en-US" dirty="0" smtClean="0"/>
              <a:t>Common in the elderly- especially in women.</a:t>
            </a:r>
          </a:p>
          <a:p>
            <a:r>
              <a:rPr lang="en-US" dirty="0" smtClean="0"/>
              <a:t>The cause is nearly always a fall.</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History of fall</a:t>
            </a:r>
          </a:p>
          <a:p>
            <a:r>
              <a:rPr lang="en-US" dirty="0" smtClean="0"/>
              <a:t>Unable to get up</a:t>
            </a:r>
            <a:r>
              <a:rPr lang="en-US" dirty="0"/>
              <a:t> </a:t>
            </a:r>
            <a:r>
              <a:rPr lang="en-US" dirty="0" smtClean="0"/>
              <a:t>without assistance</a:t>
            </a:r>
          </a:p>
          <a:p>
            <a:r>
              <a:rPr lang="en-US" dirty="0" smtClean="0"/>
              <a:t>Unable to put weight  on the limb</a:t>
            </a:r>
          </a:p>
          <a:p>
            <a:r>
              <a:rPr lang="en-US" dirty="0" smtClean="0"/>
              <a:t>Severe pain in trochanteric region</a:t>
            </a:r>
          </a:p>
          <a:p>
            <a:r>
              <a:rPr lang="en-US" dirty="0" smtClean="0"/>
              <a:t>O/E:</a:t>
            </a:r>
          </a:p>
          <a:p>
            <a:r>
              <a:rPr lang="en-US" dirty="0" smtClean="0"/>
              <a:t>Lateral rotation of the limb</a:t>
            </a:r>
          </a:p>
          <a:p>
            <a:r>
              <a:rPr lang="en-US" dirty="0" smtClean="0"/>
              <a:t>Shortening of the limb</a:t>
            </a:r>
          </a:p>
          <a:p>
            <a:r>
              <a:rPr lang="en-US" dirty="0" smtClean="0"/>
              <a:t>Marked tenderness over trochanteric region</a:t>
            </a:r>
          </a:p>
          <a:p>
            <a:r>
              <a:rPr lang="en-US" dirty="0" smtClean="0"/>
              <a:t>Visible </a:t>
            </a:r>
            <a:r>
              <a:rPr lang="en-US" dirty="0" err="1" smtClean="0"/>
              <a:t>ecchymosis</a:t>
            </a:r>
            <a:r>
              <a:rPr lang="en-US" dirty="0" smtClean="0"/>
              <a:t> at back of upper thigh (a feature not seen in case of femoral neck # coz </a:t>
            </a:r>
            <a:r>
              <a:rPr lang="en-US" dirty="0" err="1" smtClean="0"/>
              <a:t>extravasated</a:t>
            </a:r>
            <a:r>
              <a:rPr lang="en-US" dirty="0" smtClean="0"/>
              <a:t> blood is retained within joint capsule)</a:t>
            </a:r>
          </a:p>
          <a:p>
            <a:endParaRPr lang="en-US" dirty="0" smtClean="0"/>
          </a:p>
        </p:txBody>
      </p:sp>
      <p:sp>
        <p:nvSpPr>
          <p:cNvPr id="4" name="Slide Number Placeholder 3"/>
          <p:cNvSpPr>
            <a:spLocks noGrp="1"/>
          </p:cNvSpPr>
          <p:nvPr>
            <p:ph type="sldNum" sz="quarter" idx="12"/>
          </p:nvPr>
        </p:nvSpPr>
        <p:spPr/>
        <p:txBody>
          <a:bodyPr/>
          <a:lstStyle/>
          <a:p>
            <a:fld id="{9F9BD472-7409-41E8-B137-007B4E57A6B4}"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Radiographic examination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Anteroposterior and lateral radiographs are required.</a:t>
            </a:r>
          </a:p>
          <a:p>
            <a:endParaRPr lang="en-US" dirty="0" smtClean="0"/>
          </a:p>
          <a:p>
            <a:r>
              <a:rPr lang="en-US" dirty="0" smtClean="0"/>
              <a:t>In most cases the fracture is obvious</a:t>
            </a:r>
          </a:p>
          <a:p>
            <a:endParaRPr lang="en-US" dirty="0" smtClean="0"/>
          </a:p>
          <a:p>
            <a:r>
              <a:rPr lang="en-US" dirty="0" smtClean="0"/>
              <a:t>A fracture without displacement may easily be overlooked</a:t>
            </a:r>
          </a:p>
          <a:p>
            <a:endParaRPr lang="en-US" dirty="0" smtClean="0"/>
          </a:p>
          <a:p>
            <a:r>
              <a:rPr lang="en-US" dirty="0" smtClean="0"/>
              <a:t>Careful scrutiny of the radiographs is necessary.</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r>
              <a:rPr lang="en-US" dirty="0" smtClean="0"/>
              <a:t>Trochanteric fractures heal readily.</a:t>
            </a:r>
          </a:p>
          <a:p>
            <a:r>
              <a:rPr lang="en-US" dirty="0" smtClean="0"/>
              <a:t>Fragments should be held in good position</a:t>
            </a:r>
          </a:p>
          <a:p>
            <a:r>
              <a:rPr lang="en-US" dirty="0" smtClean="0"/>
              <a:t>Early internal fixation is the treatment of choice in elderly patients.</a:t>
            </a:r>
          </a:p>
          <a:p>
            <a:pPr lvl="1"/>
            <a:r>
              <a:rPr lang="en-US" dirty="0" smtClean="0"/>
              <a:t>Internal fixation is by a compression screw-plate (dynamic hip screw)</a:t>
            </a:r>
          </a:p>
          <a:p>
            <a:pPr lvl="1"/>
            <a:r>
              <a:rPr lang="en-US" dirty="0" smtClean="0"/>
              <a:t>Post-op. the patient is nursed free in bed with active hip and knee exercises from the start.</a:t>
            </a:r>
          </a:p>
          <a:p>
            <a:pPr lvl="1"/>
            <a:r>
              <a:rPr lang="en-US" dirty="0" smtClean="0"/>
              <a:t>Walking with partial support of a walking frame or crutches is begun within 1 or 2 days of operation.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lnSpcReduction="10000"/>
          </a:bodyPr>
          <a:lstStyle/>
          <a:p>
            <a:r>
              <a:rPr lang="en-US" b="1" dirty="0" smtClean="0"/>
              <a:t>Continuous traction:</a:t>
            </a:r>
          </a:p>
          <a:p>
            <a:r>
              <a:rPr lang="en-US" dirty="0" smtClean="0"/>
              <a:t>In young patients, conservative treatment by rest in bed with continuous weight traction can be used with good results.</a:t>
            </a:r>
          </a:p>
          <a:p>
            <a:r>
              <a:rPr lang="en-US" dirty="0" smtClean="0"/>
              <a:t>Russell’s traction is very suitable for these cases.</a:t>
            </a:r>
          </a:p>
          <a:p>
            <a:r>
              <a:rPr lang="en-US" dirty="0" smtClean="0"/>
              <a:t>Traction is maintained for 10-12 weeks.</a:t>
            </a:r>
          </a:p>
          <a:p>
            <a:endParaRPr lang="en-US" dirty="0" smtClean="0"/>
          </a:p>
          <a:p>
            <a:r>
              <a:rPr lang="en-US" b="1" dirty="0" smtClean="0"/>
              <a:t>Plaster hip spica:</a:t>
            </a:r>
          </a:p>
          <a:p>
            <a:r>
              <a:rPr lang="en-US" dirty="0" smtClean="0"/>
              <a:t>May be used to immobilize the fracture in children after manipulative reduction.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r>
              <a:rPr lang="en-US" b="1" dirty="0" smtClean="0"/>
              <a:t>Failure</a:t>
            </a:r>
            <a:r>
              <a:rPr lang="en-US" dirty="0" smtClean="0"/>
              <a:t> </a:t>
            </a:r>
            <a:r>
              <a:rPr lang="en-US" b="1" dirty="0" smtClean="0"/>
              <a:t>of</a:t>
            </a:r>
            <a:r>
              <a:rPr lang="en-US" dirty="0" smtClean="0"/>
              <a:t> </a:t>
            </a:r>
            <a:r>
              <a:rPr lang="en-US" b="1" dirty="0" smtClean="0"/>
              <a:t>the</a:t>
            </a:r>
            <a:r>
              <a:rPr lang="en-US" dirty="0" smtClean="0"/>
              <a:t> </a:t>
            </a:r>
            <a:r>
              <a:rPr lang="en-US" b="1" dirty="0" smtClean="0"/>
              <a:t>fixation</a:t>
            </a:r>
            <a:r>
              <a:rPr lang="en-US" dirty="0" smtClean="0"/>
              <a:t> </a:t>
            </a:r>
            <a:r>
              <a:rPr lang="en-US" b="1" dirty="0" smtClean="0"/>
              <a:t>device</a:t>
            </a:r>
            <a:r>
              <a:rPr lang="en-US" dirty="0" smtClean="0"/>
              <a:t> – the fixation screw may cut out from the femoral head if the bone is very soft (osteoporosis), especially in severe comminution.</a:t>
            </a:r>
          </a:p>
          <a:p>
            <a:r>
              <a:rPr lang="en-US" b="1" dirty="0" smtClean="0"/>
              <a:t>Mal-union</a:t>
            </a:r>
            <a:r>
              <a:rPr lang="en-US" dirty="0" smtClean="0"/>
              <a:t> – is a frequent complication of trochanteric fractures. Union with reduced neck-shaft angle (</a:t>
            </a:r>
            <a:r>
              <a:rPr lang="en-US" b="1" dirty="0" smtClean="0"/>
              <a:t>coxa</a:t>
            </a:r>
            <a:r>
              <a:rPr lang="en-US" dirty="0" smtClean="0"/>
              <a:t> </a:t>
            </a:r>
            <a:r>
              <a:rPr lang="en-US" b="1" dirty="0" smtClean="0"/>
              <a:t>vara</a:t>
            </a:r>
            <a:r>
              <a:rPr lang="en-US" dirty="0" smtClean="0"/>
              <a:t>) is common. Marked lateral rotation of the shaft fragment may occur in neglected cases.</a:t>
            </a:r>
          </a:p>
          <a:p>
            <a:r>
              <a:rPr lang="en-US" dirty="0" smtClean="0"/>
              <a:t>Coxa vara is associated with </a:t>
            </a:r>
            <a:r>
              <a:rPr lang="en-US" b="1" dirty="0" smtClean="0"/>
              <a:t>shortening</a:t>
            </a:r>
            <a:r>
              <a:rPr lang="en-US" dirty="0" smtClean="0"/>
              <a:t>, but this seldom exceeds 2 or 3 cm.</a:t>
            </a:r>
          </a:p>
          <a:p>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7845552" cy="1612392"/>
          </a:xfrm>
        </p:spPr>
        <p:txBody>
          <a:bodyPr/>
          <a:lstStyle/>
          <a:p>
            <a:r>
              <a:rPr lang="en-US" dirty="0" smtClean="0"/>
              <a:t>F</a:t>
            </a:r>
            <a:r>
              <a:rPr smtClean="0"/>
              <a:t>racture of the shaft of the femur</a:t>
            </a:r>
            <a:endParaRPr lang="en-US" dirty="0"/>
          </a:p>
        </p:txBody>
      </p:sp>
      <p:sp>
        <p:nvSpPr>
          <p:cNvPr id="3" name="Subtitle 2"/>
          <p:cNvSpPr>
            <a:spLocks noGrp="1"/>
          </p:cNvSpPr>
          <p:nvPr>
            <p:ph type="body" idx="1"/>
          </p:nvPr>
        </p:nvSpPr>
        <p:spPr>
          <a:xfrm>
            <a:off x="533400" y="3581400"/>
            <a:ext cx="7772400" cy="1509712"/>
          </a:xfrm>
        </p:spPr>
        <p:txBody>
          <a:bodyPr/>
          <a:lstStyle/>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28</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Classification </a:t>
            </a:r>
            <a:endParaRPr lang="en-US" dirty="0"/>
          </a:p>
        </p:txBody>
      </p:sp>
      <p:sp>
        <p:nvSpPr>
          <p:cNvPr id="2" name="Content Placeholder 1"/>
          <p:cNvSpPr>
            <a:spLocks noGrp="1"/>
          </p:cNvSpPr>
          <p:nvPr>
            <p:ph idx="1"/>
          </p:nvPr>
        </p:nvSpPr>
        <p:spPr/>
        <p:txBody>
          <a:bodyPr/>
          <a:lstStyle/>
          <a:p>
            <a:pPr>
              <a:buNone/>
            </a:pPr>
            <a:r>
              <a:rPr lang="en-US" dirty="0" smtClean="0"/>
              <a:t>Fractures of the shaft of femur can be classified into:</a:t>
            </a:r>
          </a:p>
          <a:p>
            <a:endParaRPr lang="en-US" dirty="0" smtClean="0"/>
          </a:p>
          <a:p>
            <a:r>
              <a:rPr lang="en-US" dirty="0" smtClean="0"/>
              <a:t>Upper third fractures</a:t>
            </a:r>
          </a:p>
          <a:p>
            <a:endParaRPr lang="en-US" dirty="0" smtClean="0"/>
          </a:p>
          <a:p>
            <a:r>
              <a:rPr lang="en-US" dirty="0" smtClean="0"/>
              <a:t>Middle third fractures</a:t>
            </a:r>
          </a:p>
          <a:p>
            <a:endParaRPr lang="en-US" dirty="0" smtClean="0"/>
          </a:p>
          <a:p>
            <a:r>
              <a:rPr lang="en-US" dirty="0" smtClean="0"/>
              <a:t>Lower third fractures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
            </a:r>
            <a:r>
              <a:rPr smtClean="0"/>
              <a:t>racture of the neck of femur</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Occurrence and cause</a:t>
            </a:r>
            <a:endParaRPr lang="en-US" dirty="0"/>
          </a:p>
        </p:txBody>
      </p:sp>
      <p:sp>
        <p:nvSpPr>
          <p:cNvPr id="2" name="Content Placeholder 1"/>
          <p:cNvSpPr>
            <a:spLocks noGrp="1"/>
          </p:cNvSpPr>
          <p:nvPr>
            <p:ph idx="1"/>
          </p:nvPr>
        </p:nvSpPr>
        <p:spPr/>
        <p:txBody>
          <a:bodyPr/>
          <a:lstStyle/>
          <a:p>
            <a:r>
              <a:rPr lang="en-US" dirty="0" smtClean="0"/>
              <a:t>Occurs at any age</a:t>
            </a:r>
          </a:p>
          <a:p>
            <a:r>
              <a:rPr lang="en-US" dirty="0" smtClean="0"/>
              <a:t>Almost equally common in the upper, middle and lower thirds</a:t>
            </a:r>
          </a:p>
          <a:p>
            <a:r>
              <a:rPr lang="en-US" dirty="0" smtClean="0"/>
              <a:t>Follows severe violence e.g. RTA, fall from a height, trauma by heavy object.</a:t>
            </a:r>
          </a:p>
          <a:p>
            <a:r>
              <a:rPr lang="en-US" dirty="0" smtClean="0"/>
              <a:t>Upper third is common site for pathological fracture due to carcinomatous metastasis</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Patterns </a:t>
            </a:r>
            <a:endParaRPr lang="en-US" dirty="0"/>
          </a:p>
        </p:txBody>
      </p:sp>
      <p:sp>
        <p:nvSpPr>
          <p:cNvPr id="2" name="Content Placeholder 1"/>
          <p:cNvSpPr>
            <a:spLocks noGrp="1"/>
          </p:cNvSpPr>
          <p:nvPr>
            <p:ph idx="1"/>
          </p:nvPr>
        </p:nvSpPr>
        <p:spPr/>
        <p:txBody>
          <a:bodyPr/>
          <a:lstStyle/>
          <a:p>
            <a:r>
              <a:rPr lang="en-US" dirty="0" smtClean="0"/>
              <a:t>Transverse </a:t>
            </a:r>
          </a:p>
          <a:p>
            <a:r>
              <a:rPr lang="en-US" dirty="0" smtClean="0"/>
              <a:t>Oblique</a:t>
            </a:r>
          </a:p>
          <a:p>
            <a:r>
              <a:rPr lang="en-US" dirty="0" smtClean="0"/>
              <a:t>Spiral</a:t>
            </a:r>
          </a:p>
          <a:p>
            <a:r>
              <a:rPr lang="en-US" dirty="0" smtClean="0"/>
              <a:t>Comminuted</a:t>
            </a:r>
          </a:p>
          <a:p>
            <a:r>
              <a:rPr lang="en-US" dirty="0" smtClean="0"/>
              <a:t>Greenstick (children)</a:t>
            </a:r>
          </a:p>
          <a:p>
            <a:r>
              <a:rPr lang="en-US" dirty="0" smtClean="0"/>
              <a:t>Segmental</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presentation</a:t>
            </a:r>
            <a:endParaRPr lang="en-US" dirty="0"/>
          </a:p>
        </p:txBody>
      </p:sp>
      <p:sp>
        <p:nvSpPr>
          <p:cNvPr id="3" name="Content Placeholder 2"/>
          <p:cNvSpPr>
            <a:spLocks noGrp="1"/>
          </p:cNvSpPr>
          <p:nvPr>
            <p:ph idx="1"/>
          </p:nvPr>
        </p:nvSpPr>
        <p:spPr/>
        <p:txBody>
          <a:bodyPr/>
          <a:lstStyle/>
          <a:p>
            <a:r>
              <a:rPr lang="en-US" dirty="0" smtClean="0"/>
              <a:t>Severe pain over the thigh</a:t>
            </a:r>
          </a:p>
          <a:p>
            <a:r>
              <a:rPr lang="en-US" dirty="0" smtClean="0"/>
              <a:t>Swelling</a:t>
            </a:r>
          </a:p>
          <a:p>
            <a:r>
              <a:rPr lang="en-US" dirty="0" smtClean="0"/>
              <a:t>Deformity</a:t>
            </a:r>
          </a:p>
          <a:p>
            <a:r>
              <a:rPr lang="en-US" dirty="0" smtClean="0"/>
              <a:t>Lateral rotation of leg</a:t>
            </a:r>
          </a:p>
          <a:p>
            <a:r>
              <a:rPr lang="en-US" dirty="0" smtClean="0"/>
              <a:t>Marked tenderness over the thigh</a:t>
            </a:r>
          </a:p>
          <a:p>
            <a:r>
              <a:rPr lang="en-US" dirty="0" smtClean="0"/>
              <a:t>Shortening of the limb</a:t>
            </a:r>
          </a:p>
          <a:p>
            <a:r>
              <a:rPr lang="en-US" dirty="0" smtClean="0"/>
              <a:t>Mobility may be demonstrable at mid thigh</a:t>
            </a:r>
          </a:p>
          <a:p>
            <a:r>
              <a:rPr lang="en-US" dirty="0" smtClean="0"/>
              <a:t>Bone feels thickened due to overlapped fragments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Radiographic examination</a:t>
            </a:r>
            <a:endParaRPr lang="en-US" dirty="0"/>
          </a:p>
        </p:txBody>
      </p:sp>
      <p:sp>
        <p:nvSpPr>
          <p:cNvPr id="2" name="Content Placeholder 1"/>
          <p:cNvSpPr>
            <a:spLocks noGrp="1"/>
          </p:cNvSpPr>
          <p:nvPr>
            <p:ph idx="1"/>
          </p:nvPr>
        </p:nvSpPr>
        <p:spPr/>
        <p:txBody>
          <a:bodyPr>
            <a:normAutofit lnSpcReduction="10000"/>
          </a:bodyPr>
          <a:lstStyle/>
          <a:p>
            <a:r>
              <a:rPr lang="en-US" dirty="0" smtClean="0"/>
              <a:t>Should always take in the hip and knee</a:t>
            </a:r>
          </a:p>
          <a:p>
            <a:endParaRPr lang="en-US" dirty="0" smtClean="0"/>
          </a:p>
          <a:p>
            <a:r>
              <a:rPr lang="en-US" dirty="0" smtClean="0"/>
              <a:t>Likelihood of overlooking hip dislocation in fracture of femoral shaft if hip not captured on X-ray.</a:t>
            </a:r>
          </a:p>
          <a:p>
            <a:endParaRPr lang="en-US" dirty="0" smtClean="0"/>
          </a:p>
          <a:p>
            <a:r>
              <a:rPr lang="en-US" dirty="0" smtClean="0"/>
              <a:t>X-rays will show the position and type of fracture, and also any displacement.</a:t>
            </a:r>
          </a:p>
          <a:p>
            <a:endParaRPr lang="en-US" dirty="0" smtClean="0"/>
          </a:p>
          <a:p>
            <a:r>
              <a:rPr lang="en-US" dirty="0" smtClean="0"/>
              <a:t>Displacement may be marked, in the form of angulation and overlap.</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lstStyle/>
          <a:p>
            <a:endParaRPr lang="en-US" dirty="0" smtClean="0"/>
          </a:p>
          <a:p>
            <a:r>
              <a:rPr lang="en-US" dirty="0" smtClean="0"/>
              <a:t>Conservative treatment by sustained traction</a:t>
            </a:r>
          </a:p>
          <a:p>
            <a:endParaRPr lang="en-US" dirty="0" smtClean="0"/>
          </a:p>
          <a:p>
            <a:r>
              <a:rPr lang="en-US" dirty="0" smtClean="0"/>
              <a:t>Operative treatment: </a:t>
            </a:r>
          </a:p>
          <a:p>
            <a:pPr lvl="1"/>
            <a:r>
              <a:rPr lang="en-US" dirty="0" smtClean="0"/>
              <a:t>Internal fixation</a:t>
            </a:r>
          </a:p>
          <a:p>
            <a:pPr lvl="1"/>
            <a:r>
              <a:rPr lang="en-US" dirty="0" smtClean="0"/>
              <a:t>External fixation</a:t>
            </a:r>
          </a:p>
          <a:p>
            <a:endParaRPr lang="en-US" dirty="0" smtClean="0"/>
          </a:p>
          <a:p>
            <a:r>
              <a:rPr lang="en-US" dirty="0" smtClean="0"/>
              <a:t>‘Gallows’ or Bryant’s traction in children below 3 years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Conservative treatment by sustained traction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Reduce the fracture by traction or manipulation</a:t>
            </a:r>
          </a:p>
          <a:p>
            <a:endParaRPr lang="en-US" dirty="0" smtClean="0"/>
          </a:p>
          <a:p>
            <a:r>
              <a:rPr lang="en-US" dirty="0" smtClean="0"/>
              <a:t>Support the limb in a Thomas’s splint</a:t>
            </a:r>
          </a:p>
          <a:p>
            <a:endParaRPr lang="en-US" dirty="0" smtClean="0"/>
          </a:p>
          <a:p>
            <a:r>
              <a:rPr lang="en-US" dirty="0" smtClean="0"/>
              <a:t>Maintain continuous traction by means of a weight</a:t>
            </a:r>
          </a:p>
          <a:p>
            <a:endParaRPr lang="en-US" dirty="0" smtClean="0"/>
          </a:p>
          <a:p>
            <a:r>
              <a:rPr lang="en-US" dirty="0" smtClean="0"/>
              <a:t>Rehabilitation by exercise</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35</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Reduction </a:t>
            </a:r>
            <a:endParaRPr lang="en-US" dirty="0"/>
          </a:p>
        </p:txBody>
      </p:sp>
      <p:sp>
        <p:nvSpPr>
          <p:cNvPr id="3" name="Content Placeholder 2"/>
          <p:cNvSpPr>
            <a:spLocks noGrp="1"/>
          </p:cNvSpPr>
          <p:nvPr>
            <p:ph idx="1"/>
          </p:nvPr>
        </p:nvSpPr>
        <p:spPr/>
        <p:txBody>
          <a:bodyPr/>
          <a:lstStyle/>
          <a:p>
            <a:endParaRPr lang="en-US" dirty="0" smtClean="0"/>
          </a:p>
          <a:p>
            <a:r>
              <a:rPr lang="en-US" dirty="0" smtClean="0"/>
              <a:t>Traction to lower leg by either skin or skeletal traction</a:t>
            </a:r>
          </a:p>
          <a:p>
            <a:endParaRPr lang="en-US" dirty="0" smtClean="0"/>
          </a:p>
          <a:p>
            <a:r>
              <a:rPr lang="en-US" dirty="0" smtClean="0"/>
              <a:t>A Thomas’s splint with Pearson knee flexion attachment is fitted.</a:t>
            </a:r>
          </a:p>
          <a:p>
            <a:endParaRPr lang="en-US" dirty="0" smtClean="0"/>
          </a:p>
          <a:p>
            <a:r>
              <a:rPr lang="en-US" dirty="0" smtClean="0"/>
              <a:t>By combination of traction and manipulation an attempt is made to bring the fragments into correct apposition and alignment.</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Traction/ splintage…</a:t>
            </a:r>
            <a:endParaRPr lang="en-US" dirty="0"/>
          </a:p>
        </p:txBody>
      </p:sp>
      <p:sp>
        <p:nvSpPr>
          <p:cNvPr id="3" name="Content Placeholder 2"/>
          <p:cNvSpPr>
            <a:spLocks noGrp="1"/>
          </p:cNvSpPr>
          <p:nvPr>
            <p:ph idx="1"/>
          </p:nvPr>
        </p:nvSpPr>
        <p:spPr/>
        <p:txBody>
          <a:bodyPr/>
          <a:lstStyle/>
          <a:p>
            <a:r>
              <a:rPr lang="en-US" dirty="0" smtClean="0"/>
              <a:t>Canvas strips slung between the bars of the Thomas’s splint are adjusted for tension</a:t>
            </a:r>
          </a:p>
          <a:p>
            <a:r>
              <a:rPr lang="en-US" dirty="0" smtClean="0"/>
              <a:t>The knee is flexed 15 or 20 degrees to permit control of rotation.</a:t>
            </a:r>
          </a:p>
          <a:p>
            <a:r>
              <a:rPr lang="en-US" dirty="0" smtClean="0"/>
              <a:t>Weight of 4-6kg (10-15 pounds) is attached to traction cord according to build of patient.</a:t>
            </a:r>
          </a:p>
          <a:p>
            <a:r>
              <a:rPr lang="en-US" dirty="0" smtClean="0"/>
              <a:t>Repeat check X-rays are advisable in the first 2 weeks and appropriate adjustments to the slings or weight made as required.</a:t>
            </a:r>
          </a:p>
          <a:p>
            <a:r>
              <a:rPr lang="en-US" dirty="0" smtClean="0"/>
              <a:t>Traction is maintained for 12-16 weeks in adults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Rehabilitation </a:t>
            </a:r>
            <a:endParaRPr lang="en-US" dirty="0"/>
          </a:p>
        </p:txBody>
      </p:sp>
      <p:sp>
        <p:nvSpPr>
          <p:cNvPr id="3" name="Content Placeholder 2"/>
          <p:cNvSpPr>
            <a:spLocks noGrp="1"/>
          </p:cNvSpPr>
          <p:nvPr>
            <p:ph idx="1"/>
          </p:nvPr>
        </p:nvSpPr>
        <p:spPr/>
        <p:txBody>
          <a:bodyPr/>
          <a:lstStyle/>
          <a:p>
            <a:endParaRPr lang="en-US" dirty="0" smtClean="0"/>
          </a:p>
          <a:p>
            <a:r>
              <a:rPr lang="en-US" dirty="0" smtClean="0"/>
              <a:t>Exercises for the lower leg and foot to preserve muscle tone and prevent deformity (equinus)</a:t>
            </a:r>
          </a:p>
          <a:p>
            <a:endParaRPr lang="en-US" dirty="0" smtClean="0"/>
          </a:p>
          <a:p>
            <a:r>
              <a:rPr lang="en-US" dirty="0" smtClean="0"/>
              <a:t>Active quadriceps and knee exercises are begun as soon as initial pain of fracture wanes.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38</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Operative treatment: Internal fixation</a:t>
            </a:r>
            <a:endParaRPr lang="en-US" dirty="0"/>
          </a:p>
        </p:txBody>
      </p:sp>
      <p:sp>
        <p:nvSpPr>
          <p:cNvPr id="3" name="Content Placeholder 2"/>
          <p:cNvSpPr>
            <a:spLocks noGrp="1"/>
          </p:cNvSpPr>
          <p:nvPr>
            <p:ph idx="1"/>
          </p:nvPr>
        </p:nvSpPr>
        <p:spPr/>
        <p:txBody>
          <a:bodyPr/>
          <a:lstStyle/>
          <a:p>
            <a:pPr>
              <a:buNone/>
            </a:pPr>
            <a:r>
              <a:rPr lang="en-US" b="1" dirty="0" smtClean="0"/>
              <a:t>Intramedullary nail</a:t>
            </a:r>
          </a:p>
          <a:p>
            <a:r>
              <a:rPr lang="en-US" dirty="0" smtClean="0"/>
              <a:t>Plain intramedullary nail (e.g. Kunstcher nail)</a:t>
            </a:r>
          </a:p>
          <a:p>
            <a:r>
              <a:rPr lang="en-US" dirty="0" smtClean="0"/>
              <a:t>Perforated nail with locking screws (interlocking nail e.g. Sign nail) – enhances fixation and controls rotation.</a:t>
            </a:r>
          </a:p>
          <a:p>
            <a:r>
              <a:rPr lang="en-US" dirty="0" smtClean="0"/>
              <a:t>Postoperatively the patient lies free in bed and exercises the hip, knee and related muscles.</a:t>
            </a:r>
          </a:p>
          <a:p>
            <a:r>
              <a:rPr lang="en-US" dirty="0" smtClean="0"/>
              <a:t>Walking with partial support of crutches is begun 2 or 3 weeks after operation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Fracture neck of femur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Common in persons over the age of 60 years, especially women due to generalized osteoporosis</a:t>
            </a:r>
          </a:p>
          <a:p>
            <a:r>
              <a:rPr lang="en-US" dirty="0" smtClean="0"/>
              <a:t>The causative injury is often slight – a fall or a stumble</a:t>
            </a:r>
          </a:p>
          <a:p>
            <a:r>
              <a:rPr lang="en-US" dirty="0" smtClean="0"/>
              <a:t>In most cases the fracture is probably caused by a rotational force.</a:t>
            </a:r>
          </a:p>
          <a:p>
            <a:r>
              <a:rPr lang="en-US" dirty="0" smtClean="0"/>
              <a:t>In younger people it follows major trauma e.g. RTA.</a:t>
            </a:r>
          </a:p>
          <a:p>
            <a:r>
              <a:rPr lang="en-US" dirty="0" smtClean="0"/>
              <a:t>In the majority of cases there is marked displacement of the fragments.</a:t>
            </a:r>
          </a:p>
          <a:p>
            <a:r>
              <a:rPr lang="en-US" dirty="0" smtClean="0"/>
              <a:t>The shaft fragment is rotated laterally and displaced upwards.</a:t>
            </a:r>
          </a:p>
          <a:p>
            <a:r>
              <a:rPr lang="en-US" dirty="0" smtClean="0"/>
              <a:t>In some cases the fragments are firmly impacted together with slight abduction of the distal fragment upon the proximal.</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fixation…</a:t>
            </a:r>
            <a:endParaRPr lang="en-US" dirty="0"/>
          </a:p>
        </p:txBody>
      </p:sp>
      <p:sp>
        <p:nvSpPr>
          <p:cNvPr id="3" name="Content Placeholder 2"/>
          <p:cNvSpPr>
            <a:spLocks noGrp="1"/>
          </p:cNvSpPr>
          <p:nvPr>
            <p:ph idx="1"/>
          </p:nvPr>
        </p:nvSpPr>
        <p:spPr/>
        <p:txBody>
          <a:bodyPr/>
          <a:lstStyle/>
          <a:p>
            <a:pPr>
              <a:buNone/>
            </a:pPr>
            <a:endParaRPr lang="en-US" b="1" dirty="0" smtClean="0"/>
          </a:p>
          <a:p>
            <a:pPr>
              <a:buNone/>
            </a:pPr>
            <a:r>
              <a:rPr lang="en-US" b="1" dirty="0" smtClean="0"/>
              <a:t>Plate and screws</a:t>
            </a:r>
          </a:p>
          <a:p>
            <a:endParaRPr lang="en-US" dirty="0" smtClean="0"/>
          </a:p>
          <a:p>
            <a:r>
              <a:rPr lang="en-US" dirty="0" smtClean="0"/>
              <a:t>Is used where the medullary cavity is too wide for nail</a:t>
            </a:r>
          </a:p>
          <a:p>
            <a:endParaRPr lang="en-US" dirty="0" smtClean="0"/>
          </a:p>
          <a:p>
            <a:r>
              <a:rPr lang="en-US" dirty="0" smtClean="0"/>
              <a:t>Can be used as an alternative method to nailing</a:t>
            </a:r>
          </a:p>
          <a:p>
            <a:endParaRPr lang="en-US" dirty="0" smtClean="0"/>
          </a:p>
          <a:p>
            <a:r>
              <a:rPr lang="en-US" dirty="0" smtClean="0"/>
              <a:t>Need at least 4 holes for fixation of the plate above the fracture and 4 holes below the fracture.</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Gallows or Bryant’s traction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children up to 3 years old</a:t>
            </a:r>
          </a:p>
          <a:p>
            <a:r>
              <a:rPr lang="en-US" dirty="0" smtClean="0"/>
              <a:t>The child’s lower limbs are suspended from an overhead beam by means of adhesive skin strapping applied directly to the legs.</a:t>
            </a:r>
          </a:p>
          <a:p>
            <a:r>
              <a:rPr lang="en-US" dirty="0" smtClean="0"/>
              <a:t>The cords are tightened just enough to raise child’s buttock clear of the mattress</a:t>
            </a:r>
          </a:p>
          <a:p>
            <a:r>
              <a:rPr lang="en-US" dirty="0" smtClean="0"/>
              <a:t>The weight of the pelvis and lower trunk provides reduction and alignment.</a:t>
            </a:r>
          </a:p>
          <a:p>
            <a:r>
              <a:rPr lang="en-US" dirty="0" smtClean="0"/>
              <a:t>Traction is maintained for 3-4 weeks</a:t>
            </a:r>
          </a:p>
          <a:p>
            <a:r>
              <a:rPr lang="en-US" dirty="0" smtClean="0"/>
              <a:t>Knees should be semi-flexed by splints to prevent spasm of a major artery.</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41</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Simultaneous dislocation of the hip</a:t>
            </a:r>
          </a:p>
          <a:p>
            <a:r>
              <a:rPr lang="en-US" dirty="0" smtClean="0"/>
              <a:t>Injury to major artery (femoral artery)</a:t>
            </a:r>
          </a:p>
          <a:p>
            <a:r>
              <a:rPr lang="en-US" dirty="0" smtClean="0"/>
              <a:t>Injury to nerve (sciatic nerve, tibial nerve, common peroneal nerve)</a:t>
            </a:r>
          </a:p>
          <a:p>
            <a:r>
              <a:rPr lang="en-US" dirty="0" smtClean="0"/>
              <a:t>Infection (for open fracture)</a:t>
            </a:r>
          </a:p>
          <a:p>
            <a:r>
              <a:rPr lang="en-US" dirty="0" smtClean="0"/>
              <a:t>Delayed union (insufficient union after 5 months)</a:t>
            </a:r>
          </a:p>
          <a:p>
            <a:r>
              <a:rPr lang="en-US" dirty="0" smtClean="0"/>
              <a:t>Non-union (no union. # surfaces rounded and sclerotic)</a:t>
            </a:r>
          </a:p>
          <a:p>
            <a:r>
              <a:rPr lang="en-US" dirty="0" smtClean="0"/>
              <a:t>Mal-union (angulation, overlap – shortening, lateral bowing)</a:t>
            </a:r>
          </a:p>
          <a:p>
            <a:r>
              <a:rPr lang="en-US" dirty="0" smtClean="0"/>
              <a:t>Stiffness of the knee (periarticular and intramuscular adhesions)</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42</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Supracondylar fracture of the femur</a:t>
            </a:r>
            <a:endParaRPr lang="en-US" dirty="0"/>
          </a:p>
        </p:txBody>
      </p:sp>
      <p:sp>
        <p:nvSpPr>
          <p:cNvPr id="3" name="Subtitle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43</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the fracture</a:t>
            </a:r>
            <a:endParaRPr lang="en-US" dirty="0"/>
          </a:p>
        </p:txBody>
      </p:sp>
      <p:sp>
        <p:nvSpPr>
          <p:cNvPr id="3" name="Content Placeholder 2"/>
          <p:cNvSpPr>
            <a:spLocks noGrp="1"/>
          </p:cNvSpPr>
          <p:nvPr>
            <p:ph idx="1"/>
          </p:nvPr>
        </p:nvSpPr>
        <p:spPr/>
        <p:txBody>
          <a:bodyPr/>
          <a:lstStyle/>
          <a:p>
            <a:r>
              <a:rPr lang="en-US" dirty="0" smtClean="0"/>
              <a:t>Occurs just proximal to the point where the medial and lateral cortices of the femur flare out to form the condyles.</a:t>
            </a:r>
          </a:p>
          <a:p>
            <a:r>
              <a:rPr lang="en-US" dirty="0" smtClean="0"/>
              <a:t>May be T-shaped # line due to vertical extension of the fracture splitting the condyles apart.</a:t>
            </a:r>
          </a:p>
          <a:p>
            <a:r>
              <a:rPr lang="en-US" dirty="0" smtClean="0"/>
              <a:t>The main fracture is more or less transverse</a:t>
            </a:r>
          </a:p>
          <a:p>
            <a:r>
              <a:rPr lang="en-US" dirty="0" smtClean="0"/>
              <a:t>The distal fragment is commonly tilted anteriorly upon the shaft, without serious loss of end to end apposition.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lnSpcReduction="10000"/>
          </a:bodyPr>
          <a:lstStyle/>
          <a:p>
            <a:r>
              <a:rPr lang="en-US" b="1" dirty="0" smtClean="0"/>
              <a:t>Non-operative treatment:</a:t>
            </a:r>
          </a:p>
          <a:p>
            <a:r>
              <a:rPr lang="en-US" dirty="0" smtClean="0"/>
              <a:t>Continuous weight traction with limb supported on a Thomas’s splint with a knee flexion attachment.</a:t>
            </a:r>
          </a:p>
          <a:p>
            <a:r>
              <a:rPr lang="en-US" dirty="0" smtClean="0"/>
              <a:t>In displaced supracondylar fractures, the angle of knee flexion is very essential in reduction and stabilization of the fracture. Forward tilting of the distal fragment can be corrected by increasing the angle of knee flexion.</a:t>
            </a:r>
          </a:p>
          <a:p>
            <a:r>
              <a:rPr lang="en-US" dirty="0" smtClean="0"/>
              <a:t>Radiographs should be taken to confirm reduction during the first few days after injury. These determine the correct position of the knee.</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Avoid knee movements in the first 2 or 3 weeks in order not to disturb the position of the fragments.</a:t>
            </a:r>
          </a:p>
          <a:p>
            <a:r>
              <a:rPr lang="en-US" dirty="0" smtClean="0"/>
              <a:t>Do active ankle,  foot and toe exercises and static contractions of the quadriceps and gluteal muscles.</a:t>
            </a:r>
          </a:p>
          <a:p>
            <a:endParaRPr lang="en-US" dirty="0" smtClean="0"/>
          </a:p>
          <a:p>
            <a:r>
              <a:rPr lang="en-US" dirty="0" smtClean="0"/>
              <a:t>Full length plaster may be applied when the fracture shows signs of commencing union (sticky), often about 4-6 weeks after the injury.</a:t>
            </a:r>
          </a:p>
          <a:p>
            <a:r>
              <a:rPr lang="en-US" dirty="0" smtClean="0"/>
              <a:t>This allows walking with partial weight bearing.</a:t>
            </a:r>
          </a:p>
          <a:p>
            <a:r>
              <a:rPr lang="en-US" dirty="0" smtClean="0"/>
              <a:t>The plaster should be maintained for 6-8 weeks.</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en-US" dirty="0"/>
          </a:p>
        </p:txBody>
      </p:sp>
      <p:sp>
        <p:nvSpPr>
          <p:cNvPr id="3" name="Content Placeholder 2"/>
          <p:cNvSpPr>
            <a:spLocks noGrp="1"/>
          </p:cNvSpPr>
          <p:nvPr>
            <p:ph idx="1"/>
          </p:nvPr>
        </p:nvSpPr>
        <p:spPr/>
        <p:txBody>
          <a:bodyPr>
            <a:normAutofit lnSpcReduction="10000"/>
          </a:bodyPr>
          <a:lstStyle/>
          <a:p>
            <a:r>
              <a:rPr lang="en-US" b="1" dirty="0" smtClean="0"/>
              <a:t>Operative reduction and internal fixation:</a:t>
            </a:r>
          </a:p>
          <a:p>
            <a:r>
              <a:rPr lang="en-US" dirty="0" smtClean="0"/>
              <a:t>Has become the standard method of treatment in most centers.</a:t>
            </a:r>
          </a:p>
          <a:p>
            <a:r>
              <a:rPr lang="en-US" dirty="0" smtClean="0"/>
              <a:t>It is the method of choice for the elderly to avoid prolonged recumbency.</a:t>
            </a:r>
          </a:p>
          <a:p>
            <a:r>
              <a:rPr lang="en-US" dirty="0" smtClean="0"/>
              <a:t>Use of a combined nail-plate or a sliding screw and plate (Dynamic condylar screw) is recommended.</a:t>
            </a:r>
          </a:p>
          <a:p>
            <a:r>
              <a:rPr lang="en-US" dirty="0" smtClean="0"/>
              <a:t>The nail or screw is driven horizontally across the lower fragment and the plate, at right angles to the nail, is screwed to the outer side of the main upper fragment.</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Operative treatment…</a:t>
            </a:r>
            <a:endParaRPr lang="en-US" dirty="0"/>
          </a:p>
        </p:txBody>
      </p:sp>
      <p:sp>
        <p:nvSpPr>
          <p:cNvPr id="3" name="Content Placeholder 2"/>
          <p:cNvSpPr>
            <a:spLocks noGrp="1"/>
          </p:cNvSpPr>
          <p:nvPr>
            <p:ph idx="1"/>
          </p:nvPr>
        </p:nvSpPr>
        <p:spPr/>
        <p:txBody>
          <a:bodyPr/>
          <a:lstStyle/>
          <a:p>
            <a:r>
              <a:rPr lang="en-US" dirty="0" smtClean="0"/>
              <a:t>Use of a long intramedullary nail driven down the femur and across the knee joint into the upper half of the tibia.</a:t>
            </a:r>
          </a:p>
          <a:p>
            <a:r>
              <a:rPr lang="en-US" dirty="0" smtClean="0"/>
              <a:t>When the fracture is united, the nail is removed and knee movement is restored by active exercises.</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a:t>
            </a:r>
            <a:endParaRPr lang="en-US" dirty="0"/>
          </a:p>
        </p:txBody>
      </p:sp>
      <p:sp>
        <p:nvSpPr>
          <p:cNvPr id="3" name="Content Placeholder 2"/>
          <p:cNvSpPr>
            <a:spLocks noGrp="1"/>
          </p:cNvSpPr>
          <p:nvPr>
            <p:ph idx="1"/>
          </p:nvPr>
        </p:nvSpPr>
        <p:spPr/>
        <p:txBody>
          <a:bodyPr/>
          <a:lstStyle/>
          <a:p>
            <a:endParaRPr lang="en-US" dirty="0" smtClean="0"/>
          </a:p>
          <a:p>
            <a:r>
              <a:rPr lang="en-US" dirty="0" smtClean="0"/>
              <a:t>Mal-union</a:t>
            </a:r>
          </a:p>
          <a:p>
            <a:endParaRPr lang="en-US" dirty="0" smtClean="0"/>
          </a:p>
          <a:p>
            <a:r>
              <a:rPr lang="en-US" dirty="0" smtClean="0"/>
              <a:t>Stiffness of the knee</a:t>
            </a:r>
          </a:p>
          <a:p>
            <a:endParaRPr lang="en-US" dirty="0" smtClean="0"/>
          </a:p>
          <a:p>
            <a:r>
              <a:rPr lang="en-US" dirty="0" smtClean="0"/>
              <a:t>Injury to popliteal artery</a:t>
            </a:r>
          </a:p>
          <a:p>
            <a:endParaRPr lang="en-US" dirty="0" smtClean="0"/>
          </a:p>
          <a:p>
            <a:r>
              <a:rPr lang="en-US" dirty="0" smtClean="0"/>
              <a:t>Injury to a major nerve trunk (tibial nerve, common peroneal nerve).</a:t>
            </a:r>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075688"/>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Garden classification of fracture neck of femur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Classified into four grades:</a:t>
            </a:r>
            <a:endParaRPr lang="en-US" dirty="0" smtClean="0"/>
          </a:p>
          <a:p>
            <a:pPr>
              <a:buNone/>
            </a:pPr>
            <a:r>
              <a:rPr lang="en-US" dirty="0" smtClean="0"/>
              <a:t> </a:t>
            </a:r>
          </a:p>
          <a:p>
            <a:r>
              <a:rPr lang="en-US" b="1" dirty="0" smtClean="0"/>
              <a:t>Grade I</a:t>
            </a:r>
            <a:r>
              <a:rPr lang="en-US" dirty="0" smtClean="0"/>
              <a:t>:      An incomplete fracture of the neck</a:t>
            </a:r>
          </a:p>
          <a:p>
            <a:pPr>
              <a:buNone/>
            </a:pPr>
            <a:endParaRPr lang="en-US" dirty="0" smtClean="0"/>
          </a:p>
          <a:p>
            <a:r>
              <a:rPr lang="en-US" b="1" dirty="0" smtClean="0"/>
              <a:t>Grade II</a:t>
            </a:r>
            <a:r>
              <a:rPr lang="en-US" dirty="0" smtClean="0"/>
              <a:t>:    A complete fracture of the neck of femur without       </a:t>
            </a:r>
          </a:p>
          <a:p>
            <a:pPr>
              <a:buNone/>
            </a:pPr>
            <a:r>
              <a:rPr lang="en-US" dirty="0" smtClean="0"/>
              <a:t>                         displacement</a:t>
            </a:r>
          </a:p>
          <a:p>
            <a:pPr>
              <a:buNone/>
            </a:pPr>
            <a:endParaRPr lang="en-US" dirty="0" smtClean="0"/>
          </a:p>
          <a:p>
            <a:r>
              <a:rPr lang="en-US" b="1" dirty="0" smtClean="0"/>
              <a:t>Grade III</a:t>
            </a:r>
            <a:r>
              <a:rPr lang="en-US" dirty="0" smtClean="0"/>
              <a:t>:  Complete fracture with moderate displacement of </a:t>
            </a:r>
          </a:p>
          <a:p>
            <a:pPr>
              <a:buNone/>
            </a:pPr>
            <a:r>
              <a:rPr lang="en-US" dirty="0" smtClean="0"/>
              <a:t>	                     less than half the diameter of femoral neck</a:t>
            </a:r>
          </a:p>
          <a:p>
            <a:pPr>
              <a:buNone/>
            </a:pPr>
            <a:r>
              <a:rPr lang="en-US" dirty="0" smtClean="0"/>
              <a:t> </a:t>
            </a:r>
          </a:p>
          <a:p>
            <a:r>
              <a:rPr lang="en-US" b="1" dirty="0" smtClean="0"/>
              <a:t>Grade IV</a:t>
            </a:r>
            <a:r>
              <a:rPr lang="en-US" dirty="0" smtClean="0"/>
              <a:t>: Complete fracture; fully displaced; trabeculae </a:t>
            </a:r>
          </a:p>
          <a:p>
            <a:pPr>
              <a:buNone/>
            </a:pPr>
            <a:r>
              <a:rPr lang="en-US" dirty="0" smtClean="0"/>
              <a:t>	                   disrupted.</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
            </a:r>
            <a:r>
              <a:rPr smtClean="0"/>
              <a:t>ractures of the femoral condyles</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Fractures of the femoral condyles</a:t>
            </a:r>
            <a:endParaRPr lang="en-US" dirty="0"/>
          </a:p>
        </p:txBody>
      </p:sp>
      <p:sp>
        <p:nvSpPr>
          <p:cNvPr id="3" name="Content Placeholder 2"/>
          <p:cNvSpPr>
            <a:spLocks noGrp="1"/>
          </p:cNvSpPr>
          <p:nvPr>
            <p:ph idx="1"/>
          </p:nvPr>
        </p:nvSpPr>
        <p:spPr/>
        <p:txBody>
          <a:bodyPr/>
          <a:lstStyle/>
          <a:p>
            <a:r>
              <a:rPr lang="en-US" dirty="0" smtClean="0"/>
              <a:t>Usually caused by direct violence to the region of the knee.</a:t>
            </a:r>
          </a:p>
          <a:p>
            <a:r>
              <a:rPr lang="en-US" dirty="0" smtClean="0"/>
              <a:t>Two patterns of fracture are usually encountered:</a:t>
            </a:r>
          </a:p>
          <a:p>
            <a:pPr lvl="1"/>
            <a:r>
              <a:rPr lang="en-US" dirty="0" smtClean="0"/>
              <a:t>Oblique fracture shearing the condyle</a:t>
            </a:r>
          </a:p>
          <a:p>
            <a:pPr lvl="1"/>
            <a:r>
              <a:rPr lang="en-US" dirty="0" smtClean="0"/>
              <a:t>T-shaped fracture separating both condyles</a:t>
            </a:r>
          </a:p>
          <a:p>
            <a:r>
              <a:rPr lang="en-US" dirty="0" smtClean="0"/>
              <a:t>The fracture may be a crack without displacement, or there may be complete separation of a condyle with marked displacement.</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Depends on the degree of displacement.</a:t>
            </a:r>
          </a:p>
          <a:p>
            <a:r>
              <a:rPr lang="en-US" b="1" dirty="0" smtClean="0"/>
              <a:t>Undisplaced fractures:</a:t>
            </a:r>
          </a:p>
          <a:p>
            <a:pPr lvl="1"/>
            <a:r>
              <a:rPr lang="en-US" dirty="0" smtClean="0"/>
              <a:t>Treated by immobilization in a long leg plaster for about 6-8 weeks, walking being allowed from an early stage.</a:t>
            </a:r>
          </a:p>
          <a:p>
            <a:r>
              <a:rPr lang="en-US" b="1" dirty="0" smtClean="0"/>
              <a:t>Displaced fractures:</a:t>
            </a:r>
          </a:p>
          <a:p>
            <a:pPr lvl="1"/>
            <a:r>
              <a:rPr lang="en-US" dirty="0" smtClean="0"/>
              <a:t>Accurate reduction is required</a:t>
            </a:r>
          </a:p>
          <a:p>
            <a:pPr lvl="1"/>
            <a:r>
              <a:rPr lang="en-US" dirty="0" smtClean="0"/>
              <a:t>Reduction by traction and manipulation should be tried. If successful, continuous weight traction in Thomas’s splint can be done or use full length plaster.</a:t>
            </a:r>
          </a:p>
          <a:p>
            <a:pPr lvl="1"/>
            <a:r>
              <a:rPr lang="en-US" dirty="0" smtClean="0"/>
              <a:t>If unsuccessful reduction, operative reduction and internal fixation should be done, e.g. by a long screw or bolt. T-shaped # can be treated by a right angled compression screw-plate (dynamic condylar screw)</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US" dirty="0" smtClean="0"/>
              <a:t>Stiffness of the knee.</a:t>
            </a:r>
          </a:p>
          <a:p>
            <a:pPr lvl="1"/>
            <a:r>
              <a:rPr lang="en-US" dirty="0" smtClean="0"/>
              <a:t>Caused by intra-</a:t>
            </a:r>
            <a:r>
              <a:rPr lang="en-US" dirty="0" err="1" smtClean="0"/>
              <a:t>articular</a:t>
            </a:r>
            <a:r>
              <a:rPr lang="en-US" dirty="0" smtClean="0"/>
              <a:t> adhesions and partly by peri-articular  and intramuscular adhesions.</a:t>
            </a:r>
          </a:p>
          <a:p>
            <a:pPr lvl="1"/>
            <a:r>
              <a:rPr lang="en-US" dirty="0" smtClean="0"/>
              <a:t>Treated by active exercises</a:t>
            </a:r>
          </a:p>
          <a:p>
            <a:r>
              <a:rPr lang="en-US" dirty="0" smtClean="0"/>
              <a:t>Osteoarthritis of the knee</a:t>
            </a:r>
          </a:p>
          <a:p>
            <a:r>
              <a:rPr lang="en-US" dirty="0" smtClean="0"/>
              <a:t>Injury to artery or nerve</a:t>
            </a:r>
          </a:p>
          <a:p>
            <a:pPr lvl="1"/>
            <a:r>
              <a:rPr lang="en-US" dirty="0" smtClean="0"/>
              <a:t>Popliteal artery</a:t>
            </a:r>
          </a:p>
          <a:p>
            <a:pPr lvl="1"/>
            <a:r>
              <a:rPr lang="en-US" dirty="0" smtClean="0"/>
              <a:t>One of the main nerve trunks</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t>
            </a:r>
            <a:r>
              <a:rPr smtClean="0"/>
              <a:t>he End!</a:t>
            </a:r>
            <a:endParaRPr lang="en-US" dirty="0"/>
          </a:p>
        </p:txBody>
      </p:sp>
      <p:sp>
        <p:nvSpPr>
          <p:cNvPr id="3" name="Text Placeholder 2"/>
          <p:cNvSpPr>
            <a:spLocks noGrp="1"/>
          </p:cNvSpPr>
          <p:nvPr>
            <p:ph type="body" idx="1"/>
          </p:nvPr>
        </p:nvSpPr>
        <p:spPr/>
        <p:txBody>
          <a:bodyPr/>
          <a:lstStyle/>
          <a:p>
            <a:r>
              <a:rPr lang="en-US" dirty="0" smtClean="0"/>
              <a:t>Thanks </a:t>
            </a:r>
            <a:endParaRPr lang="en-US" dirty="0"/>
          </a:p>
        </p:txBody>
      </p:sp>
      <p:sp>
        <p:nvSpPr>
          <p:cNvPr id="4" name="Footer Placeholder 3"/>
          <p:cNvSpPr>
            <a:spLocks noGrp="1"/>
          </p:cNvSpPr>
          <p:nvPr>
            <p:ph type="ftr" sz="quarter" idx="11"/>
          </p:nvPr>
        </p:nvSpPr>
        <p:spPr/>
        <p:txBody>
          <a:bodyPr/>
          <a:lstStyle/>
          <a:p>
            <a:r>
              <a:rPr lang="en-US" smtClean="0"/>
              <a:t>P.J. Okoth</a:t>
            </a:r>
            <a:endParaRPr lang="en-US"/>
          </a:p>
        </p:txBody>
      </p:sp>
      <p:sp>
        <p:nvSpPr>
          <p:cNvPr id="5" name="Slide Number Placeholder 4"/>
          <p:cNvSpPr>
            <a:spLocks noGrp="1"/>
          </p:cNvSpPr>
          <p:nvPr>
            <p:ph type="sldNum" sz="quarter" idx="12"/>
          </p:nvPr>
        </p:nvSpPr>
        <p:spPr/>
        <p:txBody>
          <a:bodyPr/>
          <a:lstStyle/>
          <a:p>
            <a:fld id="{9F9BD472-7409-41E8-B137-007B4E57A6B4}" type="slidenum">
              <a:rPr lang="en-US" smtClean="0"/>
              <a:pPr/>
              <a:t>54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Garden classification…</a:t>
            </a:r>
            <a:endParaRPr lang="en-US" dirty="0"/>
          </a:p>
        </p:txBody>
      </p:sp>
      <p:sp>
        <p:nvSpPr>
          <p:cNvPr id="3" name="Content Placeholder 2"/>
          <p:cNvSpPr>
            <a:spLocks noGrp="1"/>
          </p:cNvSpPr>
          <p:nvPr>
            <p:ph idx="1"/>
          </p:nvPr>
        </p:nvSpPr>
        <p:spPr/>
        <p:txBody>
          <a:bodyPr/>
          <a:lstStyle/>
          <a:p>
            <a:r>
              <a:rPr lang="en-US" dirty="0" smtClean="0"/>
              <a:t>In grades 1 and 2 the </a:t>
            </a:r>
            <a:r>
              <a:rPr lang="en-US" dirty="0" err="1" smtClean="0"/>
              <a:t>vascularity</a:t>
            </a:r>
            <a:r>
              <a:rPr lang="en-US" dirty="0" smtClean="0"/>
              <a:t> is preserved.</a:t>
            </a:r>
          </a:p>
          <a:p>
            <a:pPr>
              <a:buNone/>
            </a:pPr>
            <a:r>
              <a:rPr lang="en-US" dirty="0" smtClean="0"/>
              <a:t> </a:t>
            </a:r>
          </a:p>
          <a:p>
            <a:r>
              <a:rPr lang="en-US" dirty="0" smtClean="0"/>
              <a:t>In grades 3 and 4 the blood supply is damaged and chances of </a:t>
            </a:r>
            <a:r>
              <a:rPr lang="en-US" dirty="0" err="1" smtClean="0"/>
              <a:t>avascular</a:t>
            </a:r>
            <a:r>
              <a:rPr lang="en-US" dirty="0" smtClean="0"/>
              <a:t> necrosis very high.</a:t>
            </a:r>
          </a:p>
          <a:p>
            <a:pPr>
              <a:buNone/>
            </a:pPr>
            <a:r>
              <a:rPr lang="en-US" dirty="0" smtClean="0"/>
              <a:t> </a:t>
            </a:r>
          </a:p>
          <a:p>
            <a:r>
              <a:rPr lang="en-US" dirty="0" smtClean="0"/>
              <a:t>Grade 4 fractures are treated with hip replacement operation.</a:t>
            </a:r>
          </a:p>
          <a:p>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6</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b="1" dirty="0" smtClean="0"/>
              <a:t>Displaced fracture:</a:t>
            </a:r>
          </a:p>
          <a:p>
            <a:r>
              <a:rPr lang="en-US" dirty="0" smtClean="0"/>
              <a:t>Patient (usually an elderly woman) tripped and fell.</a:t>
            </a:r>
          </a:p>
          <a:p>
            <a:r>
              <a:rPr lang="en-US" dirty="0" smtClean="0"/>
              <a:t>Unable to get up again unaided</a:t>
            </a:r>
          </a:p>
          <a:p>
            <a:r>
              <a:rPr lang="en-US" dirty="0" smtClean="0"/>
              <a:t>Unable to bear weight on injured limb</a:t>
            </a:r>
          </a:p>
          <a:p>
            <a:r>
              <a:rPr lang="en-US" dirty="0" smtClean="0"/>
              <a:t>Pain in the hip region</a:t>
            </a:r>
          </a:p>
          <a:p>
            <a:r>
              <a:rPr lang="en-US" dirty="0" smtClean="0"/>
              <a:t>On examination:</a:t>
            </a:r>
          </a:p>
          <a:p>
            <a:r>
              <a:rPr lang="en-US" dirty="0" smtClean="0"/>
              <a:t>Marked lateral rotation of the limb</a:t>
            </a:r>
          </a:p>
          <a:p>
            <a:r>
              <a:rPr lang="en-US" dirty="0" smtClean="0"/>
              <a:t>Shortening of the limb by about 2-3 cm.</a:t>
            </a:r>
          </a:p>
          <a:p>
            <a:r>
              <a:rPr lang="en-US" dirty="0" smtClean="0"/>
              <a:t>Severe pain on movement of the hip</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US" b="1" dirty="0" smtClean="0"/>
              <a:t>Impacted abduction fracture:</a:t>
            </a:r>
          </a:p>
          <a:p>
            <a:r>
              <a:rPr lang="en-US" dirty="0" smtClean="0"/>
              <a:t>Patient may have been able to pick herself up after falling, even walked, perhaps with assistance</a:t>
            </a:r>
          </a:p>
          <a:p>
            <a:r>
              <a:rPr lang="en-US" dirty="0" smtClean="0"/>
              <a:t>Pain in the hip region</a:t>
            </a:r>
          </a:p>
          <a:p>
            <a:r>
              <a:rPr lang="en-US" i="1" dirty="0" smtClean="0"/>
              <a:t>On examination:</a:t>
            </a:r>
          </a:p>
          <a:p>
            <a:r>
              <a:rPr lang="en-US" dirty="0" smtClean="0"/>
              <a:t>No detectable shortening</a:t>
            </a:r>
          </a:p>
          <a:p>
            <a:r>
              <a:rPr lang="en-US" dirty="0" smtClean="0"/>
              <a:t>No rotational deformity</a:t>
            </a:r>
          </a:p>
          <a:p>
            <a:r>
              <a:rPr lang="en-US" dirty="0" smtClean="0"/>
              <a:t>Hip movements possible through a moderate range without marked pain</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pPr>
              <a:buNone/>
            </a:pPr>
            <a:r>
              <a:rPr lang="en-US" b="1" dirty="0" smtClean="0"/>
              <a:t>Radiographic examination:</a:t>
            </a:r>
          </a:p>
          <a:p>
            <a:r>
              <a:rPr lang="en-US" dirty="0" smtClean="0"/>
              <a:t>Anteroposterior and lateral radiographs should be taken</a:t>
            </a:r>
          </a:p>
          <a:p>
            <a:r>
              <a:rPr lang="en-US" dirty="0" smtClean="0"/>
              <a:t>Shows the fracture and type</a:t>
            </a:r>
          </a:p>
          <a:p>
            <a:r>
              <a:rPr lang="en-US" dirty="0" smtClean="0"/>
              <a:t>Fracture is obvious in the ordinary displaced fracture</a:t>
            </a:r>
          </a:p>
          <a:p>
            <a:r>
              <a:rPr lang="en-US" dirty="0" smtClean="0"/>
              <a:t>Fracture may be overlooked in the impacted abduction type</a:t>
            </a:r>
            <a:endParaRPr lang="en-US" dirty="0"/>
          </a:p>
        </p:txBody>
      </p:sp>
      <p:sp>
        <p:nvSpPr>
          <p:cNvPr id="4" name="Slide Number Placeholder 3"/>
          <p:cNvSpPr>
            <a:spLocks noGrp="1"/>
          </p:cNvSpPr>
          <p:nvPr>
            <p:ph type="sldNum" sz="quarter" idx="12"/>
          </p:nvPr>
        </p:nvSpPr>
        <p:spPr/>
        <p:txBody>
          <a:bodyPr/>
          <a:lstStyle/>
          <a:p>
            <a:fld id="{9F9BD472-7409-41E8-B137-007B4E57A6B4}"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P.J. Okoth</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682</TotalTime>
  <Words>2805</Words>
  <Application>Microsoft Office PowerPoint</Application>
  <PresentationFormat>On-screen Show (4:3)</PresentationFormat>
  <Paragraphs>449</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Flow</vt:lpstr>
      <vt:lpstr>Fractures of the femur</vt:lpstr>
      <vt:lpstr>Classification </vt:lpstr>
      <vt:lpstr>Fracture of the neck of femur</vt:lpstr>
      <vt:lpstr>Fracture neck of femur</vt:lpstr>
      <vt:lpstr>        Garden classification of fracture neck of femur </vt:lpstr>
      <vt:lpstr>Garden classification…</vt:lpstr>
      <vt:lpstr>Clinical features</vt:lpstr>
      <vt:lpstr>Clinical features</vt:lpstr>
      <vt:lpstr>Clinical features</vt:lpstr>
      <vt:lpstr>Treatment </vt:lpstr>
      <vt:lpstr>Standard method of fracture fixation</vt:lpstr>
      <vt:lpstr>Alternative methods of treatment in the elderly</vt:lpstr>
      <vt:lpstr>Complications </vt:lpstr>
      <vt:lpstr>Avascular necrosis</vt:lpstr>
      <vt:lpstr>Avascular necrosis</vt:lpstr>
      <vt:lpstr>Avascular necrosis</vt:lpstr>
      <vt:lpstr>Non-union</vt:lpstr>
      <vt:lpstr>Non-union</vt:lpstr>
      <vt:lpstr>Treatment of non-union</vt:lpstr>
      <vt:lpstr>Osteoarthritis </vt:lpstr>
      <vt:lpstr>Fracture of the trochanteric region</vt:lpstr>
      <vt:lpstr>Fracture of the trochanteric region</vt:lpstr>
      <vt:lpstr>Clinical features</vt:lpstr>
      <vt:lpstr>Radiographic examination</vt:lpstr>
      <vt:lpstr>Treatment </vt:lpstr>
      <vt:lpstr>Treatment </vt:lpstr>
      <vt:lpstr>Complications </vt:lpstr>
      <vt:lpstr>Fracture of the shaft of the femur</vt:lpstr>
      <vt:lpstr>Classification </vt:lpstr>
      <vt:lpstr>Occurrence and cause</vt:lpstr>
      <vt:lpstr>Patterns </vt:lpstr>
      <vt:lpstr>Clinical presentation</vt:lpstr>
      <vt:lpstr>Radiographic examination</vt:lpstr>
      <vt:lpstr>Treatment </vt:lpstr>
      <vt:lpstr>Conservative treatment by sustained traction</vt:lpstr>
      <vt:lpstr>Reduction </vt:lpstr>
      <vt:lpstr>Traction/ splintage…</vt:lpstr>
      <vt:lpstr>Rehabilitation </vt:lpstr>
      <vt:lpstr>Operative treatment: Internal fixation</vt:lpstr>
      <vt:lpstr>Internal fixation…</vt:lpstr>
      <vt:lpstr>Gallows or Bryant’s traction</vt:lpstr>
      <vt:lpstr>Complications </vt:lpstr>
      <vt:lpstr>Supracondylar fracture of the femur</vt:lpstr>
      <vt:lpstr>Features of the fracture</vt:lpstr>
      <vt:lpstr>Treatment </vt:lpstr>
      <vt:lpstr>Treatment…</vt:lpstr>
      <vt:lpstr>Treatment…</vt:lpstr>
      <vt:lpstr>Operative treatment…</vt:lpstr>
      <vt:lpstr>Complications </vt:lpstr>
      <vt:lpstr>Fractures of the femoral condyles</vt:lpstr>
      <vt:lpstr>Fractures of the femoral condyles</vt:lpstr>
      <vt:lpstr>Treatment </vt:lpstr>
      <vt:lpstr>Complications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FRACTURES OF THE FEMUR</dc:title>
  <dc:creator>user</dc:creator>
  <cp:lastModifiedBy>user</cp:lastModifiedBy>
  <cp:revision>72</cp:revision>
  <dcterms:created xsi:type="dcterms:W3CDTF">2010-05-31T12:40:38Z</dcterms:created>
  <dcterms:modified xsi:type="dcterms:W3CDTF">2010-06-14T09:17:02Z</dcterms:modified>
</cp:coreProperties>
</file>