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94" r:id="rId5"/>
    <p:sldId id="259" r:id="rId6"/>
    <p:sldId id="260" r:id="rId7"/>
    <p:sldId id="263" r:id="rId8"/>
    <p:sldId id="261" r:id="rId9"/>
    <p:sldId id="262" r:id="rId10"/>
    <p:sldId id="283" r:id="rId11"/>
    <p:sldId id="264" r:id="rId12"/>
    <p:sldId id="265" r:id="rId13"/>
    <p:sldId id="266" r:id="rId14"/>
    <p:sldId id="267" r:id="rId15"/>
    <p:sldId id="268" r:id="rId16"/>
    <p:sldId id="269" r:id="rId17"/>
    <p:sldId id="284" r:id="rId18"/>
    <p:sldId id="285" r:id="rId19"/>
    <p:sldId id="286" r:id="rId20"/>
    <p:sldId id="287" r:id="rId21"/>
    <p:sldId id="288" r:id="rId22"/>
    <p:sldId id="289" r:id="rId23"/>
    <p:sldId id="290" r:id="rId24"/>
    <p:sldId id="291" r:id="rId25"/>
    <p:sldId id="292" r:id="rId26"/>
    <p:sldId id="293" r:id="rId27"/>
    <p:sldId id="270" r:id="rId28"/>
    <p:sldId id="271" r:id="rId29"/>
    <p:sldId id="272" r:id="rId30"/>
    <p:sldId id="273" r:id="rId31"/>
    <p:sldId id="274" r:id="rId32"/>
    <p:sldId id="296" r:id="rId33"/>
    <p:sldId id="276" r:id="rId34"/>
    <p:sldId id="298" r:id="rId35"/>
    <p:sldId id="277" r:id="rId36"/>
    <p:sldId id="280" r:id="rId37"/>
    <p:sldId id="275" r:id="rId38"/>
    <p:sldId id="278" r:id="rId39"/>
    <p:sldId id="281" r:id="rId40"/>
    <p:sldId id="279" r:id="rId41"/>
    <p:sldId id="282" r:id="rId42"/>
    <p:sldId id="295"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28C41D-1D07-4F8E-AB81-07A27ECC955A}"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3DD8E-F738-4DBD-8269-9305C1C9AA51}" type="slidenum">
              <a:rPr lang="en-US" smtClean="0"/>
              <a:t>‹#›</a:t>
            </a:fld>
            <a:endParaRPr lang="en-US"/>
          </a:p>
        </p:txBody>
      </p:sp>
    </p:spTree>
    <p:extLst>
      <p:ext uri="{BB962C8B-B14F-4D97-AF65-F5344CB8AC3E}">
        <p14:creationId xmlns:p14="http://schemas.microsoft.com/office/powerpoint/2010/main" val="1135945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28C41D-1D07-4F8E-AB81-07A27ECC955A}"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3DD8E-F738-4DBD-8269-9305C1C9AA51}" type="slidenum">
              <a:rPr lang="en-US" smtClean="0"/>
              <a:t>‹#›</a:t>
            </a:fld>
            <a:endParaRPr lang="en-US"/>
          </a:p>
        </p:txBody>
      </p:sp>
    </p:spTree>
    <p:extLst>
      <p:ext uri="{BB962C8B-B14F-4D97-AF65-F5344CB8AC3E}">
        <p14:creationId xmlns:p14="http://schemas.microsoft.com/office/powerpoint/2010/main" val="3253747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28C41D-1D07-4F8E-AB81-07A27ECC955A}"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3DD8E-F738-4DBD-8269-9305C1C9AA51}" type="slidenum">
              <a:rPr lang="en-US" smtClean="0"/>
              <a:t>‹#›</a:t>
            </a:fld>
            <a:endParaRPr lang="en-US"/>
          </a:p>
        </p:txBody>
      </p:sp>
    </p:spTree>
    <p:extLst>
      <p:ext uri="{BB962C8B-B14F-4D97-AF65-F5344CB8AC3E}">
        <p14:creationId xmlns:p14="http://schemas.microsoft.com/office/powerpoint/2010/main" val="1488362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28C41D-1D07-4F8E-AB81-07A27ECC955A}"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3DD8E-F738-4DBD-8269-9305C1C9AA51}" type="slidenum">
              <a:rPr lang="en-US" smtClean="0"/>
              <a:t>‹#›</a:t>
            </a:fld>
            <a:endParaRPr lang="en-US"/>
          </a:p>
        </p:txBody>
      </p:sp>
    </p:spTree>
    <p:extLst>
      <p:ext uri="{BB962C8B-B14F-4D97-AF65-F5344CB8AC3E}">
        <p14:creationId xmlns:p14="http://schemas.microsoft.com/office/powerpoint/2010/main" val="1939649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28C41D-1D07-4F8E-AB81-07A27ECC955A}"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3DD8E-F738-4DBD-8269-9305C1C9AA51}" type="slidenum">
              <a:rPr lang="en-US" smtClean="0"/>
              <a:t>‹#›</a:t>
            </a:fld>
            <a:endParaRPr lang="en-US"/>
          </a:p>
        </p:txBody>
      </p:sp>
    </p:spTree>
    <p:extLst>
      <p:ext uri="{BB962C8B-B14F-4D97-AF65-F5344CB8AC3E}">
        <p14:creationId xmlns:p14="http://schemas.microsoft.com/office/powerpoint/2010/main" val="290042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28C41D-1D07-4F8E-AB81-07A27ECC955A}"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3DD8E-F738-4DBD-8269-9305C1C9AA51}" type="slidenum">
              <a:rPr lang="en-US" smtClean="0"/>
              <a:t>‹#›</a:t>
            </a:fld>
            <a:endParaRPr lang="en-US"/>
          </a:p>
        </p:txBody>
      </p:sp>
    </p:spTree>
    <p:extLst>
      <p:ext uri="{BB962C8B-B14F-4D97-AF65-F5344CB8AC3E}">
        <p14:creationId xmlns:p14="http://schemas.microsoft.com/office/powerpoint/2010/main" val="1587318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28C41D-1D07-4F8E-AB81-07A27ECC955A}"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73DD8E-F738-4DBD-8269-9305C1C9AA51}" type="slidenum">
              <a:rPr lang="en-US" smtClean="0"/>
              <a:t>‹#›</a:t>
            </a:fld>
            <a:endParaRPr lang="en-US"/>
          </a:p>
        </p:txBody>
      </p:sp>
    </p:spTree>
    <p:extLst>
      <p:ext uri="{BB962C8B-B14F-4D97-AF65-F5344CB8AC3E}">
        <p14:creationId xmlns:p14="http://schemas.microsoft.com/office/powerpoint/2010/main" val="99981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28C41D-1D07-4F8E-AB81-07A27ECC955A}"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73DD8E-F738-4DBD-8269-9305C1C9AA51}" type="slidenum">
              <a:rPr lang="en-US" smtClean="0"/>
              <a:t>‹#›</a:t>
            </a:fld>
            <a:endParaRPr lang="en-US"/>
          </a:p>
        </p:txBody>
      </p:sp>
    </p:spTree>
    <p:extLst>
      <p:ext uri="{BB962C8B-B14F-4D97-AF65-F5344CB8AC3E}">
        <p14:creationId xmlns:p14="http://schemas.microsoft.com/office/powerpoint/2010/main" val="1696522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8C41D-1D07-4F8E-AB81-07A27ECC955A}"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73DD8E-F738-4DBD-8269-9305C1C9AA51}" type="slidenum">
              <a:rPr lang="en-US" smtClean="0"/>
              <a:t>‹#›</a:t>
            </a:fld>
            <a:endParaRPr lang="en-US"/>
          </a:p>
        </p:txBody>
      </p:sp>
    </p:spTree>
    <p:extLst>
      <p:ext uri="{BB962C8B-B14F-4D97-AF65-F5344CB8AC3E}">
        <p14:creationId xmlns:p14="http://schemas.microsoft.com/office/powerpoint/2010/main" val="3099306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28C41D-1D07-4F8E-AB81-07A27ECC955A}"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3DD8E-F738-4DBD-8269-9305C1C9AA51}" type="slidenum">
              <a:rPr lang="en-US" smtClean="0"/>
              <a:t>‹#›</a:t>
            </a:fld>
            <a:endParaRPr lang="en-US"/>
          </a:p>
        </p:txBody>
      </p:sp>
    </p:spTree>
    <p:extLst>
      <p:ext uri="{BB962C8B-B14F-4D97-AF65-F5344CB8AC3E}">
        <p14:creationId xmlns:p14="http://schemas.microsoft.com/office/powerpoint/2010/main" val="2268289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28C41D-1D07-4F8E-AB81-07A27ECC955A}"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3DD8E-F738-4DBD-8269-9305C1C9AA51}" type="slidenum">
              <a:rPr lang="en-US" smtClean="0"/>
              <a:t>‹#›</a:t>
            </a:fld>
            <a:endParaRPr lang="en-US"/>
          </a:p>
        </p:txBody>
      </p:sp>
    </p:spTree>
    <p:extLst>
      <p:ext uri="{BB962C8B-B14F-4D97-AF65-F5344CB8AC3E}">
        <p14:creationId xmlns:p14="http://schemas.microsoft.com/office/powerpoint/2010/main" val="720606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8C41D-1D07-4F8E-AB81-07A27ECC955A}"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73DD8E-F738-4DBD-8269-9305C1C9AA51}" type="slidenum">
              <a:rPr lang="en-US" smtClean="0"/>
              <a:t>‹#›</a:t>
            </a:fld>
            <a:endParaRPr lang="en-US"/>
          </a:p>
        </p:txBody>
      </p:sp>
    </p:spTree>
    <p:extLst>
      <p:ext uri="{BB962C8B-B14F-4D97-AF65-F5344CB8AC3E}">
        <p14:creationId xmlns:p14="http://schemas.microsoft.com/office/powerpoint/2010/main" val="385698425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7938" y="128789"/>
            <a:ext cx="9144000" cy="1210614"/>
          </a:xfrm>
        </p:spPr>
        <p:txBody>
          <a:bodyPr>
            <a:normAutofit/>
          </a:bodyPr>
          <a:lstStyle/>
          <a:p>
            <a:r>
              <a:rPr lang="en-US" sz="3600" b="1" dirty="0" smtClean="0">
                <a:latin typeface="Times New Roman" panose="02020603050405020304" pitchFamily="18" charset="0"/>
                <a:cs typeface="Times New Roman" panose="02020603050405020304" pitchFamily="18" charset="0"/>
              </a:rPr>
              <a:t>FUNDAMENTAL OF NURSING II</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63391" y="1635618"/>
            <a:ext cx="9144000" cy="4301543"/>
          </a:xfrm>
        </p:spPr>
        <p:txBody>
          <a:bodyPr>
            <a:normAutofit/>
          </a:bodyPr>
          <a:lstStyle/>
          <a:p>
            <a:pPr algn="l"/>
            <a:r>
              <a:rPr lang="en-US" sz="2800" dirty="0" smtClean="0">
                <a:latin typeface="Times New Roman" panose="02020603050405020304" pitchFamily="18" charset="0"/>
                <a:cs typeface="Times New Roman" panose="02020603050405020304" pitchFamily="18" charset="0"/>
              </a:rPr>
              <a:t>UNIT CODE: FUN1202</a:t>
            </a:r>
          </a:p>
          <a:p>
            <a:pPr algn="l"/>
            <a:r>
              <a:rPr lang="en-US" sz="2800" dirty="0" smtClean="0">
                <a:latin typeface="Times New Roman" panose="02020603050405020304" pitchFamily="18" charset="0"/>
                <a:cs typeface="Times New Roman" panose="02020603050405020304" pitchFamily="18" charset="0"/>
              </a:rPr>
              <a:t>HOURS:22</a:t>
            </a:r>
          </a:p>
          <a:p>
            <a:pPr algn="l"/>
            <a:r>
              <a:rPr lang="en-US" sz="2800" dirty="0" smtClean="0">
                <a:latin typeface="Times New Roman" panose="02020603050405020304" pitchFamily="18" charset="0"/>
                <a:cs typeface="Times New Roman" panose="02020603050405020304" pitchFamily="18" charset="0"/>
              </a:rPr>
              <a:t>CREDITS:2</a:t>
            </a:r>
          </a:p>
          <a:p>
            <a:pPr algn="l"/>
            <a:r>
              <a:rPr lang="en-US" sz="28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module competence</a:t>
            </a:r>
          </a:p>
          <a:p>
            <a:pPr algn="l"/>
            <a:r>
              <a:rPr lang="en-US" sz="2800" dirty="0" smtClean="0">
                <a:latin typeface="Times New Roman" panose="02020603050405020304" pitchFamily="18" charset="0"/>
                <a:cs typeface="Times New Roman" panose="02020603050405020304" pitchFamily="18" charset="0"/>
              </a:rPr>
              <a:t>This module is designed to enable the learner to apply nursing processes in the provision of care and provision of equality holistic care to the unconscious and the critically ill patients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00758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Levels of Unconsciousness</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Excitatory unconsciousness- </a:t>
            </a:r>
          </a:p>
          <a:p>
            <a:r>
              <a:rPr lang="en-US" dirty="0" smtClean="0">
                <a:latin typeface="Times New Roman" panose="02020603050405020304" pitchFamily="18" charset="0"/>
                <a:cs typeface="Times New Roman" panose="02020603050405020304" pitchFamily="18" charset="0"/>
              </a:rPr>
              <a:t>Stuporous </a:t>
            </a:r>
          </a:p>
          <a:p>
            <a:r>
              <a:rPr lang="en-US" dirty="0" smtClean="0">
                <a:latin typeface="Times New Roman" panose="02020603050405020304" pitchFamily="18" charset="0"/>
                <a:cs typeface="Times New Roman" panose="02020603050405020304" pitchFamily="18" charset="0"/>
              </a:rPr>
              <a:t>Fainting </a:t>
            </a:r>
          </a:p>
          <a:p>
            <a:r>
              <a:rPr lang="en-US" dirty="0" smtClean="0">
                <a:latin typeface="Times New Roman" panose="02020603050405020304" pitchFamily="18" charset="0"/>
                <a:cs typeface="Times New Roman" panose="02020603050405020304" pitchFamily="18" charset="0"/>
              </a:rPr>
              <a:t>Somnolent </a:t>
            </a:r>
          </a:p>
          <a:p>
            <a:r>
              <a:rPr lang="en-US" dirty="0" smtClean="0">
                <a:latin typeface="Times New Roman" panose="02020603050405020304" pitchFamily="18" charset="0"/>
                <a:cs typeface="Times New Roman" panose="02020603050405020304" pitchFamily="18" charset="0"/>
              </a:rPr>
              <a:t>Coma</a:t>
            </a:r>
          </a:p>
          <a:p>
            <a:r>
              <a:rPr lang="en-US" dirty="0" smtClean="0">
                <a:latin typeface="Times New Roman" panose="02020603050405020304" pitchFamily="18" charset="0"/>
                <a:cs typeface="Times New Roman" panose="02020603050405020304" pitchFamily="18" charset="0"/>
              </a:rPr>
              <a:t>Vegetative stage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8627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Assessment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anose="02020603050405020304" pitchFamily="18" charset="0"/>
                <a:cs typeface="Times New Roman" panose="02020603050405020304" pitchFamily="18" charset="0"/>
              </a:rPr>
              <a:t>To assess the level of consciousness of the patient we use 2 scales</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Glasgow coma scale(GCS)</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AVPU (Alert, verbal, pain, unresponsiveness)</a:t>
            </a:r>
          </a:p>
          <a:p>
            <a:pPr marL="0" indent="0">
              <a:buNone/>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marL="0" indent="0" algn="ctr">
              <a:buNone/>
            </a:pPr>
            <a:endParaRPr lang="en-US" dirty="0"/>
          </a:p>
        </p:txBody>
      </p:sp>
    </p:spTree>
    <p:extLst>
      <p:ext uri="{BB962C8B-B14F-4D97-AF65-F5344CB8AC3E}">
        <p14:creationId xmlns:p14="http://schemas.microsoft.com/office/powerpoint/2010/main" val="3142525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5575479" cy="987157"/>
          </a:xfrm>
        </p:spPr>
        <p:txBody>
          <a:bodyPr>
            <a:noAutofit/>
          </a:bodyPr>
          <a:lstStyle/>
          <a:p>
            <a:pPr algn="ctr"/>
            <a:r>
              <a:rPr lang="en-US" sz="3600" b="1" dirty="0" smtClean="0">
                <a:latin typeface="Times New Roman" panose="02020603050405020304" pitchFamily="18" charset="0"/>
                <a:cs typeface="Times New Roman" panose="02020603050405020304" pitchFamily="18" charset="0"/>
              </a:rPr>
              <a:t>Glasgow coma scale(GCS)</a:t>
            </a:r>
            <a:br>
              <a:rPr lang="en-US" sz="3600" b="1" dirty="0" smtClean="0">
                <a:latin typeface="Times New Roman" panose="02020603050405020304" pitchFamily="18" charset="0"/>
                <a:cs typeface="Times New Roman" panose="02020603050405020304" pitchFamily="18" charset="0"/>
              </a:rPr>
            </a:b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584101"/>
            <a:ext cx="10515600" cy="4592862"/>
          </a:xfrm>
        </p:spPr>
        <p:txBody>
          <a:bodyPr/>
          <a:lstStyle/>
          <a:p>
            <a:r>
              <a:rPr lang="en-US" dirty="0" smtClean="0">
                <a:latin typeface="Times New Roman" panose="02020603050405020304" pitchFamily="18" charset="0"/>
                <a:cs typeface="Times New Roman" panose="02020603050405020304" pitchFamily="18" charset="0"/>
              </a:rPr>
              <a:t>The GCS was developed in 1974 by Jennett and Teasdale</a:t>
            </a:r>
          </a:p>
          <a:p>
            <a:r>
              <a:rPr lang="en-US" dirty="0" smtClean="0">
                <a:latin typeface="Times New Roman" panose="02020603050405020304" pitchFamily="18" charset="0"/>
                <a:cs typeface="Times New Roman" panose="02020603050405020304" pitchFamily="18" charset="0"/>
              </a:rPr>
              <a:t>It is  an international scale used in grading neurologic responses to determine the clients level of consciousness </a:t>
            </a:r>
          </a:p>
          <a:p>
            <a:r>
              <a:rPr lang="en-US" dirty="0" smtClean="0">
                <a:latin typeface="Times New Roman" panose="02020603050405020304" pitchFamily="18" charset="0"/>
                <a:cs typeface="Times New Roman" panose="02020603050405020304" pitchFamily="18" charset="0"/>
              </a:rPr>
              <a:t>GCS tests three major three areas (eye response, motor response and verbal response.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2240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Cont..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Each activity is given a score; the patient can get a total score from 3-15</a:t>
            </a:r>
          </a:p>
          <a:p>
            <a:r>
              <a:rPr lang="en-US" dirty="0" smtClean="0">
                <a:latin typeface="Times New Roman" panose="02020603050405020304" pitchFamily="18" charset="0"/>
                <a:cs typeface="Times New Roman" panose="02020603050405020304" pitchFamily="18" charset="0"/>
              </a:rPr>
              <a:t>The worst score is 3</a:t>
            </a:r>
          </a:p>
          <a:p>
            <a:r>
              <a:rPr lang="en-US" dirty="0" smtClean="0">
                <a:latin typeface="Times New Roman" panose="02020603050405020304" pitchFamily="18" charset="0"/>
                <a:cs typeface="Times New Roman" panose="02020603050405020304" pitchFamily="18" charset="0"/>
              </a:rPr>
              <a:t>Even patient having brain stem dead score 3 the best is 15.</a:t>
            </a:r>
          </a:p>
          <a:p>
            <a:r>
              <a:rPr lang="en-US" dirty="0" smtClean="0">
                <a:latin typeface="Times New Roman" panose="02020603050405020304" pitchFamily="18" charset="0"/>
                <a:cs typeface="Times New Roman" panose="02020603050405020304" pitchFamily="18" charset="0"/>
              </a:rPr>
              <a:t>Any reduction in score is seen as deterioration in conscious level and should be brought to attention.</a:t>
            </a:r>
          </a:p>
          <a:p>
            <a:r>
              <a:rPr lang="en-US" dirty="0" smtClean="0">
                <a:latin typeface="Times New Roman" panose="02020603050405020304" pitchFamily="18" charset="0"/>
                <a:cs typeface="Times New Roman" panose="02020603050405020304" pitchFamily="18" charset="0"/>
              </a:rPr>
              <a:t>A patient who scores 8 or less is considered in a deep coma.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2791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Eye response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 best response is to have eye open spontaneously and scores 4</a:t>
            </a:r>
          </a:p>
          <a:p>
            <a:r>
              <a:rPr lang="en-US" dirty="0" smtClean="0">
                <a:latin typeface="Times New Roman" panose="02020603050405020304" pitchFamily="18" charset="0"/>
                <a:cs typeface="Times New Roman" panose="02020603050405020304" pitchFamily="18" charset="0"/>
              </a:rPr>
              <a:t>If the patient have the eyes closed the state of arousal can assessed by the degree of stimulation needed to get them to open their eyes.</a:t>
            </a:r>
          </a:p>
          <a:p>
            <a:r>
              <a:rPr lang="en-US" dirty="0" smtClean="0">
                <a:latin typeface="Times New Roman" panose="02020603050405020304" pitchFamily="18" charset="0"/>
                <a:cs typeface="Times New Roman" panose="02020603050405020304" pitchFamily="18" charset="0"/>
              </a:rPr>
              <a:t>If the patient opens the eyes in response to speech they score 3</a:t>
            </a:r>
          </a:p>
          <a:p>
            <a:r>
              <a:rPr lang="en-US" dirty="0" smtClean="0">
                <a:latin typeface="Times New Roman" panose="02020603050405020304" pitchFamily="18" charset="0"/>
                <a:cs typeface="Times New Roman" panose="02020603050405020304" pitchFamily="18" charset="0"/>
              </a:rPr>
              <a:t>Eye opening to painful stimuli scores 2.</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7911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smtClean="0">
                <a:latin typeface="Times New Roman" panose="02020603050405020304" pitchFamily="18" charset="0"/>
                <a:cs typeface="Times New Roman" panose="02020603050405020304" pitchFamily="18" charset="0"/>
              </a:rPr>
              <a:t>Cont</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 central painful stimulus can be applied in 3 ways.</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Trapezium squeeze </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Supraorbital pressure</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Sternal rub.</a:t>
            </a:r>
          </a:p>
          <a:p>
            <a:r>
              <a:rPr lang="en-US" dirty="0" smtClean="0">
                <a:latin typeface="Times New Roman" panose="02020603050405020304" pitchFamily="18" charset="0"/>
                <a:cs typeface="Times New Roman" panose="02020603050405020304" pitchFamily="18" charset="0"/>
              </a:rPr>
              <a:t>The worst respond is not respond to both verbal and painful stimulus which scores only 1</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13611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Verbal response </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determine whether a person is aware of him/herself and the environment</a:t>
            </a:r>
          </a:p>
          <a:p>
            <a:r>
              <a:rPr lang="en-US" dirty="0" smtClean="0">
                <a:latin typeface="Times New Roman" panose="02020603050405020304" pitchFamily="18" charset="0"/>
                <a:cs typeface="Times New Roman" panose="02020603050405020304" pitchFamily="18" charset="0"/>
              </a:rPr>
              <a:t>For patient to be oriented they must be able to tell the observer who they are, where they are ,and what day is(day, date, month and year)</a:t>
            </a:r>
          </a:p>
          <a:p>
            <a:r>
              <a:rPr lang="en-US" dirty="0" smtClean="0">
                <a:latin typeface="Times New Roman" panose="02020603050405020304" pitchFamily="18" charset="0"/>
                <a:cs typeface="Times New Roman" panose="02020603050405020304" pitchFamily="18" charset="0"/>
              </a:rPr>
              <a:t>A patient who is oriented will score 5</a:t>
            </a:r>
          </a:p>
          <a:p>
            <a:r>
              <a:rPr lang="en-US" dirty="0" smtClean="0">
                <a:latin typeface="Times New Roman" panose="02020603050405020304" pitchFamily="18" charset="0"/>
                <a:cs typeface="Times New Roman" panose="02020603050405020304" pitchFamily="18" charset="0"/>
              </a:rPr>
              <a:t>Confusion – the pt. may be able to hold a conversation with  observer but cannot accurately answer the observer`s questions. </a:t>
            </a:r>
          </a:p>
          <a:p>
            <a:r>
              <a:rPr lang="en-US" dirty="0" smtClean="0">
                <a:latin typeface="Times New Roman" panose="02020603050405020304" pitchFamily="18" charset="0"/>
                <a:cs typeface="Times New Roman" panose="02020603050405020304" pitchFamily="18" charset="0"/>
              </a:rPr>
              <a:t>Apt who talks in sentences, is confused but not oriented and will score 4</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54728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Inappropriate speech or words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A </a:t>
            </a:r>
            <a:r>
              <a:rPr lang="en-US" dirty="0" err="1" smtClean="0">
                <a:latin typeface="Times New Roman" panose="02020603050405020304" pitchFamily="18" charset="0"/>
                <a:cs typeface="Times New Roman" panose="02020603050405020304" pitchFamily="18" charset="0"/>
              </a:rPr>
              <a:t>pt</a:t>
            </a:r>
            <a:r>
              <a:rPr lang="en-US" dirty="0" smtClean="0">
                <a:latin typeface="Times New Roman" panose="02020603050405020304" pitchFamily="18" charset="0"/>
                <a:cs typeface="Times New Roman" panose="02020603050405020304" pitchFamily="18" charset="0"/>
              </a:rPr>
              <a:t> only replies in words which may be said random</a:t>
            </a:r>
          </a:p>
          <a:p>
            <a:r>
              <a:rPr lang="en-US" dirty="0" smtClean="0">
                <a:latin typeface="Times New Roman" panose="02020603050405020304" pitchFamily="18" charset="0"/>
                <a:cs typeface="Times New Roman" panose="02020603050405020304" pitchFamily="18" charset="0"/>
              </a:rPr>
              <a:t>This kind of verbal response may take the form of shouting and swearing</a:t>
            </a:r>
          </a:p>
          <a:p>
            <a:r>
              <a:rPr lang="en-US" dirty="0" smtClean="0">
                <a:latin typeface="Times New Roman" panose="02020603050405020304" pitchFamily="18" charset="0"/>
                <a:cs typeface="Times New Roman" panose="02020603050405020304" pitchFamily="18" charset="0"/>
              </a:rPr>
              <a:t>In this case the </a:t>
            </a:r>
            <a:r>
              <a:rPr lang="en-US" dirty="0" err="1" smtClean="0">
                <a:latin typeface="Times New Roman" panose="02020603050405020304" pitchFamily="18" charset="0"/>
                <a:cs typeface="Times New Roman" panose="02020603050405020304" pitchFamily="18" charset="0"/>
              </a:rPr>
              <a:t>pt</a:t>
            </a:r>
            <a:r>
              <a:rPr lang="en-US" dirty="0" smtClean="0">
                <a:latin typeface="Times New Roman" panose="02020603050405020304" pitchFamily="18" charset="0"/>
                <a:cs typeface="Times New Roman" panose="02020603050405020304" pitchFamily="18" charset="0"/>
              </a:rPr>
              <a:t> will score 3</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89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Incomprehensible speech or sounds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Here pts are less aware of their environment and their verbal stimulus to get a response</a:t>
            </a:r>
          </a:p>
          <a:p>
            <a:r>
              <a:rPr lang="en-US" dirty="0" smtClean="0">
                <a:latin typeface="Times New Roman" panose="02020603050405020304" pitchFamily="18" charset="0"/>
                <a:cs typeface="Times New Roman" panose="02020603050405020304" pitchFamily="18" charset="0"/>
              </a:rPr>
              <a:t>If patients respond with only sounds, they score two.</a:t>
            </a:r>
          </a:p>
          <a:p>
            <a:r>
              <a:rPr lang="en-US" dirty="0" smtClean="0">
                <a:latin typeface="Times New Roman" panose="02020603050405020304" pitchFamily="18" charset="0"/>
                <a:cs typeface="Times New Roman" panose="02020603050405020304" pitchFamily="18" charset="0"/>
              </a:rPr>
              <a:t>If there is no verbal response to both verbal and painful stimulus, </a:t>
            </a:r>
            <a:r>
              <a:rPr lang="en-US" dirty="0" err="1" smtClean="0">
                <a:latin typeface="Times New Roman" panose="02020603050405020304" pitchFamily="18" charset="0"/>
                <a:cs typeface="Times New Roman" panose="02020603050405020304" pitchFamily="18" charset="0"/>
              </a:rPr>
              <a:t>pt</a:t>
            </a:r>
            <a:r>
              <a:rPr lang="en-US" dirty="0" smtClean="0">
                <a:latin typeface="Times New Roman" panose="02020603050405020304" pitchFamily="18" charset="0"/>
                <a:cs typeface="Times New Roman" panose="02020603050405020304" pitchFamily="18" charset="0"/>
              </a:rPr>
              <a:t> will score one</a:t>
            </a:r>
          </a:p>
          <a:p>
            <a:r>
              <a:rPr lang="en-US" dirty="0" smtClean="0">
                <a:latin typeface="Times New Roman" panose="02020603050405020304" pitchFamily="18" charset="0"/>
                <a:cs typeface="Times New Roman" panose="02020603050405020304" pitchFamily="18" charset="0"/>
              </a:rPr>
              <a:t>However, if there is any damage to speech centres in the brain, patient may be awake and alert but cannot talk.</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14494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Cont..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Damage can result from trauma or can occur during surgery for intracranial lesion such as a hematoma or a brain tumor</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9835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Module outcomes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smtClean="0"/>
              <a:t> By the end of the module, the learner should;</a:t>
            </a:r>
          </a:p>
          <a:p>
            <a:pPr marL="514350" indent="-514350">
              <a:buFont typeface="+mj-lt"/>
              <a:buAutoNum type="arabicPeriod"/>
            </a:pPr>
            <a:r>
              <a:rPr lang="en-US" dirty="0" smtClean="0">
                <a:latin typeface="Times New Roman" panose="02020603050405020304" pitchFamily="18" charset="0"/>
                <a:cs typeface="Times New Roman" panose="02020603050405020304" pitchFamily="18" charset="0"/>
              </a:rPr>
              <a:t>Apply the Nursing process in the provision of care</a:t>
            </a:r>
          </a:p>
          <a:p>
            <a:pPr marL="514350" indent="-514350">
              <a:buFont typeface="+mj-lt"/>
              <a:buAutoNum type="arabicPeriod"/>
            </a:pPr>
            <a:r>
              <a:rPr lang="en-US" dirty="0" smtClean="0">
                <a:latin typeface="Times New Roman" panose="02020603050405020304" pitchFamily="18" charset="0"/>
                <a:cs typeface="Times New Roman" panose="02020603050405020304" pitchFamily="18" charset="0"/>
              </a:rPr>
              <a:t>Provide holistic care to the unconscious and the critically ill patients.</a:t>
            </a:r>
          </a:p>
          <a:p>
            <a:pPr marL="514350" indent="-514350">
              <a:buFont typeface="+mj-lt"/>
              <a:buAutoNum type="arabicPeriod"/>
            </a:pPr>
            <a:r>
              <a:rPr lang="en-US" dirty="0" smtClean="0">
                <a:latin typeface="Times New Roman" panose="02020603050405020304" pitchFamily="18" charset="0"/>
                <a:cs typeface="Times New Roman" panose="02020603050405020304" pitchFamily="18" charset="0"/>
              </a:rPr>
              <a:t>Provide follow-up care to medical patients following discharge from the ward. </a:t>
            </a:r>
          </a:p>
        </p:txBody>
      </p:sp>
    </p:spTree>
    <p:extLst>
      <p:ext uri="{BB962C8B-B14F-4D97-AF65-F5344CB8AC3E}">
        <p14:creationId xmlns:p14="http://schemas.microsoft.com/office/powerpoint/2010/main" val="19359532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Motor response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C</a:t>
            </a:r>
            <a:r>
              <a:rPr lang="en-US" dirty="0" smtClean="0">
                <a:latin typeface="Times New Roman" panose="02020603050405020304" pitchFamily="18" charset="0"/>
                <a:cs typeface="Times New Roman" panose="02020603050405020304" pitchFamily="18" charset="0"/>
              </a:rPr>
              <a:t>ommands is the best response and scores 6</a:t>
            </a:r>
          </a:p>
          <a:p>
            <a:r>
              <a:rPr lang="en-US" dirty="0" smtClean="0">
                <a:latin typeface="Times New Roman" panose="02020603050405020304" pitchFamily="18" charset="0"/>
                <a:cs typeface="Times New Roman" panose="02020603050405020304" pitchFamily="18" charset="0"/>
              </a:rPr>
              <a:t>It shows that the patient are aware of their environment, have understood the observer`s instructions, and are able to carry them out.</a:t>
            </a:r>
          </a:p>
          <a:p>
            <a:r>
              <a:rPr lang="en-US" dirty="0" smtClean="0">
                <a:latin typeface="Times New Roman" panose="02020603050405020304" pitchFamily="18" charset="0"/>
                <a:cs typeface="Times New Roman" panose="02020603050405020304" pitchFamily="18" charset="0"/>
              </a:rPr>
              <a:t>Examples of possible commands are ` lift up your arms` or hold up you thumb</a:t>
            </a:r>
          </a:p>
          <a:p>
            <a:r>
              <a:rPr lang="en-US" dirty="0" smtClean="0">
                <a:latin typeface="Times New Roman" panose="02020603050405020304" pitchFamily="18" charset="0"/>
                <a:cs typeface="Times New Roman" panose="02020603050405020304" pitchFamily="18" charset="0"/>
              </a:rPr>
              <a:t>If pts are asked to` squeeze their hands'. They must also be asked to release their grip, because some pts with brain injury can show an involuntary grip response when something is placed in the palm of their hand.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80800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Cont..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This grip response does not mean that pts have understood what has been asked of them, rather it is a primitive reflex which is also present in newborn babies and pts with dementia</a:t>
            </a:r>
          </a:p>
          <a:p>
            <a:r>
              <a:rPr lang="en-US" dirty="0" smtClean="0">
                <a:latin typeface="Times New Roman" panose="02020603050405020304" pitchFamily="18" charset="0"/>
                <a:cs typeface="Times New Roman" panose="02020603050405020304" pitchFamily="18" charset="0"/>
              </a:rPr>
              <a:t>If pts do not respond by following commands, the next part of the assessment  involves assessing their response to a painful stimulus.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32264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Respond to localizing pain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This is a response to central painful stimulus which involves the pts brain receiving sensory information.</a:t>
            </a:r>
          </a:p>
          <a:p>
            <a:r>
              <a:rPr lang="en-US" dirty="0" smtClean="0">
                <a:latin typeface="Times New Roman" panose="02020603050405020304" pitchFamily="18" charset="0"/>
                <a:cs typeface="Times New Roman" panose="02020603050405020304" pitchFamily="18" charset="0"/>
              </a:rPr>
              <a:t>It involves the higher centres of the brain, the cerebral hemispheres or cerebrum, in the process of feeling pain</a:t>
            </a:r>
          </a:p>
          <a:p>
            <a:r>
              <a:rPr lang="en-US" dirty="0" smtClean="0">
                <a:latin typeface="Times New Roman" panose="02020603050405020304" pitchFamily="18" charset="0"/>
                <a:cs typeface="Times New Roman" panose="02020603050405020304" pitchFamily="18" charset="0"/>
              </a:rPr>
              <a:t>The brain then tells the body to do something about the sources of the pain</a:t>
            </a:r>
          </a:p>
          <a:p>
            <a:r>
              <a:rPr lang="en-US" dirty="0" smtClean="0">
                <a:latin typeface="Times New Roman" panose="02020603050405020304" pitchFamily="18" charset="0"/>
                <a:cs typeface="Times New Roman" panose="02020603050405020304" pitchFamily="18" charset="0"/>
              </a:rPr>
              <a:t>The patient must lift up their hand beyond the level of their chin in response to central painful stimulus.</a:t>
            </a:r>
          </a:p>
          <a:p>
            <a:r>
              <a:rPr lang="en-US" dirty="0" smtClean="0">
                <a:latin typeface="Times New Roman" panose="02020603050405020304" pitchFamily="18" charset="0"/>
                <a:cs typeface="Times New Roman" panose="02020603050405020304" pitchFamily="18" charset="0"/>
              </a:rPr>
              <a:t>Respond to localizing pain give a patient a score of </a:t>
            </a:r>
            <a:r>
              <a:rPr lang="en-US" dirty="0">
                <a:latin typeface="Times New Roman" panose="02020603050405020304" pitchFamily="18" charset="0"/>
                <a:cs typeface="Times New Roman" panose="02020603050405020304" pitchFamily="18" charset="0"/>
              </a:rPr>
              <a:t>5</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33621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Withdrawing from pain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If a central painful stimulus is applied, pts may flex or bend their arm towards the source of pain, but do not localize or try to remove the source of the pain.</a:t>
            </a:r>
          </a:p>
          <a:p>
            <a:r>
              <a:rPr lang="en-US" dirty="0" smtClean="0">
                <a:latin typeface="Times New Roman" panose="02020603050405020304" pitchFamily="18" charset="0"/>
                <a:cs typeface="Times New Roman" panose="02020603050405020304" pitchFamily="18" charset="0"/>
              </a:rPr>
              <a:t>If pts do not localize, they may only flex their arm in response to a painful stimulus.</a:t>
            </a:r>
          </a:p>
          <a:p>
            <a:r>
              <a:rPr lang="en-US" dirty="0" smtClean="0">
                <a:latin typeface="Times New Roman" panose="02020603050405020304" pitchFamily="18" charset="0"/>
                <a:cs typeface="Times New Roman" panose="02020603050405020304" pitchFamily="18" charset="0"/>
              </a:rPr>
              <a:t>Withdrawing from pain or flexion to pain will give a </a:t>
            </a:r>
            <a:r>
              <a:rPr lang="en-US" dirty="0" err="1" smtClean="0">
                <a:latin typeface="Times New Roman" panose="02020603050405020304" pitchFamily="18" charset="0"/>
                <a:cs typeface="Times New Roman" panose="02020603050405020304" pitchFamily="18" charset="0"/>
              </a:rPr>
              <a:t>pt</a:t>
            </a:r>
            <a:r>
              <a:rPr lang="en-US" dirty="0" smtClean="0">
                <a:latin typeface="Times New Roman" panose="02020603050405020304" pitchFamily="18" charset="0"/>
                <a:cs typeface="Times New Roman" panose="02020603050405020304" pitchFamily="18" charset="0"/>
              </a:rPr>
              <a:t> a score of four.</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23357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Abnormal flexion (</a:t>
            </a:r>
            <a:r>
              <a:rPr lang="en-US" sz="3600" b="1" smtClean="0">
                <a:latin typeface="Times New Roman" panose="02020603050405020304" pitchFamily="18" charset="0"/>
                <a:cs typeface="Times New Roman" panose="02020603050405020304" pitchFamily="18" charset="0"/>
              </a:rPr>
              <a:t>decorticate posturing)</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It is abnormal response and indicates severe cerebral damage and an interruption of nerve pathways from the brain`s cortex to the spine.</a:t>
            </a:r>
          </a:p>
          <a:p>
            <a:r>
              <a:rPr lang="en-US" dirty="0" smtClean="0">
                <a:latin typeface="Times New Roman" panose="02020603050405020304" pitchFamily="18" charset="0"/>
                <a:cs typeface="Times New Roman" panose="02020603050405020304" pitchFamily="18" charset="0"/>
              </a:rPr>
              <a:t>It indicates that the usual nerve pathways are not functioning normally.</a:t>
            </a:r>
          </a:p>
          <a:p>
            <a:r>
              <a:rPr lang="en-US" dirty="0" smtClean="0">
                <a:latin typeface="Times New Roman" panose="02020603050405020304" pitchFamily="18" charset="0"/>
                <a:cs typeface="Times New Roman" panose="02020603050405020304" pitchFamily="18" charset="0"/>
              </a:rPr>
              <a:t>Patients who respond with abnormal flexion to pain score only three and may indicate a deteriorating prognosis.</a:t>
            </a: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2770634" y="4286987"/>
            <a:ext cx="3971925" cy="2276475"/>
          </a:xfrm>
          <a:prstGeom prst="rect">
            <a:avLst/>
          </a:prstGeom>
        </p:spPr>
      </p:pic>
    </p:spTree>
    <p:extLst>
      <p:ext uri="{BB962C8B-B14F-4D97-AF65-F5344CB8AC3E}">
        <p14:creationId xmlns:p14="http://schemas.microsoft.com/office/powerpoint/2010/main" val="35570685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Extending to pain (decerebrate posturing)</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This response is also abnormal response and emanates from the brainstem.</a:t>
            </a:r>
          </a:p>
          <a:p>
            <a:r>
              <a:rPr lang="en-US" dirty="0" smtClean="0">
                <a:latin typeface="Times New Roman" panose="02020603050405020304" pitchFamily="18" charset="0"/>
                <a:cs typeface="Times New Roman" panose="02020603050405020304" pitchFamily="18" charset="0"/>
              </a:rPr>
              <a:t>It shows that the patients are not able to send information to and from the cerebrum due to damage to brainstem.</a:t>
            </a:r>
          </a:p>
          <a:p>
            <a:r>
              <a:rPr lang="en-US" dirty="0" smtClean="0">
                <a:latin typeface="Times New Roman" panose="02020603050405020304" pitchFamily="18" charset="0"/>
                <a:cs typeface="Times New Roman" panose="02020603050405020304" pitchFamily="18" charset="0"/>
              </a:rPr>
              <a:t>In response to a central painful stimulus, pts will extend or straighten an arm at the elbow, or may rotate the arm inwards</a:t>
            </a:r>
          </a:p>
          <a:p>
            <a:r>
              <a:rPr lang="en-US" dirty="0" smtClean="0">
                <a:latin typeface="Times New Roman" panose="02020603050405020304" pitchFamily="18" charset="0"/>
                <a:cs typeface="Times New Roman" panose="02020603050405020304" pitchFamily="18" charset="0"/>
              </a:rPr>
              <a:t>Pts will score two with this response.</a:t>
            </a:r>
          </a:p>
          <a:p>
            <a:endParaRPr lang="en-US"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7716121" y="4465346"/>
            <a:ext cx="3971925" cy="2228850"/>
          </a:xfrm>
          <a:prstGeom prst="rect">
            <a:avLst/>
          </a:prstGeom>
        </p:spPr>
      </p:pic>
    </p:spTree>
    <p:extLst>
      <p:ext uri="{BB962C8B-B14F-4D97-AF65-F5344CB8AC3E}">
        <p14:creationId xmlns:p14="http://schemas.microsoft.com/office/powerpoint/2010/main" val="25512167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No response</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This is the worst response and scores one.</a:t>
            </a:r>
          </a:p>
          <a:p>
            <a:r>
              <a:rPr lang="en-US" dirty="0" smtClean="0">
                <a:latin typeface="Times New Roman" panose="02020603050405020304" pitchFamily="18" charset="0"/>
                <a:cs typeface="Times New Roman" panose="02020603050405020304" pitchFamily="18" charset="0"/>
              </a:rPr>
              <a:t>Patient who are brain dead will score one </a:t>
            </a:r>
            <a:r>
              <a:rPr lang="en-US" dirty="0">
                <a:latin typeface="Times New Roman" panose="02020603050405020304" pitchFamily="18" charset="0"/>
                <a:cs typeface="Times New Roman" panose="02020603050405020304" pitchFamily="18" charset="0"/>
              </a:rPr>
              <a:t>b</a:t>
            </a:r>
            <a:r>
              <a:rPr lang="en-US" dirty="0" smtClean="0">
                <a:latin typeface="Times New Roman" panose="02020603050405020304" pitchFamily="18" charset="0"/>
                <a:cs typeface="Times New Roman" panose="02020603050405020304" pitchFamily="18" charset="0"/>
              </a:rPr>
              <a:t>ut it is important to assess them holistically, as an absence of a motor response may be due to paralysis from a high cervical spinal injury or a lack of complete reversal following chemical muscular paralysis.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30606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00062"/>
            <a:ext cx="10515600" cy="1325563"/>
          </a:xfrm>
        </p:spPr>
        <p:txBody>
          <a:bodyPr>
            <a:normAutofit/>
          </a:bodyPr>
          <a:lstStyle/>
          <a:p>
            <a:r>
              <a:rPr lang="en-US" sz="3600" b="1" dirty="0" smtClean="0">
                <a:latin typeface="Times New Roman" panose="02020603050405020304" pitchFamily="18" charset="0"/>
                <a:cs typeface="Times New Roman" panose="02020603050405020304" pitchFamily="18" charset="0"/>
              </a:rPr>
              <a:t>AVPU scale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It is an acronym from( Alert, Verbal, Pain, Unresponsive) it is a system by which a health care professional can measure and records a patient level of consciousness</a:t>
            </a:r>
          </a:p>
          <a:p>
            <a:r>
              <a:rPr lang="en-US" dirty="0" smtClean="0">
                <a:latin typeface="Times New Roman" panose="02020603050405020304" pitchFamily="18" charset="0"/>
                <a:cs typeface="Times New Roman" panose="02020603050405020304" pitchFamily="18" charset="0"/>
              </a:rPr>
              <a:t>It is mostly used in emergency medicine protocol </a:t>
            </a:r>
          </a:p>
          <a:p>
            <a:r>
              <a:rPr lang="en-US" dirty="0" smtClean="0">
                <a:latin typeface="Times New Roman" panose="02020603050405020304" pitchFamily="18" charset="0"/>
                <a:cs typeface="Times New Roman" panose="02020603050405020304" pitchFamily="18" charset="0"/>
              </a:rPr>
              <a:t>It is simplification of GCS which assess the patient response in 3 measures; eyes, voice and motor skills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13027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Alert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t>The patient is fully a wake although not necessarily oriented this patient will have spontaneously opens eyes will respond to voice(although may be confused) and will have bodily motor function.</a:t>
            </a:r>
          </a:p>
          <a:p>
            <a:endParaRPr lang="en-US" dirty="0" smtClean="0"/>
          </a:p>
          <a:p>
            <a:endParaRPr lang="en-US" dirty="0"/>
          </a:p>
        </p:txBody>
      </p:sp>
    </p:spTree>
    <p:extLst>
      <p:ext uri="{BB962C8B-B14F-4D97-AF65-F5344CB8AC3E}">
        <p14:creationId xmlns:p14="http://schemas.microsoft.com/office/powerpoint/2010/main" val="6847058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Verbal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 patient make some kind of response when you talk to them, which would be in any of the three components measures of the eyes, voice or motor e.g. patient eye open </a:t>
            </a:r>
            <a:r>
              <a:rPr lang="en-US" dirty="0">
                <a:latin typeface="Times New Roman" panose="02020603050405020304" pitchFamily="18" charset="0"/>
                <a:cs typeface="Times New Roman" panose="02020603050405020304" pitchFamily="18" charset="0"/>
              </a:rPr>
              <a:t>w</a:t>
            </a:r>
            <a:r>
              <a:rPr lang="en-US" dirty="0" smtClean="0">
                <a:latin typeface="Times New Roman" panose="02020603050405020304" pitchFamily="18" charset="0"/>
                <a:cs typeface="Times New Roman" panose="02020603050405020304" pitchFamily="18" charset="0"/>
              </a:rPr>
              <a:t>hen asked if they `are you okay?</a:t>
            </a:r>
          </a:p>
          <a:p>
            <a:r>
              <a:rPr lang="en-US" dirty="0" smtClean="0">
                <a:latin typeface="Times New Roman" panose="02020603050405020304" pitchFamily="18" charset="0"/>
                <a:cs typeface="Times New Roman" panose="02020603050405020304" pitchFamily="18" charset="0"/>
              </a:rPr>
              <a:t>The response could be as little as a grunt or slight movement of a limb when prompted by the voice</a:t>
            </a:r>
          </a:p>
        </p:txBody>
      </p:sp>
    </p:spTree>
    <p:extLst>
      <p:ext uri="{BB962C8B-B14F-4D97-AF65-F5344CB8AC3E}">
        <p14:creationId xmlns:p14="http://schemas.microsoft.com/office/powerpoint/2010/main" val="1667732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Module units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latin typeface="Times New Roman" panose="02020603050405020304" pitchFamily="18" charset="0"/>
                <a:cs typeface="Times New Roman" panose="02020603050405020304" pitchFamily="18" charset="0"/>
              </a:rPr>
              <a:t>The nursing process</a:t>
            </a:r>
          </a:p>
          <a:p>
            <a:pPr marL="514350" indent="-514350">
              <a:buFont typeface="+mj-lt"/>
              <a:buAutoNum type="arabicPeriod"/>
            </a:pPr>
            <a:r>
              <a:rPr lang="en-US" dirty="0" smtClean="0">
                <a:latin typeface="Times New Roman" panose="02020603050405020304" pitchFamily="18" charset="0"/>
                <a:cs typeface="Times New Roman" panose="02020603050405020304" pitchFamily="18" charset="0"/>
              </a:rPr>
              <a:t>Critically ill and unconscious patients</a:t>
            </a:r>
          </a:p>
          <a:p>
            <a:pPr marL="514350" indent="-514350">
              <a:buFont typeface="+mj-lt"/>
              <a:buAutoNum type="arabicPeriod"/>
            </a:pPr>
            <a:r>
              <a:rPr lang="en-US" dirty="0" smtClean="0">
                <a:latin typeface="Times New Roman" panose="02020603050405020304" pitchFamily="18" charset="0"/>
                <a:cs typeface="Times New Roman" panose="02020603050405020304" pitchFamily="18" charset="0"/>
              </a:rPr>
              <a:t>Introduction to care study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87171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Pain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9140687" cy="3710471"/>
          </a:xfrm>
        </p:spPr>
        <p:txBody>
          <a:bodyPr>
            <a:noAutofit/>
          </a:bodyPr>
          <a:lstStyle/>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The patient makes a respond on the application of the pain stimulus</a:t>
            </a:r>
          </a:p>
          <a:p>
            <a:pPr>
              <a:buFont typeface="Wingdings" panose="05000000000000000000" pitchFamily="2" charset="2"/>
              <a:buChar char="§"/>
            </a:pPr>
            <a:r>
              <a:rPr lang="en-US" dirty="0" smtClean="0">
                <a:latin typeface="Times New Roman" panose="02020603050405020304" pitchFamily="18" charset="0"/>
                <a:cs typeface="Times New Roman" panose="02020603050405020304" pitchFamily="18" charset="0"/>
              </a:rPr>
              <a:t>Like the sternal rub, squeezing the fingers.</a:t>
            </a:r>
          </a:p>
          <a:p>
            <a:pPr>
              <a:buFont typeface="Wingdings" panose="05000000000000000000" pitchFamily="2" charset="2"/>
              <a:buChar char="§"/>
            </a:pPr>
            <a:r>
              <a:rPr lang="en-US" dirty="0" smtClean="0">
                <a:latin typeface="Times New Roman" panose="02020603050405020304" pitchFamily="18" charset="0"/>
                <a:cs typeface="Times New Roman" panose="02020603050405020304" pitchFamily="18" charset="0"/>
              </a:rPr>
              <a:t>The patient with some level of consciousness(a fully conscious patient will not require a pain stimulus )</a:t>
            </a:r>
          </a:p>
          <a:p>
            <a:pPr>
              <a:buFont typeface="Wingdings" panose="05000000000000000000" pitchFamily="2" charset="2"/>
              <a:buChar char="§"/>
            </a:pPr>
            <a:r>
              <a:rPr lang="en-US" dirty="0" smtClean="0">
                <a:latin typeface="Times New Roman" panose="02020603050405020304" pitchFamily="18" charset="0"/>
                <a:cs typeface="Times New Roman" panose="02020603050405020304" pitchFamily="18" charset="0"/>
              </a:rPr>
              <a:t>May respond by using the their voice, moving the eyes or moving part of the body.</a:t>
            </a:r>
          </a:p>
          <a:p>
            <a:pPr>
              <a:buFont typeface="Wingdings" panose="05000000000000000000" pitchFamily="2" charset="2"/>
              <a:buChar char="§"/>
            </a:pPr>
            <a:endParaRPr lang="en-US" dirty="0" smtClean="0">
              <a:latin typeface="Times New Roman" panose="02020603050405020304" pitchFamily="18" charset="0"/>
              <a:cs typeface="Times New Roman" panose="02020603050405020304" pitchFamily="18" charset="0"/>
            </a:endParaRP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0</a:t>
            </a:r>
          </a:p>
          <a:p>
            <a:endParaRPr lang="en-US" dirty="0"/>
          </a:p>
        </p:txBody>
      </p:sp>
    </p:spTree>
    <p:extLst>
      <p:ext uri="{BB962C8B-B14F-4D97-AF65-F5344CB8AC3E}">
        <p14:creationId xmlns:p14="http://schemas.microsoft.com/office/powerpoint/2010/main" val="25209199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unresponsive</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It is sometimes noted as unconscious </a:t>
            </a:r>
          </a:p>
          <a:p>
            <a:r>
              <a:rPr lang="en-US" dirty="0" smtClean="0">
                <a:latin typeface="Times New Roman" panose="02020603050405020304" pitchFamily="18" charset="0"/>
                <a:cs typeface="Times New Roman" panose="02020603050405020304" pitchFamily="18" charset="0"/>
              </a:rPr>
              <a:t>This outcome is recorded if the patient  does not give any eye, voice or motor response to voice or pain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05885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Times New Roman" panose="02020603050405020304" pitchFamily="18" charset="0"/>
                <a:cs typeface="Times New Roman" panose="02020603050405020304" pitchFamily="18" charset="0"/>
              </a:rPr>
              <a:t>Summary of Glasgow coma scale</a:t>
            </a:r>
            <a:endParaRPr lang="en-US" sz="36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6921116"/>
              </p:ext>
            </p:extLst>
          </p:nvPr>
        </p:nvGraphicFramePr>
        <p:xfrm>
          <a:off x="1378038" y="1375559"/>
          <a:ext cx="8628847" cy="5547360"/>
        </p:xfrm>
        <a:graphic>
          <a:graphicData uri="http://schemas.openxmlformats.org/drawingml/2006/table">
            <a:tbl>
              <a:tblPr firstRow="1" bandRow="1">
                <a:tableStyleId>{5C22544A-7EE6-4342-B048-85BDC9FD1C3A}</a:tableStyleId>
              </a:tblPr>
              <a:tblGrid>
                <a:gridCol w="2942061"/>
                <a:gridCol w="3780712"/>
                <a:gridCol w="1906074"/>
              </a:tblGrid>
              <a:tr h="392113">
                <a:tc>
                  <a:txBody>
                    <a:bodyPr/>
                    <a:lstStyle/>
                    <a:p>
                      <a:r>
                        <a:rPr lang="en-US" sz="2000" b="1" dirty="0" smtClean="0">
                          <a:latin typeface="Times New Roman" panose="02020603050405020304" pitchFamily="18" charset="0"/>
                          <a:cs typeface="Times New Roman" panose="02020603050405020304" pitchFamily="18" charset="0"/>
                        </a:rPr>
                        <a:t>Behavior</a:t>
                      </a:r>
                      <a:r>
                        <a:rPr lang="en-US" sz="2000" b="1" baseline="0" dirty="0" smtClean="0">
                          <a:latin typeface="Times New Roman" panose="02020603050405020304" pitchFamily="18" charset="0"/>
                          <a:cs typeface="Times New Roman" panose="02020603050405020304" pitchFamily="18" charset="0"/>
                        </a:rPr>
                        <a:t> </a:t>
                      </a:r>
                      <a:endParaRPr lang="en-US" sz="2000" b="1"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Response </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score</a:t>
                      </a:r>
                      <a:endParaRPr lang="en-US" sz="2000" dirty="0">
                        <a:latin typeface="Times New Roman" panose="02020603050405020304" pitchFamily="18" charset="0"/>
                        <a:cs typeface="Times New Roman" panose="02020603050405020304" pitchFamily="18" charset="0"/>
                      </a:endParaRPr>
                    </a:p>
                  </a:txBody>
                  <a:tcPr/>
                </a:tc>
              </a:tr>
              <a:tr h="1231273">
                <a:tc>
                  <a:txBody>
                    <a:bodyPr/>
                    <a:lstStyle/>
                    <a:p>
                      <a:pPr algn="l"/>
                      <a:r>
                        <a:rPr lang="en-US" sz="2000" dirty="0" smtClean="0">
                          <a:latin typeface="Times New Roman" panose="02020603050405020304" pitchFamily="18" charset="0"/>
                          <a:cs typeface="Times New Roman" panose="02020603050405020304" pitchFamily="18" charset="0"/>
                        </a:rPr>
                        <a:t>Eye opening</a:t>
                      </a:r>
                      <a:r>
                        <a:rPr lang="en-US" sz="2000" baseline="0" dirty="0" smtClean="0">
                          <a:latin typeface="Times New Roman" panose="02020603050405020304" pitchFamily="18" charset="0"/>
                          <a:cs typeface="Times New Roman" panose="02020603050405020304" pitchFamily="18" charset="0"/>
                        </a:rPr>
                        <a:t> response</a:t>
                      </a:r>
                      <a:endParaRPr lang="en-US" sz="2000" dirty="0">
                        <a:latin typeface="Times New Roman" panose="02020603050405020304" pitchFamily="18" charset="0"/>
                        <a:cs typeface="Times New Roman" panose="02020603050405020304" pitchFamily="18" charset="0"/>
                      </a:endParaRPr>
                    </a:p>
                  </a:txBody>
                  <a:tcPr/>
                </a:tc>
                <a:tc>
                  <a:txBody>
                    <a:bodyPr/>
                    <a:lstStyle/>
                    <a:p>
                      <a:pPr algn="l"/>
                      <a:r>
                        <a:rPr lang="en-US" sz="2000" dirty="0" smtClean="0">
                          <a:latin typeface="Times New Roman" panose="02020603050405020304" pitchFamily="18" charset="0"/>
                          <a:cs typeface="Times New Roman" panose="02020603050405020304" pitchFamily="18" charset="0"/>
                        </a:rPr>
                        <a:t>Spontaneous</a:t>
                      </a:r>
                    </a:p>
                    <a:p>
                      <a:pPr algn="l"/>
                      <a:r>
                        <a:rPr lang="en-US" sz="2000" dirty="0" smtClean="0">
                          <a:latin typeface="Times New Roman" panose="02020603050405020304" pitchFamily="18" charset="0"/>
                          <a:cs typeface="Times New Roman" panose="02020603050405020304" pitchFamily="18" charset="0"/>
                        </a:rPr>
                        <a:t>To verbal command</a:t>
                      </a:r>
                    </a:p>
                    <a:p>
                      <a:pPr algn="l"/>
                      <a:r>
                        <a:rPr lang="en-US" sz="2000" dirty="0" smtClean="0">
                          <a:latin typeface="Times New Roman" panose="02020603050405020304" pitchFamily="18" charset="0"/>
                          <a:cs typeface="Times New Roman" panose="02020603050405020304" pitchFamily="18" charset="0"/>
                        </a:rPr>
                        <a:t>To pain</a:t>
                      </a:r>
                    </a:p>
                    <a:p>
                      <a:pPr algn="l"/>
                      <a:r>
                        <a:rPr lang="en-US" sz="2000" dirty="0" smtClean="0">
                          <a:latin typeface="Times New Roman" panose="02020603050405020304" pitchFamily="18" charset="0"/>
                          <a:cs typeface="Times New Roman" panose="02020603050405020304" pitchFamily="18" charset="0"/>
                        </a:rPr>
                        <a:t>No response</a:t>
                      </a:r>
                      <a:endParaRPr lang="en-US" sz="2000" dirty="0">
                        <a:latin typeface="Times New Roman" panose="02020603050405020304" pitchFamily="18" charset="0"/>
                        <a:cs typeface="Times New Roman" panose="02020603050405020304" pitchFamily="18" charset="0"/>
                      </a:endParaRPr>
                    </a:p>
                  </a:txBody>
                  <a:tcPr/>
                </a:tc>
                <a:tc>
                  <a:txBody>
                    <a:bodyPr/>
                    <a:lstStyle/>
                    <a:p>
                      <a:pPr algn="l"/>
                      <a:r>
                        <a:rPr lang="en-US" sz="2000" dirty="0" smtClean="0">
                          <a:latin typeface="Times New Roman" panose="02020603050405020304" pitchFamily="18" charset="0"/>
                          <a:cs typeface="Times New Roman" panose="02020603050405020304" pitchFamily="18" charset="0"/>
                        </a:rPr>
                        <a:t>4</a:t>
                      </a:r>
                    </a:p>
                    <a:p>
                      <a:pPr algn="l"/>
                      <a:r>
                        <a:rPr lang="en-US" sz="2000" dirty="0" smtClean="0">
                          <a:latin typeface="Times New Roman" panose="02020603050405020304" pitchFamily="18" charset="0"/>
                          <a:cs typeface="Times New Roman" panose="02020603050405020304" pitchFamily="18" charset="0"/>
                        </a:rPr>
                        <a:t>3</a:t>
                      </a:r>
                    </a:p>
                    <a:p>
                      <a:pPr algn="l"/>
                      <a:r>
                        <a:rPr lang="en-US" sz="2000" dirty="0" smtClean="0">
                          <a:latin typeface="Times New Roman" panose="02020603050405020304" pitchFamily="18" charset="0"/>
                          <a:cs typeface="Times New Roman" panose="02020603050405020304" pitchFamily="18" charset="0"/>
                        </a:rPr>
                        <a:t>2</a:t>
                      </a:r>
                    </a:p>
                    <a:p>
                      <a:pPr algn="l"/>
                      <a:r>
                        <a:rPr lang="en-US" sz="2000" dirty="0" smtClean="0">
                          <a:latin typeface="Times New Roman" panose="02020603050405020304" pitchFamily="18" charset="0"/>
                          <a:cs typeface="Times New Roman" panose="02020603050405020304" pitchFamily="18" charset="0"/>
                        </a:rPr>
                        <a:t>1</a:t>
                      </a:r>
                      <a:endParaRPr lang="en-US" sz="2000" dirty="0">
                        <a:latin typeface="Times New Roman" panose="02020603050405020304" pitchFamily="18" charset="0"/>
                        <a:cs typeface="Times New Roman" panose="02020603050405020304" pitchFamily="18" charset="0"/>
                      </a:endParaRPr>
                    </a:p>
                  </a:txBody>
                  <a:tcPr/>
                </a:tc>
              </a:tr>
              <a:tr h="1517616">
                <a:tc>
                  <a:txBody>
                    <a:bodyPr/>
                    <a:lstStyle/>
                    <a:p>
                      <a:r>
                        <a:rPr lang="en-US" sz="2000" dirty="0" smtClean="0">
                          <a:latin typeface="Times New Roman" panose="02020603050405020304" pitchFamily="18" charset="0"/>
                          <a:cs typeface="Times New Roman" panose="02020603050405020304" pitchFamily="18" charset="0"/>
                        </a:rPr>
                        <a:t>Best verbal response</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Oriented, conversing</a:t>
                      </a:r>
                    </a:p>
                    <a:p>
                      <a:r>
                        <a:rPr lang="en-US" sz="2000" dirty="0" smtClean="0">
                          <a:latin typeface="Times New Roman" panose="02020603050405020304" pitchFamily="18" charset="0"/>
                          <a:cs typeface="Times New Roman" panose="02020603050405020304" pitchFamily="18" charset="0"/>
                        </a:rPr>
                        <a:t>Disoriented, conversing</a:t>
                      </a:r>
                    </a:p>
                    <a:p>
                      <a:r>
                        <a:rPr lang="en-US" sz="2000" dirty="0" smtClean="0">
                          <a:latin typeface="Times New Roman" panose="02020603050405020304" pitchFamily="18" charset="0"/>
                          <a:cs typeface="Times New Roman" panose="02020603050405020304" pitchFamily="18" charset="0"/>
                        </a:rPr>
                        <a:t>Use of inappropriate words</a:t>
                      </a:r>
                    </a:p>
                    <a:p>
                      <a:r>
                        <a:rPr lang="en-US" sz="2000" dirty="0" smtClean="0">
                          <a:latin typeface="Times New Roman" panose="02020603050405020304" pitchFamily="18" charset="0"/>
                          <a:cs typeface="Times New Roman" panose="02020603050405020304" pitchFamily="18" charset="0"/>
                        </a:rPr>
                        <a:t>Incomprehensible</a:t>
                      </a:r>
                      <a:r>
                        <a:rPr lang="en-US" sz="2000" baseline="0" dirty="0" smtClean="0">
                          <a:latin typeface="Times New Roman" panose="02020603050405020304" pitchFamily="18" charset="0"/>
                          <a:cs typeface="Times New Roman" panose="02020603050405020304" pitchFamily="18" charset="0"/>
                        </a:rPr>
                        <a:t> sounds</a:t>
                      </a:r>
                    </a:p>
                    <a:p>
                      <a:r>
                        <a:rPr lang="en-US" sz="2000" baseline="0" dirty="0" smtClean="0">
                          <a:latin typeface="Times New Roman" panose="02020603050405020304" pitchFamily="18" charset="0"/>
                          <a:cs typeface="Times New Roman" panose="02020603050405020304" pitchFamily="18" charset="0"/>
                        </a:rPr>
                        <a:t>No response</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5</a:t>
                      </a:r>
                    </a:p>
                    <a:p>
                      <a:r>
                        <a:rPr lang="en-US" sz="2000" dirty="0" smtClean="0">
                          <a:latin typeface="Times New Roman" panose="02020603050405020304" pitchFamily="18" charset="0"/>
                          <a:cs typeface="Times New Roman" panose="02020603050405020304" pitchFamily="18" charset="0"/>
                        </a:rPr>
                        <a:t>4</a:t>
                      </a:r>
                    </a:p>
                    <a:p>
                      <a:r>
                        <a:rPr lang="en-US" sz="2000" dirty="0" smtClean="0">
                          <a:latin typeface="Times New Roman" panose="02020603050405020304" pitchFamily="18" charset="0"/>
                          <a:cs typeface="Times New Roman" panose="02020603050405020304" pitchFamily="18" charset="0"/>
                        </a:rPr>
                        <a:t>3</a:t>
                      </a:r>
                    </a:p>
                    <a:p>
                      <a:r>
                        <a:rPr lang="en-US" sz="2000" dirty="0" smtClean="0">
                          <a:latin typeface="Times New Roman" panose="02020603050405020304" pitchFamily="18" charset="0"/>
                          <a:cs typeface="Times New Roman" panose="02020603050405020304" pitchFamily="18" charset="0"/>
                        </a:rPr>
                        <a:t>2</a:t>
                      </a:r>
                    </a:p>
                    <a:p>
                      <a:r>
                        <a:rPr lang="en-US" sz="2000" dirty="0" smtClean="0">
                          <a:latin typeface="Times New Roman" panose="02020603050405020304" pitchFamily="18" charset="0"/>
                          <a:cs typeface="Times New Roman" panose="02020603050405020304" pitchFamily="18" charset="0"/>
                        </a:rPr>
                        <a:t>1</a:t>
                      </a:r>
                      <a:endParaRPr lang="en-US" sz="2000" dirty="0">
                        <a:latin typeface="Times New Roman" panose="02020603050405020304" pitchFamily="18" charset="0"/>
                        <a:cs typeface="Times New Roman" panose="02020603050405020304" pitchFamily="18" charset="0"/>
                      </a:endParaRPr>
                    </a:p>
                  </a:txBody>
                  <a:tcPr/>
                </a:tc>
              </a:tr>
              <a:tr h="2090301">
                <a:tc>
                  <a:txBody>
                    <a:bodyPr/>
                    <a:lstStyle/>
                    <a:p>
                      <a:r>
                        <a:rPr lang="en-US" sz="2000" dirty="0" smtClean="0">
                          <a:latin typeface="Times New Roman" panose="02020603050405020304" pitchFamily="18" charset="0"/>
                          <a:cs typeface="Times New Roman" panose="02020603050405020304" pitchFamily="18" charset="0"/>
                        </a:rPr>
                        <a:t>Best motor response </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Obeys commands</a:t>
                      </a:r>
                    </a:p>
                    <a:p>
                      <a:r>
                        <a:rPr lang="en-US" sz="2000" dirty="0" smtClean="0">
                          <a:latin typeface="Times New Roman" panose="02020603050405020304" pitchFamily="18" charset="0"/>
                          <a:cs typeface="Times New Roman" panose="02020603050405020304" pitchFamily="18" charset="0"/>
                        </a:rPr>
                        <a:t>Moves to pain</a:t>
                      </a:r>
                    </a:p>
                    <a:p>
                      <a:r>
                        <a:rPr lang="en-US" sz="2000" dirty="0" smtClean="0">
                          <a:latin typeface="Times New Roman" panose="02020603050405020304" pitchFamily="18" charset="0"/>
                          <a:cs typeface="Times New Roman" panose="02020603050405020304" pitchFamily="18" charset="0"/>
                        </a:rPr>
                        <a:t>Flexion withdrawal to pain</a:t>
                      </a:r>
                    </a:p>
                    <a:p>
                      <a:r>
                        <a:rPr lang="en-US" sz="2000" dirty="0" smtClean="0">
                          <a:latin typeface="Times New Roman" panose="02020603050405020304" pitchFamily="18" charset="0"/>
                          <a:cs typeface="Times New Roman" panose="02020603050405020304" pitchFamily="18" charset="0"/>
                        </a:rPr>
                        <a:t>Abnormal posturing decorticate</a:t>
                      </a:r>
                    </a:p>
                    <a:p>
                      <a:r>
                        <a:rPr lang="en-US" sz="2000" dirty="0" smtClean="0">
                          <a:latin typeface="Times New Roman" panose="02020603050405020304" pitchFamily="18" charset="0"/>
                          <a:cs typeface="Times New Roman" panose="02020603050405020304" pitchFamily="18" charset="0"/>
                        </a:rPr>
                        <a:t>Abnormal posturing- decerebrate</a:t>
                      </a:r>
                    </a:p>
                    <a:p>
                      <a:r>
                        <a:rPr lang="en-US" sz="2000" dirty="0" smtClean="0">
                          <a:latin typeface="Times New Roman" panose="02020603050405020304" pitchFamily="18" charset="0"/>
                          <a:cs typeface="Times New Roman" panose="02020603050405020304" pitchFamily="18" charset="0"/>
                        </a:rPr>
                        <a:t>No</a:t>
                      </a:r>
                      <a:r>
                        <a:rPr lang="en-US" sz="2000" baseline="0" dirty="0" smtClean="0">
                          <a:latin typeface="Times New Roman" panose="02020603050405020304" pitchFamily="18" charset="0"/>
                          <a:cs typeface="Times New Roman" panose="02020603050405020304" pitchFamily="18" charset="0"/>
                        </a:rPr>
                        <a:t> response</a:t>
                      </a:r>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6</a:t>
                      </a:r>
                    </a:p>
                    <a:p>
                      <a:r>
                        <a:rPr lang="en-US" sz="2000" dirty="0" smtClean="0">
                          <a:latin typeface="Times New Roman" panose="02020603050405020304" pitchFamily="18" charset="0"/>
                          <a:cs typeface="Times New Roman" panose="02020603050405020304" pitchFamily="18" charset="0"/>
                        </a:rPr>
                        <a:t>5</a:t>
                      </a:r>
                    </a:p>
                    <a:p>
                      <a:r>
                        <a:rPr lang="en-US" sz="2000" dirty="0" smtClean="0">
                          <a:latin typeface="Times New Roman" panose="02020603050405020304" pitchFamily="18" charset="0"/>
                          <a:cs typeface="Times New Roman" panose="02020603050405020304" pitchFamily="18" charset="0"/>
                        </a:rPr>
                        <a:t>4</a:t>
                      </a:r>
                    </a:p>
                    <a:p>
                      <a:r>
                        <a:rPr lang="en-US" sz="2000" dirty="0" smtClean="0">
                          <a:latin typeface="Times New Roman" panose="02020603050405020304" pitchFamily="18" charset="0"/>
                          <a:cs typeface="Times New Roman" panose="02020603050405020304" pitchFamily="18" charset="0"/>
                        </a:rPr>
                        <a:t>3</a:t>
                      </a:r>
                    </a:p>
                    <a:p>
                      <a:r>
                        <a:rPr lang="en-US" sz="2000" dirty="0" smtClean="0">
                          <a:latin typeface="Times New Roman" panose="02020603050405020304" pitchFamily="18" charset="0"/>
                          <a:cs typeface="Times New Roman" panose="02020603050405020304" pitchFamily="18" charset="0"/>
                        </a:rPr>
                        <a:t>2</a:t>
                      </a:r>
                    </a:p>
                    <a:p>
                      <a:r>
                        <a:rPr lang="en-US" sz="2000" dirty="0" smtClean="0">
                          <a:latin typeface="Times New Roman" panose="02020603050405020304" pitchFamily="18" charset="0"/>
                          <a:cs typeface="Times New Roman" panose="02020603050405020304" pitchFamily="18" charset="0"/>
                        </a:rPr>
                        <a:t>1</a:t>
                      </a:r>
                      <a:endParaRPr lang="en-US"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139592403"/>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Management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M</a:t>
            </a:r>
            <a:r>
              <a:rPr lang="en-US" b="1" dirty="0" smtClean="0">
                <a:latin typeface="Times New Roman" panose="02020603050405020304" pitchFamily="18" charset="0"/>
                <a:cs typeface="Times New Roman" panose="02020603050405020304" pitchFamily="18" charset="0"/>
              </a:rPr>
              <a:t>aintain patent airway</a:t>
            </a:r>
          </a:p>
          <a:p>
            <a:r>
              <a:rPr lang="en-US" dirty="0" smtClean="0">
                <a:latin typeface="Times New Roman" panose="02020603050405020304" pitchFamily="18" charset="0"/>
                <a:cs typeface="Times New Roman" panose="02020603050405020304" pitchFamily="18" charset="0"/>
              </a:rPr>
              <a:t>Basic </a:t>
            </a:r>
            <a:r>
              <a:rPr lang="en-US" dirty="0">
                <a:latin typeface="Times New Roman" panose="02020603050405020304" pitchFamily="18" charset="0"/>
                <a:cs typeface="Times New Roman" panose="02020603050405020304" pitchFamily="18" charset="0"/>
              </a:rPr>
              <a:t>ventilatory support/airway care - that is, airway control through </a:t>
            </a:r>
            <a:r>
              <a:rPr lang="en-US" sz="3600" dirty="0">
                <a:latin typeface="Times New Roman" panose="02020603050405020304" pitchFamily="18" charset="0"/>
                <a:cs typeface="Times New Roman" panose="02020603050405020304" pitchFamily="18" charset="0"/>
              </a:rPr>
              <a:t>positioning</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recovery position is best as it encourages drainage of secretions from the oral cavity</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Suction of the airways to remove secretion and administration of oxygen, intubation of the trachea and artificial ventilation may be required.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80391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stretch>
            <a:fillRect/>
          </a:stretch>
        </p:blipFill>
        <p:spPr>
          <a:xfrm>
            <a:off x="4367212" y="2691606"/>
            <a:ext cx="3457575" cy="2619375"/>
          </a:xfrm>
          <a:prstGeom prst="rect">
            <a:avLst/>
          </a:prstGeom>
        </p:spPr>
      </p:pic>
    </p:spTree>
    <p:extLst>
      <p:ext uri="{BB962C8B-B14F-4D97-AF65-F5344CB8AC3E}">
        <p14:creationId xmlns:p14="http://schemas.microsoft.com/office/powerpoint/2010/main" val="967737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smtClean="0">
                <a:latin typeface="Times New Roman" panose="02020603050405020304" pitchFamily="18" charset="0"/>
                <a:cs typeface="Times New Roman" panose="02020603050405020304" pitchFamily="18" charset="0"/>
              </a:rPr>
              <a:t>Cont</a:t>
            </a:r>
            <a:r>
              <a:rPr lang="en-US" sz="3600" b="1" dirty="0" smtClean="0">
                <a:latin typeface="Times New Roman" panose="02020603050405020304" pitchFamily="18" charset="0"/>
                <a:cs typeface="Times New Roman" panose="02020603050405020304" pitchFamily="18" charset="0"/>
              </a:rPr>
              <a: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t>Monitoring of respiration - to detect any changes that may indicate complication, for example, increase in respiration rate, abnormal respiration </a:t>
            </a:r>
            <a:r>
              <a:rPr lang="en-US" dirty="0" smtClean="0"/>
              <a:t>sounds</a:t>
            </a:r>
            <a:r>
              <a:rPr lang="en-US" dirty="0"/>
              <a:t>.</a:t>
            </a:r>
            <a:r>
              <a:rPr lang="en-US" dirty="0" smtClean="0"/>
              <a:t> </a:t>
            </a:r>
            <a:endParaRPr lang="en-US" dirty="0"/>
          </a:p>
          <a:p>
            <a:r>
              <a:rPr lang="en-US" dirty="0"/>
              <a:t> </a:t>
            </a:r>
          </a:p>
          <a:p>
            <a:endParaRPr lang="en-US" dirty="0"/>
          </a:p>
        </p:txBody>
      </p:sp>
    </p:spTree>
    <p:extLst>
      <p:ext uri="{BB962C8B-B14F-4D97-AF65-F5344CB8AC3E}">
        <p14:creationId xmlns:p14="http://schemas.microsoft.com/office/powerpoint/2010/main" val="4540617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532" y="500062"/>
            <a:ext cx="10515600" cy="1325563"/>
          </a:xfrm>
        </p:spPr>
        <p:txBody>
          <a:bodyPr>
            <a:normAutofit/>
          </a:bodyPr>
          <a:lstStyle/>
          <a:p>
            <a:r>
              <a:rPr lang="en-US" sz="3600" b="1" dirty="0" smtClean="0">
                <a:latin typeface="Times New Roman" panose="02020603050405020304" pitchFamily="18" charset="0"/>
                <a:cs typeface="Times New Roman" panose="02020603050405020304" pitchFamily="18" charset="0"/>
              </a:rPr>
              <a:t>Circulation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Ensuring adequate circulation - this is achieved through maintaining adequate blood volume by administering enough fluids through the intravenous route to supplement the nasal gastric tube feeding.</a:t>
            </a:r>
          </a:p>
          <a:p>
            <a:r>
              <a:rPr lang="en-US" dirty="0">
                <a:latin typeface="Times New Roman" panose="02020603050405020304" pitchFamily="18" charset="0"/>
                <a:cs typeface="Times New Roman" panose="02020603050405020304" pitchFamily="18" charset="0"/>
              </a:rPr>
              <a:t> A meticulous input/output chart must be maintained. The use of physiotherapy to exercise the joints and muscles also helps to improve circulation.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Monitoring </a:t>
            </a:r>
            <a:r>
              <a:rPr lang="en-US" dirty="0">
                <a:latin typeface="Times New Roman" panose="02020603050405020304" pitchFamily="18" charset="0"/>
                <a:cs typeface="Times New Roman" panose="02020603050405020304" pitchFamily="18" charset="0"/>
              </a:rPr>
              <a:t>of circulation functions by taking and recording blood pressure and pulse rates, ECG, and oxygen saturation are important.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39551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Nutrition</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Nutritional management - can be achieved through insertion of a nasal gastric tube and using it for feeding.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intravenous route is also used to give parenteral feeds if the patient is not digesting, and to maintain fluid and electrolyte balances.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Intravenous </a:t>
            </a:r>
            <a:r>
              <a:rPr lang="en-US" dirty="0">
                <a:latin typeface="Times New Roman" panose="02020603050405020304" pitchFamily="18" charset="0"/>
                <a:cs typeface="Times New Roman" panose="02020603050405020304" pitchFamily="18" charset="0"/>
              </a:rPr>
              <a:t>fluids are selected and administered to meet the electrolyte need in the body. </a:t>
            </a:r>
          </a:p>
          <a:p>
            <a:pPr mar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73001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Skin integrity</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Skin integrity - is maintained through proper skin hygiene, which includes daily bathing, </a:t>
            </a:r>
            <a:r>
              <a:rPr lang="en-US" dirty="0" smtClean="0">
                <a:latin typeface="Times New Roman" panose="02020603050405020304" pitchFamily="18" charset="0"/>
                <a:cs typeface="Times New Roman" panose="02020603050405020304" pitchFamily="18" charset="0"/>
              </a:rPr>
              <a:t>two hourly </a:t>
            </a:r>
            <a:r>
              <a:rPr lang="en-US" dirty="0">
                <a:latin typeface="Times New Roman" panose="02020603050405020304" pitchFamily="18" charset="0"/>
                <a:cs typeface="Times New Roman" panose="02020603050405020304" pitchFamily="18" charset="0"/>
              </a:rPr>
              <a:t>turning of the patient and keeping the patient's bed linen clean and </a:t>
            </a:r>
            <a:r>
              <a:rPr lang="en-US" dirty="0" smtClean="0">
                <a:latin typeface="Times New Roman" panose="02020603050405020304" pitchFamily="18" charset="0"/>
                <a:cs typeface="Times New Roman" panose="02020603050405020304" pitchFamily="18" charset="0"/>
              </a:rPr>
              <a:t>dry.</a:t>
            </a: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05265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Elimination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Elimination </a:t>
            </a:r>
            <a:r>
              <a:rPr lang="en-US" dirty="0">
                <a:latin typeface="Times New Roman" panose="02020603050405020304" pitchFamily="18" charset="0"/>
                <a:cs typeface="Times New Roman" panose="02020603050405020304" pitchFamily="18" charset="0"/>
              </a:rPr>
              <a:t>adequate fluid intake ensures that kidney function is maintained. </a:t>
            </a:r>
          </a:p>
          <a:p>
            <a:r>
              <a:rPr lang="en-US" dirty="0">
                <a:latin typeface="Times New Roman" panose="02020603050405020304" pitchFamily="18" charset="0"/>
                <a:cs typeface="Times New Roman" panose="02020603050405020304" pitchFamily="18" charset="0"/>
              </a:rPr>
              <a:t>Some patients may require </a:t>
            </a:r>
            <a:r>
              <a:rPr lang="en-US" dirty="0" smtClean="0">
                <a:latin typeface="Times New Roman" panose="02020603050405020304" pitchFamily="18" charset="0"/>
                <a:cs typeface="Times New Roman" panose="02020603050405020304" pitchFamily="18" charset="0"/>
              </a:rPr>
              <a:t>catheterization </a:t>
            </a:r>
            <a:r>
              <a:rPr lang="en-US" dirty="0">
                <a:latin typeface="Times New Roman" panose="02020603050405020304" pitchFamily="18" charset="0"/>
                <a:cs typeface="Times New Roman" panose="02020603050405020304" pitchFamily="18" charset="0"/>
              </a:rPr>
              <a:t>to keep them dry and for proper monitoring of urine production. </a:t>
            </a:r>
          </a:p>
          <a:p>
            <a:r>
              <a:rPr lang="en-US" dirty="0">
                <a:latin typeface="Times New Roman" panose="02020603050405020304" pitchFamily="18" charset="0"/>
                <a:cs typeface="Times New Roman" panose="02020603050405020304" pitchFamily="18" charset="0"/>
              </a:rPr>
              <a:t>Adequate fluids and feeding help to maintain bowel motion. </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3559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latin typeface="Times New Roman" panose="02020603050405020304" pitchFamily="18" charset="0"/>
                <a:cs typeface="Times New Roman" panose="02020603050405020304" pitchFamily="18" charset="0"/>
              </a:rPr>
              <a:t>CRITICALLY</a:t>
            </a:r>
            <a:r>
              <a:rPr lang="en-US" sz="2800"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ILL AND THE UNCONSCIOUS PATIENT</a:t>
            </a:r>
            <a:endParaRPr lang="en-US" sz="3600" dirty="0"/>
          </a:p>
        </p:txBody>
      </p:sp>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Objectives </a:t>
            </a:r>
            <a:endParaRPr lang="en-US" b="1"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By the end of the  topic, the learner should;</a:t>
            </a:r>
          </a:p>
          <a:p>
            <a:pPr marL="514350" indent="-514350">
              <a:buFont typeface="+mj-lt"/>
              <a:buAutoNum type="arabicParenR"/>
            </a:pPr>
            <a:r>
              <a:rPr lang="en-US" dirty="0" smtClean="0">
                <a:latin typeface="Times New Roman" panose="02020603050405020304" pitchFamily="18" charset="0"/>
                <a:cs typeface="Times New Roman" panose="02020603050405020304" pitchFamily="18" charset="0"/>
              </a:rPr>
              <a:t>Define  critically ill and unconscious patients</a:t>
            </a:r>
          </a:p>
          <a:p>
            <a:pPr marL="514350" indent="-514350">
              <a:buFont typeface="+mj-lt"/>
              <a:buAutoNum type="arabicParenR"/>
            </a:pPr>
            <a:r>
              <a:rPr lang="en-US" dirty="0" smtClean="0">
                <a:latin typeface="Times New Roman" panose="02020603050405020304" pitchFamily="18" charset="0"/>
                <a:cs typeface="Times New Roman" panose="02020603050405020304" pitchFamily="18" charset="0"/>
              </a:rPr>
              <a:t>Categorize and levels of unconsciousness </a:t>
            </a:r>
          </a:p>
          <a:p>
            <a:pPr marL="514350" indent="-514350">
              <a:buFont typeface="+mj-lt"/>
              <a:buAutoNum type="arabicParenR"/>
            </a:pPr>
            <a:r>
              <a:rPr lang="en-US" dirty="0" smtClean="0">
                <a:latin typeface="Times New Roman" panose="02020603050405020304" pitchFamily="18" charset="0"/>
                <a:cs typeface="Times New Roman" panose="02020603050405020304" pitchFamily="18" charset="0"/>
              </a:rPr>
              <a:t>Asses the patient using Glasgow coma scale and AVPU scale</a:t>
            </a:r>
          </a:p>
          <a:p>
            <a:pPr marL="514350" indent="-514350">
              <a:buFont typeface="+mj-lt"/>
              <a:buAutoNum type="arabicParenR"/>
            </a:pPr>
            <a:r>
              <a:rPr lang="en-US" dirty="0" smtClean="0">
                <a:latin typeface="Times New Roman" panose="02020603050405020304" pitchFamily="18" charset="0"/>
                <a:cs typeface="Times New Roman" panose="02020603050405020304" pitchFamily="18" charset="0"/>
              </a:rPr>
              <a:t>Manage critically ill and unconscious patients</a:t>
            </a:r>
          </a:p>
          <a:p>
            <a:pPr marL="514350" indent="-514350">
              <a:buFont typeface="+mj-lt"/>
              <a:buAutoNum type="arabicParenR"/>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6687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Psychosocial needs</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it includes </a:t>
            </a:r>
            <a:r>
              <a:rPr lang="en-US" dirty="0">
                <a:latin typeface="Times New Roman" panose="02020603050405020304" pitchFamily="18" charset="0"/>
                <a:cs typeface="Times New Roman" panose="02020603050405020304" pitchFamily="18" charset="0"/>
              </a:rPr>
              <a:t>addressing the patient by their name at all times, while providing care.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important to assume that the patient can hear and, therefore, you should inform the patient of any intended action that you intend to perform on them.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Relatives </a:t>
            </a:r>
            <a:r>
              <a:rPr lang="en-US" dirty="0">
                <a:latin typeface="Times New Roman" panose="02020603050405020304" pitchFamily="18" charset="0"/>
                <a:cs typeface="Times New Roman" panose="02020603050405020304" pitchFamily="18" charset="0"/>
              </a:rPr>
              <a:t>should be informed of patient's progress and encouraged to provide the social support necessary to reassure the patient that they are not abandoned. </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91721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General monitoring</a:t>
            </a:r>
            <a:r>
              <a:rPr lang="en-US" sz="3600"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of the vital signs</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This </a:t>
            </a:r>
            <a:r>
              <a:rPr lang="en-US" dirty="0">
                <a:latin typeface="Times New Roman" panose="02020603050405020304" pitchFamily="18" charset="0"/>
                <a:cs typeface="Times New Roman" panose="02020603050405020304" pitchFamily="18" charset="0"/>
              </a:rPr>
              <a:t>must be done to evaluate the patient's progress and identify early any impending complication.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You </a:t>
            </a:r>
            <a:r>
              <a:rPr lang="en-US" dirty="0">
                <a:latin typeface="Times New Roman" panose="02020603050405020304" pitchFamily="18" charset="0"/>
                <a:cs typeface="Times New Roman" panose="02020603050405020304" pitchFamily="18" charset="0"/>
              </a:rPr>
              <a:t>have addressed unconsciousness as a condition, however, it is important to note that it is a symptom to an underlying pathophysiological problem.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problem has to be identified and treated for the patient to recover completely. </a:t>
            </a:r>
          </a:p>
        </p:txBody>
      </p:sp>
    </p:spTree>
    <p:extLst>
      <p:ext uri="{BB962C8B-B14F-4D97-AF65-F5344CB8AC3E}">
        <p14:creationId xmlns:p14="http://schemas.microsoft.com/office/powerpoint/2010/main" val="20205841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REFERENCES</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a:latin typeface="Times New Roman" panose="02020603050405020304" pitchFamily="18" charset="0"/>
                <a:cs typeface="Times New Roman" panose="02020603050405020304" pitchFamily="18" charset="0"/>
              </a:rPr>
              <a:t>Hinkle, J and Cheerer, K</a:t>
            </a:r>
            <a:r>
              <a:rPr lang="en-US" dirty="0" smtClean="0">
                <a:latin typeface="Times New Roman" panose="02020603050405020304" pitchFamily="18" charset="0"/>
                <a:cs typeface="Times New Roman" panose="02020603050405020304" pitchFamily="18" charset="0"/>
              </a:rPr>
              <a:t>.(2014</a:t>
            </a:r>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Brunner and </a:t>
            </a:r>
            <a:r>
              <a:rPr lang="en-US" i="1" dirty="0" err="1">
                <a:latin typeface="Times New Roman" panose="02020603050405020304" pitchFamily="18" charset="0"/>
                <a:cs typeface="Times New Roman" panose="02020603050405020304" pitchFamily="18" charset="0"/>
              </a:rPr>
              <a:t>suddarth`s</a:t>
            </a:r>
            <a:r>
              <a:rPr lang="en-US" i="1" dirty="0">
                <a:latin typeface="Times New Roman" panose="02020603050405020304" pitchFamily="18" charset="0"/>
                <a:cs typeface="Times New Roman" panose="02020603050405020304" pitchFamily="18" charset="0"/>
              </a:rPr>
              <a:t> Textbook of Medical- surgical Nursing 13rd ed</a:t>
            </a:r>
            <a:r>
              <a:rPr lang="en-US" dirty="0">
                <a:latin typeface="Times New Roman" panose="02020603050405020304" pitchFamily="18" charset="0"/>
                <a:cs typeface="Times New Roman" panose="02020603050405020304" pitchFamily="18" charset="0"/>
              </a:rPr>
              <a:t>. Philadelphia: J.B. Lippincott Company</a:t>
            </a:r>
            <a:endParaRPr lang="en-US"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dirty="0" smtClean="0">
                <a:latin typeface="Times New Roman" panose="02020603050405020304" pitchFamily="18" charset="0"/>
                <a:cs typeface="Times New Roman" panose="02020603050405020304" pitchFamily="18" charset="0"/>
              </a:rPr>
              <a:t>Nursing council of Kenya.(2009). </a:t>
            </a:r>
            <a:r>
              <a:rPr lang="en-US" i="1" dirty="0" smtClean="0">
                <a:latin typeface="Times New Roman" panose="02020603050405020304" pitchFamily="18" charset="0"/>
                <a:cs typeface="Times New Roman" panose="02020603050405020304" pitchFamily="18" charset="0"/>
              </a:rPr>
              <a:t>Manual of clinical procedures, 3</a:t>
            </a:r>
            <a:r>
              <a:rPr lang="en-US" i="1" baseline="30000" dirty="0" smtClean="0">
                <a:latin typeface="Times New Roman" panose="02020603050405020304" pitchFamily="18" charset="0"/>
                <a:cs typeface="Times New Roman" panose="02020603050405020304" pitchFamily="18" charset="0"/>
              </a:rPr>
              <a:t>rd</a:t>
            </a:r>
            <a:r>
              <a:rPr lang="en-US" i="1" dirty="0" smtClean="0">
                <a:latin typeface="Times New Roman" panose="02020603050405020304" pitchFamily="18" charset="0"/>
                <a:cs typeface="Times New Roman" panose="02020603050405020304" pitchFamily="18" charset="0"/>
              </a:rPr>
              <a:t> edition, </a:t>
            </a:r>
            <a:r>
              <a:rPr lang="en-US" dirty="0" smtClean="0">
                <a:latin typeface="Times New Roman" panose="02020603050405020304" pitchFamily="18" charset="0"/>
                <a:cs typeface="Times New Roman" panose="02020603050405020304" pitchFamily="18" charset="0"/>
              </a:rPr>
              <a:t>Nairobi.</a:t>
            </a:r>
          </a:p>
          <a:p>
            <a:pPr marL="514350" indent="-514350">
              <a:buFont typeface="+mj-lt"/>
              <a:buAutoNum type="arabicPeriod"/>
            </a:pPr>
            <a:r>
              <a:rPr lang="en-US" dirty="0" smtClean="0">
                <a:latin typeface="Times New Roman" panose="02020603050405020304" pitchFamily="18" charset="0"/>
                <a:cs typeface="Times New Roman" panose="02020603050405020304" pitchFamily="18" charset="0"/>
              </a:rPr>
              <a:t>Teasdale G, Jennett B. Assessment of coma and impaired of consciousness. Lancet 1974; 81-84</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0538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1725" y="0"/>
            <a:ext cx="10170016" cy="1558344"/>
          </a:xfrm>
        </p:spPr>
        <p:txBody>
          <a:bodyPr>
            <a:normAutofit/>
          </a:bodyPr>
          <a:lstStyle/>
          <a:p>
            <a:r>
              <a:rPr lang="en-US" sz="3600" b="1" dirty="0">
                <a:latin typeface="Times New Roman" panose="02020603050405020304" pitchFamily="18" charset="0"/>
                <a:cs typeface="Times New Roman" panose="02020603050405020304" pitchFamily="18" charset="0"/>
              </a:rPr>
              <a:t>CRITICALLY </a:t>
            </a:r>
            <a:r>
              <a:rPr lang="en-US" sz="3600" b="1" dirty="0" smtClean="0">
                <a:latin typeface="Times New Roman" panose="02020603050405020304" pitchFamily="18" charset="0"/>
                <a:cs typeface="Times New Roman" panose="02020603050405020304" pitchFamily="18" charset="0"/>
              </a:rPr>
              <a:t>ILL AND </a:t>
            </a:r>
            <a:r>
              <a:rPr lang="en-US" sz="3600" b="1" dirty="0">
                <a:latin typeface="Times New Roman" panose="02020603050405020304" pitchFamily="18" charset="0"/>
                <a:cs typeface="Times New Roman" panose="02020603050405020304" pitchFamily="18" charset="0"/>
              </a:rPr>
              <a:t>THE </a:t>
            </a:r>
            <a:r>
              <a:rPr lang="en-US" sz="3600" b="1" dirty="0" smtClean="0">
                <a:latin typeface="Times New Roman" panose="02020603050405020304" pitchFamily="18" charset="0"/>
                <a:cs typeface="Times New Roman" panose="02020603050405020304" pitchFamily="18" charset="0"/>
              </a:rPr>
              <a:t>UNCONSCIOUS </a:t>
            </a:r>
            <a:r>
              <a:rPr lang="en-US" sz="3600" b="1" dirty="0">
                <a:latin typeface="Times New Roman" panose="02020603050405020304" pitchFamily="18" charset="0"/>
                <a:cs typeface="Times New Roman" panose="02020603050405020304" pitchFamily="18" charset="0"/>
              </a:rPr>
              <a:t>PATIENT</a:t>
            </a:r>
          </a:p>
        </p:txBody>
      </p:sp>
      <p:sp>
        <p:nvSpPr>
          <p:cNvPr id="3" name="Subtitle 2"/>
          <p:cNvSpPr>
            <a:spLocks noGrp="1"/>
          </p:cNvSpPr>
          <p:nvPr>
            <p:ph type="subTitle" idx="1"/>
          </p:nvPr>
        </p:nvSpPr>
        <p:spPr>
          <a:xfrm>
            <a:off x="1524000" y="1803042"/>
            <a:ext cx="9144000" cy="4533364"/>
          </a:xfrm>
        </p:spPr>
        <p:txBody>
          <a:bodyPr>
            <a:normAutofit/>
          </a:bodyPr>
          <a:lstStyle/>
          <a:p>
            <a:pPr algn="l"/>
            <a:r>
              <a:rPr lang="en-US" sz="2800" b="1" dirty="0" smtClean="0">
                <a:latin typeface="Times New Roman" panose="02020603050405020304" pitchFamily="18" charset="0"/>
                <a:cs typeface="Times New Roman" panose="02020603050405020304" pitchFamily="18" charset="0"/>
              </a:rPr>
              <a:t>Definition </a:t>
            </a:r>
          </a:p>
          <a:p>
            <a:pPr algn="l"/>
            <a:r>
              <a:rPr lang="en-US" sz="2800" b="1" dirty="0" smtClean="0">
                <a:latin typeface="Times New Roman" panose="02020603050405020304" pitchFamily="18" charset="0"/>
                <a:cs typeface="Times New Roman" panose="02020603050405020304" pitchFamily="18" charset="0"/>
              </a:rPr>
              <a:t>Critically ill patien</a:t>
            </a:r>
            <a:r>
              <a:rPr lang="en-US" sz="2800" dirty="0" smtClean="0">
                <a:latin typeface="Times New Roman" panose="02020603050405020304" pitchFamily="18" charset="0"/>
                <a:cs typeface="Times New Roman" panose="02020603050405020304" pitchFamily="18" charset="0"/>
              </a:rPr>
              <a:t>t- are those patient with severe respiratory, cardiovascular or neurological derangement, often in combination, reflected in abnormal physiological observations.</a:t>
            </a:r>
          </a:p>
          <a:p>
            <a:pPr algn="l"/>
            <a:r>
              <a:rPr lang="en-US" sz="28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12949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Clinical observation</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Looks ill –poorly perfused </a:t>
            </a:r>
          </a:p>
          <a:p>
            <a:r>
              <a:rPr lang="en-US" dirty="0" smtClean="0">
                <a:latin typeface="Times New Roman" panose="02020603050405020304" pitchFamily="18" charset="0"/>
                <a:cs typeface="Times New Roman" panose="02020603050405020304" pitchFamily="18" charset="0"/>
              </a:rPr>
              <a:t>Unresponsive or poorly responsive neurologically </a:t>
            </a:r>
          </a:p>
          <a:p>
            <a:r>
              <a:rPr lang="en-US" dirty="0" smtClean="0">
                <a:latin typeface="Times New Roman" panose="02020603050405020304" pitchFamily="18" charset="0"/>
                <a:cs typeface="Times New Roman" panose="02020603050405020304" pitchFamily="18" charset="0"/>
              </a:rPr>
              <a:t>Respiratory rates less than 8 or greater than 30</a:t>
            </a:r>
          </a:p>
          <a:p>
            <a:r>
              <a:rPr lang="en-US" dirty="0" smtClean="0">
                <a:latin typeface="Times New Roman" panose="02020603050405020304" pitchFamily="18" charset="0"/>
                <a:cs typeface="Times New Roman" panose="02020603050405020304" pitchFamily="18" charset="0"/>
              </a:rPr>
              <a:t>Heart rates less than 50 or greater than 150</a:t>
            </a:r>
          </a:p>
          <a:p>
            <a:r>
              <a:rPr lang="en-US" dirty="0" smtClean="0">
                <a:latin typeface="Times New Roman" panose="02020603050405020304" pitchFamily="18" charset="0"/>
                <a:cs typeface="Times New Roman" panose="02020603050405020304" pitchFamily="18" charset="0"/>
              </a:rPr>
              <a:t>Systolic is less than 60-70 mmHg</a:t>
            </a:r>
          </a:p>
          <a:p>
            <a:r>
              <a:rPr lang="en-US" dirty="0" smtClean="0">
                <a:latin typeface="Times New Roman" panose="02020603050405020304" pitchFamily="18" charset="0"/>
                <a:cs typeface="Times New Roman" panose="02020603050405020304" pitchFamily="18" charset="0"/>
              </a:rPr>
              <a:t>Anuric/oliguria.</a:t>
            </a:r>
          </a:p>
        </p:txBody>
      </p:sp>
    </p:spTree>
    <p:extLst>
      <p:ext uri="{BB962C8B-B14F-4D97-AF65-F5344CB8AC3E}">
        <p14:creationId xmlns:p14="http://schemas.microsoft.com/office/powerpoint/2010/main" val="9950078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Causes of critical illness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Circulatory dysfunction. </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Respiratory dysfunction.</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Severe infection. </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Trauma </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Surgery </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Organ dysfunction.</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Metabolic dysfunction.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85348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Unconscious patient</a:t>
            </a:r>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D</a:t>
            </a:r>
            <a:r>
              <a:rPr lang="en-US" b="1" dirty="0" smtClean="0">
                <a:latin typeface="Times New Roman" panose="02020603050405020304" pitchFamily="18" charset="0"/>
                <a:cs typeface="Times New Roman" panose="02020603050405020304" pitchFamily="18" charset="0"/>
              </a:rPr>
              <a:t>efinition</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Are </a:t>
            </a:r>
            <a:r>
              <a:rPr lang="en-US" dirty="0">
                <a:latin typeface="Times New Roman" panose="02020603050405020304" pitchFamily="18" charset="0"/>
                <a:cs typeface="Times New Roman" panose="02020603050405020304" pitchFamily="18" charset="0"/>
              </a:rPr>
              <a:t>in the state of interrupted awareness of oneself and  ones surrounding, lack of ability to notice or respond to stimuli in the </a:t>
            </a:r>
            <a:r>
              <a:rPr lang="en-US" dirty="0" smtClean="0">
                <a:latin typeface="Times New Roman" panose="02020603050405020304" pitchFamily="18" charset="0"/>
                <a:cs typeface="Times New Roman" panose="02020603050405020304" pitchFamily="18" charset="0"/>
              </a:rPr>
              <a:t>environment</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1219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3793"/>
            <a:ext cx="9144000" cy="1159098"/>
          </a:xfrm>
        </p:spPr>
        <p:txBody>
          <a:bodyPr>
            <a:normAutofit/>
          </a:bodyPr>
          <a:lstStyle/>
          <a:p>
            <a:r>
              <a:rPr lang="en-US" sz="3600" b="1" dirty="0">
                <a:latin typeface="Times New Roman" panose="02020603050405020304" pitchFamily="18" charset="0"/>
                <a:cs typeface="Times New Roman" panose="02020603050405020304" pitchFamily="18" charset="0"/>
              </a:rPr>
              <a:t>Causes of unconsciousness </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1918952"/>
            <a:ext cx="9144000" cy="3657599"/>
          </a:xfrm>
        </p:spPr>
        <p:txBody>
          <a:bodyPr>
            <a:normAutofit/>
          </a:bodyPr>
          <a:lstStyle/>
          <a:p>
            <a:pPr marL="342900" indent="-342900" algn="l">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Traumatic  brain injury</a:t>
            </a:r>
          </a:p>
          <a:p>
            <a:pPr marL="342900" indent="-342900" algn="l">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Brain hypoxia- due to brain infarction or cardiac arrest</a:t>
            </a:r>
          </a:p>
          <a:p>
            <a:pPr marL="342900" indent="-342900" algn="l">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Severe poisoning with drugs that depress the activity of CNS e.g.  Alcohol, other hypnotics and sedatives</a:t>
            </a:r>
          </a:p>
          <a:p>
            <a:pPr marL="342900" indent="-342900" algn="l">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Severe fatigue </a:t>
            </a:r>
          </a:p>
          <a:p>
            <a:pPr marL="342900" indent="-342900" algn="l">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Anesthesia.</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1319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1730</TotalTime>
  <Words>2102</Words>
  <Application>Microsoft Office PowerPoint</Application>
  <PresentationFormat>Widescreen</PresentationFormat>
  <Paragraphs>257</Paragraphs>
  <Slides>42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Calibri Light</vt:lpstr>
      <vt:lpstr>Times New Roman</vt:lpstr>
      <vt:lpstr>Wingdings</vt:lpstr>
      <vt:lpstr>Office Theme</vt:lpstr>
      <vt:lpstr>FUNDAMENTAL OF NURSING II</vt:lpstr>
      <vt:lpstr>Module outcomes </vt:lpstr>
      <vt:lpstr>Module units</vt:lpstr>
      <vt:lpstr>CRITICALLY ILL AND THE UNCONSCIOUS PATIENT</vt:lpstr>
      <vt:lpstr>CRITICALLY ILL AND THE UNCONSCIOUS PATIENT</vt:lpstr>
      <vt:lpstr>Clinical observation</vt:lpstr>
      <vt:lpstr>Causes of critical illness</vt:lpstr>
      <vt:lpstr>Unconscious patient</vt:lpstr>
      <vt:lpstr>Causes of unconsciousness </vt:lpstr>
      <vt:lpstr>Levels of Unconsciousness </vt:lpstr>
      <vt:lpstr>Assessment </vt:lpstr>
      <vt:lpstr>Glasgow coma scale(GCS) </vt:lpstr>
      <vt:lpstr>Cont..</vt:lpstr>
      <vt:lpstr>Eye response </vt:lpstr>
      <vt:lpstr>Cont…</vt:lpstr>
      <vt:lpstr>Verbal response </vt:lpstr>
      <vt:lpstr>Inappropriate speech or words </vt:lpstr>
      <vt:lpstr>Incomprehensible speech or sounds</vt:lpstr>
      <vt:lpstr>Cont..</vt:lpstr>
      <vt:lpstr>Motor response </vt:lpstr>
      <vt:lpstr>Cont..</vt:lpstr>
      <vt:lpstr>Respond to localizing pain </vt:lpstr>
      <vt:lpstr>Withdrawing from pain </vt:lpstr>
      <vt:lpstr>Abnormal flexion (decorticate posturing)</vt:lpstr>
      <vt:lpstr>Extending to pain (decerebrate posturing)</vt:lpstr>
      <vt:lpstr>No response</vt:lpstr>
      <vt:lpstr>AVPU scale </vt:lpstr>
      <vt:lpstr>Alert </vt:lpstr>
      <vt:lpstr>Verbal </vt:lpstr>
      <vt:lpstr>Pain </vt:lpstr>
      <vt:lpstr>unresponsive</vt:lpstr>
      <vt:lpstr>Summary of Glasgow coma scale</vt:lpstr>
      <vt:lpstr>Management</vt:lpstr>
      <vt:lpstr>PowerPoint Presentation</vt:lpstr>
      <vt:lpstr>Cont…</vt:lpstr>
      <vt:lpstr>Circulation </vt:lpstr>
      <vt:lpstr>Nutrition</vt:lpstr>
      <vt:lpstr>Skin integrity</vt:lpstr>
      <vt:lpstr>Elimination </vt:lpstr>
      <vt:lpstr>Psychosocial needs</vt:lpstr>
      <vt:lpstr>General monitoring of the vital signs</vt:lpstr>
      <vt:lpstr>REFERENCES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OF NURSING II</dc:title>
  <dc:creator>Windows User</dc:creator>
  <cp:lastModifiedBy>Windows User</cp:lastModifiedBy>
  <cp:revision>164</cp:revision>
  <dcterms:created xsi:type="dcterms:W3CDTF">2019-11-11T20:42:31Z</dcterms:created>
  <dcterms:modified xsi:type="dcterms:W3CDTF">2019-11-15T10:30:18Z</dcterms:modified>
</cp:coreProperties>
</file>