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Slides/notesSlide1.xml" ContentType="application/vnd.openxmlformats-officedocument.presentationml.notes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Lst>
  <p:sldSz type="screen4x3" cy="6858000" cx="9144000"/>
  <p:notesSz cx="6858000" cy="9144000"/>
  <p:defaultText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2507D7"/>
    <a:srgbClr val="1B20ED"/>
    <a:srgbClr val="3211F7"/>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000" autoAdjust="0"/>
    <p:restoredTop sz="94291" autoAdjust="0"/>
  </p:normalViewPr>
  <p:slideViewPr>
    <p:cSldViewPr snapToGrid="0">
      <p:cViewPr varScale="1">
        <p:scale>
          <a:sx n="61" d="100"/>
          <a:sy n="61" d="100"/>
        </p:scale>
        <p:origin x="1596" y="66"/>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tableStyles" Target="tableStyles.xml"/><Relationship Id="rId94" Type="http://schemas.openxmlformats.org/officeDocument/2006/relationships/presProps" Target="presProps.xml"/><Relationship Id="rId95" Type="http://schemas.openxmlformats.org/officeDocument/2006/relationships/viewProps" Target="viewProps.xml"/><Relationship Id="rId9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207" name=""/>
        <p:cNvGrpSpPr/>
        <p:nvPr/>
      </p:nvGrpSpPr>
      <p:grpSpPr>
        <a:xfrm>
          <a:off x="0" y="0"/>
          <a:ext cx="0" cy="0"/>
          <a:chOff x="0" y="0"/>
          <a:chExt cx="0" cy="0"/>
        </a:xfrm>
      </p:grpSpPr>
      <p:sp>
        <p:nvSpPr>
          <p:cNvPr id="1048822"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en-US"/>
          </a:p>
        </p:txBody>
      </p:sp>
      <p:sp>
        <p:nvSpPr>
          <p:cNvPr id="1048823"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A0E9435E-6A24-4A4F-86EE-AE571C7A7EDD}" type="datetimeFigureOut">
              <a:rPr lang="en-US" smtClean="0"/>
              <a:t>6/15/2021</a:t>
            </a:fld>
            <a:endParaRPr lang="en-US"/>
          </a:p>
        </p:txBody>
      </p:sp>
      <p:sp>
        <p:nvSpPr>
          <p:cNvPr id="1048824" name="Slide Image Placeholder 3"/>
          <p:cNvSpPr>
            <a:spLocks noChangeAspect="1" noRot="1" noGrp="1"/>
          </p:cNvSpPr>
          <p:nvPr>
            <p:ph type="sldImg" idx="2"/>
          </p:nvPr>
        </p:nvSpPr>
        <p:spPr>
          <a:xfrm>
            <a:off x="1371600" y="1143000"/>
            <a:ext cx="4114800" cy="3086100"/>
          </a:xfrm>
          <a:prstGeom prst="rect"/>
          <a:noFill/>
          <a:ln w="12700">
            <a:solidFill>
              <a:prstClr val="black"/>
            </a:solidFill>
          </a:ln>
        </p:spPr>
        <p:txBody>
          <a:bodyPr anchor="ctr" bIns="45720" lIns="91440" rIns="91440" rtlCol="0" tIns="45720" vert="horz"/>
          <a:p>
            <a:endParaRPr lang="en-US"/>
          </a:p>
        </p:txBody>
      </p:sp>
      <p:sp>
        <p:nvSpPr>
          <p:cNvPr id="1048825"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26"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lang="en-US"/>
          </a:p>
        </p:txBody>
      </p:sp>
      <p:sp>
        <p:nvSpPr>
          <p:cNvPr id="1048827"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E0FA14AF-C030-4DE1-90CF-4BC06C8A33BE}"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639" name="Slide Image Placeholder 1"/>
          <p:cNvSpPr>
            <a:spLocks noChangeAspect="1" noRot="1" noGrp="1"/>
          </p:cNvSpPr>
          <p:nvPr>
            <p:ph type="sldImg"/>
          </p:nvPr>
        </p:nvSpPr>
        <p:spPr/>
      </p:sp>
      <p:sp>
        <p:nvSpPr>
          <p:cNvPr id="1048640" name="Notes Placeholder 2"/>
          <p:cNvSpPr>
            <a:spLocks noGrp="1"/>
          </p:cNvSpPr>
          <p:nvPr>
            <p:ph type="body" idx="1"/>
          </p:nvPr>
        </p:nvSpPr>
        <p:spPr/>
        <p:txBody>
          <a:bodyPr/>
          <a:p>
            <a:r>
              <a:rPr b="1" dirty="0" lang="en-US">
                <a:latin typeface="Times New Roman" panose="02020603050405020304" pitchFamily="18" charset="0"/>
                <a:cs typeface="Times New Roman" panose="02020603050405020304" pitchFamily="18" charset="0"/>
              </a:rPr>
              <a:t>HEALTH EDUCATOR AND TRAINER</a:t>
            </a:r>
            <a:r>
              <a:rPr dirty="0" lang="en-US">
                <a:latin typeface="Times New Roman" panose="02020603050405020304" pitchFamily="18" charset="0"/>
                <a:cs typeface="Times New Roman" panose="02020603050405020304" pitchFamily="18" charset="0"/>
              </a:rPr>
              <a:t>					        </a:t>
            </a:r>
          </a:p>
          <a:p>
            <a:r>
              <a:rPr dirty="0" lang="en-US">
                <a:latin typeface="Times New Roman" panose="02020603050405020304" pitchFamily="18" charset="0"/>
                <a:cs typeface="Times New Roman" panose="02020603050405020304" pitchFamily="18" charset="0"/>
              </a:rPr>
              <a:t>     </a:t>
            </a:r>
            <a:r>
              <a:rPr dirty="0" lang="en-US" err="1">
                <a:latin typeface="Times New Roman" panose="02020603050405020304" pitchFamily="18" charset="0"/>
                <a:cs typeface="Times New Roman" panose="02020603050405020304" pitchFamily="18" charset="0"/>
              </a:rPr>
              <a:t>i</a:t>
            </a:r>
            <a:r>
              <a:rPr dirty="0" lang="en-US">
                <a:latin typeface="Times New Roman" panose="02020603050405020304" pitchFamily="18" charset="0"/>
                <a:cs typeface="Times New Roman" panose="02020603050405020304" pitchFamily="18" charset="0"/>
              </a:rPr>
              <a:t>)Health workers identify and interpret training needs of community conduct premarital counseling initiates the use of tri- media (radio, TV, cinema) for health education purposes.</a:t>
            </a:r>
          </a:p>
          <a:p>
            <a:r>
              <a:rPr dirty="0" lang="en-US">
                <a:latin typeface="Times New Roman" panose="02020603050405020304" pitchFamily="18" charset="0"/>
                <a:cs typeface="Times New Roman" panose="02020603050405020304" pitchFamily="18" charset="0"/>
              </a:rPr>
              <a:t>ii) Conducts pre and post consultation conference for clinic clients and acts as a resource speaker on health related services.</a:t>
            </a:r>
          </a:p>
          <a:p>
            <a:r>
              <a:rPr b="1" dirty="0" lang="en-US" err="1">
                <a:latin typeface="Times New Roman" panose="02020603050405020304" pitchFamily="18" charset="0"/>
                <a:cs typeface="Times New Roman" panose="02020603050405020304" pitchFamily="18" charset="0"/>
              </a:rPr>
              <a:t>2.CARE</a:t>
            </a:r>
            <a:r>
              <a:rPr b="1" dirty="0" lang="en-US">
                <a:latin typeface="Times New Roman" panose="02020603050405020304" pitchFamily="18" charset="0"/>
                <a:cs typeface="Times New Roman" panose="02020603050405020304" pitchFamily="18" charset="0"/>
              </a:rPr>
              <a:t> PROVIDER</a:t>
            </a:r>
            <a:endParaRPr dirty="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Provides direct nursing care to sick or disabled in the home, clinic, school and work place.</a:t>
            </a:r>
          </a:p>
          <a:p>
            <a:r>
              <a:rPr dirty="0" lang="en-US">
                <a:latin typeface="Times New Roman" panose="02020603050405020304" pitchFamily="18" charset="0"/>
                <a:cs typeface="Times New Roman" panose="02020603050405020304" pitchFamily="18" charset="0"/>
              </a:rPr>
              <a:t>Making home visits to chronically ill people and nursing among others.</a:t>
            </a:r>
          </a:p>
          <a:p>
            <a:r>
              <a:rPr dirty="0" lang="en-US">
                <a:latin typeface="Times New Roman" panose="02020603050405020304" pitchFamily="18" charset="0"/>
                <a:cs typeface="Times New Roman" panose="02020603050405020304" pitchFamily="18" charset="0"/>
              </a:rPr>
              <a:t>Develops family capability of taking care of the sick, disabled and independent members of the community.</a:t>
            </a:r>
          </a:p>
          <a:p>
            <a:r>
              <a:rPr b="1" dirty="0" lang="en-US" err="1">
                <a:latin typeface="Times New Roman" panose="02020603050405020304" pitchFamily="18" charset="0"/>
                <a:cs typeface="Times New Roman" panose="02020603050405020304" pitchFamily="18" charset="0"/>
              </a:rPr>
              <a:t>3.RESEARCHER</a:t>
            </a:r>
            <a:endParaRPr dirty="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Participates in the conduct of survey studies and researches on nursing. </a:t>
            </a:r>
          </a:p>
          <a:p>
            <a:r>
              <a:rPr dirty="0" lang="en-US">
                <a:latin typeface="Times New Roman" panose="02020603050405020304" pitchFamily="18" charset="0"/>
                <a:cs typeface="Times New Roman" panose="02020603050405020304" pitchFamily="18" charset="0"/>
              </a:rPr>
              <a:t>Coordinates with government and non- governmental organizations in the implementation of studies and research.</a:t>
            </a:r>
          </a:p>
          <a:p>
            <a:r>
              <a:rPr b="1" dirty="0" lang="en-US" err="1">
                <a:latin typeface="Times New Roman" panose="02020603050405020304" pitchFamily="18" charset="0"/>
                <a:cs typeface="Times New Roman" panose="02020603050405020304" pitchFamily="18" charset="0"/>
              </a:rPr>
              <a:t>4.HEALTH</a:t>
            </a:r>
            <a:r>
              <a:rPr b="1" dirty="0" lang="en-US">
                <a:latin typeface="Times New Roman" panose="02020603050405020304" pitchFamily="18" charset="0"/>
                <a:cs typeface="Times New Roman" panose="02020603050405020304" pitchFamily="18" charset="0"/>
              </a:rPr>
              <a:t> MONITOR</a:t>
            </a:r>
            <a:endParaRPr dirty="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Detects deviation from health of individuals, families and communities through contacts or visits.</a:t>
            </a:r>
          </a:p>
          <a:p>
            <a:r>
              <a:rPr b="1" dirty="0" lang="en-US" err="1">
                <a:latin typeface="Times New Roman" panose="02020603050405020304" pitchFamily="18" charset="0"/>
                <a:cs typeface="Times New Roman" panose="02020603050405020304" pitchFamily="18" charset="0"/>
              </a:rPr>
              <a:t>5.ROLE</a:t>
            </a:r>
            <a:r>
              <a:rPr b="1" dirty="0" lang="en-US">
                <a:latin typeface="Times New Roman" panose="02020603050405020304" pitchFamily="18" charset="0"/>
                <a:cs typeface="Times New Roman" panose="02020603050405020304" pitchFamily="18" charset="0"/>
              </a:rPr>
              <a:t> MODELS</a:t>
            </a:r>
            <a:endParaRPr dirty="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Provides good example of healthful living to members of the community.</a:t>
            </a:r>
          </a:p>
          <a:p>
            <a:r>
              <a:rPr b="1" dirty="0" lang="en-US" err="1">
                <a:latin typeface="Times New Roman" panose="02020603050405020304" pitchFamily="18" charset="0"/>
                <a:cs typeface="Times New Roman" panose="02020603050405020304" pitchFamily="18" charset="0"/>
              </a:rPr>
              <a:t>6.REPORTER</a:t>
            </a:r>
            <a:r>
              <a:rPr b="1" dirty="0" lang="en-US">
                <a:latin typeface="Times New Roman" panose="02020603050405020304" pitchFamily="18" charset="0"/>
                <a:cs typeface="Times New Roman" panose="02020603050405020304" pitchFamily="18" charset="0"/>
              </a:rPr>
              <a:t>/ </a:t>
            </a:r>
            <a:r>
              <a:rPr b="1" dirty="0" lang="en-US" err="1">
                <a:latin typeface="Times New Roman" panose="02020603050405020304" pitchFamily="18" charset="0"/>
                <a:cs typeface="Times New Roman" panose="02020603050405020304" pitchFamily="18" charset="0"/>
              </a:rPr>
              <a:t>STATISTACIAN</a:t>
            </a:r>
            <a:endParaRPr dirty="0" lang="en-US">
              <a:latin typeface="Times New Roman" panose="02020603050405020304" pitchFamily="18" charset="0"/>
              <a:cs typeface="Times New Roman" panose="02020603050405020304" pitchFamily="18" charset="0"/>
            </a:endParaRPr>
          </a:p>
          <a:p>
            <a:r>
              <a:rPr dirty="0" lang="en-US"/>
              <a:t>Prepares and submits required records and reports</a:t>
            </a:r>
          </a:p>
          <a:p>
            <a:r>
              <a:rPr dirty="0" lang="en-US"/>
              <a:t> Maintains adequate, accurate and complete recording and report</a:t>
            </a:r>
          </a:p>
          <a:p>
            <a:r>
              <a:rPr dirty="0" lang="en-US"/>
              <a:t>Reviews, validates, consolidates, analyses and interprets all records and reports.</a:t>
            </a:r>
          </a:p>
          <a:p>
            <a:r>
              <a:rPr dirty="0" lang="en-US"/>
              <a:t>Prepares statistical data and chart and other data presentations.</a:t>
            </a:r>
          </a:p>
          <a:p>
            <a:r>
              <a:rPr b="1" dirty="0" lang="en-US" err="1"/>
              <a:t>7.COMMUNITY</a:t>
            </a:r>
            <a:r>
              <a:rPr b="1" dirty="0" lang="en-US"/>
              <a:t> ORGANIZER</a:t>
            </a:r>
            <a:endParaRPr dirty="0" lang="en-US"/>
          </a:p>
          <a:p>
            <a:r>
              <a:rPr dirty="0" lang="en-US"/>
              <a:t>Initiates and participates in community development activities</a:t>
            </a:r>
          </a:p>
          <a:p>
            <a:r>
              <a:rPr dirty="0" lang="en-US"/>
              <a:t>Motivates and enhances community participation in terms of panning, organizing, implementing and evaluating health services</a:t>
            </a:r>
          </a:p>
          <a:p>
            <a:r>
              <a:rPr b="1" dirty="0" lang="en-US" err="1"/>
              <a:t>8.CHANGE</a:t>
            </a:r>
            <a:r>
              <a:rPr b="1" dirty="0" lang="en-US"/>
              <a:t> AGENT</a:t>
            </a:r>
            <a:endParaRPr dirty="0" lang="en-US"/>
          </a:p>
          <a:p>
            <a:r>
              <a:rPr dirty="0" lang="en-US"/>
              <a:t>Motivates changes in health behavior in individuals, families, groups and communities that also include lifestyle in order to promote and maintain health.</a:t>
            </a:r>
          </a:p>
          <a:p>
            <a:endParaRPr dirty="0" lang="en-US"/>
          </a:p>
        </p:txBody>
      </p:sp>
      <p:sp>
        <p:nvSpPr>
          <p:cNvPr id="1048641" name="Slide Number Placeholder 3"/>
          <p:cNvSpPr>
            <a:spLocks noGrp="1"/>
          </p:cNvSpPr>
          <p:nvPr>
            <p:ph type="sldNum" sz="quarter" idx="5"/>
          </p:nvPr>
        </p:nvSpPr>
        <p:spPr/>
        <p:txBody>
          <a:bodyPr/>
          <a:p>
            <a:fld id="{E0FA14AF-C030-4DE1-90CF-4BC06C8A33BE}" type="slidenum">
              <a:rPr lang="en-US" smtClean="0"/>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dirty="0" lang="en-US"/>
          </a:p>
        </p:txBody>
      </p:sp>
      <p:sp>
        <p:nvSpPr>
          <p:cNvPr id="1048582"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dirty="0" lang="en-US"/>
          </a:p>
        </p:txBody>
      </p:sp>
      <p:sp>
        <p:nvSpPr>
          <p:cNvPr id="1048583" name="Date Placeholder 3"/>
          <p:cNvSpPr>
            <a:spLocks noGrp="1"/>
          </p:cNvSpPr>
          <p:nvPr>
            <p:ph type="dt" sz="half" idx="10"/>
          </p:nvPr>
        </p:nvSpPr>
        <p:spPr/>
        <p:txBody>
          <a:bodyPr/>
          <a:p>
            <a:fld id="{3D6F6AB8-DB50-49C3-B915-77469847A1A1}" type="datetimeFigureOut">
              <a:rPr lang="en-US" smtClean="0"/>
              <a:t>6/15/2021</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01" name=""/>
        <p:cNvGrpSpPr/>
        <p:nvPr/>
      </p:nvGrpSpPr>
      <p:grpSpPr>
        <a:xfrm>
          <a:off x="0" y="0"/>
          <a:ext cx="0" cy="0"/>
          <a:chOff x="0" y="0"/>
          <a:chExt cx="0" cy="0"/>
        </a:xfrm>
      </p:grpSpPr>
      <p:sp>
        <p:nvSpPr>
          <p:cNvPr id="1048789" name="Title 1"/>
          <p:cNvSpPr>
            <a:spLocks noGrp="1"/>
          </p:cNvSpPr>
          <p:nvPr>
            <p:ph type="title"/>
          </p:nvPr>
        </p:nvSpPr>
        <p:spPr/>
        <p:txBody>
          <a:bodyPr/>
          <a:p>
            <a:r>
              <a:rPr lang="en-US"/>
              <a:t>Click to edit Master title style</a:t>
            </a:r>
            <a:endParaRPr dirty="0" lang="en-US"/>
          </a:p>
        </p:txBody>
      </p:sp>
      <p:sp>
        <p:nvSpPr>
          <p:cNvPr id="1048790"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91" name="Date Placeholder 3"/>
          <p:cNvSpPr>
            <a:spLocks noGrp="1"/>
          </p:cNvSpPr>
          <p:nvPr>
            <p:ph type="dt" sz="half" idx="10"/>
          </p:nvPr>
        </p:nvSpPr>
        <p:spPr/>
        <p:txBody>
          <a:bodyPr/>
          <a:p>
            <a:fld id="{3D6F6AB8-DB50-49C3-B915-77469847A1A1}" type="datetimeFigureOut">
              <a:rPr lang="en-US" smtClean="0"/>
              <a:t>6/15/2021</a:t>
            </a:fld>
            <a:endParaRPr lang="en-US"/>
          </a:p>
        </p:txBody>
      </p:sp>
      <p:sp>
        <p:nvSpPr>
          <p:cNvPr id="1048792" name="Footer Placeholder 4"/>
          <p:cNvSpPr>
            <a:spLocks noGrp="1"/>
          </p:cNvSpPr>
          <p:nvPr>
            <p:ph type="ftr" sz="quarter" idx="11"/>
          </p:nvPr>
        </p:nvSpPr>
        <p:spPr/>
        <p:txBody>
          <a:bodyPr/>
          <a:p>
            <a:endParaRPr lang="en-US"/>
          </a:p>
        </p:txBody>
      </p:sp>
      <p:sp>
        <p:nvSpPr>
          <p:cNvPr id="1048793" name="Slide Number Placeholder 5"/>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99" name=""/>
        <p:cNvGrpSpPr/>
        <p:nvPr/>
      </p:nvGrpSpPr>
      <p:grpSpPr>
        <a:xfrm>
          <a:off x="0" y="0"/>
          <a:ext cx="0" cy="0"/>
          <a:chOff x="0" y="0"/>
          <a:chExt cx="0" cy="0"/>
        </a:xfrm>
      </p:grpSpPr>
      <p:sp>
        <p:nvSpPr>
          <p:cNvPr id="1048778" name="Vertical Title 1"/>
          <p:cNvSpPr>
            <a:spLocks noGrp="1"/>
          </p:cNvSpPr>
          <p:nvPr>
            <p:ph type="title" orient="vert"/>
          </p:nvPr>
        </p:nvSpPr>
        <p:spPr>
          <a:xfrm>
            <a:off x="6543675" y="365125"/>
            <a:ext cx="1971675" cy="5811838"/>
          </a:xfrm>
        </p:spPr>
        <p:txBody>
          <a:bodyPr vert="eaVert"/>
          <a:p>
            <a:r>
              <a:rPr lang="en-US"/>
              <a:t>Click to edit Master title style</a:t>
            </a:r>
            <a:endParaRPr dirty="0" lang="en-US"/>
          </a:p>
        </p:txBody>
      </p:sp>
      <p:sp>
        <p:nvSpPr>
          <p:cNvPr id="1048779" name="Vertical Text Placeholder 2"/>
          <p:cNvSpPr>
            <a:spLocks noGrp="1"/>
          </p:cNvSpPr>
          <p:nvPr>
            <p:ph type="body" orient="vert" idx="1"/>
          </p:nvPr>
        </p:nvSpPr>
        <p:spPr>
          <a:xfrm>
            <a:off x="628650" y="365125"/>
            <a:ext cx="5800725" cy="5811838"/>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80" name="Date Placeholder 3"/>
          <p:cNvSpPr>
            <a:spLocks noGrp="1"/>
          </p:cNvSpPr>
          <p:nvPr>
            <p:ph type="dt" sz="half" idx="10"/>
          </p:nvPr>
        </p:nvSpPr>
        <p:spPr/>
        <p:txBody>
          <a:bodyPr/>
          <a:p>
            <a:fld id="{3D6F6AB8-DB50-49C3-B915-77469847A1A1}" type="datetimeFigureOut">
              <a:rPr lang="en-US" smtClean="0"/>
              <a:t>6/15/2021</a:t>
            </a:fld>
            <a:endParaRPr lang="en-US"/>
          </a:p>
        </p:txBody>
      </p:sp>
      <p:sp>
        <p:nvSpPr>
          <p:cNvPr id="1048781" name="Footer Placeholder 4"/>
          <p:cNvSpPr>
            <a:spLocks noGrp="1"/>
          </p:cNvSpPr>
          <p:nvPr>
            <p:ph type="ftr" sz="quarter" idx="11"/>
          </p:nvPr>
        </p:nvSpPr>
        <p:spPr/>
        <p:txBody>
          <a:bodyPr/>
          <a:p>
            <a:endParaRPr lang="en-US"/>
          </a:p>
        </p:txBody>
      </p:sp>
      <p:sp>
        <p:nvSpPr>
          <p:cNvPr id="1048782" name="Slide Number Placeholder 5"/>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06" name=""/>
        <p:cNvGrpSpPr/>
        <p:nvPr/>
      </p:nvGrpSpPr>
      <p:grpSpPr>
        <a:xfrm>
          <a:off x="0" y="0"/>
          <a:ext cx="0" cy="0"/>
          <a:chOff x="0" y="0"/>
          <a:chExt cx="0" cy="0"/>
        </a:xfrm>
      </p:grpSpPr>
      <p:sp>
        <p:nvSpPr>
          <p:cNvPr id="1048588" name="Title 1"/>
          <p:cNvSpPr>
            <a:spLocks noGrp="1"/>
          </p:cNvSpPr>
          <p:nvPr>
            <p:ph type="title"/>
          </p:nvPr>
        </p:nvSpPr>
        <p:spPr/>
        <p:txBody>
          <a:bodyPr/>
          <a:p>
            <a:r>
              <a:rPr lang="en-US"/>
              <a:t>Click to edit Master title style</a:t>
            </a:r>
            <a:endParaRPr dirty="0" lang="en-US"/>
          </a:p>
        </p:txBody>
      </p:sp>
      <p:sp>
        <p:nvSpPr>
          <p:cNvPr id="1048589"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90" name="Date Placeholder 3"/>
          <p:cNvSpPr>
            <a:spLocks noGrp="1"/>
          </p:cNvSpPr>
          <p:nvPr>
            <p:ph type="dt" sz="half" idx="10"/>
          </p:nvPr>
        </p:nvSpPr>
        <p:spPr/>
        <p:txBody>
          <a:bodyPr/>
          <a:p>
            <a:fld id="{3D6F6AB8-DB50-49C3-B915-77469847A1A1}" type="datetimeFigureOut">
              <a:rPr lang="en-US" smtClean="0"/>
              <a:t>6/15/2021</a:t>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02" name=""/>
        <p:cNvGrpSpPr/>
        <p:nvPr/>
      </p:nvGrpSpPr>
      <p:grpSpPr>
        <a:xfrm>
          <a:off x="0" y="0"/>
          <a:ext cx="0" cy="0"/>
          <a:chOff x="0" y="0"/>
          <a:chExt cx="0" cy="0"/>
        </a:xfrm>
      </p:grpSpPr>
      <p:sp>
        <p:nvSpPr>
          <p:cNvPr id="1048794"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dirty="0" lang="en-US"/>
          </a:p>
        </p:txBody>
      </p:sp>
      <p:sp>
        <p:nvSpPr>
          <p:cNvPr id="1048795"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796" name="Date Placeholder 3"/>
          <p:cNvSpPr>
            <a:spLocks noGrp="1"/>
          </p:cNvSpPr>
          <p:nvPr>
            <p:ph type="dt" sz="half" idx="10"/>
          </p:nvPr>
        </p:nvSpPr>
        <p:spPr/>
        <p:txBody>
          <a:bodyPr/>
          <a:p>
            <a:fld id="{3D6F6AB8-DB50-49C3-B915-77469847A1A1}" type="datetimeFigureOut">
              <a:rPr lang="en-US" smtClean="0"/>
              <a:t>6/15/2021</a:t>
            </a:fld>
            <a:endParaRPr lang="en-US"/>
          </a:p>
        </p:txBody>
      </p:sp>
      <p:sp>
        <p:nvSpPr>
          <p:cNvPr id="1048797" name="Footer Placeholder 4"/>
          <p:cNvSpPr>
            <a:spLocks noGrp="1"/>
          </p:cNvSpPr>
          <p:nvPr>
            <p:ph type="ftr" sz="quarter" idx="11"/>
          </p:nvPr>
        </p:nvSpPr>
        <p:spPr/>
        <p:txBody>
          <a:bodyPr/>
          <a:p>
            <a:endParaRPr lang="en-US"/>
          </a:p>
        </p:txBody>
      </p:sp>
      <p:sp>
        <p:nvSpPr>
          <p:cNvPr id="1048798" name="Slide Number Placeholder 5"/>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03" name=""/>
        <p:cNvGrpSpPr/>
        <p:nvPr/>
      </p:nvGrpSpPr>
      <p:grpSpPr>
        <a:xfrm>
          <a:off x="0" y="0"/>
          <a:ext cx="0" cy="0"/>
          <a:chOff x="0" y="0"/>
          <a:chExt cx="0" cy="0"/>
        </a:xfrm>
      </p:grpSpPr>
      <p:sp>
        <p:nvSpPr>
          <p:cNvPr id="1048799" name="Title 1"/>
          <p:cNvSpPr>
            <a:spLocks noGrp="1"/>
          </p:cNvSpPr>
          <p:nvPr>
            <p:ph type="title"/>
          </p:nvPr>
        </p:nvSpPr>
        <p:spPr/>
        <p:txBody>
          <a:bodyPr/>
          <a:p>
            <a:r>
              <a:rPr lang="en-US"/>
              <a:t>Click to edit Master title style</a:t>
            </a:r>
            <a:endParaRPr dirty="0" lang="en-US"/>
          </a:p>
        </p:txBody>
      </p:sp>
      <p:sp>
        <p:nvSpPr>
          <p:cNvPr id="1048800" name="Content Placeholder 2"/>
          <p:cNvSpPr>
            <a:spLocks noGrp="1"/>
          </p:cNvSpPr>
          <p:nvPr>
            <p:ph sz="half" idx="1"/>
          </p:nvPr>
        </p:nvSpPr>
        <p:spPr>
          <a:xfrm>
            <a:off x="628650" y="1825625"/>
            <a:ext cx="38862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801" name="Content Placeholder 3"/>
          <p:cNvSpPr>
            <a:spLocks noGrp="1"/>
          </p:cNvSpPr>
          <p:nvPr>
            <p:ph sz="half" idx="2"/>
          </p:nvPr>
        </p:nvSpPr>
        <p:spPr>
          <a:xfrm>
            <a:off x="4629150" y="1825625"/>
            <a:ext cx="38862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802" name="Date Placeholder 4"/>
          <p:cNvSpPr>
            <a:spLocks noGrp="1"/>
          </p:cNvSpPr>
          <p:nvPr>
            <p:ph type="dt" sz="half" idx="10"/>
          </p:nvPr>
        </p:nvSpPr>
        <p:spPr/>
        <p:txBody>
          <a:bodyPr/>
          <a:p>
            <a:fld id="{3D6F6AB8-DB50-49C3-B915-77469847A1A1}" type="datetimeFigureOut">
              <a:rPr lang="en-US" smtClean="0"/>
              <a:t>6/15/2021</a:t>
            </a:fld>
            <a:endParaRPr lang="en-US"/>
          </a:p>
        </p:txBody>
      </p:sp>
      <p:sp>
        <p:nvSpPr>
          <p:cNvPr id="1048803" name="Footer Placeholder 5"/>
          <p:cNvSpPr>
            <a:spLocks noGrp="1"/>
          </p:cNvSpPr>
          <p:nvPr>
            <p:ph type="ftr" sz="quarter" idx="11"/>
          </p:nvPr>
        </p:nvSpPr>
        <p:spPr/>
        <p:txBody>
          <a:bodyPr/>
          <a:p>
            <a:endParaRPr lang="en-US"/>
          </a:p>
        </p:txBody>
      </p:sp>
      <p:sp>
        <p:nvSpPr>
          <p:cNvPr id="1048804" name="Slide Number Placeholder 6"/>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04" name=""/>
        <p:cNvGrpSpPr/>
        <p:nvPr/>
      </p:nvGrpSpPr>
      <p:grpSpPr>
        <a:xfrm>
          <a:off x="0" y="0"/>
          <a:ext cx="0" cy="0"/>
          <a:chOff x="0" y="0"/>
          <a:chExt cx="0" cy="0"/>
        </a:xfrm>
      </p:grpSpPr>
      <p:sp>
        <p:nvSpPr>
          <p:cNvPr id="1048805" name="Title 1"/>
          <p:cNvSpPr>
            <a:spLocks noGrp="1"/>
          </p:cNvSpPr>
          <p:nvPr>
            <p:ph type="title"/>
          </p:nvPr>
        </p:nvSpPr>
        <p:spPr>
          <a:xfrm>
            <a:off x="629841" y="365126"/>
            <a:ext cx="7886700" cy="1325563"/>
          </a:xfrm>
        </p:spPr>
        <p:txBody>
          <a:bodyPr/>
          <a:p>
            <a:r>
              <a:rPr lang="en-US"/>
              <a:t>Click to edit Master title style</a:t>
            </a:r>
            <a:endParaRPr dirty="0" lang="en-US"/>
          </a:p>
        </p:txBody>
      </p:sp>
      <p:sp>
        <p:nvSpPr>
          <p:cNvPr id="1048806"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807" name="Content Placeholder 3"/>
          <p:cNvSpPr>
            <a:spLocks noGrp="1"/>
          </p:cNvSpPr>
          <p:nvPr>
            <p:ph sz="half" idx="2"/>
          </p:nvPr>
        </p:nvSpPr>
        <p:spPr>
          <a:xfrm>
            <a:off x="629842" y="2505075"/>
            <a:ext cx="3868340"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808"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809" name="Content Placeholder 5"/>
          <p:cNvSpPr>
            <a:spLocks noGrp="1"/>
          </p:cNvSpPr>
          <p:nvPr>
            <p:ph sz="quarter" idx="4"/>
          </p:nvPr>
        </p:nvSpPr>
        <p:spPr>
          <a:xfrm>
            <a:off x="4629150" y="2505075"/>
            <a:ext cx="3887391"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810" name="Date Placeholder 6"/>
          <p:cNvSpPr>
            <a:spLocks noGrp="1"/>
          </p:cNvSpPr>
          <p:nvPr>
            <p:ph type="dt" sz="half" idx="10"/>
          </p:nvPr>
        </p:nvSpPr>
        <p:spPr/>
        <p:txBody>
          <a:bodyPr/>
          <a:p>
            <a:fld id="{3D6F6AB8-DB50-49C3-B915-77469847A1A1}" type="datetimeFigureOut">
              <a:rPr lang="en-US" smtClean="0"/>
              <a:t>6/15/2021</a:t>
            </a:fld>
            <a:endParaRPr lang="en-US"/>
          </a:p>
        </p:txBody>
      </p:sp>
      <p:sp>
        <p:nvSpPr>
          <p:cNvPr id="1048811" name="Footer Placeholder 7"/>
          <p:cNvSpPr>
            <a:spLocks noGrp="1"/>
          </p:cNvSpPr>
          <p:nvPr>
            <p:ph type="ftr" sz="quarter" idx="11"/>
          </p:nvPr>
        </p:nvSpPr>
        <p:spPr/>
        <p:txBody>
          <a:bodyPr/>
          <a:p>
            <a:endParaRPr lang="en-US"/>
          </a:p>
        </p:txBody>
      </p:sp>
      <p:sp>
        <p:nvSpPr>
          <p:cNvPr id="1048812" name="Slide Number Placeholder 8"/>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98" name=""/>
        <p:cNvGrpSpPr/>
        <p:nvPr/>
      </p:nvGrpSpPr>
      <p:grpSpPr>
        <a:xfrm>
          <a:off x="0" y="0"/>
          <a:ext cx="0" cy="0"/>
          <a:chOff x="0" y="0"/>
          <a:chExt cx="0" cy="0"/>
        </a:xfrm>
      </p:grpSpPr>
      <p:sp>
        <p:nvSpPr>
          <p:cNvPr id="1048774" name="Title 1"/>
          <p:cNvSpPr>
            <a:spLocks noGrp="1"/>
          </p:cNvSpPr>
          <p:nvPr>
            <p:ph type="title"/>
          </p:nvPr>
        </p:nvSpPr>
        <p:spPr/>
        <p:txBody>
          <a:bodyPr/>
          <a:p>
            <a:r>
              <a:rPr lang="en-US"/>
              <a:t>Click to edit Master title style</a:t>
            </a:r>
            <a:endParaRPr dirty="0" lang="en-US"/>
          </a:p>
        </p:txBody>
      </p:sp>
      <p:sp>
        <p:nvSpPr>
          <p:cNvPr id="1048775" name="Date Placeholder 2"/>
          <p:cNvSpPr>
            <a:spLocks noGrp="1"/>
          </p:cNvSpPr>
          <p:nvPr>
            <p:ph type="dt" sz="half" idx="10"/>
          </p:nvPr>
        </p:nvSpPr>
        <p:spPr/>
        <p:txBody>
          <a:bodyPr/>
          <a:p>
            <a:fld id="{3D6F6AB8-DB50-49C3-B915-77469847A1A1}" type="datetimeFigureOut">
              <a:rPr lang="en-US" smtClean="0"/>
              <a:t>6/15/2021</a:t>
            </a:fld>
            <a:endParaRPr lang="en-US"/>
          </a:p>
        </p:txBody>
      </p:sp>
      <p:sp>
        <p:nvSpPr>
          <p:cNvPr id="1048776" name="Footer Placeholder 3"/>
          <p:cNvSpPr>
            <a:spLocks noGrp="1"/>
          </p:cNvSpPr>
          <p:nvPr>
            <p:ph type="ftr" sz="quarter" idx="11"/>
          </p:nvPr>
        </p:nvSpPr>
        <p:spPr/>
        <p:txBody>
          <a:bodyPr/>
          <a:p>
            <a:endParaRPr lang="en-US"/>
          </a:p>
        </p:txBody>
      </p:sp>
      <p:sp>
        <p:nvSpPr>
          <p:cNvPr id="1048777" name="Slide Number Placeholder 4"/>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05" name=""/>
        <p:cNvGrpSpPr/>
        <p:nvPr/>
      </p:nvGrpSpPr>
      <p:grpSpPr>
        <a:xfrm>
          <a:off x="0" y="0"/>
          <a:ext cx="0" cy="0"/>
          <a:chOff x="0" y="0"/>
          <a:chExt cx="0" cy="0"/>
        </a:xfrm>
      </p:grpSpPr>
      <p:sp>
        <p:nvSpPr>
          <p:cNvPr id="1048813" name="Date Placeholder 1"/>
          <p:cNvSpPr>
            <a:spLocks noGrp="1"/>
          </p:cNvSpPr>
          <p:nvPr>
            <p:ph type="dt" sz="half" idx="10"/>
          </p:nvPr>
        </p:nvSpPr>
        <p:spPr/>
        <p:txBody>
          <a:bodyPr/>
          <a:p>
            <a:fld id="{3D6F6AB8-DB50-49C3-B915-77469847A1A1}" type="datetimeFigureOut">
              <a:rPr lang="en-US" smtClean="0"/>
              <a:t>6/15/2021</a:t>
            </a:fld>
            <a:endParaRPr lang="en-US"/>
          </a:p>
        </p:txBody>
      </p:sp>
      <p:sp>
        <p:nvSpPr>
          <p:cNvPr id="1048814" name="Footer Placeholder 2"/>
          <p:cNvSpPr>
            <a:spLocks noGrp="1"/>
          </p:cNvSpPr>
          <p:nvPr>
            <p:ph type="ftr" sz="quarter" idx="11"/>
          </p:nvPr>
        </p:nvSpPr>
        <p:spPr/>
        <p:txBody>
          <a:bodyPr/>
          <a:p>
            <a:endParaRPr lang="en-US"/>
          </a:p>
        </p:txBody>
      </p:sp>
      <p:sp>
        <p:nvSpPr>
          <p:cNvPr id="1048815" name="Slide Number Placeholder 3"/>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06" name=""/>
        <p:cNvGrpSpPr/>
        <p:nvPr/>
      </p:nvGrpSpPr>
      <p:grpSpPr>
        <a:xfrm>
          <a:off x="0" y="0"/>
          <a:ext cx="0" cy="0"/>
          <a:chOff x="0" y="0"/>
          <a:chExt cx="0" cy="0"/>
        </a:xfrm>
      </p:grpSpPr>
      <p:sp>
        <p:nvSpPr>
          <p:cNvPr id="1048816"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dirty="0" lang="en-US"/>
          </a:p>
        </p:txBody>
      </p:sp>
      <p:sp>
        <p:nvSpPr>
          <p:cNvPr id="1048817"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818"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819" name="Date Placeholder 4"/>
          <p:cNvSpPr>
            <a:spLocks noGrp="1"/>
          </p:cNvSpPr>
          <p:nvPr>
            <p:ph type="dt" sz="half" idx="10"/>
          </p:nvPr>
        </p:nvSpPr>
        <p:spPr/>
        <p:txBody>
          <a:bodyPr/>
          <a:p>
            <a:fld id="{3D6F6AB8-DB50-49C3-B915-77469847A1A1}" type="datetimeFigureOut">
              <a:rPr lang="en-US" smtClean="0"/>
              <a:t>6/15/2021</a:t>
            </a:fld>
            <a:endParaRPr lang="en-US"/>
          </a:p>
        </p:txBody>
      </p:sp>
      <p:sp>
        <p:nvSpPr>
          <p:cNvPr id="1048820" name="Footer Placeholder 5"/>
          <p:cNvSpPr>
            <a:spLocks noGrp="1"/>
          </p:cNvSpPr>
          <p:nvPr>
            <p:ph type="ftr" sz="quarter" idx="11"/>
          </p:nvPr>
        </p:nvSpPr>
        <p:spPr/>
        <p:txBody>
          <a:bodyPr/>
          <a:p>
            <a:endParaRPr lang="en-US"/>
          </a:p>
        </p:txBody>
      </p:sp>
      <p:sp>
        <p:nvSpPr>
          <p:cNvPr id="1048821" name="Slide Number Placeholder 6"/>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200" name=""/>
        <p:cNvGrpSpPr/>
        <p:nvPr/>
      </p:nvGrpSpPr>
      <p:grpSpPr>
        <a:xfrm>
          <a:off x="0" y="0"/>
          <a:ext cx="0" cy="0"/>
          <a:chOff x="0" y="0"/>
          <a:chExt cx="0" cy="0"/>
        </a:xfrm>
      </p:grpSpPr>
      <p:sp>
        <p:nvSpPr>
          <p:cNvPr id="1048783"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dirty="0" lang="en-US"/>
          </a:p>
        </p:txBody>
      </p:sp>
      <p:sp>
        <p:nvSpPr>
          <p:cNvPr id="1048784"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a:t>Click icon to add picture</a:t>
            </a:r>
            <a:endParaRPr dirty="0" lang="en-US"/>
          </a:p>
        </p:txBody>
      </p:sp>
      <p:sp>
        <p:nvSpPr>
          <p:cNvPr id="1048785"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786" name="Date Placeholder 4"/>
          <p:cNvSpPr>
            <a:spLocks noGrp="1"/>
          </p:cNvSpPr>
          <p:nvPr>
            <p:ph type="dt" sz="half" idx="10"/>
          </p:nvPr>
        </p:nvSpPr>
        <p:spPr/>
        <p:txBody>
          <a:bodyPr/>
          <a:p>
            <a:fld id="{3D6F6AB8-DB50-49C3-B915-77469847A1A1}" type="datetimeFigureOut">
              <a:rPr lang="en-US" smtClean="0"/>
              <a:t>6/15/2021</a:t>
            </a:fld>
            <a:endParaRPr lang="en-US"/>
          </a:p>
        </p:txBody>
      </p:sp>
      <p:sp>
        <p:nvSpPr>
          <p:cNvPr id="1048787" name="Footer Placeholder 5"/>
          <p:cNvSpPr>
            <a:spLocks noGrp="1"/>
          </p:cNvSpPr>
          <p:nvPr>
            <p:ph type="ftr" sz="quarter" idx="11"/>
          </p:nvPr>
        </p:nvSpPr>
        <p:spPr/>
        <p:txBody>
          <a:bodyPr/>
          <a:p>
            <a:endParaRPr lang="en-US"/>
          </a:p>
        </p:txBody>
      </p:sp>
      <p:sp>
        <p:nvSpPr>
          <p:cNvPr id="1048788" name="Slide Number Placeholder 6"/>
          <p:cNvSpPr>
            <a:spLocks noGrp="1"/>
          </p:cNvSpPr>
          <p:nvPr>
            <p:ph type="sldNum" sz="quarter" idx="12"/>
          </p:nvPr>
        </p:nvSpPr>
        <p:spPr/>
        <p:txBody>
          <a:bodyPr/>
          <a:p>
            <a:fld id="{A3E7F422-672E-405D-AF58-E2CE9A13E1C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p:bgPr>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lang="en-US"/>
              <a:t>Click to edit Master title style</a:t>
            </a:r>
            <a:endParaRPr dirty="0" lang="en-US"/>
          </a:p>
        </p:txBody>
      </p:sp>
      <p:sp>
        <p:nvSpPr>
          <p:cNvPr id="1048577"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78"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3D6F6AB8-DB50-49C3-B915-77469847A1A1}" type="datetimeFigureOut">
              <a:rPr lang="en-US" smtClean="0"/>
              <a:t>6/15/2021</a:t>
            </a:fld>
            <a:endParaRPr lang="en-US"/>
          </a:p>
        </p:txBody>
      </p:sp>
      <p:sp>
        <p:nvSpPr>
          <p:cNvPr id="1048579"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A3E7F422-672E-405D-AF58-E2CE9A13E1CE}"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ctrTitle"/>
          </p:nvPr>
        </p:nvSpPr>
        <p:spPr/>
        <p:txBody>
          <a:bodyPr>
            <a:normAutofit/>
          </a:bodyPr>
          <a:p>
            <a:r>
              <a:rPr b="1" dirty="0" sz="4800" lang="en-US">
                <a:solidFill>
                  <a:srgbClr val="FF0000"/>
                </a:solidFill>
                <a:latin typeface="Times New Roman" panose="02020603050405020304" pitchFamily="18" charset="0"/>
                <a:cs typeface="Times New Roman" panose="02020603050405020304" pitchFamily="18" charset="0"/>
              </a:rPr>
              <a:t>FUNDAMENTALS OF COMMUNITY HEALTH NURSING</a:t>
            </a:r>
            <a:endParaRPr dirty="0" sz="4800" lang="en-US"/>
          </a:p>
        </p:txBody>
      </p:sp>
      <p:sp>
        <p:nvSpPr>
          <p:cNvPr id="1048587" name="Subtitle 2"/>
          <p:cNvSpPr>
            <a:spLocks noGrp="1"/>
          </p:cNvSpPr>
          <p:nvPr>
            <p:ph type="subTitle" idx="1"/>
          </p:nvPr>
        </p:nvSpPr>
        <p:spPr/>
        <p:txBody>
          <a:bodyPr/>
          <a:p>
            <a:r>
              <a:rPr b="1" dirty="0" sz="2800" lang="en-US">
                <a:solidFill>
                  <a:schemeClr val="accent1"/>
                </a:solidFill>
                <a:latin typeface="Times New Roman" panose="02020603050405020304" pitchFamily="18" charset="0"/>
                <a:cs typeface="Times New Roman" panose="02020603050405020304" pitchFamily="18" charset="0"/>
              </a:rPr>
              <a:t>KECHN </a:t>
            </a:r>
            <a:r>
              <a:rPr b="1" dirty="0" sz="2800" lang="en-US">
                <a:solidFill>
                  <a:schemeClr val="accent1"/>
                </a:solidFill>
                <a:latin typeface="Times New Roman" panose="02020603050405020304" pitchFamily="18" charset="0"/>
                <a:cs typeface="Times New Roman" panose="02020603050405020304" pitchFamily="18" charset="0"/>
              </a:rPr>
              <a:t>S</a:t>
            </a:r>
            <a:r>
              <a:rPr b="1" dirty="0" sz="2800" lang="en-US">
                <a:solidFill>
                  <a:schemeClr val="accent1"/>
                </a:solidFill>
                <a:latin typeface="Times New Roman" panose="02020603050405020304" pitchFamily="18" charset="0"/>
                <a:cs typeface="Times New Roman" panose="02020603050405020304" pitchFamily="18" charset="0"/>
              </a:rPr>
              <a:t>E</a:t>
            </a:r>
            <a:r>
              <a:rPr b="1" dirty="0" sz="2800" lang="en-US">
                <a:solidFill>
                  <a:schemeClr val="accent1"/>
                </a:solidFill>
                <a:latin typeface="Times New Roman" panose="02020603050405020304" pitchFamily="18" charset="0"/>
                <a:cs typeface="Times New Roman" panose="02020603050405020304" pitchFamily="18" charset="0"/>
              </a:rPr>
              <a:t>P</a:t>
            </a:r>
            <a:r>
              <a:rPr b="1" dirty="0" sz="2800" lang="en-US">
                <a:solidFill>
                  <a:schemeClr val="accent1"/>
                </a:solidFill>
                <a:latin typeface="Times New Roman" panose="02020603050405020304" pitchFamily="18" charset="0"/>
                <a:cs typeface="Times New Roman" panose="02020603050405020304" pitchFamily="18" charset="0"/>
              </a:rPr>
              <a:t>T</a:t>
            </a:r>
            <a:r>
              <a:rPr b="1" dirty="0" sz="2800" lang="en-US">
                <a:solidFill>
                  <a:schemeClr val="accent1"/>
                </a:solidFill>
                <a:latin typeface="Times New Roman" panose="02020603050405020304" pitchFamily="18" charset="0"/>
                <a:cs typeface="Times New Roman" panose="02020603050405020304" pitchFamily="18" charset="0"/>
              </a:rPr>
              <a:t>E</a:t>
            </a:r>
            <a:r>
              <a:rPr b="1" dirty="0" sz="2800" lang="en-US">
                <a:solidFill>
                  <a:schemeClr val="accent1"/>
                </a:solidFill>
                <a:latin typeface="Times New Roman" panose="02020603050405020304" pitchFamily="18" charset="0"/>
                <a:cs typeface="Times New Roman" panose="02020603050405020304" pitchFamily="18" charset="0"/>
              </a:rPr>
              <a:t>M</a:t>
            </a:r>
            <a:r>
              <a:rPr b="1" dirty="0" sz="2800" lang="en-US">
                <a:solidFill>
                  <a:schemeClr val="accent1"/>
                </a:solidFill>
                <a:latin typeface="Times New Roman" panose="02020603050405020304" pitchFamily="18" charset="0"/>
                <a:cs typeface="Times New Roman" panose="02020603050405020304" pitchFamily="18" charset="0"/>
              </a:rPr>
              <a:t>B</a:t>
            </a:r>
            <a:r>
              <a:rPr b="1" dirty="0" sz="2800" lang="en-US">
                <a:solidFill>
                  <a:schemeClr val="accent1"/>
                </a:solidFill>
                <a:latin typeface="Times New Roman" panose="02020603050405020304" pitchFamily="18" charset="0"/>
                <a:cs typeface="Times New Roman" panose="02020603050405020304" pitchFamily="18" charset="0"/>
              </a:rPr>
              <a:t>E</a:t>
            </a:r>
            <a:r>
              <a:rPr b="1" dirty="0" sz="2800" lang="en-US">
                <a:solidFill>
                  <a:schemeClr val="accent1"/>
                </a:solidFill>
                <a:latin typeface="Times New Roman" panose="02020603050405020304" pitchFamily="18" charset="0"/>
                <a:cs typeface="Times New Roman" panose="02020603050405020304" pitchFamily="18" charset="0"/>
              </a:rPr>
              <a:t>R</a:t>
            </a:r>
            <a:r>
              <a:rPr b="1" dirty="0" sz="2800" lang="en-US">
                <a:solidFill>
                  <a:schemeClr val="accent1"/>
                </a:solidFill>
                <a:latin typeface="Times New Roman" panose="02020603050405020304" pitchFamily="18" charset="0"/>
                <a:cs typeface="Times New Roman" panose="02020603050405020304" pitchFamily="18" charset="0"/>
              </a:rPr>
              <a:t> 2021 CLASS </a:t>
            </a:r>
            <a:endParaRPr altLang="en-US" lang="zh-CN"/>
          </a:p>
          <a:p>
            <a:r>
              <a:rPr b="1" dirty="0" sz="2800" lang="en-US">
                <a:solidFill>
                  <a:schemeClr val="accent1"/>
                </a:solidFill>
                <a:latin typeface="Times New Roman" panose="02020603050405020304" pitchFamily="18" charset="0"/>
                <a:cs typeface="Times New Roman" panose="02020603050405020304" pitchFamily="18" charset="0"/>
              </a:rPr>
              <a:t>KMTC BOMET CAMPUS</a:t>
            </a:r>
          </a:p>
          <a:p>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09" name="Title 1"/>
          <p:cNvSpPr>
            <a:spLocks noGrp="1"/>
          </p:cNvSpPr>
          <p:nvPr>
            <p:ph type="title"/>
          </p:nvPr>
        </p:nvSpPr>
        <p:spPr/>
        <p:txBody>
          <a:bodyPr/>
          <a:p>
            <a:r>
              <a:rPr dirty="0" lang="en-US"/>
              <a:t>  </a:t>
            </a:r>
          </a:p>
        </p:txBody>
      </p:sp>
      <p:sp>
        <p:nvSpPr>
          <p:cNvPr id="1048610" name="Content Placeholder 2"/>
          <p:cNvSpPr>
            <a:spLocks noGrp="1"/>
          </p:cNvSpPr>
          <p:nvPr>
            <p:ph idx="1"/>
          </p:nvPr>
        </p:nvSpPr>
        <p:spPr>
          <a:xfrm>
            <a:off x="277091" y="365126"/>
            <a:ext cx="8601438" cy="6286397"/>
          </a:xfrm>
        </p:spPr>
        <p:txBody>
          <a:bodyPr>
            <a:normAutofit/>
          </a:bodyPr>
          <a:p>
            <a:r>
              <a:rPr dirty="0" lang="en-US">
                <a:latin typeface="Times New Roman" panose="02020603050405020304" pitchFamily="18" charset="0"/>
                <a:cs typeface="Times New Roman" panose="02020603050405020304" pitchFamily="18" charset="0"/>
              </a:rPr>
              <a:t>The health care offered should place a maximum reliance on available community resources and should remain within the cost limitations of the country. </a:t>
            </a:r>
          </a:p>
          <a:p>
            <a:r>
              <a:rPr dirty="0" lang="en-US">
                <a:latin typeface="Times New Roman" panose="02020603050405020304" pitchFamily="18" charset="0"/>
                <a:cs typeface="Times New Roman" panose="02020603050405020304" pitchFamily="18" charset="0"/>
              </a:rPr>
              <a:t>Health care should follow an integrated approach of preventative, promotive, curative and rehabilitative services for the community, family and the individual. The balance between these services should vary according to community needs.</a:t>
            </a:r>
          </a:p>
          <a:p>
            <a:r>
              <a:rPr dirty="0" lang="en-US">
                <a:latin typeface="Times New Roman" panose="02020603050405020304" pitchFamily="18" charset="0"/>
                <a:cs typeface="Times New Roman" panose="02020603050405020304" pitchFamily="18" charset="0"/>
              </a:rPr>
              <a:t>The majority of the interventions should be undertaken at the most peripheral practice level of the health services by the workers most suitably trained for performing these activities.</a:t>
            </a:r>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11" name="Title 1"/>
          <p:cNvSpPr>
            <a:spLocks noGrp="1"/>
          </p:cNvSpPr>
          <p:nvPr>
            <p:ph type="title"/>
          </p:nvPr>
        </p:nvSpPr>
        <p:spPr/>
        <p:txBody>
          <a:bodyPr/>
          <a:p>
            <a:r>
              <a:rPr dirty="0" lang="en-US"/>
              <a:t>  </a:t>
            </a:r>
          </a:p>
        </p:txBody>
      </p:sp>
      <p:sp>
        <p:nvSpPr>
          <p:cNvPr id="1048612" name="Content Placeholder 2"/>
          <p:cNvSpPr>
            <a:spLocks noGrp="1"/>
          </p:cNvSpPr>
          <p:nvPr>
            <p:ph idx="1"/>
          </p:nvPr>
        </p:nvSpPr>
        <p:spPr>
          <a:xfrm>
            <a:off x="346364" y="235527"/>
            <a:ext cx="8589818" cy="6483928"/>
          </a:xfrm>
        </p:spPr>
        <p:txBody>
          <a:bodyPr>
            <a:normAutofit fontScale="84615" lnSpcReduction="20000"/>
          </a:bodyPr>
          <a:p>
            <a:pPr indent="0" marL="0">
              <a:buNone/>
            </a:pPr>
            <a:r>
              <a:rPr b="1" dirty="0" sz="3300" lang="en-US">
                <a:solidFill>
                  <a:srgbClr val="2507D7"/>
                </a:solidFill>
                <a:latin typeface="Times New Roman" panose="02020603050405020304" pitchFamily="18" charset="0"/>
                <a:cs typeface="Times New Roman" panose="02020603050405020304" pitchFamily="18" charset="0"/>
              </a:rPr>
              <a:t>Purposes of Community Health</a:t>
            </a:r>
          </a:p>
          <a:p>
            <a:r>
              <a:rPr dirty="0" lang="en-US">
                <a:latin typeface="Times New Roman" panose="02020603050405020304" pitchFamily="18" charset="0"/>
                <a:cs typeface="Times New Roman" panose="02020603050405020304" pitchFamily="18" charset="0"/>
              </a:rPr>
              <a:t>To ascertain the nature and extent of disease and disability in the community.</a:t>
            </a:r>
          </a:p>
          <a:p>
            <a:r>
              <a:rPr dirty="0" lang="en-US">
                <a:latin typeface="Times New Roman" panose="02020603050405020304" pitchFamily="18" charset="0"/>
                <a:cs typeface="Times New Roman" panose="02020603050405020304" pitchFamily="18" charset="0"/>
              </a:rPr>
              <a:t>To take suitable measures to;</a:t>
            </a:r>
          </a:p>
          <a:p>
            <a:pPr lvl="1"/>
            <a:r>
              <a:rPr dirty="0" sz="2600" lang="en-US">
                <a:latin typeface="Times New Roman" panose="02020603050405020304" pitchFamily="18" charset="0"/>
                <a:cs typeface="Times New Roman" panose="02020603050405020304" pitchFamily="18" charset="0"/>
              </a:rPr>
              <a:t>Promote healthful living</a:t>
            </a:r>
          </a:p>
          <a:p>
            <a:pPr lvl="1"/>
            <a:r>
              <a:rPr dirty="0" sz="2600" lang="en-US">
                <a:latin typeface="Times New Roman" panose="02020603050405020304" pitchFamily="18" charset="0"/>
                <a:cs typeface="Times New Roman" panose="02020603050405020304" pitchFamily="18" charset="0"/>
              </a:rPr>
              <a:t>Prevent disability</a:t>
            </a:r>
          </a:p>
          <a:p>
            <a:pPr lvl="1"/>
            <a:r>
              <a:rPr dirty="0" sz="2600" lang="en-US">
                <a:latin typeface="Times New Roman" panose="02020603050405020304" pitchFamily="18" charset="0"/>
                <a:cs typeface="Times New Roman" panose="02020603050405020304" pitchFamily="18" charset="0"/>
              </a:rPr>
              <a:t>Correct remedial defects</a:t>
            </a:r>
          </a:p>
          <a:p>
            <a:pPr lvl="1"/>
            <a:r>
              <a:rPr dirty="0" sz="2600" lang="en-US">
                <a:latin typeface="Times New Roman" panose="02020603050405020304" pitchFamily="18" charset="0"/>
                <a:cs typeface="Times New Roman" panose="02020603050405020304" pitchFamily="18" charset="0"/>
              </a:rPr>
              <a:t>Treat illness</a:t>
            </a:r>
          </a:p>
          <a:p>
            <a:pPr lvl="1"/>
            <a:r>
              <a:rPr dirty="0" sz="2600" lang="en-US">
                <a:latin typeface="Times New Roman" panose="02020603050405020304" pitchFamily="18" charset="0"/>
                <a:cs typeface="Times New Roman" panose="02020603050405020304" pitchFamily="18" charset="0"/>
              </a:rPr>
              <a:t>Rehabilitate those with handicaps</a:t>
            </a:r>
          </a:p>
          <a:p>
            <a:r>
              <a:rPr dirty="0" lang="en-US">
                <a:latin typeface="Times New Roman" panose="02020603050405020304" pitchFamily="18" charset="0"/>
                <a:cs typeface="Times New Roman" panose="02020603050405020304" pitchFamily="18" charset="0"/>
              </a:rPr>
              <a:t>To evaluate the progress and success of current programs</a:t>
            </a:r>
          </a:p>
          <a:p>
            <a:r>
              <a:rPr dirty="0" lang="en-US">
                <a:latin typeface="Times New Roman" panose="02020603050405020304" pitchFamily="18" charset="0"/>
                <a:cs typeface="Times New Roman" panose="02020603050405020304" pitchFamily="18" charset="0"/>
              </a:rPr>
              <a:t>To conduct research into community causes of disease and investigate through research improved methods and techniques.</a:t>
            </a:r>
          </a:p>
          <a:p>
            <a:r>
              <a:rPr dirty="0" lang="en-US">
                <a:latin typeface="Times New Roman" panose="02020603050405020304" pitchFamily="18" charset="0"/>
                <a:cs typeface="Times New Roman" panose="02020603050405020304" pitchFamily="18" charset="0"/>
              </a:rPr>
              <a:t>To provide the necessary organization of health care required to deal with community ill health.</a:t>
            </a:r>
          </a:p>
          <a:p>
            <a:r>
              <a:rPr dirty="0" lang="en-US">
                <a:latin typeface="Times New Roman" panose="02020603050405020304" pitchFamily="18" charset="0"/>
                <a:cs typeface="Times New Roman" panose="02020603050405020304" pitchFamily="18" charset="0"/>
              </a:rPr>
              <a:t>To educate the public in prevention of health hazards in the best use of medico-social measures and appropriate technology. </a:t>
            </a:r>
            <a:br>
              <a:rPr dirty="0" lang="en-US"/>
            </a:b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13" name="Title 1"/>
          <p:cNvSpPr>
            <a:spLocks noGrp="1"/>
          </p:cNvSpPr>
          <p:nvPr>
            <p:ph type="title"/>
          </p:nvPr>
        </p:nvSpPr>
        <p:spPr>
          <a:xfrm>
            <a:off x="110837" y="124691"/>
            <a:ext cx="8894618" cy="1316182"/>
          </a:xfrm>
        </p:spPr>
        <p:txBody>
          <a:bodyPr>
            <a:noAutofit/>
          </a:bodyPr>
          <a:p>
            <a:pPr algn="ctr"/>
            <a:r>
              <a:rPr b="1" dirty="0" sz="3600" lang="en-US">
                <a:solidFill>
                  <a:srgbClr val="2507D7"/>
                </a:solidFill>
                <a:latin typeface="Times New Roman" panose="02020603050405020304" pitchFamily="18" charset="0"/>
                <a:cs typeface="Times New Roman" panose="02020603050405020304" pitchFamily="18" charset="0"/>
              </a:rPr>
              <a:t>Community Health Concept in </a:t>
            </a:r>
            <a:br>
              <a:rPr b="1" dirty="0" sz="3600" lang="en-US">
                <a:solidFill>
                  <a:srgbClr val="2507D7"/>
                </a:solidFill>
                <a:latin typeface="Times New Roman" panose="02020603050405020304" pitchFamily="18" charset="0"/>
                <a:cs typeface="Times New Roman" panose="02020603050405020304" pitchFamily="18" charset="0"/>
              </a:rPr>
            </a:br>
            <a:r>
              <a:rPr b="1" dirty="0" sz="3600" lang="en-US">
                <a:solidFill>
                  <a:srgbClr val="2507D7"/>
                </a:solidFill>
                <a:latin typeface="Times New Roman" panose="02020603050405020304" pitchFamily="18" charset="0"/>
                <a:cs typeface="Times New Roman" panose="02020603050405020304" pitchFamily="18" charset="0"/>
              </a:rPr>
              <a:t>Relation to Individual, Family, </a:t>
            </a:r>
            <a:br>
              <a:rPr b="1" dirty="0" sz="3600" lang="en-US">
                <a:solidFill>
                  <a:srgbClr val="2507D7"/>
                </a:solidFill>
                <a:latin typeface="Times New Roman" panose="02020603050405020304" pitchFamily="18" charset="0"/>
                <a:cs typeface="Times New Roman" panose="02020603050405020304" pitchFamily="18" charset="0"/>
              </a:rPr>
            </a:br>
            <a:r>
              <a:rPr b="1" dirty="0" sz="3600" lang="en-US">
                <a:solidFill>
                  <a:srgbClr val="2507D7"/>
                </a:solidFill>
                <a:latin typeface="Times New Roman" panose="02020603050405020304" pitchFamily="18" charset="0"/>
                <a:cs typeface="Times New Roman" panose="02020603050405020304" pitchFamily="18" charset="0"/>
              </a:rPr>
              <a:t>Community and Environment</a:t>
            </a:r>
          </a:p>
        </p:txBody>
      </p:sp>
      <p:sp>
        <p:nvSpPr>
          <p:cNvPr id="1048614" name="Content Placeholder 2"/>
          <p:cNvSpPr>
            <a:spLocks noGrp="1"/>
          </p:cNvSpPr>
          <p:nvPr>
            <p:ph idx="1"/>
          </p:nvPr>
        </p:nvSpPr>
        <p:spPr>
          <a:xfrm>
            <a:off x="249382" y="1551709"/>
            <a:ext cx="8645236" cy="5070764"/>
          </a:xfrm>
        </p:spPr>
        <p:txBody>
          <a:bodyPr>
            <a:normAutofit/>
          </a:bodyPr>
          <a:p>
            <a:pPr indent="0" marL="0">
              <a:buNone/>
            </a:pPr>
            <a:r>
              <a:rPr b="1" dirty="0" lang="en-US">
                <a:solidFill>
                  <a:srgbClr val="2507D7"/>
                </a:solidFill>
                <a:latin typeface="Times New Roman" panose="02020603050405020304" pitchFamily="18" charset="0"/>
                <a:cs typeface="Times New Roman" panose="02020603050405020304" pitchFamily="18" charset="0"/>
              </a:rPr>
              <a:t>Introduction</a:t>
            </a:r>
          </a:p>
          <a:p>
            <a:r>
              <a:rPr b="1" dirty="0" lang="en-US">
                <a:latin typeface="Times New Roman" panose="02020603050405020304" pitchFamily="18" charset="0"/>
                <a:cs typeface="Times New Roman" panose="02020603050405020304" pitchFamily="18" charset="0"/>
              </a:rPr>
              <a:t>Disease</a:t>
            </a:r>
            <a:r>
              <a:rPr dirty="0" lang="en-US">
                <a:latin typeface="Times New Roman" panose="02020603050405020304" pitchFamily="18" charset="0"/>
                <a:cs typeface="Times New Roman" panose="02020603050405020304" pitchFamily="18" charset="0"/>
              </a:rPr>
              <a:t>, </a:t>
            </a:r>
            <a:r>
              <a:rPr b="1" dirty="0" lang="en-US">
                <a:latin typeface="Times New Roman" panose="02020603050405020304" pitchFamily="18" charset="0"/>
                <a:cs typeface="Times New Roman" panose="02020603050405020304" pitchFamily="18" charset="0"/>
              </a:rPr>
              <a:t>ignorance</a:t>
            </a:r>
            <a:r>
              <a:rPr dirty="0" lang="en-US">
                <a:latin typeface="Times New Roman" panose="02020603050405020304" pitchFamily="18" charset="0"/>
                <a:cs typeface="Times New Roman" panose="02020603050405020304" pitchFamily="18" charset="0"/>
              </a:rPr>
              <a:t> and </a:t>
            </a:r>
            <a:r>
              <a:rPr b="1" dirty="0" lang="en-US">
                <a:latin typeface="Times New Roman" panose="02020603050405020304" pitchFamily="18" charset="0"/>
                <a:cs typeface="Times New Roman" panose="02020603050405020304" pitchFamily="18" charset="0"/>
              </a:rPr>
              <a:t>poverty</a:t>
            </a:r>
            <a:r>
              <a:rPr dirty="0" lang="en-US">
                <a:latin typeface="Times New Roman" panose="02020603050405020304" pitchFamily="18" charset="0"/>
                <a:cs typeface="Times New Roman" panose="02020603050405020304" pitchFamily="18" charset="0"/>
              </a:rPr>
              <a:t> are the cause of suffering of the most of the people in the community and therefore, if the health workers are to deal with disease they must understand about the ignorance and poverty.</a:t>
            </a:r>
          </a:p>
          <a:p>
            <a:r>
              <a:rPr dirty="0" lang="en-US">
                <a:latin typeface="Times New Roman" panose="02020603050405020304" pitchFamily="18" charset="0"/>
                <a:cs typeface="Times New Roman" panose="02020603050405020304" pitchFamily="18" charset="0"/>
              </a:rPr>
              <a:t>Health worker needs to understand:</a:t>
            </a:r>
          </a:p>
          <a:p>
            <a:pPr lvl="1"/>
            <a:r>
              <a:rPr dirty="0" sz="2800" lang="en-US">
                <a:latin typeface="Times New Roman" panose="02020603050405020304" pitchFamily="18" charset="0"/>
                <a:cs typeface="Times New Roman" panose="02020603050405020304" pitchFamily="18" charset="0"/>
              </a:rPr>
              <a:t>The individual</a:t>
            </a:r>
          </a:p>
          <a:p>
            <a:pPr lvl="1"/>
            <a:r>
              <a:rPr dirty="0" sz="2800" lang="en-US">
                <a:latin typeface="Times New Roman" panose="02020603050405020304" pitchFamily="18" charset="0"/>
                <a:cs typeface="Times New Roman" panose="02020603050405020304" pitchFamily="18" charset="0"/>
              </a:rPr>
              <a:t>Their culture and education</a:t>
            </a:r>
          </a:p>
          <a:p>
            <a:pPr lvl="1"/>
            <a:r>
              <a:rPr dirty="0" sz="2800" lang="en-US">
                <a:latin typeface="Times New Roman" panose="02020603050405020304" pitchFamily="18" charset="0"/>
                <a:cs typeface="Times New Roman" panose="02020603050405020304" pitchFamily="18" charset="0"/>
              </a:rPr>
              <a:t>The community in which they live in</a:t>
            </a:r>
          </a:p>
          <a:p>
            <a:pPr lvl="1"/>
            <a:r>
              <a:rPr dirty="0" sz="2800" lang="en-US">
                <a:latin typeface="Times New Roman" panose="02020603050405020304" pitchFamily="18" charset="0"/>
                <a:cs typeface="Times New Roman" panose="02020603050405020304" pitchFamily="18" charset="0"/>
              </a:rPr>
              <a:t>Their family and friends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15" name="Title 1"/>
          <p:cNvSpPr>
            <a:spLocks noGrp="1"/>
          </p:cNvSpPr>
          <p:nvPr>
            <p:ph type="title"/>
          </p:nvPr>
        </p:nvSpPr>
        <p:spPr/>
        <p:txBody>
          <a:bodyPr/>
          <a:p>
            <a:r>
              <a:rPr dirty="0" lang="en-US"/>
              <a:t>  </a:t>
            </a:r>
          </a:p>
        </p:txBody>
      </p:sp>
      <p:sp>
        <p:nvSpPr>
          <p:cNvPr id="1048616" name="Content Placeholder 2"/>
          <p:cNvSpPr>
            <a:spLocks noGrp="1"/>
          </p:cNvSpPr>
          <p:nvPr>
            <p:ph idx="1"/>
          </p:nvPr>
        </p:nvSpPr>
        <p:spPr>
          <a:xfrm>
            <a:off x="304799" y="235526"/>
            <a:ext cx="8451273" cy="6428509"/>
          </a:xfrm>
        </p:spPr>
        <p:txBody>
          <a:bodyPr>
            <a:normAutofit fontScale="96429" lnSpcReduction="20000"/>
          </a:bodyPr>
          <a:p>
            <a:pPr indent="0" marL="0">
              <a:buNone/>
            </a:pPr>
            <a:r>
              <a:rPr b="1" dirty="0" sz="3200" lang="en-US">
                <a:latin typeface="Times New Roman" panose="02020603050405020304" pitchFamily="18" charset="0"/>
                <a:cs typeface="Times New Roman" panose="02020603050405020304" pitchFamily="18" charset="0"/>
              </a:rPr>
              <a:t>Individual</a:t>
            </a:r>
          </a:p>
          <a:p>
            <a:r>
              <a:rPr dirty="0" lang="en-US">
                <a:latin typeface="Times New Roman" panose="02020603050405020304" pitchFamily="18" charset="0"/>
                <a:cs typeface="Times New Roman" panose="02020603050405020304" pitchFamily="18" charset="0"/>
              </a:rPr>
              <a:t>Each individual is unique, though he shares behavioral characteristics with other people of the same culture.</a:t>
            </a:r>
          </a:p>
          <a:p>
            <a:r>
              <a:rPr dirty="0" lang="en-US">
                <a:latin typeface="Times New Roman" panose="02020603050405020304" pitchFamily="18" charset="0"/>
                <a:cs typeface="Times New Roman" panose="02020603050405020304" pitchFamily="18" charset="0"/>
              </a:rPr>
              <a:t>Culture is all those things people learn, share and pass on to later generations.</a:t>
            </a:r>
          </a:p>
          <a:p>
            <a:r>
              <a:rPr dirty="0" lang="en-US">
                <a:latin typeface="Times New Roman" panose="02020603050405020304" pitchFamily="18" charset="0"/>
                <a:cs typeface="Times New Roman" panose="02020603050405020304" pitchFamily="18" charset="0"/>
              </a:rPr>
              <a:t>It is important for the health workers to show respect and understanding for other people and their culture.</a:t>
            </a:r>
          </a:p>
          <a:p>
            <a:r>
              <a:rPr dirty="0" lang="en-US">
                <a:latin typeface="Times New Roman" panose="02020603050405020304" pitchFamily="18" charset="0"/>
                <a:cs typeface="Times New Roman" panose="02020603050405020304" pitchFamily="18" charset="0"/>
              </a:rPr>
              <a:t>People learn beliefs and customs about rights and wrong behavior as they grow up. </a:t>
            </a:r>
          </a:p>
          <a:p>
            <a:r>
              <a:rPr dirty="0" lang="en-US">
                <a:latin typeface="Times New Roman" panose="02020603050405020304" pitchFamily="18" charset="0"/>
                <a:cs typeface="Times New Roman" panose="02020603050405020304" pitchFamily="18" charset="0"/>
              </a:rPr>
              <a:t>Some practices and beliefs about sickness and health are related to the beliefs and customs.</a:t>
            </a:r>
          </a:p>
          <a:p>
            <a:r>
              <a:rPr dirty="0" lang="en-US">
                <a:latin typeface="Times New Roman" panose="02020603050405020304" pitchFamily="18" charset="0"/>
                <a:cs typeface="Times New Roman" panose="02020603050405020304" pitchFamily="18" charset="0"/>
              </a:rPr>
              <a:t>In general, the individual’s environment largely determines his choices and his behavior.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17" name="Title 1"/>
          <p:cNvSpPr>
            <a:spLocks noGrp="1"/>
          </p:cNvSpPr>
          <p:nvPr>
            <p:ph type="title"/>
          </p:nvPr>
        </p:nvSpPr>
        <p:spPr/>
        <p:txBody>
          <a:bodyPr/>
          <a:p>
            <a:r>
              <a:rPr dirty="0" lang="en-US"/>
              <a:t>  </a:t>
            </a:r>
          </a:p>
        </p:txBody>
      </p:sp>
      <p:sp>
        <p:nvSpPr>
          <p:cNvPr id="1048618" name="Content Placeholder 2"/>
          <p:cNvSpPr>
            <a:spLocks noGrp="1"/>
          </p:cNvSpPr>
          <p:nvPr>
            <p:ph idx="1"/>
          </p:nvPr>
        </p:nvSpPr>
        <p:spPr>
          <a:xfrm>
            <a:off x="277091" y="193964"/>
            <a:ext cx="8659091" cy="6525491"/>
          </a:xfrm>
        </p:spPr>
        <p:txBody>
          <a:bodyPr>
            <a:normAutofit lnSpcReduction="10000"/>
          </a:bodyPr>
          <a:p>
            <a:pPr indent="0" marL="0">
              <a:buNone/>
            </a:pPr>
            <a:r>
              <a:rPr b="1" dirty="0" sz="3200" lang="en-US">
                <a:latin typeface="Times New Roman" panose="02020603050405020304" pitchFamily="18" charset="0"/>
                <a:cs typeface="Times New Roman" panose="02020603050405020304" pitchFamily="18" charset="0"/>
              </a:rPr>
              <a:t>The Family</a:t>
            </a:r>
          </a:p>
          <a:p>
            <a:r>
              <a:rPr dirty="0" lang="en-US">
                <a:latin typeface="Times New Roman" panose="02020603050405020304" pitchFamily="18" charset="0"/>
                <a:cs typeface="Times New Roman" panose="02020603050405020304" pitchFamily="18" charset="0"/>
              </a:rPr>
              <a:t>Children receive their basic education in language, beliefs and customs from their families. </a:t>
            </a:r>
          </a:p>
          <a:p>
            <a:pPr lvl="1"/>
            <a:r>
              <a:rPr dirty="0" sz="2600" lang="en-US">
                <a:latin typeface="Times New Roman" panose="02020603050405020304" pitchFamily="18" charset="0"/>
                <a:cs typeface="Times New Roman" panose="02020603050405020304" pitchFamily="18" charset="0"/>
              </a:rPr>
              <a:t>Families also provide children with basic needs</a:t>
            </a:r>
            <a:r>
              <a:rPr dirty="0" lang="en-US">
                <a:latin typeface="Times New Roman" panose="02020603050405020304" pitchFamily="18" charset="0"/>
                <a:cs typeface="Times New Roman" panose="02020603050405020304" pitchFamily="18" charset="0"/>
              </a:rPr>
              <a:t>. </a:t>
            </a:r>
          </a:p>
          <a:p>
            <a:r>
              <a:rPr dirty="0" lang="en-US">
                <a:latin typeface="Times New Roman" panose="02020603050405020304" pitchFamily="18" charset="0"/>
                <a:cs typeface="Times New Roman" panose="02020603050405020304" pitchFamily="18" charset="0"/>
              </a:rPr>
              <a:t>In most communities, male dominance influences what changes are acceptable in the family and what services can be utilized.</a:t>
            </a:r>
          </a:p>
          <a:p>
            <a:r>
              <a:rPr dirty="0" lang="en-US">
                <a:latin typeface="Times New Roman" panose="02020603050405020304" pitchFamily="18" charset="0"/>
                <a:cs typeface="Times New Roman" panose="02020603050405020304" pitchFamily="18" charset="0"/>
              </a:rPr>
              <a:t>Beliefs about sexual relations within and outside marriage are often strongly held. </a:t>
            </a:r>
          </a:p>
          <a:p>
            <a:pPr lvl="1"/>
            <a:r>
              <a:rPr dirty="0" sz="2600" lang="en-US">
                <a:latin typeface="Times New Roman" panose="02020603050405020304" pitchFamily="18" charset="0"/>
                <a:cs typeface="Times New Roman" panose="02020603050405020304" pitchFamily="18" charset="0"/>
              </a:rPr>
              <a:t>Traditional beliefs about abstinence from sexual intercourse, simple contraception methods and the spacing of children are not being practiced as much now. </a:t>
            </a:r>
          </a:p>
          <a:p>
            <a:pPr lvl="1"/>
            <a:r>
              <a:rPr dirty="0" sz="2600" lang="en-US">
                <a:latin typeface="Times New Roman" panose="02020603050405020304" pitchFamily="18" charset="0"/>
                <a:cs typeface="Times New Roman" panose="02020603050405020304" pitchFamily="18" charset="0"/>
              </a:rPr>
              <a:t>This has increased the number of children born to young unmarried girls with little spacing between births and the spread of STI’s and HIV.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19" name="Title 1"/>
          <p:cNvSpPr>
            <a:spLocks noGrp="1"/>
          </p:cNvSpPr>
          <p:nvPr>
            <p:ph type="title"/>
          </p:nvPr>
        </p:nvSpPr>
        <p:spPr/>
        <p:txBody>
          <a:bodyPr/>
          <a:p>
            <a:r>
              <a:rPr dirty="0" lang="en-US"/>
              <a:t> </a:t>
            </a:r>
          </a:p>
        </p:txBody>
      </p:sp>
      <p:sp>
        <p:nvSpPr>
          <p:cNvPr id="1048620" name="Content Placeholder 2"/>
          <p:cNvSpPr>
            <a:spLocks noGrp="1"/>
          </p:cNvSpPr>
          <p:nvPr>
            <p:ph idx="1"/>
          </p:nvPr>
        </p:nvSpPr>
        <p:spPr>
          <a:xfrm>
            <a:off x="360218" y="249382"/>
            <a:ext cx="8155132" cy="5927581"/>
          </a:xfrm>
        </p:spPr>
        <p:txBody>
          <a:bodyPr>
            <a:normAutofit/>
          </a:bodyPr>
          <a:p>
            <a:pPr indent="0" marL="0">
              <a:buNone/>
            </a:pPr>
            <a:r>
              <a:rPr b="1" dirty="0" sz="3000" lang="en-US">
                <a:latin typeface="Times New Roman" panose="02020603050405020304" pitchFamily="18" charset="0"/>
                <a:cs typeface="Times New Roman" panose="02020603050405020304" pitchFamily="18" charset="0"/>
              </a:rPr>
              <a:t>The community</a:t>
            </a:r>
          </a:p>
          <a:p>
            <a:r>
              <a:rPr dirty="0" lang="en-US">
                <a:latin typeface="Times New Roman" panose="02020603050405020304" pitchFamily="18" charset="0"/>
                <a:cs typeface="Times New Roman" panose="02020603050405020304" pitchFamily="18" charset="0"/>
              </a:rPr>
              <a:t>In a typical rural community, there is a strong sense of all belonging together.</a:t>
            </a:r>
          </a:p>
          <a:p>
            <a:r>
              <a:rPr dirty="0" lang="en-US">
                <a:latin typeface="Times New Roman" panose="02020603050405020304" pitchFamily="18" charset="0"/>
                <a:cs typeface="Times New Roman" panose="02020603050405020304" pitchFamily="18" charset="0"/>
              </a:rPr>
              <a:t>Traditions and public opinions in rural communities are very important and people are very careful to behave in a way that meets community approval.</a:t>
            </a:r>
          </a:p>
          <a:p>
            <a:r>
              <a:rPr dirty="0" lang="en-US">
                <a:latin typeface="Times New Roman" panose="02020603050405020304" pitchFamily="18" charset="0"/>
                <a:cs typeface="Times New Roman" panose="02020603050405020304" pitchFamily="18" charset="0"/>
              </a:rPr>
              <a:t>Rural communities have some leaders who tend to be influential in some matters e.g. elders, religious leaders/ teachers and health workers. </a:t>
            </a:r>
          </a:p>
          <a:p>
            <a:pPr lvl="1"/>
            <a:r>
              <a:rPr dirty="0" sz="2600" lang="en-US">
                <a:latin typeface="Times New Roman" panose="02020603050405020304" pitchFamily="18" charset="0"/>
                <a:cs typeface="Times New Roman" panose="02020603050405020304" pitchFamily="18" charset="0"/>
              </a:rPr>
              <a:t>Therefore, the health workers need to know who the</a:t>
            </a:r>
            <a:br>
              <a:rPr dirty="0" sz="2600" lang="en-US">
                <a:latin typeface="Times New Roman" panose="02020603050405020304" pitchFamily="18" charset="0"/>
                <a:cs typeface="Times New Roman" panose="02020603050405020304" pitchFamily="18" charset="0"/>
              </a:rPr>
            </a:br>
            <a:r>
              <a:rPr dirty="0" sz="2600" lang="en-US">
                <a:latin typeface="Times New Roman" panose="02020603050405020304" pitchFamily="18" charset="0"/>
                <a:cs typeface="Times New Roman" panose="02020603050405020304" pitchFamily="18" charset="0"/>
              </a:rPr>
              <a:t>leaders are. </a:t>
            </a:r>
            <a:br>
              <a:rPr dirty="0" sz="2600" lang="en-US"/>
            </a:br>
            <a:endParaRPr dirty="0" sz="260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21" name="Title 1"/>
          <p:cNvSpPr>
            <a:spLocks noGrp="1"/>
          </p:cNvSpPr>
          <p:nvPr>
            <p:ph type="title"/>
          </p:nvPr>
        </p:nvSpPr>
        <p:spPr/>
        <p:txBody>
          <a:bodyPr/>
          <a:p>
            <a:r>
              <a:rPr dirty="0" lang="en-US"/>
              <a:t>  </a:t>
            </a:r>
          </a:p>
        </p:txBody>
      </p:sp>
      <p:sp>
        <p:nvSpPr>
          <p:cNvPr id="1048622" name="Content Placeholder 2"/>
          <p:cNvSpPr>
            <a:spLocks noGrp="1"/>
          </p:cNvSpPr>
          <p:nvPr>
            <p:ph idx="1"/>
          </p:nvPr>
        </p:nvSpPr>
        <p:spPr>
          <a:xfrm>
            <a:off x="263236" y="365126"/>
            <a:ext cx="8617528" cy="6271201"/>
          </a:xfrm>
        </p:spPr>
        <p:txBody>
          <a:bodyPr>
            <a:normAutofit/>
          </a:bodyPr>
          <a:p>
            <a:r>
              <a:rPr dirty="0" lang="en-US">
                <a:latin typeface="Times New Roman" panose="02020603050405020304" pitchFamily="18" charset="0"/>
                <a:cs typeface="Times New Roman" panose="02020603050405020304" pitchFamily="18" charset="0"/>
              </a:rPr>
              <a:t>In urban areas, overcrowding and inadequate amenities is</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a problem. </a:t>
            </a:r>
          </a:p>
          <a:p>
            <a:r>
              <a:rPr dirty="0" lang="en-US">
                <a:latin typeface="Times New Roman" panose="02020603050405020304" pitchFamily="18" charset="0"/>
                <a:cs typeface="Times New Roman" panose="02020603050405020304" pitchFamily="18" charset="0"/>
              </a:rPr>
              <a:t>Most urban dwellers work away from where they live, so there is not such a strong sense of belonging together.</a:t>
            </a:r>
          </a:p>
          <a:p>
            <a:r>
              <a:rPr dirty="0" lang="en-US">
                <a:latin typeface="Times New Roman" panose="02020603050405020304" pitchFamily="18" charset="0"/>
                <a:cs typeface="Times New Roman" panose="02020603050405020304" pitchFamily="18" charset="0"/>
              </a:rPr>
              <a:t>Family and public opinion have less effect on behavior.</a:t>
            </a:r>
          </a:p>
          <a:p>
            <a:r>
              <a:rPr dirty="0" lang="en-US">
                <a:latin typeface="Times New Roman" panose="02020603050405020304" pitchFamily="18" charset="0"/>
                <a:cs typeface="Times New Roman" panose="02020603050405020304" pitchFamily="18" charset="0"/>
              </a:rPr>
              <a:t>Conflicts between groups of people are a normal feature</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of communities which may be due to personal ambitions,</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differences in viewpoints (where to build a new</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dispensary).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23" name="Title 1"/>
          <p:cNvSpPr>
            <a:spLocks noGrp="1"/>
          </p:cNvSpPr>
          <p:nvPr>
            <p:ph type="title"/>
          </p:nvPr>
        </p:nvSpPr>
        <p:spPr/>
        <p:txBody>
          <a:bodyPr/>
          <a:p>
            <a:r>
              <a:rPr dirty="0" lang="en-US"/>
              <a:t> </a:t>
            </a:r>
            <a:br>
              <a:rPr dirty="0" lang="en-US"/>
            </a:br>
            <a:endParaRPr dirty="0" lang="en-US"/>
          </a:p>
        </p:txBody>
      </p:sp>
      <p:sp>
        <p:nvSpPr>
          <p:cNvPr id="1048624" name="Content Placeholder 2"/>
          <p:cNvSpPr>
            <a:spLocks noGrp="1"/>
          </p:cNvSpPr>
          <p:nvPr>
            <p:ph idx="1"/>
          </p:nvPr>
        </p:nvSpPr>
        <p:spPr>
          <a:xfrm>
            <a:off x="318655" y="365126"/>
            <a:ext cx="8603672" cy="6340474"/>
          </a:xfrm>
        </p:spPr>
        <p:txBody>
          <a:bodyPr>
            <a:normAutofit fontScale="85714" lnSpcReduction="20000"/>
          </a:bodyPr>
          <a:p>
            <a:pPr indent="0" marL="0">
              <a:buNone/>
            </a:pPr>
            <a:r>
              <a:rPr b="1" dirty="0" sz="3000" lang="en-US">
                <a:latin typeface="Times New Roman" panose="02020603050405020304" pitchFamily="18" charset="0"/>
                <a:cs typeface="Times New Roman" panose="02020603050405020304" pitchFamily="18" charset="0"/>
              </a:rPr>
              <a:t>Environment</a:t>
            </a:r>
          </a:p>
          <a:p>
            <a:r>
              <a:rPr dirty="0" lang="en-US">
                <a:latin typeface="Times New Roman" panose="02020603050405020304" pitchFamily="18" charset="0"/>
                <a:cs typeface="Times New Roman" panose="02020603050405020304" pitchFamily="18" charset="0"/>
              </a:rPr>
              <a:t>The environment is an important part of the overall picture of human life and behavior. </a:t>
            </a:r>
          </a:p>
          <a:p>
            <a:r>
              <a:rPr dirty="0" lang="en-US">
                <a:latin typeface="Times New Roman" panose="02020603050405020304" pitchFamily="18" charset="0"/>
                <a:cs typeface="Times New Roman" panose="02020603050405020304" pitchFamily="18" charset="0"/>
              </a:rPr>
              <a:t>Within the environment are many influences all of which have a bearing on how people live and behave. </a:t>
            </a:r>
          </a:p>
          <a:p>
            <a:r>
              <a:rPr dirty="0" lang="en-US">
                <a:latin typeface="Times New Roman" panose="02020603050405020304" pitchFamily="18" charset="0"/>
                <a:cs typeface="Times New Roman" panose="02020603050405020304" pitchFamily="18" charset="0"/>
              </a:rPr>
              <a:t>In turn the way people live and behave determines the</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diseases from which they suffer and how effectively the health services work.</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a:p>
            <a:pPr indent="0" marL="0">
              <a:buNone/>
            </a:pPr>
            <a:r>
              <a:rPr b="1" dirty="0" lang="en-US">
                <a:latin typeface="Times New Roman" panose="02020603050405020304" pitchFamily="18" charset="0"/>
                <a:cs typeface="Times New Roman" panose="02020603050405020304" pitchFamily="18" charset="0"/>
              </a:rPr>
              <a:t>Biological environment: </a:t>
            </a:r>
            <a:r>
              <a:rPr dirty="0" lang="en-US">
                <a:latin typeface="Times New Roman" panose="02020603050405020304" pitchFamily="18" charset="0"/>
                <a:cs typeface="Times New Roman" panose="02020603050405020304" pitchFamily="18" charset="0"/>
              </a:rPr>
              <a:t>Made up of all the living things to include;</a:t>
            </a:r>
          </a:p>
          <a:p>
            <a:r>
              <a:rPr dirty="0" lang="en-US">
                <a:latin typeface="Times New Roman" panose="02020603050405020304" pitchFamily="18" charset="0"/>
                <a:cs typeface="Times New Roman" panose="02020603050405020304" pitchFamily="18" charset="0"/>
              </a:rPr>
              <a:t>People</a:t>
            </a:r>
          </a:p>
          <a:p>
            <a:r>
              <a:rPr dirty="0" lang="en-US">
                <a:latin typeface="Times New Roman" panose="02020603050405020304" pitchFamily="18" charset="0"/>
                <a:cs typeface="Times New Roman" panose="02020603050405020304" pitchFamily="18" charset="0"/>
              </a:rPr>
              <a:t>Vegetation e.g. trees, grass</a:t>
            </a:r>
          </a:p>
          <a:p>
            <a:r>
              <a:rPr dirty="0" lang="en-US">
                <a:latin typeface="Times New Roman" panose="02020603050405020304" pitchFamily="18" charset="0"/>
                <a:cs typeface="Times New Roman" panose="02020603050405020304" pitchFamily="18" charset="0"/>
              </a:rPr>
              <a:t>Animals e.g. predators</a:t>
            </a:r>
          </a:p>
          <a:p>
            <a:r>
              <a:rPr dirty="0" lang="en-US">
                <a:latin typeface="Times New Roman" panose="02020603050405020304" pitchFamily="18" charset="0"/>
                <a:cs typeface="Times New Roman" panose="02020603050405020304" pitchFamily="18" charset="0"/>
              </a:rPr>
              <a:t>Insects e.g. mosquitoes, houseflies</a:t>
            </a:r>
          </a:p>
          <a:p>
            <a:r>
              <a:rPr dirty="0" lang="en-US">
                <a:latin typeface="Times New Roman" panose="02020603050405020304" pitchFamily="18" charset="0"/>
                <a:cs typeface="Times New Roman" panose="02020603050405020304" pitchFamily="18" charset="0"/>
              </a:rPr>
              <a:t>Infective organism- amoebae, bilharzias, tetanus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25" name="Title 1"/>
          <p:cNvSpPr>
            <a:spLocks noGrp="1"/>
          </p:cNvSpPr>
          <p:nvPr>
            <p:ph type="title"/>
          </p:nvPr>
        </p:nvSpPr>
        <p:spPr/>
        <p:txBody>
          <a:bodyPr/>
          <a:p>
            <a:r>
              <a:rPr dirty="0" lang="en-US"/>
              <a:t>  </a:t>
            </a:r>
          </a:p>
        </p:txBody>
      </p:sp>
      <p:sp>
        <p:nvSpPr>
          <p:cNvPr id="1048626" name="Content Placeholder 2"/>
          <p:cNvSpPr>
            <a:spLocks noGrp="1"/>
          </p:cNvSpPr>
          <p:nvPr>
            <p:ph idx="1"/>
          </p:nvPr>
        </p:nvSpPr>
        <p:spPr>
          <a:xfrm>
            <a:off x="180109" y="110836"/>
            <a:ext cx="8756073" cy="6636328"/>
          </a:xfrm>
        </p:spPr>
        <p:txBody>
          <a:bodyPr>
            <a:normAutofit fontScale="96429" lnSpcReduction="10000"/>
          </a:bodyPr>
          <a:p>
            <a:pPr indent="0" marL="0">
              <a:buNone/>
            </a:pPr>
            <a:r>
              <a:rPr b="1" dirty="0" lang="en-US">
                <a:latin typeface="Times New Roman" panose="02020603050405020304" pitchFamily="18" charset="0"/>
                <a:cs typeface="Times New Roman" panose="02020603050405020304" pitchFamily="18" charset="0"/>
              </a:rPr>
              <a:t>Physical environment- </a:t>
            </a:r>
            <a:r>
              <a:rPr dirty="0" lang="en-US">
                <a:latin typeface="Times New Roman" panose="02020603050405020304" pitchFamily="18" charset="0"/>
                <a:cs typeface="Times New Roman" panose="02020603050405020304" pitchFamily="18" charset="0"/>
              </a:rPr>
              <a:t>made up of all the geographical, physical and chemical features</a:t>
            </a:r>
          </a:p>
          <a:p>
            <a:r>
              <a:rPr dirty="0" lang="en-US">
                <a:latin typeface="Times New Roman" panose="02020603050405020304" pitchFamily="18" charset="0"/>
                <a:cs typeface="Times New Roman" panose="02020603050405020304" pitchFamily="18" charset="0"/>
              </a:rPr>
              <a:t>The land- mountains</a:t>
            </a:r>
          </a:p>
          <a:p>
            <a:r>
              <a:rPr dirty="0" lang="en-US">
                <a:latin typeface="Times New Roman" panose="02020603050405020304" pitchFamily="18" charset="0"/>
                <a:cs typeface="Times New Roman" panose="02020603050405020304" pitchFamily="18" charset="0"/>
              </a:rPr>
              <a:t>Type of soil and water</a:t>
            </a:r>
          </a:p>
          <a:p>
            <a:r>
              <a:rPr dirty="0" lang="en-US">
                <a:latin typeface="Times New Roman" panose="02020603050405020304" pitchFamily="18" charset="0"/>
                <a:cs typeface="Times New Roman" panose="02020603050405020304" pitchFamily="18" charset="0"/>
              </a:rPr>
              <a:t>Climate</a:t>
            </a:r>
          </a:p>
          <a:p>
            <a:r>
              <a:rPr dirty="0" lang="en-US">
                <a:latin typeface="Times New Roman" panose="02020603050405020304" pitchFamily="18" charset="0"/>
                <a:cs typeface="Times New Roman" panose="02020603050405020304" pitchFamily="18" charset="0"/>
              </a:rPr>
              <a:t>Altitude</a:t>
            </a:r>
          </a:p>
          <a:p>
            <a:r>
              <a:rPr dirty="0" lang="en-US">
                <a:latin typeface="Times New Roman" panose="02020603050405020304" pitchFamily="18" charset="0"/>
                <a:cs typeface="Times New Roman" panose="02020603050405020304" pitchFamily="18" charset="0"/>
              </a:rPr>
              <a:t>Chemicals and toxic substances </a:t>
            </a:r>
          </a:p>
          <a:p>
            <a:pPr indent="0" marL="0">
              <a:buNone/>
            </a:pPr>
            <a:endParaRPr dirty="0" lang="en-US">
              <a:latin typeface="Times New Roman" panose="02020603050405020304" pitchFamily="18" charset="0"/>
              <a:cs typeface="Times New Roman" panose="02020603050405020304" pitchFamily="18" charset="0"/>
            </a:endParaRPr>
          </a:p>
          <a:p>
            <a:pPr indent="0" marL="0">
              <a:buNone/>
            </a:pPr>
            <a:r>
              <a:rPr b="1" dirty="0" lang="en-US">
                <a:latin typeface="Times New Roman" panose="02020603050405020304" pitchFamily="18" charset="0"/>
                <a:cs typeface="Times New Roman" panose="02020603050405020304" pitchFamily="18" charset="0"/>
              </a:rPr>
              <a:t>Cultural </a:t>
            </a:r>
            <a:r>
              <a:rPr dirty="0" lang="en-US">
                <a:latin typeface="Times New Roman" panose="02020603050405020304" pitchFamily="18" charset="0"/>
                <a:cs typeface="Times New Roman" panose="02020603050405020304" pitchFamily="18" charset="0"/>
              </a:rPr>
              <a:t>and </a:t>
            </a:r>
            <a:r>
              <a:rPr b="1" dirty="0" lang="en-US">
                <a:latin typeface="Times New Roman" panose="02020603050405020304" pitchFamily="18" charset="0"/>
                <a:cs typeface="Times New Roman" panose="02020603050405020304" pitchFamily="18" charset="0"/>
              </a:rPr>
              <a:t>social environment: </a:t>
            </a:r>
            <a:r>
              <a:rPr dirty="0" lang="en-US">
                <a:latin typeface="Times New Roman" panose="02020603050405020304" pitchFamily="18" charset="0"/>
                <a:cs typeface="Times New Roman" panose="02020603050405020304" pitchFamily="18" charset="0"/>
              </a:rPr>
              <a:t>Made up of all the customs, beliefs and organization.</a:t>
            </a:r>
          </a:p>
          <a:p>
            <a:r>
              <a:rPr dirty="0" lang="en-US">
                <a:latin typeface="Times New Roman" panose="02020603050405020304" pitchFamily="18" charset="0"/>
                <a:cs typeface="Times New Roman" panose="02020603050405020304" pitchFamily="18" charset="0"/>
              </a:rPr>
              <a:t>Family and kinships</a:t>
            </a:r>
          </a:p>
          <a:p>
            <a:r>
              <a:rPr dirty="0" lang="en-US">
                <a:latin typeface="Times New Roman" panose="02020603050405020304" pitchFamily="18" charset="0"/>
                <a:cs typeface="Times New Roman" panose="02020603050405020304" pitchFamily="18" charset="0"/>
              </a:rPr>
              <a:t>Customs and beliefs</a:t>
            </a:r>
          </a:p>
          <a:p>
            <a:r>
              <a:rPr dirty="0" lang="en-US">
                <a:latin typeface="Times New Roman" panose="02020603050405020304" pitchFamily="18" charset="0"/>
                <a:cs typeface="Times New Roman" panose="02020603050405020304" pitchFamily="18" charset="0"/>
              </a:rPr>
              <a:t>Religion</a:t>
            </a:r>
          </a:p>
          <a:p>
            <a:r>
              <a:rPr dirty="0" lang="en-US">
                <a:latin typeface="Times New Roman" panose="02020603050405020304" pitchFamily="18" charset="0"/>
                <a:cs typeface="Times New Roman" panose="02020603050405020304" pitchFamily="18" charset="0"/>
              </a:rPr>
              <a:t>Leadership and power structures</a:t>
            </a:r>
          </a:p>
          <a:p>
            <a:pPr indent="0" marL="0">
              <a:buNone/>
            </a:pP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27" name="Title 1"/>
          <p:cNvSpPr>
            <a:spLocks noGrp="1"/>
          </p:cNvSpPr>
          <p:nvPr>
            <p:ph type="title"/>
          </p:nvPr>
        </p:nvSpPr>
        <p:spPr/>
        <p:txBody>
          <a:bodyPr/>
          <a:p>
            <a:r>
              <a:rPr dirty="0" lang="en-US"/>
              <a:t>  </a:t>
            </a:r>
          </a:p>
        </p:txBody>
      </p:sp>
      <p:sp>
        <p:nvSpPr>
          <p:cNvPr id="1048628" name="Content Placeholder 2"/>
          <p:cNvSpPr>
            <a:spLocks noGrp="1"/>
          </p:cNvSpPr>
          <p:nvPr>
            <p:ph idx="1"/>
          </p:nvPr>
        </p:nvSpPr>
        <p:spPr>
          <a:xfrm>
            <a:off x="207817" y="193964"/>
            <a:ext cx="8645237" cy="6470072"/>
          </a:xfrm>
        </p:spPr>
        <p:txBody>
          <a:bodyPr>
            <a:normAutofit/>
          </a:bodyPr>
          <a:p>
            <a:pPr indent="0" marL="0">
              <a:buNone/>
            </a:pPr>
            <a:r>
              <a:rPr b="1" dirty="0" lang="en-US">
                <a:latin typeface="Times New Roman" panose="02020603050405020304" pitchFamily="18" charset="0"/>
                <a:cs typeface="Times New Roman" panose="02020603050405020304" pitchFamily="18" charset="0"/>
              </a:rPr>
              <a:t>Economic </a:t>
            </a:r>
            <a:r>
              <a:rPr dirty="0" lang="en-US">
                <a:latin typeface="Times New Roman" panose="02020603050405020304" pitchFamily="18" charset="0"/>
                <a:cs typeface="Times New Roman" panose="02020603050405020304" pitchFamily="18" charset="0"/>
              </a:rPr>
              <a:t>and</a:t>
            </a:r>
            <a:r>
              <a:rPr b="1" dirty="0" lang="en-US">
                <a:latin typeface="Times New Roman" panose="02020603050405020304" pitchFamily="18" charset="0"/>
                <a:cs typeface="Times New Roman" panose="02020603050405020304" pitchFamily="18" charset="0"/>
              </a:rPr>
              <a:t> political environment: </a:t>
            </a:r>
            <a:r>
              <a:rPr dirty="0" lang="en-US">
                <a:latin typeface="Times New Roman" panose="02020603050405020304" pitchFamily="18" charset="0"/>
                <a:cs typeface="Times New Roman" panose="02020603050405020304" pitchFamily="18" charset="0"/>
              </a:rPr>
              <a:t>Made up of work, money and government</a:t>
            </a:r>
          </a:p>
          <a:p>
            <a:r>
              <a:rPr dirty="0" lang="en-US">
                <a:latin typeface="Times New Roman" panose="02020603050405020304" pitchFamily="18" charset="0"/>
                <a:cs typeface="Times New Roman" panose="02020603050405020304" pitchFamily="18" charset="0"/>
              </a:rPr>
              <a:t>Local community organization</a:t>
            </a:r>
          </a:p>
          <a:p>
            <a:r>
              <a:rPr dirty="0" lang="en-US">
                <a:latin typeface="Times New Roman" panose="02020603050405020304" pitchFamily="18" charset="0"/>
                <a:cs typeface="Times New Roman" panose="02020603050405020304" pitchFamily="18" charset="0"/>
              </a:rPr>
              <a:t>Rural and urban economies</a:t>
            </a:r>
          </a:p>
          <a:p>
            <a:r>
              <a:rPr dirty="0" lang="en-US">
                <a:latin typeface="Times New Roman" panose="02020603050405020304" pitchFamily="18" charset="0"/>
                <a:cs typeface="Times New Roman" panose="02020603050405020304" pitchFamily="18" charset="0"/>
              </a:rPr>
              <a:t>Political organization</a:t>
            </a:r>
          </a:p>
          <a:p>
            <a:r>
              <a:rPr dirty="0" lang="en-US">
                <a:latin typeface="Times New Roman" panose="02020603050405020304" pitchFamily="18" charset="0"/>
                <a:cs typeface="Times New Roman" panose="02020603050405020304" pitchFamily="18" charset="0"/>
              </a:rPr>
              <a:t>Development policies </a:t>
            </a:r>
            <a:br>
              <a:rPr dirty="0" lang="en-US"/>
            </a:b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593" name="Title 1"/>
          <p:cNvSpPr>
            <a:spLocks noGrp="1"/>
          </p:cNvSpPr>
          <p:nvPr>
            <p:ph type="title"/>
          </p:nvPr>
        </p:nvSpPr>
        <p:spPr>
          <a:xfrm>
            <a:off x="628650" y="249382"/>
            <a:ext cx="7886700" cy="928254"/>
          </a:xfrm>
        </p:spPr>
        <p:txBody>
          <a:bodyPr>
            <a:normAutofit/>
          </a:bodyPr>
          <a:p>
            <a:r>
              <a:rPr b="1" dirty="0" lang="en-US">
                <a:solidFill>
                  <a:srgbClr val="3211F7"/>
                </a:solidFill>
                <a:latin typeface="Times New Roman" panose="02020603050405020304" pitchFamily="18" charset="0"/>
                <a:cs typeface="Times New Roman" panose="02020603050405020304" pitchFamily="18" charset="0"/>
              </a:rPr>
              <a:t>Concept of Community Health</a:t>
            </a:r>
          </a:p>
        </p:txBody>
      </p:sp>
      <p:sp>
        <p:nvSpPr>
          <p:cNvPr id="1048594" name="Content Placeholder 2"/>
          <p:cNvSpPr>
            <a:spLocks noGrp="1"/>
          </p:cNvSpPr>
          <p:nvPr>
            <p:ph idx="1"/>
          </p:nvPr>
        </p:nvSpPr>
        <p:spPr>
          <a:xfrm>
            <a:off x="318655" y="831272"/>
            <a:ext cx="8506690" cy="5777345"/>
          </a:xfrm>
        </p:spPr>
        <p:txBody>
          <a:bodyPr>
            <a:normAutofit fontScale="89286" lnSpcReduction="10000"/>
          </a:bodyPr>
          <a:p>
            <a:endParaRPr b="1" dirty="0" lang="en-US">
              <a:latin typeface="Times New Roman" panose="02020603050405020304" pitchFamily="18" charset="0"/>
              <a:cs typeface="Times New Roman" panose="02020603050405020304" pitchFamily="18" charset="0"/>
            </a:endParaRPr>
          </a:p>
          <a:p>
            <a:r>
              <a:rPr b="1" dirty="0" lang="en-US">
                <a:latin typeface="Times New Roman" panose="02020603050405020304" pitchFamily="18" charset="0"/>
                <a:cs typeface="Times New Roman" panose="02020603050405020304" pitchFamily="18" charset="0"/>
              </a:rPr>
              <a:t>Sanders </a:t>
            </a:r>
            <a:r>
              <a:rPr dirty="0" lang="en-US">
                <a:latin typeface="Times New Roman" panose="02020603050405020304" pitchFamily="18" charset="0"/>
                <a:cs typeface="Times New Roman" panose="02020603050405020304" pitchFamily="18" charset="0"/>
              </a:rPr>
              <a:t>viewed community in three dimensions- as a place, as a social system and as a collection of people.</a:t>
            </a:r>
          </a:p>
          <a:p>
            <a:pPr lvl="1"/>
            <a:r>
              <a:rPr dirty="0" sz="2800" lang="en-US">
                <a:latin typeface="Times New Roman" panose="02020603050405020304" pitchFamily="18" charset="0"/>
                <a:cs typeface="Times New Roman" panose="02020603050405020304" pitchFamily="18" charset="0"/>
              </a:rPr>
              <a:t>It is a </a:t>
            </a:r>
            <a:r>
              <a:rPr b="1" dirty="0" sz="2800" lang="en-US">
                <a:latin typeface="Times New Roman" panose="02020603050405020304" pitchFamily="18" charset="0"/>
                <a:cs typeface="Times New Roman" panose="02020603050405020304" pitchFamily="18" charset="0"/>
              </a:rPr>
              <a:t>place</a:t>
            </a:r>
            <a:r>
              <a:rPr dirty="0" sz="2800" lang="en-US">
                <a:latin typeface="Times New Roman" panose="02020603050405020304" pitchFamily="18" charset="0"/>
                <a:cs typeface="Times New Roman" panose="02020603050405020304" pitchFamily="18" charset="0"/>
              </a:rPr>
              <a:t> because the environment, housing, transportation </a:t>
            </a:r>
            <a:r>
              <a:rPr dirty="0" sz="2800" lang="en-US" err="1">
                <a:latin typeface="Times New Roman" panose="02020603050405020304" pitchFamily="18" charset="0"/>
                <a:cs typeface="Times New Roman" panose="02020603050405020304" pitchFamily="18" charset="0"/>
              </a:rPr>
              <a:t>etc</a:t>
            </a:r>
            <a:r>
              <a:rPr dirty="0" sz="2800" lang="en-US">
                <a:latin typeface="Times New Roman" panose="02020603050405020304" pitchFamily="18" charset="0"/>
                <a:cs typeface="Times New Roman" panose="02020603050405020304" pitchFamily="18" charset="0"/>
              </a:rPr>
              <a:t> are all related to geographical location, as are population composition and distribution, health services, resources and facilities. </a:t>
            </a:r>
          </a:p>
          <a:p>
            <a:pPr lvl="1"/>
            <a:r>
              <a:rPr dirty="0" sz="2800" lang="en-US">
                <a:latin typeface="Times New Roman" panose="02020603050405020304" pitchFamily="18" charset="0"/>
                <a:cs typeface="Times New Roman" panose="02020603050405020304" pitchFamily="18" charset="0"/>
              </a:rPr>
              <a:t>It is a </a:t>
            </a:r>
            <a:r>
              <a:rPr b="1" dirty="0" sz="2800" lang="en-US">
                <a:latin typeface="Times New Roman" panose="02020603050405020304" pitchFamily="18" charset="0"/>
                <a:cs typeface="Times New Roman" panose="02020603050405020304" pitchFamily="18" charset="0"/>
              </a:rPr>
              <a:t>social system </a:t>
            </a:r>
            <a:r>
              <a:rPr dirty="0" sz="2800" lang="en-US">
                <a:latin typeface="Times New Roman" panose="02020603050405020304" pitchFamily="18" charset="0"/>
                <a:cs typeface="Times New Roman" panose="02020603050405020304" pitchFamily="18" charset="0"/>
              </a:rPr>
              <a:t>because a community is a combination of all the social systems which have been developed to carry out its major functions with its patterns of interaction.</a:t>
            </a:r>
          </a:p>
          <a:p>
            <a:pPr lvl="1"/>
            <a:r>
              <a:rPr dirty="0" sz="2800" lang="en-US">
                <a:latin typeface="Times New Roman" panose="02020603050405020304" pitchFamily="18" charset="0"/>
                <a:cs typeface="Times New Roman" panose="02020603050405020304" pitchFamily="18" charset="0"/>
              </a:rPr>
              <a:t>It is a </a:t>
            </a:r>
            <a:r>
              <a:rPr b="1" dirty="0" sz="2800" lang="en-US">
                <a:latin typeface="Times New Roman" panose="02020603050405020304" pitchFamily="18" charset="0"/>
                <a:cs typeface="Times New Roman" panose="02020603050405020304" pitchFamily="18" charset="0"/>
              </a:rPr>
              <a:t>collection of people </a:t>
            </a:r>
            <a:r>
              <a:rPr dirty="0" sz="2800" lang="en-US">
                <a:latin typeface="Times New Roman" panose="02020603050405020304" pitchFamily="18" charset="0"/>
                <a:cs typeface="Times New Roman" panose="02020603050405020304" pitchFamily="18" charset="0"/>
              </a:rPr>
              <a:t>where the health workers will find both the healthy and unhealthy individuals.</a:t>
            </a:r>
          </a:p>
          <a:p>
            <a:r>
              <a:rPr b="1" dirty="0" lang="en-US">
                <a:latin typeface="Times New Roman" panose="02020603050405020304" pitchFamily="18" charset="0"/>
                <a:cs typeface="Times New Roman" panose="02020603050405020304" pitchFamily="18" charset="0"/>
              </a:rPr>
              <a:t>WHO </a:t>
            </a:r>
            <a:r>
              <a:rPr dirty="0" lang="en-US">
                <a:latin typeface="Times New Roman" panose="02020603050405020304" pitchFamily="18" charset="0"/>
                <a:cs typeface="Times New Roman" panose="02020603050405020304" pitchFamily="18" charset="0"/>
              </a:rPr>
              <a:t>defines a community as a social group determined by geographical boundaries and common values and interests.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29" name="Title 1"/>
          <p:cNvSpPr>
            <a:spLocks noGrp="1"/>
          </p:cNvSpPr>
          <p:nvPr>
            <p:ph type="title"/>
          </p:nvPr>
        </p:nvSpPr>
        <p:spPr/>
        <p:txBody>
          <a:bodyPr/>
          <a:p>
            <a:r>
              <a:rPr dirty="0" lang="en-US"/>
              <a:t>  </a:t>
            </a:r>
          </a:p>
        </p:txBody>
      </p:sp>
      <p:sp>
        <p:nvSpPr>
          <p:cNvPr id="1048630" name="Content Placeholder 2"/>
          <p:cNvSpPr>
            <a:spLocks noGrp="1"/>
          </p:cNvSpPr>
          <p:nvPr>
            <p:ph idx="1"/>
          </p:nvPr>
        </p:nvSpPr>
        <p:spPr>
          <a:xfrm>
            <a:off x="318655" y="235527"/>
            <a:ext cx="8478981" cy="6386945"/>
          </a:xfrm>
        </p:spPr>
        <p:txBody>
          <a:bodyPr/>
          <a:p>
            <a:r>
              <a:rPr dirty="0" lang="en-US">
                <a:latin typeface="Times New Roman" panose="02020603050405020304" pitchFamily="18" charset="0"/>
                <a:cs typeface="Times New Roman" panose="02020603050405020304" pitchFamily="18" charset="0"/>
              </a:rPr>
              <a:t>The environment determines how people live and which diseases they suffer from.</a:t>
            </a:r>
          </a:p>
          <a:p>
            <a:r>
              <a:rPr dirty="0" lang="en-US">
                <a:latin typeface="Times New Roman" panose="02020603050405020304" pitchFamily="18" charset="0"/>
                <a:cs typeface="Times New Roman" panose="02020603050405020304" pitchFamily="18" charset="0"/>
              </a:rPr>
              <a:t>The environmental factors interact with one another.</a:t>
            </a:r>
          </a:p>
          <a:p>
            <a:r>
              <a:rPr dirty="0" lang="en-US">
                <a:latin typeface="Times New Roman" panose="02020603050405020304" pitchFamily="18" charset="0"/>
                <a:cs typeface="Times New Roman" panose="02020603050405020304" pitchFamily="18" charset="0"/>
              </a:rPr>
              <a:t>The results of people changing the environment can be good or bad. </a:t>
            </a:r>
          </a:p>
          <a:p>
            <a:r>
              <a:rPr dirty="0" lang="en-US">
                <a:latin typeface="Times New Roman" panose="02020603050405020304" pitchFamily="18" charset="0"/>
                <a:cs typeface="Times New Roman" panose="02020603050405020304" pitchFamily="18" charset="0"/>
              </a:rPr>
              <a:t>The environment can be changed to make it healthier.</a:t>
            </a:r>
          </a:p>
          <a:p>
            <a:r>
              <a:rPr dirty="0" lang="en-US">
                <a:latin typeface="Times New Roman" panose="02020603050405020304" pitchFamily="18" charset="0"/>
                <a:cs typeface="Times New Roman" panose="02020603050405020304" pitchFamily="18" charset="0"/>
              </a:rPr>
              <a:t>The multiple interactions between people, diseases and the environment are called </a:t>
            </a:r>
            <a:r>
              <a:rPr b="1" dirty="0" lang="en-US">
                <a:latin typeface="Times New Roman" panose="02020603050405020304" pitchFamily="18" charset="0"/>
                <a:cs typeface="Times New Roman" panose="02020603050405020304" pitchFamily="18" charset="0"/>
              </a:rPr>
              <a:t>ecology</a:t>
            </a:r>
            <a:r>
              <a:rPr dirty="0" lang="en-US">
                <a:latin typeface="Times New Roman" panose="02020603050405020304" pitchFamily="18" charset="0"/>
                <a:cs typeface="Times New Roman" panose="02020603050405020304" pitchFamily="18" charset="0"/>
              </a:rPr>
              <a:t>.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31" name="Title 1"/>
          <p:cNvSpPr>
            <a:spLocks noGrp="1"/>
          </p:cNvSpPr>
          <p:nvPr>
            <p:ph type="title"/>
          </p:nvPr>
        </p:nvSpPr>
        <p:spPr/>
        <p:txBody>
          <a:bodyPr/>
          <a:p>
            <a:r>
              <a:rPr dirty="0" lang="en-US"/>
              <a:t>  </a:t>
            </a:r>
          </a:p>
        </p:txBody>
      </p:sp>
      <p:sp>
        <p:nvSpPr>
          <p:cNvPr id="1048632" name="Content Placeholder 2"/>
          <p:cNvSpPr>
            <a:spLocks noGrp="1"/>
          </p:cNvSpPr>
          <p:nvPr>
            <p:ph idx="1"/>
          </p:nvPr>
        </p:nvSpPr>
        <p:spPr>
          <a:xfrm>
            <a:off x="304799" y="263236"/>
            <a:ext cx="8409709" cy="6229638"/>
          </a:xfrm>
        </p:spPr>
        <p:txBody>
          <a:bodyPr>
            <a:normAutofit/>
          </a:bodyPr>
          <a:p>
            <a:pPr indent="0" marL="0">
              <a:buNone/>
            </a:pPr>
            <a:endParaRPr dirty="0" lang="en-US">
              <a:latin typeface="Times New Roman" panose="02020603050405020304" pitchFamily="18" charset="0"/>
              <a:cs typeface="Times New Roman" panose="02020603050405020304" pitchFamily="18" charset="0"/>
            </a:endParaRPr>
          </a:p>
          <a:p>
            <a:r>
              <a:rPr dirty="0" sz="3200" lang="en-US">
                <a:latin typeface="Times New Roman" panose="02020603050405020304" pitchFamily="18" charset="0"/>
                <a:cs typeface="Times New Roman" panose="02020603050405020304" pitchFamily="18" charset="0"/>
              </a:rPr>
              <a:t>Important trends currently affecting individuals, families and the whole community includes:</a:t>
            </a:r>
          </a:p>
          <a:p>
            <a:pPr lvl="1"/>
            <a:r>
              <a:rPr dirty="0" sz="2800" lang="en-US">
                <a:latin typeface="Times New Roman" panose="02020603050405020304" pitchFamily="18" charset="0"/>
                <a:cs typeface="Times New Roman" panose="02020603050405020304" pitchFamily="18" charset="0"/>
              </a:rPr>
              <a:t>Rapid population growth</a:t>
            </a:r>
          </a:p>
          <a:p>
            <a:pPr lvl="1"/>
            <a:r>
              <a:rPr dirty="0" sz="2800" lang="en-US">
                <a:latin typeface="Times New Roman" panose="02020603050405020304" pitchFamily="18" charset="0"/>
                <a:cs typeface="Times New Roman" panose="02020603050405020304" pitchFamily="18" charset="0"/>
              </a:rPr>
              <a:t>Rural- urban migration leading to overcrowding</a:t>
            </a:r>
          </a:p>
          <a:p>
            <a:pPr lvl="1"/>
            <a:r>
              <a:rPr dirty="0" sz="2800" lang="en-US">
                <a:latin typeface="Times New Roman" panose="02020603050405020304" pitchFamily="18" charset="0"/>
                <a:cs typeface="Times New Roman" panose="02020603050405020304" pitchFamily="18" charset="0"/>
              </a:rPr>
              <a:t>HIV affecting mainly young people, which is likely to lead to increase in the proportion of aging population.</a:t>
            </a:r>
          </a:p>
          <a:p>
            <a:pPr lvl="2"/>
            <a:r>
              <a:rPr dirty="0" sz="2400" lang="en-US">
                <a:latin typeface="Times New Roman" panose="02020603050405020304" pitchFamily="18" charset="0"/>
                <a:cs typeface="Times New Roman" panose="02020603050405020304" pitchFamily="18" charset="0"/>
              </a:rPr>
              <a:t>HIV also causes rapid increase in the number of orphans</a:t>
            </a:r>
            <a:r>
              <a:rPr dirty="0" lang="en-US">
                <a:latin typeface="Times New Roman" panose="02020603050405020304" pitchFamily="18" charset="0"/>
                <a:cs typeface="Times New Roman" panose="02020603050405020304" pitchFamily="18" charset="0"/>
              </a:rPr>
              <a:t>. </a:t>
            </a:r>
            <a:br>
              <a:rPr dirty="0" lang="en-US"/>
            </a:b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633" name="Title 1"/>
          <p:cNvSpPr>
            <a:spLocks noGrp="1"/>
          </p:cNvSpPr>
          <p:nvPr>
            <p:ph type="title"/>
          </p:nvPr>
        </p:nvSpPr>
        <p:spPr/>
        <p:txBody>
          <a:bodyPr/>
          <a:p>
            <a:r>
              <a:rPr dirty="0" lang="en-US"/>
              <a:t>  </a:t>
            </a:r>
          </a:p>
        </p:txBody>
      </p:sp>
      <p:sp>
        <p:nvSpPr>
          <p:cNvPr id="1048634" name="Content Placeholder 2"/>
          <p:cNvSpPr>
            <a:spLocks noGrp="1"/>
          </p:cNvSpPr>
          <p:nvPr>
            <p:ph idx="1"/>
          </p:nvPr>
        </p:nvSpPr>
        <p:spPr>
          <a:xfrm>
            <a:off x="304800" y="221673"/>
            <a:ext cx="8534400" cy="6470072"/>
          </a:xfrm>
        </p:spPr>
        <p:txBody>
          <a:bodyPr/>
          <a:p>
            <a:pPr indent="0" lvl="0" marL="0">
              <a:buNone/>
            </a:pPr>
            <a:r>
              <a:rPr b="1" dirty="0" sz="3200" lang="en-US">
                <a:latin typeface="Times New Roman" panose="02020603050405020304" pitchFamily="18" charset="0"/>
                <a:cs typeface="Times New Roman" panose="02020603050405020304" pitchFamily="18" charset="0"/>
              </a:rPr>
              <a:t>Community Health Worker</a:t>
            </a:r>
            <a:r>
              <a:rPr dirty="0" lang="en-US">
                <a:latin typeface="Times New Roman" panose="02020603050405020304" pitchFamily="18" charset="0"/>
                <a:cs typeface="Times New Roman" panose="02020603050405020304" pitchFamily="18" charset="0"/>
              </a:rPr>
              <a:t>		</a:t>
            </a:r>
          </a:p>
          <a:p>
            <a:r>
              <a:rPr dirty="0" lang="en-US">
                <a:latin typeface="Times New Roman" panose="02020603050405020304" pitchFamily="18" charset="0"/>
                <a:cs typeface="Times New Roman" panose="02020603050405020304" pitchFamily="18" charset="0"/>
              </a:rPr>
              <a:t>Community health workers (CHWs) are frontline public workers who are trusted members in any given community and they provide basic health and medical care to a particular community. </a:t>
            </a:r>
          </a:p>
          <a:p>
            <a:r>
              <a:rPr dirty="0" lang="en-US">
                <a:latin typeface="Times New Roman" panose="02020603050405020304" pitchFamily="18" charset="0"/>
                <a:cs typeface="Times New Roman" panose="02020603050405020304" pitchFamily="18" charset="0"/>
              </a:rPr>
              <a:t>CHWs are also referred to as: </a:t>
            </a:r>
          </a:p>
          <a:p>
            <a:pPr lvl="1"/>
            <a:r>
              <a:rPr dirty="0" sz="2800" lang="en-US">
                <a:latin typeface="Times New Roman" panose="02020603050405020304" pitchFamily="18" charset="0"/>
                <a:cs typeface="Times New Roman" panose="02020603050405020304" pitchFamily="18" charset="0"/>
              </a:rPr>
              <a:t>Village health worker </a:t>
            </a:r>
          </a:p>
          <a:p>
            <a:pPr lvl="1"/>
            <a:r>
              <a:rPr dirty="0" sz="2800" lang="en-US">
                <a:latin typeface="Times New Roman" panose="02020603050405020304" pitchFamily="18" charset="0"/>
                <a:cs typeface="Times New Roman" panose="02020603050405020304" pitchFamily="18" charset="0"/>
              </a:rPr>
              <a:t>Community health aid</a:t>
            </a:r>
          </a:p>
          <a:p>
            <a:pPr lvl="1"/>
            <a:r>
              <a:rPr dirty="0" sz="2800" lang="en-US">
                <a:latin typeface="Times New Roman" panose="02020603050405020304" pitchFamily="18" charset="0"/>
                <a:cs typeface="Times New Roman" panose="02020603050405020304" pitchFamily="18" charset="0"/>
              </a:rPr>
              <a:t>Community health promoter</a:t>
            </a:r>
          </a:p>
          <a:p>
            <a:pPr lvl="1"/>
            <a:r>
              <a:rPr dirty="0" sz="2800" lang="en-US">
                <a:latin typeface="Times New Roman" panose="02020603050405020304" pitchFamily="18" charset="0"/>
                <a:cs typeface="Times New Roman" panose="02020603050405020304" pitchFamily="18" charset="0"/>
              </a:rPr>
              <a:t>Lay health advisor</a:t>
            </a:r>
            <a:r>
              <a:rPr dirty="0" lang="en-US">
                <a:latin typeface="Times New Roman" panose="02020603050405020304" pitchFamily="18" charset="0"/>
                <a:cs typeface="Times New Roman" panose="02020603050405020304" pitchFamily="18" charset="0"/>
              </a:rPr>
              <a:t>.</a:t>
            </a:r>
          </a:p>
          <a:p>
            <a:pPr indent="0" marL="0">
              <a:buNone/>
            </a:pP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35" name="Title 1"/>
          <p:cNvSpPr>
            <a:spLocks noGrp="1"/>
          </p:cNvSpPr>
          <p:nvPr>
            <p:ph type="title"/>
          </p:nvPr>
        </p:nvSpPr>
        <p:spPr/>
        <p:txBody>
          <a:bodyPr/>
          <a:p>
            <a:r>
              <a:rPr dirty="0" lang="en-US"/>
              <a:t>  </a:t>
            </a:r>
          </a:p>
        </p:txBody>
      </p:sp>
      <p:sp>
        <p:nvSpPr>
          <p:cNvPr id="1048636" name="Content Placeholder 2"/>
          <p:cNvSpPr>
            <a:spLocks noGrp="1"/>
          </p:cNvSpPr>
          <p:nvPr>
            <p:ph idx="1"/>
          </p:nvPr>
        </p:nvSpPr>
        <p:spPr>
          <a:xfrm>
            <a:off x="249381" y="221672"/>
            <a:ext cx="8617527" cy="6442363"/>
          </a:xfrm>
        </p:spPr>
        <p:txBody>
          <a:bodyPr>
            <a:normAutofit/>
          </a:bodyPr>
          <a:p>
            <a:pPr indent="0" marL="0">
              <a:buNone/>
            </a:pPr>
            <a:r>
              <a:rPr b="1" dirty="0" sz="3200" lang="en-US">
                <a:latin typeface="Times New Roman" panose="02020603050405020304" pitchFamily="18" charset="0"/>
                <a:cs typeface="Times New Roman" panose="02020603050405020304" pitchFamily="18" charset="0"/>
              </a:rPr>
              <a:t>Community Health Worker Selection Criteria</a:t>
            </a:r>
            <a:r>
              <a:rPr b="1" dirty="0" lang="en-US">
                <a:latin typeface="Times New Roman" panose="02020603050405020304" pitchFamily="18" charset="0"/>
                <a:cs typeface="Times New Roman" panose="02020603050405020304" pitchFamily="18" charset="0"/>
              </a:rPr>
              <a:t>.</a:t>
            </a:r>
            <a:endParaRPr dirty="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Be a permanent resident of the community.</a:t>
            </a:r>
          </a:p>
          <a:p>
            <a:r>
              <a:rPr dirty="0" lang="en-US">
                <a:latin typeface="Times New Roman" panose="02020603050405020304" pitchFamily="18" charset="0"/>
                <a:cs typeface="Times New Roman" panose="02020603050405020304" pitchFamily="18" charset="0"/>
              </a:rPr>
              <a:t>Be mature and responsible community member.</a:t>
            </a:r>
          </a:p>
          <a:p>
            <a:r>
              <a:rPr dirty="0" lang="en-US">
                <a:latin typeface="Times New Roman" panose="02020603050405020304" pitchFamily="18" charset="0"/>
                <a:cs typeface="Times New Roman" panose="02020603050405020304" pitchFamily="18" charset="0"/>
              </a:rPr>
              <a:t>Be acceptable and respected member of the community.</a:t>
            </a:r>
          </a:p>
          <a:p>
            <a:r>
              <a:rPr dirty="0" lang="en-US">
                <a:latin typeface="Times New Roman" panose="02020603050405020304" pitchFamily="18" charset="0"/>
                <a:cs typeface="Times New Roman" panose="02020603050405020304" pitchFamily="18" charset="0"/>
              </a:rPr>
              <a:t>Be self supporting/Self reliant.</a:t>
            </a:r>
          </a:p>
          <a:p>
            <a:r>
              <a:rPr dirty="0" lang="en-US">
                <a:latin typeface="Times New Roman" panose="02020603050405020304" pitchFamily="18" charset="0"/>
                <a:cs typeface="Times New Roman" panose="02020603050405020304" pitchFamily="18" charset="0"/>
              </a:rPr>
              <a:t>Be ready to volunteer services in the community. </a:t>
            </a:r>
          </a:p>
          <a:p>
            <a:r>
              <a:rPr dirty="0" lang="en-US">
                <a:latin typeface="Times New Roman" panose="02020603050405020304" pitchFamily="18" charset="0"/>
                <a:cs typeface="Times New Roman" panose="02020603050405020304" pitchFamily="18" charset="0"/>
              </a:rPr>
              <a:t>Be literate and posses leadership quality.</a:t>
            </a:r>
          </a:p>
          <a:p>
            <a:r>
              <a:rPr dirty="0" lang="en-US">
                <a:latin typeface="Times New Roman" panose="02020603050405020304" pitchFamily="18" charset="0"/>
                <a:cs typeface="Times New Roman" panose="02020603050405020304" pitchFamily="18" charset="0"/>
              </a:rPr>
              <a:t>Be a role model in the community.</a:t>
            </a:r>
          </a:p>
          <a:p>
            <a:r>
              <a:rPr dirty="0" lang="en-US">
                <a:latin typeface="Times New Roman" panose="02020603050405020304" pitchFamily="18" charset="0"/>
                <a:cs typeface="Times New Roman" panose="02020603050405020304" pitchFamily="18" charset="0"/>
              </a:rPr>
              <a:t>Be creative and hardworking member of the community.</a:t>
            </a:r>
          </a:p>
          <a:p>
            <a:r>
              <a:rPr dirty="0" lang="en-US">
                <a:latin typeface="Times New Roman" panose="02020603050405020304" pitchFamily="18" charset="0"/>
                <a:cs typeface="Times New Roman" panose="02020603050405020304" pitchFamily="18" charset="0"/>
              </a:rPr>
              <a:t>Should be approachable and able to motivate others</a:t>
            </a:r>
            <a:r>
              <a:rPr dirty="0" lang="en-US"/>
              <a:t>.</a:t>
            </a:r>
          </a:p>
          <a:p>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37" name="Title 1"/>
          <p:cNvSpPr>
            <a:spLocks noGrp="1"/>
          </p:cNvSpPr>
          <p:nvPr>
            <p:ph type="title"/>
          </p:nvPr>
        </p:nvSpPr>
        <p:spPr/>
        <p:txBody>
          <a:bodyPr/>
          <a:p>
            <a:r>
              <a:rPr dirty="0" lang="en-US"/>
              <a:t>  </a:t>
            </a:r>
          </a:p>
        </p:txBody>
      </p:sp>
      <p:sp>
        <p:nvSpPr>
          <p:cNvPr id="1048638" name="Content Placeholder 2"/>
          <p:cNvSpPr>
            <a:spLocks noGrp="1"/>
          </p:cNvSpPr>
          <p:nvPr>
            <p:ph idx="1"/>
          </p:nvPr>
        </p:nvSpPr>
        <p:spPr>
          <a:xfrm>
            <a:off x="290945" y="249382"/>
            <a:ext cx="8492837" cy="6414654"/>
          </a:xfrm>
        </p:spPr>
        <p:txBody>
          <a:bodyPr>
            <a:normAutofit/>
          </a:bodyPr>
          <a:p>
            <a:pPr indent="0" marL="0">
              <a:buNone/>
            </a:pPr>
            <a:r>
              <a:rPr b="1" dirty="0" sz="4000" lang="en-US">
                <a:latin typeface="Times New Roman" panose="02020603050405020304" pitchFamily="18" charset="0"/>
                <a:cs typeface="Times New Roman" panose="02020603050405020304" pitchFamily="18" charset="0"/>
              </a:rPr>
              <a:t>Roles of Community Health Worker </a:t>
            </a:r>
            <a:r>
              <a:rPr b="1" dirty="0" lang="en-US">
                <a:latin typeface="Times New Roman" panose="02020603050405020304" pitchFamily="18" charset="0"/>
                <a:cs typeface="Times New Roman" panose="02020603050405020304" pitchFamily="18" charset="0"/>
              </a:rPr>
              <a:t>:						</a:t>
            </a:r>
            <a:endParaRPr dirty="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Health educator and trainer</a:t>
            </a:r>
          </a:p>
          <a:p>
            <a:r>
              <a:rPr dirty="0" lang="en-US">
                <a:latin typeface="Times New Roman" panose="02020603050405020304" pitchFamily="18" charset="0"/>
                <a:cs typeface="Times New Roman" panose="02020603050405020304" pitchFamily="18" charset="0"/>
              </a:rPr>
              <a:t>Care provider</a:t>
            </a:r>
          </a:p>
          <a:p>
            <a:r>
              <a:rPr dirty="0" lang="en-US">
                <a:latin typeface="Times New Roman" panose="02020603050405020304" pitchFamily="18" charset="0"/>
                <a:cs typeface="Times New Roman" panose="02020603050405020304" pitchFamily="18" charset="0"/>
              </a:rPr>
              <a:t>Researcher</a:t>
            </a:r>
          </a:p>
          <a:p>
            <a:r>
              <a:rPr dirty="0" lang="en-US">
                <a:latin typeface="Times New Roman" panose="02020603050405020304" pitchFamily="18" charset="0"/>
                <a:cs typeface="Times New Roman" panose="02020603050405020304" pitchFamily="18" charset="0"/>
              </a:rPr>
              <a:t>Health monitor</a:t>
            </a:r>
          </a:p>
          <a:p>
            <a:r>
              <a:rPr dirty="0" lang="en-US">
                <a:latin typeface="Times New Roman" panose="02020603050405020304" pitchFamily="18" charset="0"/>
                <a:cs typeface="Times New Roman" panose="02020603050405020304" pitchFamily="18" charset="0"/>
              </a:rPr>
              <a:t>Role models</a:t>
            </a:r>
          </a:p>
          <a:p>
            <a:r>
              <a:rPr dirty="0" lang="en-US">
                <a:latin typeface="Times New Roman" panose="02020603050405020304" pitchFamily="18" charset="0"/>
                <a:cs typeface="Times New Roman" panose="02020603050405020304" pitchFamily="18" charset="0"/>
              </a:rPr>
              <a:t>Reporter/statistician</a:t>
            </a:r>
          </a:p>
          <a:p>
            <a:r>
              <a:rPr dirty="0" lang="en-US">
                <a:latin typeface="Times New Roman" panose="02020603050405020304" pitchFamily="18" charset="0"/>
                <a:cs typeface="Times New Roman" panose="02020603050405020304" pitchFamily="18" charset="0"/>
              </a:rPr>
              <a:t>Community organizer</a:t>
            </a:r>
          </a:p>
          <a:p>
            <a:r>
              <a:rPr dirty="0" lang="en-US">
                <a:latin typeface="Times New Roman" panose="02020603050405020304" pitchFamily="18" charset="0"/>
                <a:cs typeface="Times New Roman" panose="02020603050405020304" pitchFamily="18" charset="0"/>
              </a:rPr>
              <a:t>Change agent</a:t>
            </a:r>
          </a:p>
          <a:p>
            <a:endParaRPr dirty="0" lang="en-US">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42" name="Title 1"/>
          <p:cNvSpPr>
            <a:spLocks noGrp="1"/>
          </p:cNvSpPr>
          <p:nvPr>
            <p:ph type="title"/>
          </p:nvPr>
        </p:nvSpPr>
        <p:spPr/>
        <p:txBody>
          <a:bodyPr>
            <a:normAutofit fontScale="90000"/>
          </a:bodyPr>
          <a:p>
            <a:r>
              <a:rPr b="1" dirty="0" sz="4000" lang="en-US">
                <a:solidFill>
                  <a:srgbClr val="1B20ED"/>
                </a:solidFill>
                <a:latin typeface="Times New Roman" panose="02020603050405020304" pitchFamily="18" charset="0"/>
                <a:cs typeface="Times New Roman" panose="02020603050405020304" pitchFamily="18" charset="0"/>
              </a:rPr>
              <a:t>Organization Of Health Services in Kenya</a:t>
            </a:r>
            <a:r>
              <a:rPr dirty="0" sz="4000" lang="en-US">
                <a:solidFill>
                  <a:srgbClr val="1B20ED"/>
                </a:solidFill>
                <a:latin typeface="Times New Roman" panose="02020603050405020304" pitchFamily="18" charset="0"/>
                <a:cs typeface="Times New Roman" panose="02020603050405020304" pitchFamily="18" charset="0"/>
              </a:rPr>
              <a:t> </a:t>
            </a:r>
            <a:br>
              <a:rPr dirty="0" lang="en-US"/>
            </a:br>
            <a:endParaRPr dirty="0" lang="en-US"/>
          </a:p>
        </p:txBody>
      </p:sp>
      <p:sp>
        <p:nvSpPr>
          <p:cNvPr id="1048643" name="Content Placeholder 2"/>
          <p:cNvSpPr>
            <a:spLocks noGrp="1"/>
          </p:cNvSpPr>
          <p:nvPr>
            <p:ph idx="1"/>
          </p:nvPr>
        </p:nvSpPr>
        <p:spPr>
          <a:xfrm>
            <a:off x="309715" y="1238865"/>
            <a:ext cx="8583561" cy="5442154"/>
          </a:xfrm>
        </p:spPr>
        <p:txBody>
          <a:bodyPr>
            <a:normAutofit/>
          </a:bodyPr>
          <a:p>
            <a:pPr indent="0" marL="0">
              <a:buNone/>
            </a:pPr>
            <a:r>
              <a:rPr b="1" dirty="0" lang="en-US">
                <a:latin typeface="Times New Roman" panose="02020603050405020304" pitchFamily="18" charset="0"/>
                <a:cs typeface="Times New Roman" panose="02020603050405020304" pitchFamily="18" charset="0"/>
              </a:rPr>
              <a:t>Organizational Structure of the Ministry of Health</a:t>
            </a:r>
          </a:p>
          <a:p>
            <a:r>
              <a:rPr dirty="0" lang="en-US">
                <a:latin typeface="Times New Roman" panose="02020603050405020304" pitchFamily="18" charset="0"/>
                <a:cs typeface="Times New Roman" panose="02020603050405020304" pitchFamily="18" charset="0"/>
              </a:rPr>
              <a:t>One of the important activities of the government is to look after the health of the people. </a:t>
            </a:r>
          </a:p>
          <a:p>
            <a:r>
              <a:rPr dirty="0" lang="en-US">
                <a:latin typeface="Times New Roman" panose="02020603050405020304" pitchFamily="18" charset="0"/>
                <a:cs typeface="Times New Roman" panose="02020603050405020304" pitchFamily="18" charset="0"/>
              </a:rPr>
              <a:t>The government carries out this activity through the Ministry of Health.</a:t>
            </a:r>
          </a:p>
          <a:p>
            <a:r>
              <a:rPr dirty="0" lang="en-US">
                <a:latin typeface="Times New Roman" panose="02020603050405020304" pitchFamily="18" charset="0"/>
                <a:cs typeface="Times New Roman" panose="02020603050405020304" pitchFamily="18" charset="0"/>
              </a:rPr>
              <a:t>The Ministry of Health is the main provider of</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health services to all the citizens. </a:t>
            </a:r>
            <a:br>
              <a:rPr dirty="0" lang="en-US"/>
            </a:b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44" name="Title 1"/>
          <p:cNvSpPr>
            <a:spLocks noGrp="1"/>
          </p:cNvSpPr>
          <p:nvPr>
            <p:ph type="title"/>
          </p:nvPr>
        </p:nvSpPr>
        <p:spPr/>
        <p:txBody>
          <a:bodyPr/>
          <a:p>
            <a:r>
              <a:rPr dirty="0" lang="en-US"/>
              <a:t>  </a:t>
            </a:r>
          </a:p>
        </p:txBody>
      </p:sp>
      <p:sp>
        <p:nvSpPr>
          <p:cNvPr id="1048645" name="Content Placeholder 2"/>
          <p:cNvSpPr>
            <a:spLocks noGrp="1"/>
          </p:cNvSpPr>
          <p:nvPr>
            <p:ph idx="1"/>
          </p:nvPr>
        </p:nvSpPr>
        <p:spPr>
          <a:xfrm>
            <a:off x="265471" y="221226"/>
            <a:ext cx="8598310" cy="6459793"/>
          </a:xfrm>
        </p:spPr>
        <p:txBody>
          <a:bodyPr>
            <a:normAutofit/>
          </a:bodyPr>
          <a:p>
            <a:pPr indent="0" marL="0">
              <a:buNone/>
            </a:pPr>
            <a:r>
              <a:rPr b="1" dirty="0" sz="3200" lang="en-US">
                <a:latin typeface="Times New Roman" panose="02020603050405020304" pitchFamily="18" charset="0"/>
                <a:cs typeface="Times New Roman" panose="02020603050405020304" pitchFamily="18" charset="0"/>
              </a:rPr>
              <a:t>Functions of the Ministry of Health</a:t>
            </a:r>
          </a:p>
          <a:p>
            <a:r>
              <a:rPr dirty="0" lang="en-US">
                <a:latin typeface="Times New Roman" panose="02020603050405020304" pitchFamily="18" charset="0"/>
                <a:cs typeface="Times New Roman" panose="02020603050405020304" pitchFamily="18" charset="0"/>
              </a:rPr>
              <a:t>Planning (for the delivery of health care services)</a:t>
            </a:r>
          </a:p>
          <a:p>
            <a:r>
              <a:rPr dirty="0" lang="en-US">
                <a:latin typeface="Times New Roman" panose="02020603050405020304" pitchFamily="18" charset="0"/>
                <a:cs typeface="Times New Roman" panose="02020603050405020304" pitchFamily="18" charset="0"/>
              </a:rPr>
              <a:t>Maintaining effective health information systems</a:t>
            </a:r>
          </a:p>
          <a:p>
            <a:r>
              <a:rPr dirty="0" lang="en-US">
                <a:latin typeface="Times New Roman" panose="02020603050405020304" pitchFamily="18" charset="0"/>
                <a:cs typeface="Times New Roman" panose="02020603050405020304" pitchFamily="18" charset="0"/>
              </a:rPr>
              <a:t>Manpower training, recruitment and development</a:t>
            </a:r>
          </a:p>
          <a:p>
            <a:r>
              <a:rPr dirty="0" lang="en-US">
                <a:latin typeface="Times New Roman" panose="02020603050405020304" pitchFamily="18" charset="0"/>
                <a:cs typeface="Times New Roman" panose="02020603050405020304" pitchFamily="18" charset="0"/>
              </a:rPr>
              <a:t>Promotive and preventive services</a:t>
            </a:r>
          </a:p>
          <a:p>
            <a:r>
              <a:rPr dirty="0" lang="en-US">
                <a:latin typeface="Times New Roman" panose="02020603050405020304" pitchFamily="18" charset="0"/>
                <a:cs typeface="Times New Roman" panose="02020603050405020304" pitchFamily="18" charset="0"/>
              </a:rPr>
              <a:t>Curative services</a:t>
            </a:r>
          </a:p>
          <a:p>
            <a:r>
              <a:rPr dirty="0" lang="en-US">
                <a:latin typeface="Times New Roman" panose="02020603050405020304" pitchFamily="18" charset="0"/>
                <a:cs typeface="Times New Roman" panose="02020603050405020304" pitchFamily="18" charset="0"/>
              </a:rPr>
              <a:t>Health care financing</a:t>
            </a:r>
          </a:p>
          <a:p>
            <a:r>
              <a:rPr dirty="0" lang="en-US">
                <a:latin typeface="Times New Roman" panose="02020603050405020304" pitchFamily="18" charset="0"/>
                <a:cs typeface="Times New Roman" panose="02020603050405020304" pitchFamily="18" charset="0"/>
              </a:rPr>
              <a:t>Registration and licensing of health facilities</a:t>
            </a:r>
          </a:p>
          <a:p>
            <a:r>
              <a:rPr dirty="0" lang="en-US">
                <a:latin typeface="Times New Roman" panose="02020603050405020304" pitchFamily="18" charset="0"/>
                <a:cs typeface="Times New Roman" panose="02020603050405020304" pitchFamily="18" charset="0"/>
              </a:rPr>
              <a:t>Health care policy development</a:t>
            </a:r>
          </a:p>
          <a:p>
            <a:r>
              <a:rPr dirty="0" lang="en-US">
                <a:latin typeface="Times New Roman" panose="02020603050405020304" pitchFamily="18" charset="0"/>
                <a:cs typeface="Times New Roman" panose="02020603050405020304" pitchFamily="18" charset="0"/>
              </a:rPr>
              <a:t>Health care quality assurance </a:t>
            </a:r>
            <a:br>
              <a:rPr dirty="0" lang="en-US"/>
            </a:br>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46" name="Title 1"/>
          <p:cNvSpPr>
            <a:spLocks noGrp="1"/>
          </p:cNvSpPr>
          <p:nvPr>
            <p:ph type="title"/>
          </p:nvPr>
        </p:nvSpPr>
        <p:spPr/>
        <p:txBody>
          <a:bodyPr/>
          <a:p>
            <a:r>
              <a:rPr dirty="0" lang="en-US"/>
              <a:t>  </a:t>
            </a:r>
          </a:p>
        </p:txBody>
      </p:sp>
      <p:sp>
        <p:nvSpPr>
          <p:cNvPr id="1048647" name="Content Placeholder 2"/>
          <p:cNvSpPr>
            <a:spLocks noGrp="1"/>
          </p:cNvSpPr>
          <p:nvPr>
            <p:ph idx="1"/>
          </p:nvPr>
        </p:nvSpPr>
        <p:spPr>
          <a:xfrm>
            <a:off x="324465" y="365126"/>
            <a:ext cx="8465574" cy="6127748"/>
          </a:xfrm>
        </p:spPr>
        <p:txBody>
          <a:bodyPr/>
          <a:p>
            <a:pPr indent="0" marL="0">
              <a:buNone/>
            </a:pPr>
            <a:r>
              <a:rPr dirty="0" lang="en-US">
                <a:latin typeface="Times New Roman" panose="02020603050405020304" pitchFamily="18" charset="0"/>
                <a:cs typeface="Times New Roman" panose="02020603050405020304" pitchFamily="18" charset="0"/>
              </a:rPr>
              <a:t>The Ministry of Health operates at three main levels, which are based on our country’s administrative setup. The four levels are:</a:t>
            </a:r>
          </a:p>
          <a:p>
            <a:r>
              <a:rPr dirty="0" lang="en-US">
                <a:latin typeface="Times New Roman" panose="02020603050405020304" pitchFamily="18" charset="0"/>
                <a:cs typeface="Times New Roman" panose="02020603050405020304" pitchFamily="18" charset="0"/>
              </a:rPr>
              <a:t>National (Central)</a:t>
            </a:r>
          </a:p>
          <a:p>
            <a:r>
              <a:rPr dirty="0" lang="en-US">
                <a:latin typeface="Times New Roman" panose="02020603050405020304" pitchFamily="18" charset="0"/>
                <a:cs typeface="Times New Roman" panose="02020603050405020304" pitchFamily="18" charset="0"/>
              </a:rPr>
              <a:t>County</a:t>
            </a:r>
          </a:p>
          <a:p>
            <a:r>
              <a:rPr dirty="0" lang="en-US">
                <a:latin typeface="Times New Roman" panose="02020603050405020304" pitchFamily="18" charset="0"/>
                <a:cs typeface="Times New Roman" panose="02020603050405020304" pitchFamily="18" charset="0"/>
              </a:rPr>
              <a:t>Community (Peripheral) </a:t>
            </a:r>
            <a:br>
              <a:rPr dirty="0" lang="en-US"/>
            </a:br>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648" name="Title 1"/>
          <p:cNvSpPr>
            <a:spLocks noGrp="1"/>
          </p:cNvSpPr>
          <p:nvPr>
            <p:ph type="title"/>
          </p:nvPr>
        </p:nvSpPr>
        <p:spPr/>
        <p:txBody>
          <a:bodyPr/>
          <a:p>
            <a:r>
              <a:rPr dirty="0" lang="en-US"/>
              <a:t>  </a:t>
            </a:r>
          </a:p>
        </p:txBody>
      </p:sp>
      <p:sp>
        <p:nvSpPr>
          <p:cNvPr id="1048649" name="Content Placeholder 2"/>
          <p:cNvSpPr>
            <a:spLocks noGrp="1"/>
          </p:cNvSpPr>
          <p:nvPr>
            <p:ph idx="1"/>
          </p:nvPr>
        </p:nvSpPr>
        <p:spPr>
          <a:xfrm>
            <a:off x="221226" y="206477"/>
            <a:ext cx="8627806" cy="6400800"/>
          </a:xfrm>
        </p:spPr>
        <p:txBody>
          <a:bodyPr>
            <a:normAutofit fontScale="78571" lnSpcReduction="20000"/>
          </a:bodyPr>
          <a:p>
            <a:pPr indent="0" marL="0">
              <a:buNone/>
            </a:pPr>
            <a:r>
              <a:rPr b="1" dirty="0" sz="3500" lang="en-US">
                <a:latin typeface="Times New Roman" panose="02020603050405020304" pitchFamily="18" charset="0"/>
                <a:cs typeface="Times New Roman" panose="02020603050405020304" pitchFamily="18" charset="0"/>
              </a:rPr>
              <a:t>National (Central Level)</a:t>
            </a:r>
          </a:p>
          <a:p>
            <a:r>
              <a:rPr dirty="0" lang="en-US">
                <a:latin typeface="Times New Roman" panose="02020603050405020304" pitchFamily="18" charset="0"/>
                <a:cs typeface="Times New Roman" panose="02020603050405020304" pitchFamily="18" charset="0"/>
              </a:rPr>
              <a:t>The national (central) level is the headquarters where political, professional and administrative matters are coordinated and policy decisions made. </a:t>
            </a:r>
          </a:p>
          <a:p>
            <a:r>
              <a:rPr dirty="0" lang="en-US">
                <a:latin typeface="Times New Roman" panose="02020603050405020304" pitchFamily="18" charset="0"/>
                <a:cs typeface="Times New Roman" panose="02020603050405020304" pitchFamily="18" charset="0"/>
              </a:rPr>
              <a:t>It is headed by a minister (Cabinet Secretary), assistant</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minister (Chief Administrative Secretary) and a principal secretary, in that order of seniority. </a:t>
            </a:r>
          </a:p>
          <a:p>
            <a:r>
              <a:rPr dirty="0" lang="en-US">
                <a:latin typeface="Times New Roman" panose="02020603050405020304" pitchFamily="18" charset="0"/>
                <a:cs typeface="Times New Roman" panose="02020603050405020304" pitchFamily="18" charset="0"/>
              </a:rPr>
              <a:t>These leaders are politically appointed and may not be health professionals.</a:t>
            </a:r>
          </a:p>
          <a:p>
            <a:r>
              <a:rPr dirty="0" lang="en-US">
                <a:latin typeface="Times New Roman" panose="02020603050405020304" pitchFamily="18" charset="0"/>
                <a:cs typeface="Times New Roman" panose="02020603050405020304" pitchFamily="18" charset="0"/>
              </a:rPr>
              <a:t>Next in this hierarchy comes the technical leader of health services, that is, the Director of Medical Services (DMS). </a:t>
            </a:r>
          </a:p>
          <a:p>
            <a:r>
              <a:rPr dirty="0" lang="en-US">
                <a:latin typeface="Times New Roman" panose="02020603050405020304" pitchFamily="18" charset="0"/>
                <a:cs typeface="Times New Roman" panose="02020603050405020304" pitchFamily="18" charset="0"/>
              </a:rPr>
              <a:t>The Director of Medical Services supervises all matters pertaining to</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preventive, promotive and curative health services. </a:t>
            </a:r>
          </a:p>
          <a:p>
            <a:r>
              <a:rPr dirty="0" lang="en-US">
                <a:latin typeface="Times New Roman" panose="02020603050405020304" pitchFamily="18" charset="0"/>
                <a:cs typeface="Times New Roman" panose="02020603050405020304" pitchFamily="18" charset="0"/>
              </a:rPr>
              <a:t>They are assisted by Deputy Directors, who are responsible for the various divisions which deal with the different responsibilities,</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such as mental health, communicable diseases and health planning, among others.</a:t>
            </a:r>
          </a:p>
          <a:p>
            <a:r>
              <a:rPr dirty="0" lang="en-US">
                <a:latin typeface="Times New Roman" panose="02020603050405020304" pitchFamily="18" charset="0"/>
                <a:cs typeface="Times New Roman" panose="02020603050405020304" pitchFamily="18" charset="0"/>
              </a:rPr>
              <a:t>The administrative setup of the Ministry of Health is illustrated next.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50" name="Title 1"/>
          <p:cNvSpPr>
            <a:spLocks noGrp="1"/>
          </p:cNvSpPr>
          <p:nvPr>
            <p:ph type="title"/>
          </p:nvPr>
        </p:nvSpPr>
        <p:spPr/>
        <p:txBody>
          <a:bodyPr/>
          <a:p>
            <a:r>
              <a:rPr dirty="0" lang="en-US"/>
              <a:t>  </a:t>
            </a:r>
          </a:p>
        </p:txBody>
      </p:sp>
      <p:sp>
        <p:nvSpPr>
          <p:cNvPr id="1048651" name="Content Placeholder 2"/>
          <p:cNvSpPr>
            <a:spLocks noGrp="1"/>
          </p:cNvSpPr>
          <p:nvPr>
            <p:ph idx="1"/>
          </p:nvPr>
        </p:nvSpPr>
        <p:spPr/>
        <p:txBody>
          <a:bodyPr/>
          <a:p>
            <a:pPr indent="0" marL="0">
              <a:buNone/>
            </a:pPr>
            <a:r>
              <a:rPr dirty="0" lang="en-US"/>
              <a:t>  </a:t>
            </a:r>
          </a:p>
        </p:txBody>
      </p:sp>
      <p:pic>
        <p:nvPicPr>
          <p:cNvPr id="2097152" name="Picture 3"/>
          <p:cNvPicPr>
            <a:picLocks noChangeAspect="1"/>
          </p:cNvPicPr>
          <p:nvPr/>
        </p:nvPicPr>
        <p:blipFill rotWithShape="1">
          <a:blip xmlns:r="http://schemas.openxmlformats.org/officeDocument/2006/relationships" r:embed="rId1"/>
          <a:srcRect l="18226" t="11702" r="39194" b="13710"/>
          <a:stretch>
            <a:fillRect/>
          </a:stretch>
        </p:blipFill>
        <p:spPr>
          <a:xfrm>
            <a:off x="1201994" y="110053"/>
            <a:ext cx="6740012" cy="6637893"/>
          </a:xfrm>
          <a:prstGeom prst="rec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595" name="Title 1"/>
          <p:cNvSpPr>
            <a:spLocks noGrp="1"/>
          </p:cNvSpPr>
          <p:nvPr>
            <p:ph type="title"/>
          </p:nvPr>
        </p:nvSpPr>
        <p:spPr/>
        <p:txBody>
          <a:bodyPr/>
          <a:p>
            <a:r>
              <a:rPr dirty="0" lang="en-US"/>
              <a:t>  </a:t>
            </a:r>
          </a:p>
        </p:txBody>
      </p:sp>
      <p:sp>
        <p:nvSpPr>
          <p:cNvPr id="1048596" name="Content Placeholder 2"/>
          <p:cNvSpPr>
            <a:spLocks noGrp="1"/>
          </p:cNvSpPr>
          <p:nvPr>
            <p:ph idx="1"/>
          </p:nvPr>
        </p:nvSpPr>
        <p:spPr>
          <a:xfrm>
            <a:off x="290945" y="249382"/>
            <a:ext cx="8465128" cy="6414654"/>
          </a:xfrm>
        </p:spPr>
        <p:txBody>
          <a:bodyPr>
            <a:normAutofit fontScale="96429" lnSpcReduction="10000"/>
          </a:bodyPr>
          <a:p>
            <a:pPr indent="0" marL="0">
              <a:buNone/>
            </a:pPr>
            <a:r>
              <a:rPr b="1" dirty="0" sz="3600" lang="en-US">
                <a:solidFill>
                  <a:srgbClr val="2507D7"/>
                </a:solidFill>
                <a:latin typeface="Times New Roman" panose="02020603050405020304" pitchFamily="18" charset="0"/>
                <a:cs typeface="Times New Roman" panose="02020603050405020304" pitchFamily="18" charset="0"/>
              </a:rPr>
              <a:t>Functions of the community</a:t>
            </a:r>
            <a:endParaRPr b="1" dirty="0" sz="3200" lang="en-US">
              <a:latin typeface="Times New Roman" panose="02020603050405020304" pitchFamily="18" charset="0"/>
              <a:cs typeface="Times New Roman" panose="02020603050405020304" pitchFamily="18" charset="0"/>
            </a:endParaRPr>
          </a:p>
          <a:p>
            <a:r>
              <a:rPr dirty="0" sz="3200" lang="en-US">
                <a:latin typeface="Times New Roman" panose="02020603050405020304" pitchFamily="18" charset="0"/>
                <a:cs typeface="Times New Roman" panose="02020603050405020304" pitchFamily="18" charset="0"/>
              </a:rPr>
              <a:t>To determine the use of space for living and other purposes.</a:t>
            </a:r>
          </a:p>
          <a:p>
            <a:r>
              <a:rPr dirty="0" sz="3200" lang="en-US">
                <a:latin typeface="Times New Roman" panose="02020603050405020304" pitchFamily="18" charset="0"/>
                <a:cs typeface="Times New Roman" panose="02020603050405020304" pitchFamily="18" charset="0"/>
              </a:rPr>
              <a:t>To make available the means for production and distribution of necessary goods and services.</a:t>
            </a:r>
          </a:p>
          <a:p>
            <a:r>
              <a:rPr dirty="0" sz="3200" lang="en-US">
                <a:latin typeface="Times New Roman" panose="02020603050405020304" pitchFamily="18" charset="0"/>
                <a:cs typeface="Times New Roman" panose="02020603050405020304" pitchFamily="18" charset="0"/>
              </a:rPr>
              <a:t>To protect and conserve the health, life, resources and prosperity of individuals.</a:t>
            </a:r>
          </a:p>
          <a:p>
            <a:r>
              <a:rPr dirty="0" sz="3200" lang="en-US">
                <a:latin typeface="Times New Roman" panose="02020603050405020304" pitchFamily="18" charset="0"/>
                <a:cs typeface="Times New Roman" panose="02020603050405020304" pitchFamily="18" charset="0"/>
              </a:rPr>
              <a:t>To educate and acculturate the newcomers i.e. the children and immigrants.</a:t>
            </a:r>
          </a:p>
          <a:p>
            <a:r>
              <a:rPr dirty="0" sz="3200" lang="en-US">
                <a:latin typeface="Times New Roman" panose="02020603050405020304" pitchFamily="18" charset="0"/>
                <a:cs typeface="Times New Roman" panose="02020603050405020304" pitchFamily="18" charset="0"/>
              </a:rPr>
              <a:t>To transmit information, ideas and beliefs.</a:t>
            </a:r>
          </a:p>
          <a:p>
            <a:r>
              <a:rPr dirty="0" sz="3200" lang="en-US">
                <a:latin typeface="Times New Roman" panose="02020603050405020304" pitchFamily="18" charset="0"/>
                <a:cs typeface="Times New Roman" panose="02020603050405020304" pitchFamily="18" charset="0"/>
              </a:rPr>
              <a:t>To provide opportunities for interactions between the individuals and groups</a:t>
            </a:r>
            <a:r>
              <a:rPr dirty="0" lang="en-US">
                <a:latin typeface="Times New Roman" panose="02020603050405020304" pitchFamily="18" charset="0"/>
                <a:cs typeface="Times New Roman" panose="02020603050405020304" pitchFamily="18" charset="0"/>
              </a:rPr>
              <a:t>. </a:t>
            </a:r>
            <a:br>
              <a:rPr dirty="0" lang="en-US"/>
            </a:br>
            <a:endParaRPr dirty="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652" name="Title 1"/>
          <p:cNvSpPr>
            <a:spLocks noGrp="1"/>
          </p:cNvSpPr>
          <p:nvPr>
            <p:ph type="title"/>
          </p:nvPr>
        </p:nvSpPr>
        <p:spPr/>
        <p:txBody>
          <a:bodyPr/>
          <a:p>
            <a:r>
              <a:rPr dirty="0" lang="en-US"/>
              <a:t>   </a:t>
            </a:r>
          </a:p>
        </p:txBody>
      </p:sp>
      <p:sp>
        <p:nvSpPr>
          <p:cNvPr id="1048653" name="Content Placeholder 2"/>
          <p:cNvSpPr>
            <a:spLocks noGrp="1"/>
          </p:cNvSpPr>
          <p:nvPr>
            <p:ph idx="1"/>
          </p:nvPr>
        </p:nvSpPr>
        <p:spPr>
          <a:xfrm>
            <a:off x="250723" y="132735"/>
            <a:ext cx="8657303" cy="6622026"/>
          </a:xfrm>
        </p:spPr>
        <p:txBody>
          <a:bodyPr>
            <a:normAutofit fontScale="96429" lnSpcReduction="20000"/>
          </a:bodyPr>
          <a:p>
            <a:pPr indent="0" marL="0">
              <a:buNone/>
            </a:pPr>
            <a:r>
              <a:rPr b="1" dirty="0" sz="3800" lang="en-US">
                <a:latin typeface="Times New Roman" panose="02020603050405020304" pitchFamily="18" charset="0"/>
                <a:cs typeface="Times New Roman" panose="02020603050405020304" pitchFamily="18" charset="0"/>
              </a:rPr>
              <a:t>County Level</a:t>
            </a:r>
          </a:p>
          <a:p>
            <a:r>
              <a:rPr dirty="0" sz="3000" lang="en-US">
                <a:latin typeface="Times New Roman" panose="02020603050405020304" pitchFamily="18" charset="0"/>
                <a:cs typeface="Times New Roman" panose="02020603050405020304" pitchFamily="18" charset="0"/>
              </a:rPr>
              <a:t>The county is the basic organisational unit of the government health services. </a:t>
            </a:r>
          </a:p>
          <a:p>
            <a:r>
              <a:rPr dirty="0" sz="3000" lang="en-US">
                <a:latin typeface="Times New Roman" panose="02020603050405020304" pitchFamily="18" charset="0"/>
                <a:cs typeface="Times New Roman" panose="02020603050405020304" pitchFamily="18" charset="0"/>
              </a:rPr>
              <a:t>It is a key level in the health sector administrative setup because the government decentralised almost all of its</a:t>
            </a:r>
            <a:br>
              <a:rPr dirty="0" sz="3000" lang="en-US">
                <a:latin typeface="Times New Roman" panose="02020603050405020304" pitchFamily="18" charset="0"/>
                <a:cs typeface="Times New Roman" panose="02020603050405020304" pitchFamily="18" charset="0"/>
              </a:rPr>
            </a:br>
            <a:r>
              <a:rPr dirty="0" sz="3000" lang="en-US">
                <a:latin typeface="Times New Roman" panose="02020603050405020304" pitchFamily="18" charset="0"/>
                <a:cs typeface="Times New Roman" panose="02020603050405020304" pitchFamily="18" charset="0"/>
              </a:rPr>
              <a:t>activities and made the counties the focus for rural</a:t>
            </a:r>
            <a:br>
              <a:rPr dirty="0" sz="3000" lang="en-US">
                <a:latin typeface="Times New Roman" panose="02020603050405020304" pitchFamily="18" charset="0"/>
                <a:cs typeface="Times New Roman" panose="02020603050405020304" pitchFamily="18" charset="0"/>
              </a:rPr>
            </a:br>
            <a:r>
              <a:rPr dirty="0" sz="3000" lang="en-US">
                <a:latin typeface="Times New Roman" panose="02020603050405020304" pitchFamily="18" charset="0"/>
                <a:cs typeface="Times New Roman" panose="02020603050405020304" pitchFamily="18" charset="0"/>
              </a:rPr>
              <a:t>development. </a:t>
            </a:r>
          </a:p>
          <a:p>
            <a:r>
              <a:rPr dirty="0" sz="3000" lang="en-US">
                <a:latin typeface="Times New Roman" panose="02020603050405020304" pitchFamily="18" charset="0"/>
                <a:cs typeface="Times New Roman" panose="02020603050405020304" pitchFamily="18" charset="0"/>
              </a:rPr>
              <a:t>The government delivers health care to the county population through:</a:t>
            </a:r>
          </a:p>
          <a:p>
            <a:pPr lvl="1"/>
            <a:r>
              <a:rPr dirty="0" sz="2800" lang="en-US">
                <a:latin typeface="Times New Roman" panose="02020603050405020304" pitchFamily="18" charset="0"/>
                <a:cs typeface="Times New Roman" panose="02020603050405020304" pitchFamily="18" charset="0"/>
              </a:rPr>
              <a:t>A county or a sub-county hospital</a:t>
            </a:r>
          </a:p>
          <a:p>
            <a:pPr lvl="1"/>
            <a:r>
              <a:rPr dirty="0" sz="2800" lang="en-US">
                <a:latin typeface="Times New Roman" panose="02020603050405020304" pitchFamily="18" charset="0"/>
                <a:cs typeface="Times New Roman" panose="02020603050405020304" pitchFamily="18" charset="0"/>
              </a:rPr>
              <a:t>Health centres</a:t>
            </a:r>
          </a:p>
          <a:p>
            <a:pPr lvl="1"/>
            <a:r>
              <a:rPr dirty="0" sz="2800" lang="en-US">
                <a:latin typeface="Times New Roman" panose="02020603050405020304" pitchFamily="18" charset="0"/>
                <a:cs typeface="Times New Roman" panose="02020603050405020304" pitchFamily="18" charset="0"/>
              </a:rPr>
              <a:t>Dispensaries</a:t>
            </a:r>
          </a:p>
          <a:p>
            <a:pPr lvl="1"/>
            <a:r>
              <a:rPr dirty="0" sz="2800" lang="en-US">
                <a:latin typeface="Times New Roman" panose="02020603050405020304" pitchFamily="18" charset="0"/>
                <a:cs typeface="Times New Roman" panose="02020603050405020304" pitchFamily="18" charset="0"/>
              </a:rPr>
              <a:t>Mobile (outreach) units</a:t>
            </a:r>
            <a:endParaRPr dirty="0" sz="35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654" name="Title 1"/>
          <p:cNvSpPr>
            <a:spLocks noGrp="1"/>
          </p:cNvSpPr>
          <p:nvPr>
            <p:ph type="title"/>
          </p:nvPr>
        </p:nvSpPr>
        <p:spPr/>
        <p:txBody>
          <a:bodyPr/>
          <a:p>
            <a:r>
              <a:rPr dirty="0" lang="en-US"/>
              <a:t>  </a:t>
            </a:r>
          </a:p>
        </p:txBody>
      </p:sp>
      <p:sp>
        <p:nvSpPr>
          <p:cNvPr id="1048655" name="Content Placeholder 2"/>
          <p:cNvSpPr>
            <a:spLocks noGrp="1"/>
          </p:cNvSpPr>
          <p:nvPr>
            <p:ph idx="1"/>
          </p:nvPr>
        </p:nvSpPr>
        <p:spPr>
          <a:xfrm>
            <a:off x="235974" y="206477"/>
            <a:ext cx="8598310" cy="6400800"/>
          </a:xfrm>
        </p:spPr>
        <p:txBody>
          <a:bodyPr>
            <a:normAutofit fontScale="92857" lnSpcReduction="20000"/>
          </a:bodyPr>
          <a:p>
            <a:r>
              <a:rPr dirty="0" lang="en-US">
                <a:latin typeface="Times New Roman" panose="02020603050405020304" pitchFamily="18" charset="0"/>
                <a:cs typeface="Times New Roman" panose="02020603050405020304" pitchFamily="18" charset="0"/>
              </a:rPr>
              <a:t>The district health service is headed by a Chief Executive Committee Member assisted by Chief Officers of Medical services and public health. They are then assisted by Sub-County/District Medical Officer of Health (DMOH) also referred to as Medical Officer of Health (MOH). </a:t>
            </a:r>
          </a:p>
          <a:p>
            <a:r>
              <a:rPr dirty="0" lang="en-US">
                <a:latin typeface="Times New Roman" panose="02020603050405020304" pitchFamily="18" charset="0"/>
                <a:cs typeface="Times New Roman" panose="02020603050405020304" pitchFamily="18" charset="0"/>
              </a:rPr>
              <a:t>The administrative headquarters of the sub-county health services are usually at the county or sub-county hospital, where the DMOH is in most cases also the medical superintendent of the hospital. </a:t>
            </a:r>
          </a:p>
          <a:p>
            <a:r>
              <a:rPr dirty="0" lang="en-US">
                <a:latin typeface="Times New Roman" panose="02020603050405020304" pitchFamily="18" charset="0"/>
                <a:cs typeface="Times New Roman" panose="02020603050405020304" pitchFamily="18" charset="0"/>
              </a:rPr>
              <a:t>The county hospital provides some specialized medical services and also logistic and technical support to the health centres and dispensaries in the periphery. </a:t>
            </a:r>
          </a:p>
          <a:p>
            <a:r>
              <a:rPr dirty="0" lang="en-US">
                <a:latin typeface="Times New Roman" panose="02020603050405020304" pitchFamily="18" charset="0"/>
                <a:cs typeface="Times New Roman" panose="02020603050405020304" pitchFamily="18" charset="0"/>
              </a:rPr>
              <a:t>It is a crucial link in the administrative support and referral chain of health services being provided to the population</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in the communities.</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56" name="Title 1"/>
          <p:cNvSpPr>
            <a:spLocks noGrp="1"/>
          </p:cNvSpPr>
          <p:nvPr>
            <p:ph type="title"/>
          </p:nvPr>
        </p:nvSpPr>
        <p:spPr/>
        <p:txBody>
          <a:bodyPr/>
          <a:p>
            <a:r>
              <a:rPr dirty="0" lang="en-US"/>
              <a:t>  </a:t>
            </a:r>
          </a:p>
        </p:txBody>
      </p:sp>
      <p:sp>
        <p:nvSpPr>
          <p:cNvPr id="1048657" name="Content Placeholder 2"/>
          <p:cNvSpPr>
            <a:spLocks noGrp="1"/>
          </p:cNvSpPr>
          <p:nvPr>
            <p:ph idx="1"/>
          </p:nvPr>
        </p:nvSpPr>
        <p:spPr>
          <a:xfrm>
            <a:off x="235973" y="235974"/>
            <a:ext cx="8716297" cy="6518787"/>
          </a:xfrm>
        </p:spPr>
        <p:txBody>
          <a:bodyPr>
            <a:normAutofit/>
          </a:bodyPr>
          <a:p>
            <a:pPr indent="0" marL="0">
              <a:buNone/>
            </a:pPr>
            <a:r>
              <a:rPr b="1" dirty="0" lang="en-US">
                <a:latin typeface="Times New Roman" panose="02020603050405020304" pitchFamily="18" charset="0"/>
                <a:cs typeface="Times New Roman" panose="02020603050405020304" pitchFamily="18" charset="0"/>
              </a:rPr>
              <a:t>Duties of the MOH</a:t>
            </a:r>
          </a:p>
          <a:p>
            <a:r>
              <a:rPr dirty="0" lang="en-US">
                <a:latin typeface="Times New Roman" panose="02020603050405020304" pitchFamily="18" charset="0"/>
                <a:cs typeface="Times New Roman" panose="02020603050405020304" pitchFamily="18" charset="0"/>
              </a:rPr>
              <a:t>Administration of the sub county health services</a:t>
            </a:r>
          </a:p>
          <a:p>
            <a:r>
              <a:rPr dirty="0" lang="en-US">
                <a:latin typeface="Times New Roman" panose="02020603050405020304" pitchFamily="18" charset="0"/>
                <a:cs typeface="Times New Roman" panose="02020603050405020304" pitchFamily="18" charset="0"/>
              </a:rPr>
              <a:t>Hospital work and other clinical duties</a:t>
            </a:r>
          </a:p>
          <a:p>
            <a:r>
              <a:rPr dirty="0" lang="en-US">
                <a:latin typeface="Times New Roman" panose="02020603050405020304" pitchFamily="18" charset="0"/>
                <a:cs typeface="Times New Roman" panose="02020603050405020304" pitchFamily="18" charset="0"/>
              </a:rPr>
              <a:t>Training of staff in the district</a:t>
            </a:r>
          </a:p>
          <a:p>
            <a:r>
              <a:rPr dirty="0" lang="en-US">
                <a:latin typeface="Times New Roman" panose="02020603050405020304" pitchFamily="18" charset="0"/>
                <a:cs typeface="Times New Roman" panose="02020603050405020304" pitchFamily="18" charset="0"/>
              </a:rPr>
              <a:t>Planning and coordinating all health activities in the sub-county</a:t>
            </a:r>
          </a:p>
          <a:p>
            <a:r>
              <a:rPr dirty="0" lang="en-US">
                <a:latin typeface="Times New Roman" panose="02020603050405020304" pitchFamily="18" charset="0"/>
                <a:cs typeface="Times New Roman" panose="02020603050405020304" pitchFamily="18" charset="0"/>
              </a:rPr>
              <a:t>Supervision of health care delivery in the sub-county</a:t>
            </a:r>
            <a:br>
              <a:rPr dirty="0" lang="en-US">
                <a:latin typeface="Times New Roman" panose="02020603050405020304" pitchFamily="18" charset="0"/>
                <a:cs typeface="Times New Roman" panose="02020603050405020304" pitchFamily="18" charset="0"/>
              </a:rPr>
            </a:b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658" name="Title 1"/>
          <p:cNvSpPr>
            <a:spLocks noGrp="1"/>
          </p:cNvSpPr>
          <p:nvPr>
            <p:ph type="title"/>
          </p:nvPr>
        </p:nvSpPr>
        <p:spPr/>
        <p:txBody>
          <a:bodyPr/>
          <a:p>
            <a:r>
              <a:rPr dirty="0" lang="en-US"/>
              <a:t>  </a:t>
            </a:r>
          </a:p>
        </p:txBody>
      </p:sp>
      <p:sp>
        <p:nvSpPr>
          <p:cNvPr id="1048659" name="Content Placeholder 2"/>
          <p:cNvSpPr>
            <a:spLocks noGrp="1"/>
          </p:cNvSpPr>
          <p:nvPr>
            <p:ph idx="1"/>
          </p:nvPr>
        </p:nvSpPr>
        <p:spPr>
          <a:xfrm>
            <a:off x="294967" y="206477"/>
            <a:ext cx="8568813" cy="6459794"/>
          </a:xfrm>
        </p:spPr>
        <p:txBody>
          <a:bodyPr>
            <a:normAutofit fontScale="91667" lnSpcReduction="10000"/>
          </a:bodyPr>
          <a:p>
            <a:r>
              <a:rPr dirty="0" lang="en-US">
                <a:latin typeface="Times New Roman" panose="02020603050405020304" pitchFamily="18" charset="0"/>
                <a:cs typeface="Times New Roman" panose="02020603050405020304" pitchFamily="18" charset="0"/>
              </a:rPr>
              <a:t>The MOH also head a team of health professionals who form the</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Sub-County Health Management Team (SCHMT).</a:t>
            </a:r>
          </a:p>
          <a:p>
            <a:r>
              <a:rPr dirty="0" lang="en-US">
                <a:latin typeface="Times New Roman" panose="02020603050405020304" pitchFamily="18" charset="0"/>
                <a:cs typeface="Times New Roman" panose="02020603050405020304" pitchFamily="18" charset="0"/>
              </a:rPr>
              <a:t>The SCHMT is charged with the responsibility of monitoring and supervising all health care services in the sub-county. </a:t>
            </a:r>
          </a:p>
          <a:p>
            <a:r>
              <a:rPr dirty="0" lang="en-US">
                <a:latin typeface="Times New Roman" panose="02020603050405020304" pitchFamily="18" charset="0"/>
                <a:cs typeface="Times New Roman" panose="02020603050405020304" pitchFamily="18" charset="0"/>
              </a:rPr>
              <a:t>Most of the members of the SCHMT are found at the county/sub-county hospital. </a:t>
            </a:r>
          </a:p>
          <a:p>
            <a:r>
              <a:rPr dirty="0" lang="en-US">
                <a:latin typeface="Times New Roman" panose="02020603050405020304" pitchFamily="18" charset="0"/>
                <a:cs typeface="Times New Roman" panose="02020603050405020304" pitchFamily="18" charset="0"/>
              </a:rPr>
              <a:t>The other key members of the SCHMT are found at the district administrative headquarters. These members are:</a:t>
            </a:r>
          </a:p>
          <a:p>
            <a:pPr lvl="1"/>
            <a:r>
              <a:rPr dirty="0" lang="en-US">
                <a:latin typeface="Times New Roman" panose="02020603050405020304" pitchFamily="18" charset="0"/>
                <a:cs typeface="Times New Roman" panose="02020603050405020304" pitchFamily="18" charset="0"/>
              </a:rPr>
              <a:t>The Sub-County Medical Officer of Health (Chairperson)</a:t>
            </a:r>
          </a:p>
          <a:p>
            <a:pPr lvl="1"/>
            <a:r>
              <a:rPr dirty="0" lang="en-US">
                <a:latin typeface="Times New Roman" panose="02020603050405020304" pitchFamily="18" charset="0"/>
                <a:cs typeface="Times New Roman" panose="02020603050405020304" pitchFamily="18" charset="0"/>
              </a:rPr>
              <a:t>The Sub-County Public Health Nurse</a:t>
            </a:r>
          </a:p>
          <a:p>
            <a:pPr lvl="1"/>
            <a:r>
              <a:rPr dirty="0" lang="en-US">
                <a:latin typeface="Times New Roman" panose="02020603050405020304" pitchFamily="18" charset="0"/>
                <a:cs typeface="Times New Roman" panose="02020603050405020304" pitchFamily="18" charset="0"/>
              </a:rPr>
              <a:t>The County/Subcounty hospital Nursing Officer In-Charge</a:t>
            </a:r>
          </a:p>
          <a:p>
            <a:pPr lvl="1"/>
            <a:r>
              <a:rPr dirty="0" lang="en-US">
                <a:latin typeface="Times New Roman" panose="02020603050405020304" pitchFamily="18" charset="0"/>
                <a:cs typeface="Times New Roman" panose="02020603050405020304" pitchFamily="18" charset="0"/>
              </a:rPr>
              <a:t>The Sub-County Public Health Officer</a:t>
            </a:r>
          </a:p>
          <a:p>
            <a:pPr lvl="1"/>
            <a:r>
              <a:rPr dirty="0" lang="en-US">
                <a:latin typeface="Times New Roman" panose="02020603050405020304" pitchFamily="18" charset="0"/>
                <a:cs typeface="Times New Roman" panose="02020603050405020304" pitchFamily="18" charset="0"/>
              </a:rPr>
              <a:t>The Sub-County Public Health Education Officer</a:t>
            </a:r>
          </a:p>
          <a:p>
            <a:pPr lvl="1"/>
            <a:r>
              <a:rPr dirty="0" lang="en-US">
                <a:latin typeface="Times New Roman" panose="02020603050405020304" pitchFamily="18" charset="0"/>
                <a:cs typeface="Times New Roman" panose="02020603050405020304" pitchFamily="18" charset="0"/>
              </a:rPr>
              <a:t>The Sub-County Health Administrative Officer</a:t>
            </a:r>
          </a:p>
          <a:p>
            <a:pPr lvl="1"/>
            <a:r>
              <a:rPr dirty="0" lang="en-US">
                <a:latin typeface="Times New Roman" panose="02020603050405020304" pitchFamily="18" charset="0"/>
                <a:cs typeface="Times New Roman" panose="02020603050405020304" pitchFamily="18" charset="0"/>
              </a:rPr>
              <a:t>The Sub-County Health Information Officer</a:t>
            </a:r>
          </a:p>
          <a:p>
            <a:pPr lvl="1"/>
            <a:r>
              <a:rPr dirty="0" lang="en-US">
                <a:latin typeface="Times New Roman" panose="02020603050405020304" pitchFamily="18" charset="0"/>
                <a:cs typeface="Times New Roman" panose="02020603050405020304" pitchFamily="18" charset="0"/>
              </a:rPr>
              <a:t>The Sub-County Pharmacist</a:t>
            </a:r>
            <a:br>
              <a:rPr dirty="0" lang="en-US">
                <a:latin typeface="Times New Roman" panose="02020603050405020304" pitchFamily="18" charset="0"/>
                <a:cs typeface="Times New Roman" panose="02020603050405020304" pitchFamily="18" charset="0"/>
              </a:rPr>
            </a:br>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60" name="Title 1"/>
          <p:cNvSpPr>
            <a:spLocks noGrp="1"/>
          </p:cNvSpPr>
          <p:nvPr>
            <p:ph type="title"/>
          </p:nvPr>
        </p:nvSpPr>
        <p:spPr/>
        <p:txBody>
          <a:bodyPr/>
          <a:p>
            <a:r>
              <a:rPr dirty="0" lang="en-US"/>
              <a:t>  </a:t>
            </a:r>
          </a:p>
        </p:txBody>
      </p:sp>
      <p:sp>
        <p:nvSpPr>
          <p:cNvPr id="1048661" name="Content Placeholder 2"/>
          <p:cNvSpPr>
            <a:spLocks noGrp="1"/>
          </p:cNvSpPr>
          <p:nvPr>
            <p:ph idx="1"/>
          </p:nvPr>
        </p:nvSpPr>
        <p:spPr>
          <a:xfrm>
            <a:off x="235974" y="191729"/>
            <a:ext cx="8509820" cy="6489290"/>
          </a:xfrm>
        </p:spPr>
        <p:txBody>
          <a:bodyPr>
            <a:normAutofit/>
          </a:bodyPr>
          <a:p>
            <a:r>
              <a:rPr dirty="0" lang="en-US">
                <a:latin typeface="Times New Roman" panose="02020603050405020304" pitchFamily="18" charset="0"/>
                <a:cs typeface="Times New Roman" panose="02020603050405020304" pitchFamily="18" charset="0"/>
              </a:rPr>
              <a:t>The SCHMT has other co-opted members who</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include:</a:t>
            </a:r>
          </a:p>
          <a:p>
            <a:pPr lvl="1"/>
            <a:r>
              <a:rPr dirty="0" lang="en-US">
                <a:latin typeface="Times New Roman" panose="02020603050405020304" pitchFamily="18" charset="0"/>
                <a:cs typeface="Times New Roman" panose="02020603050405020304" pitchFamily="18" charset="0"/>
              </a:rPr>
              <a:t>Sub-County HIV/AIDS/STD Coordinator</a:t>
            </a:r>
          </a:p>
          <a:p>
            <a:pPr lvl="1"/>
            <a:r>
              <a:rPr dirty="0" lang="en-US">
                <a:latin typeface="Times New Roman" panose="02020603050405020304" pitchFamily="18" charset="0"/>
                <a:cs typeface="Times New Roman" panose="02020603050405020304" pitchFamily="18" charset="0"/>
              </a:rPr>
              <a:t>Sub-County District Physiotherapist</a:t>
            </a:r>
          </a:p>
          <a:p>
            <a:pPr lvl="1"/>
            <a:r>
              <a:rPr dirty="0" lang="en-US">
                <a:latin typeface="Times New Roman" panose="02020603050405020304" pitchFamily="18" charset="0"/>
                <a:cs typeface="Times New Roman" panose="02020603050405020304" pitchFamily="18" charset="0"/>
              </a:rPr>
              <a:t>Sub-County Clinical Officer</a:t>
            </a:r>
          </a:p>
          <a:p>
            <a:pPr lvl="1"/>
            <a:r>
              <a:rPr dirty="0" lang="en-US">
                <a:latin typeface="Times New Roman" panose="02020603050405020304" pitchFamily="18" charset="0"/>
                <a:cs typeface="Times New Roman" panose="02020603050405020304" pitchFamily="18" charset="0"/>
              </a:rPr>
              <a:t>Sub-County Nutritionist</a:t>
            </a:r>
          </a:p>
          <a:p>
            <a:pPr lvl="1"/>
            <a:r>
              <a:rPr dirty="0" lang="en-US">
                <a:latin typeface="Times New Roman" panose="02020603050405020304" pitchFamily="18" charset="0"/>
                <a:cs typeface="Times New Roman" panose="02020603050405020304" pitchFamily="18" charset="0"/>
              </a:rPr>
              <a:t>Sub-County Laboratory Technologist</a:t>
            </a:r>
          </a:p>
          <a:p>
            <a:pPr lvl="1"/>
            <a:r>
              <a:rPr dirty="0" lang="en-US">
                <a:latin typeface="Times New Roman" panose="02020603050405020304" pitchFamily="18" charset="0"/>
                <a:cs typeface="Times New Roman" panose="02020603050405020304" pitchFamily="18" charset="0"/>
              </a:rPr>
              <a:t>Sub-County Orthopaedician</a:t>
            </a:r>
          </a:p>
          <a:p>
            <a:pPr lvl="1"/>
            <a:r>
              <a:rPr dirty="0" lang="en-US">
                <a:latin typeface="Times New Roman" panose="02020603050405020304" pitchFamily="18" charset="0"/>
                <a:cs typeface="Times New Roman" panose="02020603050405020304" pitchFamily="18" charset="0"/>
              </a:rPr>
              <a:t>Sub-County Reproductive Health Coordinator</a:t>
            </a:r>
            <a:br>
              <a:rPr dirty="0" lang="en-US">
                <a:latin typeface="Times New Roman" panose="02020603050405020304" pitchFamily="18" charset="0"/>
                <a:cs typeface="Times New Roman" panose="02020603050405020304" pitchFamily="18" charset="0"/>
              </a:rPr>
            </a:br>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62" name="Title 1"/>
          <p:cNvSpPr>
            <a:spLocks noGrp="1"/>
          </p:cNvSpPr>
          <p:nvPr>
            <p:ph type="title"/>
          </p:nvPr>
        </p:nvSpPr>
        <p:spPr/>
        <p:txBody>
          <a:bodyPr/>
          <a:p>
            <a:r>
              <a:rPr dirty="0" lang="en-US"/>
              <a:t>  </a:t>
            </a:r>
          </a:p>
        </p:txBody>
      </p:sp>
      <p:sp>
        <p:nvSpPr>
          <p:cNvPr id="1048663" name="Content Placeholder 2"/>
          <p:cNvSpPr>
            <a:spLocks noGrp="1"/>
          </p:cNvSpPr>
          <p:nvPr>
            <p:ph idx="1"/>
          </p:nvPr>
        </p:nvSpPr>
        <p:spPr>
          <a:xfrm>
            <a:off x="383457" y="206477"/>
            <a:ext cx="8436077" cy="6459794"/>
          </a:xfrm>
        </p:spPr>
        <p:txBody>
          <a:bodyPr>
            <a:normAutofit fontScale="89286" lnSpcReduction="10000"/>
          </a:bodyPr>
          <a:p>
            <a:pPr indent="0" marL="0">
              <a:buNone/>
            </a:pPr>
            <a:r>
              <a:rPr b="1" dirty="0" sz="3500" lang="en-US">
                <a:latin typeface="Times New Roman" panose="02020603050405020304" pitchFamily="18" charset="0"/>
                <a:cs typeface="Times New Roman" panose="02020603050405020304" pitchFamily="18" charset="0"/>
              </a:rPr>
              <a:t>Functions of the SCHMT</a:t>
            </a:r>
          </a:p>
          <a:p>
            <a:r>
              <a:rPr dirty="0" sz="3000" lang="en-US">
                <a:latin typeface="Times New Roman" panose="02020603050405020304" pitchFamily="18" charset="0"/>
                <a:cs typeface="Times New Roman" panose="02020603050405020304" pitchFamily="18" charset="0"/>
              </a:rPr>
              <a:t>Formulating relevant health objectives for the sub-county in keeping with the county and national health policies</a:t>
            </a:r>
          </a:p>
          <a:p>
            <a:r>
              <a:rPr dirty="0" sz="3000" lang="en-US">
                <a:latin typeface="Times New Roman" panose="02020603050405020304" pitchFamily="18" charset="0"/>
                <a:cs typeface="Times New Roman" panose="02020603050405020304" pitchFamily="18" charset="0"/>
              </a:rPr>
              <a:t>Identifying health problems and needs in the SC.</a:t>
            </a:r>
          </a:p>
          <a:p>
            <a:r>
              <a:rPr dirty="0" sz="3000" lang="en-US">
                <a:latin typeface="Times New Roman" panose="02020603050405020304" pitchFamily="18" charset="0"/>
                <a:cs typeface="Times New Roman" panose="02020603050405020304" pitchFamily="18" charset="0"/>
              </a:rPr>
              <a:t>Training and deployment of staff to health facilities.</a:t>
            </a:r>
          </a:p>
          <a:p>
            <a:r>
              <a:rPr dirty="0" sz="3000" lang="en-US">
                <a:latin typeface="Times New Roman" panose="02020603050405020304" pitchFamily="18" charset="0"/>
                <a:cs typeface="Times New Roman" panose="02020603050405020304" pitchFamily="18" charset="0"/>
              </a:rPr>
              <a:t>Planning and coordinating health activities for optimal </a:t>
            </a:r>
            <a:r>
              <a:rPr dirty="0" sz="3000" lang="en-US" err="1">
                <a:latin typeface="Times New Roman" panose="02020603050405020304" pitchFamily="18" charset="0"/>
                <a:cs typeface="Times New Roman" panose="02020603050405020304" pitchFamily="18" charset="0"/>
              </a:rPr>
              <a:t>utilisation</a:t>
            </a:r>
            <a:r>
              <a:rPr dirty="0" sz="3000" lang="en-US">
                <a:latin typeface="Times New Roman" panose="02020603050405020304" pitchFamily="18" charset="0"/>
                <a:cs typeface="Times New Roman" panose="02020603050405020304" pitchFamily="18" charset="0"/>
              </a:rPr>
              <a:t> of county/sub-county resources.</a:t>
            </a:r>
          </a:p>
          <a:p>
            <a:r>
              <a:rPr dirty="0" sz="3000" lang="en-US">
                <a:latin typeface="Times New Roman" panose="02020603050405020304" pitchFamily="18" charset="0"/>
                <a:cs typeface="Times New Roman" panose="02020603050405020304" pitchFamily="18" charset="0"/>
              </a:rPr>
              <a:t>Supervising all health care activities and services within the district.</a:t>
            </a:r>
          </a:p>
          <a:p>
            <a:r>
              <a:rPr dirty="0" sz="3000" lang="en-US">
                <a:latin typeface="Times New Roman" panose="02020603050405020304" pitchFamily="18" charset="0"/>
                <a:cs typeface="Times New Roman" panose="02020603050405020304" pitchFamily="18" charset="0"/>
              </a:rPr>
              <a:t>Collecting and </a:t>
            </a:r>
            <a:r>
              <a:rPr dirty="0" sz="3000" lang="en-US" err="1">
                <a:latin typeface="Times New Roman" panose="02020603050405020304" pitchFamily="18" charset="0"/>
                <a:cs typeface="Times New Roman" panose="02020603050405020304" pitchFamily="18" charset="0"/>
              </a:rPr>
              <a:t>analysing</a:t>
            </a:r>
            <a:r>
              <a:rPr dirty="0" sz="3000" lang="en-US">
                <a:latin typeface="Times New Roman" panose="02020603050405020304" pitchFamily="18" charset="0"/>
                <a:cs typeface="Times New Roman" panose="02020603050405020304" pitchFamily="18" charset="0"/>
              </a:rPr>
              <a:t> data on community health needs and assessing health coverage.</a:t>
            </a:r>
          </a:p>
          <a:p>
            <a:r>
              <a:rPr dirty="0" sz="3000" lang="en-US">
                <a:latin typeface="Times New Roman" panose="02020603050405020304" pitchFamily="18" charset="0"/>
                <a:cs typeface="Times New Roman" panose="02020603050405020304" pitchFamily="18" charset="0"/>
              </a:rPr>
              <a:t>Monitoring and supporting the rural health staff and community health workers.</a:t>
            </a:r>
          </a:p>
          <a:p>
            <a:r>
              <a:rPr dirty="0" sz="3000" lang="en-US">
                <a:latin typeface="Times New Roman" panose="02020603050405020304" pitchFamily="18" charset="0"/>
                <a:cs typeface="Times New Roman" panose="02020603050405020304" pitchFamily="18" charset="0"/>
              </a:rPr>
              <a:t>Licensing health facilities/clinics. </a:t>
            </a:r>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64" name="Title 1"/>
          <p:cNvSpPr>
            <a:spLocks noGrp="1"/>
          </p:cNvSpPr>
          <p:nvPr>
            <p:ph type="title"/>
          </p:nvPr>
        </p:nvSpPr>
        <p:spPr/>
        <p:txBody>
          <a:bodyPr/>
          <a:p>
            <a:r>
              <a:rPr dirty="0" lang="en-US"/>
              <a:t>  </a:t>
            </a:r>
          </a:p>
        </p:txBody>
      </p:sp>
      <p:sp>
        <p:nvSpPr>
          <p:cNvPr id="1048665" name="Content Placeholder 2"/>
          <p:cNvSpPr>
            <a:spLocks noGrp="1"/>
          </p:cNvSpPr>
          <p:nvPr>
            <p:ph idx="1"/>
          </p:nvPr>
        </p:nvSpPr>
        <p:spPr>
          <a:xfrm>
            <a:off x="324465" y="250722"/>
            <a:ext cx="8509819" cy="6445045"/>
          </a:xfrm>
        </p:spPr>
        <p:txBody>
          <a:bodyPr>
            <a:normAutofit fontScale="89286" lnSpcReduction="10000"/>
          </a:bodyPr>
          <a:p>
            <a:r>
              <a:rPr b="1" dirty="0" lang="en-US">
                <a:latin typeface="Times New Roman" panose="02020603050405020304" pitchFamily="18" charset="0"/>
                <a:cs typeface="Times New Roman" panose="02020603050405020304" pitchFamily="18" charset="0"/>
              </a:rPr>
              <a:t>The District Public Health Nurse</a:t>
            </a:r>
          </a:p>
          <a:p>
            <a:r>
              <a:rPr dirty="0" lang="en-US">
                <a:latin typeface="Times New Roman" panose="02020603050405020304" pitchFamily="18" charset="0"/>
                <a:cs typeface="Times New Roman" panose="02020603050405020304" pitchFamily="18" charset="0"/>
              </a:rPr>
              <a:t>The District Public Health Nurse (DPHN), also known as the District Community Health Nurse, is an important member of the SCHMT and is responsible to the SCMOH.</a:t>
            </a:r>
          </a:p>
          <a:p>
            <a:r>
              <a:rPr dirty="0" lang="en-US">
                <a:latin typeface="Times New Roman" panose="02020603050405020304" pitchFamily="18" charset="0"/>
                <a:cs typeface="Times New Roman" panose="02020603050405020304" pitchFamily="18" charset="0"/>
              </a:rPr>
              <a:t>The main duties and responsibilities of the DPHN are:</a:t>
            </a:r>
          </a:p>
          <a:p>
            <a:r>
              <a:rPr dirty="0" lang="en-US">
                <a:latin typeface="Times New Roman" panose="02020603050405020304" pitchFamily="18" charset="0"/>
                <a:cs typeface="Times New Roman" panose="02020603050405020304" pitchFamily="18" charset="0"/>
              </a:rPr>
              <a:t>Planning, organising and supervising all community health activities in the sub-county.</a:t>
            </a:r>
          </a:p>
          <a:p>
            <a:r>
              <a:rPr dirty="0" lang="en-US">
                <a:latin typeface="Times New Roman" panose="02020603050405020304" pitchFamily="18" charset="0"/>
                <a:cs typeface="Times New Roman" panose="02020603050405020304" pitchFamily="18" charset="0"/>
              </a:rPr>
              <a:t>Deploying nursing staff to community/rural health facilities.</a:t>
            </a:r>
          </a:p>
          <a:p>
            <a:r>
              <a:rPr dirty="0" lang="en-US">
                <a:latin typeface="Times New Roman" panose="02020603050405020304" pitchFamily="18" charset="0"/>
                <a:cs typeface="Times New Roman" panose="02020603050405020304" pitchFamily="18" charset="0"/>
              </a:rPr>
              <a:t>Conducting staff update courses</a:t>
            </a:r>
          </a:p>
          <a:p>
            <a:r>
              <a:rPr dirty="0" lang="en-US">
                <a:latin typeface="Times New Roman" panose="02020603050405020304" pitchFamily="18" charset="0"/>
                <a:cs typeface="Times New Roman" panose="02020603050405020304" pitchFamily="18" charset="0"/>
              </a:rPr>
              <a:t>Collecting health information and compiling reports about community health services.</a:t>
            </a:r>
          </a:p>
          <a:p>
            <a:r>
              <a:rPr dirty="0" lang="en-US">
                <a:latin typeface="Times New Roman" panose="02020603050405020304" pitchFamily="18" charset="0"/>
                <a:cs typeface="Times New Roman" panose="02020603050405020304" pitchFamily="18" charset="0"/>
              </a:rPr>
              <a:t>Planning and coordinating health campaigns.</a:t>
            </a:r>
          </a:p>
          <a:p>
            <a:r>
              <a:rPr dirty="0" lang="en-US">
                <a:latin typeface="Times New Roman" panose="02020603050405020304" pitchFamily="18" charset="0"/>
                <a:cs typeface="Times New Roman" panose="02020603050405020304" pitchFamily="18" charset="0"/>
              </a:rPr>
              <a:t>Procurement, storage and distribution of EPI vaccines.</a:t>
            </a:r>
          </a:p>
          <a:p>
            <a:r>
              <a:rPr dirty="0" lang="en-US">
                <a:latin typeface="Times New Roman" panose="02020603050405020304" pitchFamily="18" charset="0"/>
                <a:cs typeface="Times New Roman" panose="02020603050405020304" pitchFamily="18" charset="0"/>
              </a:rPr>
              <a:t>Implementing health development projects for the sub-county development committee.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66" name="Title 1"/>
          <p:cNvSpPr>
            <a:spLocks noGrp="1"/>
          </p:cNvSpPr>
          <p:nvPr>
            <p:ph type="title"/>
          </p:nvPr>
        </p:nvSpPr>
        <p:spPr/>
        <p:txBody>
          <a:bodyPr/>
          <a:p>
            <a:r>
              <a:rPr dirty="0" lang="en-US"/>
              <a:t>  </a:t>
            </a:r>
          </a:p>
        </p:txBody>
      </p:sp>
      <p:sp>
        <p:nvSpPr>
          <p:cNvPr id="1048667" name="Content Placeholder 2"/>
          <p:cNvSpPr>
            <a:spLocks noGrp="1"/>
          </p:cNvSpPr>
          <p:nvPr>
            <p:ph idx="1"/>
          </p:nvPr>
        </p:nvSpPr>
        <p:spPr>
          <a:xfrm>
            <a:off x="368710" y="365126"/>
            <a:ext cx="8406580" cy="6256900"/>
          </a:xfrm>
        </p:spPr>
        <p:txBody>
          <a:bodyPr>
            <a:normAutofit fontScale="96429" lnSpcReduction="20000"/>
          </a:bodyPr>
          <a:p>
            <a:pPr indent="0" marL="0">
              <a:buNone/>
            </a:pPr>
            <a:r>
              <a:rPr b="1" dirty="0" sz="3500" lang="en-US">
                <a:latin typeface="Times New Roman" panose="02020603050405020304" pitchFamily="18" charset="0"/>
                <a:cs typeface="Times New Roman" panose="02020603050405020304" pitchFamily="18" charset="0"/>
              </a:rPr>
              <a:t>Community/Peripheral Level</a:t>
            </a:r>
          </a:p>
          <a:p>
            <a:r>
              <a:rPr dirty="0" lang="en-US">
                <a:latin typeface="Times New Roman" panose="02020603050405020304" pitchFamily="18" charset="0"/>
                <a:cs typeface="Times New Roman" panose="02020603050405020304" pitchFamily="18" charset="0"/>
              </a:rPr>
              <a:t>The last level in this hierarchy is the community/peripheral level. </a:t>
            </a:r>
          </a:p>
          <a:p>
            <a:r>
              <a:rPr dirty="0" lang="en-US">
                <a:latin typeface="Times New Roman" panose="02020603050405020304" pitchFamily="18" charset="0"/>
                <a:cs typeface="Times New Roman" panose="02020603050405020304" pitchFamily="18" charset="0"/>
              </a:rPr>
              <a:t>This is really at the community level where there are divisions, locations and sub-locations. </a:t>
            </a:r>
          </a:p>
          <a:p>
            <a:r>
              <a:rPr dirty="0" lang="en-US">
                <a:latin typeface="Times New Roman" panose="02020603050405020304" pitchFamily="18" charset="0"/>
                <a:cs typeface="Times New Roman" panose="02020603050405020304" pitchFamily="18" charset="0"/>
              </a:rPr>
              <a:t>Here health centres, dispensaries and in some places,</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community based health workers provide basic curative, promotive and preventive services.</a:t>
            </a:r>
          </a:p>
          <a:p>
            <a:r>
              <a:rPr dirty="0" lang="en-US">
                <a:latin typeface="Times New Roman" panose="02020603050405020304" pitchFamily="18" charset="0"/>
                <a:cs typeface="Times New Roman" panose="02020603050405020304" pitchFamily="18" charset="0"/>
              </a:rPr>
              <a:t>They may be augmented by the activities of special </a:t>
            </a:r>
            <a:r>
              <a:rPr dirty="0" lang="en-US" err="1">
                <a:latin typeface="Times New Roman" panose="02020603050405020304" pitchFamily="18" charset="0"/>
                <a:cs typeface="Times New Roman" panose="02020603050405020304" pitchFamily="18" charset="0"/>
              </a:rPr>
              <a:t>programes</a:t>
            </a:r>
            <a:r>
              <a:rPr dirty="0" lang="en-US">
                <a:latin typeface="Times New Roman" panose="02020603050405020304" pitchFamily="18" charset="0"/>
                <a:cs typeface="Times New Roman" panose="02020603050405020304" pitchFamily="18" charset="0"/>
              </a:rPr>
              <a:t>, such as KEPI, or various mobile services.</a:t>
            </a:r>
          </a:p>
          <a:p>
            <a:r>
              <a:rPr dirty="0" lang="en-US">
                <a:latin typeface="Times New Roman" panose="02020603050405020304" pitchFamily="18" charset="0"/>
                <a:cs typeface="Times New Roman" panose="02020603050405020304" pitchFamily="18" charset="0"/>
              </a:rPr>
              <a:t>These health services together form the backbone of rural health service where about 80% of the population live.</a:t>
            </a:r>
          </a:p>
          <a:p>
            <a:pPr indent="0" marL="0">
              <a:buNone/>
            </a:pPr>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68" name="Title 1"/>
          <p:cNvSpPr>
            <a:spLocks noGrp="1"/>
          </p:cNvSpPr>
          <p:nvPr>
            <p:ph type="title"/>
          </p:nvPr>
        </p:nvSpPr>
        <p:spPr/>
        <p:txBody>
          <a:bodyPr/>
          <a:p>
            <a:r>
              <a:rPr dirty="0" lang="en-US"/>
              <a:t> </a:t>
            </a:r>
          </a:p>
        </p:txBody>
      </p:sp>
      <p:sp>
        <p:nvSpPr>
          <p:cNvPr id="1048669" name="Content Placeholder 2"/>
          <p:cNvSpPr>
            <a:spLocks noGrp="1"/>
          </p:cNvSpPr>
          <p:nvPr>
            <p:ph idx="1"/>
          </p:nvPr>
        </p:nvSpPr>
        <p:spPr>
          <a:xfrm>
            <a:off x="294967" y="365126"/>
            <a:ext cx="8642555" cy="6127748"/>
          </a:xfrm>
        </p:spPr>
        <p:txBody>
          <a:bodyPr>
            <a:normAutofit/>
          </a:bodyPr>
          <a:p>
            <a:pPr indent="0" marL="0">
              <a:buNone/>
            </a:pPr>
            <a:r>
              <a:rPr b="1" dirty="0" sz="3200" lang="en-US">
                <a:latin typeface="Times New Roman" panose="02020603050405020304" pitchFamily="18" charset="0"/>
                <a:cs typeface="Times New Roman" panose="02020603050405020304" pitchFamily="18" charset="0"/>
              </a:rPr>
              <a:t>Private and Religious Health Organisations</a:t>
            </a:r>
          </a:p>
          <a:p>
            <a:r>
              <a:rPr dirty="0" lang="en-US">
                <a:latin typeface="Times New Roman" panose="02020603050405020304" pitchFamily="18" charset="0"/>
                <a:cs typeface="Times New Roman" panose="02020603050405020304" pitchFamily="18" charset="0"/>
              </a:rPr>
              <a:t>Not everyone gets all their medical care from government facilities. </a:t>
            </a:r>
          </a:p>
          <a:p>
            <a:r>
              <a:rPr dirty="0" lang="en-US">
                <a:latin typeface="Times New Roman" panose="02020603050405020304" pitchFamily="18" charset="0"/>
                <a:cs typeface="Times New Roman" panose="02020603050405020304" pitchFamily="18" charset="0"/>
              </a:rPr>
              <a:t>People are also treated by other health institutions supported by private and religious organisations.</a:t>
            </a:r>
          </a:p>
          <a:p>
            <a:r>
              <a:rPr dirty="0" lang="en-US">
                <a:latin typeface="Times New Roman" panose="02020603050405020304" pitchFamily="18" charset="0"/>
                <a:cs typeface="Times New Roman" panose="02020603050405020304" pitchFamily="18" charset="0"/>
              </a:rPr>
              <a:t>Private institutions offering health services through supplementing the government health services, play a significant role in health care delivery. </a:t>
            </a:r>
          </a:p>
          <a:p>
            <a:r>
              <a:rPr dirty="0" lang="en-US">
                <a:latin typeface="Times New Roman" panose="02020603050405020304" pitchFamily="18" charset="0"/>
                <a:cs typeface="Times New Roman" panose="02020603050405020304" pitchFamily="18" charset="0"/>
              </a:rPr>
              <a:t>Many patients, who might not otherwise receive health care, are treated in private clinics. </a:t>
            </a:r>
          </a:p>
          <a:p>
            <a:r>
              <a:rPr dirty="0" lang="en-US">
                <a:latin typeface="Times New Roman" panose="02020603050405020304" pitchFamily="18" charset="0"/>
                <a:cs typeface="Times New Roman" panose="02020603050405020304" pitchFamily="18" charset="0"/>
              </a:rPr>
              <a:t>Some of the drugs and services not available in government units can be obtained in private clinics. </a:t>
            </a:r>
            <a:br>
              <a:rPr dirty="0" lang="en-US">
                <a:latin typeface="Times New Roman" panose="02020603050405020304" pitchFamily="18" charset="0"/>
                <a:cs typeface="Times New Roman" panose="02020603050405020304" pitchFamily="18" charset="0"/>
              </a:rPr>
            </a:br>
            <a:endParaRPr b="1"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70" name="Title 1"/>
          <p:cNvSpPr>
            <a:spLocks noGrp="1"/>
          </p:cNvSpPr>
          <p:nvPr>
            <p:ph type="title"/>
          </p:nvPr>
        </p:nvSpPr>
        <p:spPr/>
        <p:txBody>
          <a:bodyPr/>
          <a:p>
            <a:r>
              <a:rPr dirty="0" lang="en-US"/>
              <a:t>  </a:t>
            </a:r>
          </a:p>
        </p:txBody>
      </p:sp>
      <p:sp>
        <p:nvSpPr>
          <p:cNvPr id="1048671" name="Content Placeholder 2"/>
          <p:cNvSpPr>
            <a:spLocks noGrp="1"/>
          </p:cNvSpPr>
          <p:nvPr>
            <p:ph idx="1"/>
          </p:nvPr>
        </p:nvSpPr>
        <p:spPr>
          <a:xfrm>
            <a:off x="339213" y="117987"/>
            <a:ext cx="8657303" cy="6636774"/>
          </a:xfrm>
        </p:spPr>
        <p:txBody>
          <a:bodyPr numCol="2">
            <a:normAutofit fontScale="50000" lnSpcReduction="20000"/>
          </a:bodyPr>
          <a:p>
            <a:pPr indent="0" marL="0">
              <a:buNone/>
            </a:pPr>
            <a:r>
              <a:rPr b="1" dirty="0" sz="3300" lang="en-US">
                <a:latin typeface="Times New Roman" panose="02020603050405020304" pitchFamily="18" charset="0"/>
                <a:cs typeface="Times New Roman" panose="02020603050405020304" pitchFamily="18" charset="0"/>
              </a:rPr>
              <a:t>Religious Groups</a:t>
            </a:r>
          </a:p>
          <a:p>
            <a:r>
              <a:rPr dirty="0" lang="en-US">
                <a:latin typeface="Times New Roman" panose="02020603050405020304" pitchFamily="18" charset="0"/>
                <a:cs typeface="Times New Roman" panose="02020603050405020304" pitchFamily="18" charset="0"/>
              </a:rPr>
              <a:t>Roman Catholic Church</a:t>
            </a:r>
          </a:p>
          <a:p>
            <a:r>
              <a:rPr dirty="0" lang="en-US">
                <a:latin typeface="Times New Roman" panose="02020603050405020304" pitchFamily="18" charset="0"/>
                <a:cs typeface="Times New Roman" panose="02020603050405020304" pitchFamily="18" charset="0"/>
              </a:rPr>
              <a:t>Presbyterian Church of East Africa</a:t>
            </a:r>
          </a:p>
          <a:p>
            <a:r>
              <a:rPr dirty="0" lang="en-US">
                <a:latin typeface="Times New Roman" panose="02020603050405020304" pitchFamily="18" charset="0"/>
                <a:cs typeface="Times New Roman" panose="02020603050405020304" pitchFamily="18" charset="0"/>
              </a:rPr>
              <a:t>Seventh Day Adventists</a:t>
            </a:r>
          </a:p>
          <a:p>
            <a:r>
              <a:rPr dirty="0" lang="en-US">
                <a:latin typeface="Times New Roman" panose="02020603050405020304" pitchFamily="18" charset="0"/>
                <a:cs typeface="Times New Roman" panose="02020603050405020304" pitchFamily="18" charset="0"/>
              </a:rPr>
              <a:t>Anglican Church in Kenya</a:t>
            </a:r>
          </a:p>
          <a:p>
            <a:r>
              <a:rPr dirty="0" lang="en-US">
                <a:latin typeface="Times New Roman" panose="02020603050405020304" pitchFamily="18" charset="0"/>
                <a:cs typeface="Times New Roman" panose="02020603050405020304" pitchFamily="18" charset="0"/>
              </a:rPr>
              <a:t>Quakers (Friends Kaimosi)</a:t>
            </a:r>
          </a:p>
          <a:p>
            <a:r>
              <a:rPr dirty="0" lang="en-US">
                <a:latin typeface="Times New Roman" panose="02020603050405020304" pitchFamily="18" charset="0"/>
                <a:cs typeface="Times New Roman" panose="02020603050405020304" pitchFamily="18" charset="0"/>
              </a:rPr>
              <a:t>African Inland Church</a:t>
            </a:r>
          </a:p>
          <a:p>
            <a:pPr indent="0" marL="0">
              <a:buNone/>
            </a:pPr>
            <a:endParaRPr b="1" dirty="0" lang="en-US">
              <a:latin typeface="Times New Roman" panose="02020603050405020304" pitchFamily="18" charset="0"/>
              <a:cs typeface="Times New Roman" panose="02020603050405020304" pitchFamily="18" charset="0"/>
            </a:endParaRPr>
          </a:p>
          <a:p>
            <a:pPr indent="0" marL="0">
              <a:buNone/>
            </a:pPr>
            <a:r>
              <a:rPr b="1" dirty="0" sz="3300" lang="en-US">
                <a:latin typeface="Times New Roman" panose="02020603050405020304" pitchFamily="18" charset="0"/>
                <a:cs typeface="Times New Roman" panose="02020603050405020304" pitchFamily="18" charset="0"/>
              </a:rPr>
              <a:t>Non-Governmental Organisations (NGOs)</a:t>
            </a:r>
          </a:p>
          <a:p>
            <a:r>
              <a:rPr dirty="0" lang="en-US">
                <a:latin typeface="Times New Roman" panose="02020603050405020304" pitchFamily="18" charset="0"/>
                <a:cs typeface="Times New Roman" panose="02020603050405020304" pitchFamily="18" charset="0"/>
              </a:rPr>
              <a:t>Africa Medical and Research Foundation (AMREF)</a:t>
            </a:r>
          </a:p>
          <a:p>
            <a:r>
              <a:rPr dirty="0" lang="en-US">
                <a:latin typeface="Times New Roman" panose="02020603050405020304" pitchFamily="18" charset="0"/>
                <a:cs typeface="Times New Roman" panose="02020603050405020304" pitchFamily="18" charset="0"/>
              </a:rPr>
              <a:t>Kenya Red Cross Society</a:t>
            </a:r>
          </a:p>
          <a:p>
            <a:r>
              <a:rPr dirty="0" lang="en-US">
                <a:latin typeface="Times New Roman" panose="02020603050405020304" pitchFamily="18" charset="0"/>
                <a:cs typeface="Times New Roman" panose="02020603050405020304" pitchFamily="18" charset="0"/>
              </a:rPr>
              <a:t>Aga Khan Foundation</a:t>
            </a:r>
          </a:p>
          <a:p>
            <a:r>
              <a:rPr dirty="0" lang="en-US">
                <a:latin typeface="Times New Roman" panose="02020603050405020304" pitchFamily="18" charset="0"/>
                <a:cs typeface="Times New Roman" panose="02020603050405020304" pitchFamily="18" charset="0"/>
              </a:rPr>
              <a:t>Plan International</a:t>
            </a:r>
          </a:p>
          <a:p>
            <a:pPr indent="0" marL="0">
              <a:buNone/>
            </a:pPr>
            <a:endParaRPr b="1" dirty="0" lang="en-US">
              <a:latin typeface="Times New Roman" panose="02020603050405020304" pitchFamily="18" charset="0"/>
              <a:cs typeface="Times New Roman" panose="02020603050405020304" pitchFamily="18" charset="0"/>
            </a:endParaRPr>
          </a:p>
          <a:p>
            <a:pPr indent="0" marL="0">
              <a:buNone/>
            </a:pPr>
            <a:endParaRPr b="1" dirty="0" lang="en-US">
              <a:latin typeface="Times New Roman" panose="02020603050405020304" pitchFamily="18" charset="0"/>
              <a:cs typeface="Times New Roman" panose="02020603050405020304" pitchFamily="18" charset="0"/>
            </a:endParaRPr>
          </a:p>
          <a:p>
            <a:pPr indent="0" marL="0">
              <a:buNone/>
            </a:pPr>
            <a:endParaRPr b="1" dirty="0" lang="en-US">
              <a:latin typeface="Times New Roman" panose="02020603050405020304" pitchFamily="18" charset="0"/>
              <a:cs typeface="Times New Roman" panose="02020603050405020304" pitchFamily="18" charset="0"/>
            </a:endParaRPr>
          </a:p>
          <a:p>
            <a:pPr indent="0" marL="0">
              <a:buNone/>
            </a:pPr>
            <a:r>
              <a:rPr b="1" dirty="0" sz="3300" lang="en-US">
                <a:latin typeface="Times New Roman" panose="02020603050405020304" pitchFamily="18" charset="0"/>
                <a:cs typeface="Times New Roman" panose="02020603050405020304" pitchFamily="18" charset="0"/>
              </a:rPr>
              <a:t>Private Health Care Institutions</a:t>
            </a:r>
          </a:p>
          <a:p>
            <a:r>
              <a:rPr dirty="0" lang="en-US">
                <a:latin typeface="Times New Roman" panose="02020603050405020304" pitchFamily="18" charset="0"/>
                <a:cs typeface="Times New Roman" panose="02020603050405020304" pitchFamily="18" charset="0"/>
              </a:rPr>
              <a:t>The Nairobi Hospital</a:t>
            </a:r>
          </a:p>
          <a:p>
            <a:r>
              <a:rPr dirty="0" lang="en-US">
                <a:latin typeface="Times New Roman" panose="02020603050405020304" pitchFamily="18" charset="0"/>
                <a:cs typeface="Times New Roman" panose="02020603050405020304" pitchFamily="18" charset="0"/>
              </a:rPr>
              <a:t>MP Shah Hospital</a:t>
            </a:r>
          </a:p>
          <a:p>
            <a:r>
              <a:rPr dirty="0" lang="en-US">
                <a:latin typeface="Times New Roman" panose="02020603050405020304" pitchFamily="18" charset="0"/>
                <a:cs typeface="Times New Roman" panose="02020603050405020304" pitchFamily="18" charset="0"/>
              </a:rPr>
              <a:t>The Aga Khan Hospital(s)</a:t>
            </a:r>
          </a:p>
          <a:p>
            <a:r>
              <a:rPr dirty="0" lang="en-US">
                <a:latin typeface="Times New Roman" panose="02020603050405020304" pitchFamily="18" charset="0"/>
                <a:cs typeface="Times New Roman" panose="02020603050405020304" pitchFamily="18" charset="0"/>
              </a:rPr>
              <a:t>Mombasa Hospital</a:t>
            </a:r>
          </a:p>
          <a:p>
            <a:r>
              <a:rPr dirty="0" lang="en-US">
                <a:latin typeface="Times New Roman" panose="02020603050405020304" pitchFamily="18" charset="0"/>
                <a:cs typeface="Times New Roman" panose="02020603050405020304" pitchFamily="18" charset="0"/>
              </a:rPr>
              <a:t>Gertrude Garden Children Hospital</a:t>
            </a:r>
          </a:p>
          <a:p>
            <a:pPr indent="0" marL="0">
              <a:buNone/>
            </a:pPr>
            <a:endParaRPr b="1" dirty="0" lang="en-US">
              <a:latin typeface="Times New Roman" panose="02020603050405020304" pitchFamily="18" charset="0"/>
              <a:cs typeface="Times New Roman" panose="02020603050405020304" pitchFamily="18" charset="0"/>
            </a:endParaRPr>
          </a:p>
          <a:p>
            <a:pPr indent="0" marL="0">
              <a:buNone/>
            </a:pPr>
            <a:r>
              <a:rPr b="1" dirty="0" sz="3300" lang="en-US">
                <a:latin typeface="Times New Roman" panose="02020603050405020304" pitchFamily="18" charset="0"/>
                <a:cs typeface="Times New Roman" panose="02020603050405020304" pitchFamily="18" charset="0"/>
              </a:rPr>
              <a:t>United Nations Special Bodies</a:t>
            </a:r>
          </a:p>
          <a:p>
            <a:r>
              <a:rPr dirty="0" lang="en-US">
                <a:latin typeface="Times New Roman" panose="02020603050405020304" pitchFamily="18" charset="0"/>
                <a:cs typeface="Times New Roman" panose="02020603050405020304" pitchFamily="18" charset="0"/>
              </a:rPr>
              <a:t>United Nations International Children Emergency Fund (UNICEF)</a:t>
            </a:r>
          </a:p>
          <a:p>
            <a:r>
              <a:rPr dirty="0" lang="en-US">
                <a:latin typeface="Times New Roman" panose="02020603050405020304" pitchFamily="18" charset="0"/>
                <a:cs typeface="Times New Roman" panose="02020603050405020304" pitchFamily="18" charset="0"/>
              </a:rPr>
              <a:t>World Health Organisation (WHO)</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597" name="Title 1"/>
          <p:cNvSpPr>
            <a:spLocks noGrp="1"/>
          </p:cNvSpPr>
          <p:nvPr>
            <p:ph type="title"/>
          </p:nvPr>
        </p:nvSpPr>
        <p:spPr/>
        <p:txBody>
          <a:bodyPr/>
          <a:p>
            <a:r>
              <a:rPr dirty="0" lang="en-US"/>
              <a:t>  </a:t>
            </a:r>
          </a:p>
        </p:txBody>
      </p:sp>
      <p:sp>
        <p:nvSpPr>
          <p:cNvPr id="1048598" name="Content Placeholder 2"/>
          <p:cNvSpPr>
            <a:spLocks noGrp="1"/>
          </p:cNvSpPr>
          <p:nvPr>
            <p:ph idx="1"/>
          </p:nvPr>
        </p:nvSpPr>
        <p:spPr>
          <a:xfrm>
            <a:off x="249381" y="193964"/>
            <a:ext cx="8603673" cy="6414654"/>
          </a:xfrm>
        </p:spPr>
        <p:txBody>
          <a:bodyPr>
            <a:normAutofit/>
          </a:bodyPr>
          <a:p>
            <a:pPr indent="0" marL="0">
              <a:buNone/>
            </a:pPr>
            <a:r>
              <a:rPr b="1" dirty="0" sz="3200" lang="en-US">
                <a:solidFill>
                  <a:srgbClr val="2507D7"/>
                </a:solidFill>
                <a:latin typeface="Times New Roman" panose="02020603050405020304" pitchFamily="18" charset="0"/>
                <a:cs typeface="Times New Roman" panose="02020603050405020304" pitchFamily="18" charset="0"/>
              </a:rPr>
              <a:t>Health</a:t>
            </a:r>
          </a:p>
          <a:p>
            <a:r>
              <a:rPr b="1" dirty="0" lang="en-US">
                <a:latin typeface="Times New Roman" panose="02020603050405020304" pitchFamily="18" charset="0"/>
                <a:cs typeface="Times New Roman" panose="02020603050405020304" pitchFamily="18" charset="0"/>
              </a:rPr>
              <a:t>WHO </a:t>
            </a:r>
            <a:r>
              <a:rPr dirty="0" lang="en-US">
                <a:latin typeface="Times New Roman" panose="02020603050405020304" pitchFamily="18" charset="0"/>
                <a:cs typeface="Times New Roman" panose="02020603050405020304" pitchFamily="18" charset="0"/>
              </a:rPr>
              <a:t>defines health as a state of complete physical, mental, social and spiritual well-being and not merely the absence of disease or infirmity. </a:t>
            </a:r>
          </a:p>
          <a:p>
            <a:r>
              <a:rPr dirty="0" lang="en-US">
                <a:latin typeface="Times New Roman" panose="02020603050405020304" pitchFamily="18" charset="0"/>
                <a:cs typeface="Times New Roman" panose="02020603050405020304" pitchFamily="18" charset="0"/>
              </a:rPr>
              <a:t>This definition has the following characteristics that</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promote a more positive concept of health;</a:t>
            </a:r>
          </a:p>
          <a:p>
            <a:pPr lvl="1"/>
            <a:r>
              <a:rPr dirty="0" sz="2800" lang="en-US">
                <a:latin typeface="Times New Roman" panose="02020603050405020304" pitchFamily="18" charset="0"/>
                <a:cs typeface="Times New Roman" panose="02020603050405020304" pitchFamily="18" charset="0"/>
              </a:rPr>
              <a:t>A concern for the individual as a total system.</a:t>
            </a:r>
          </a:p>
          <a:p>
            <a:pPr lvl="1"/>
            <a:r>
              <a:rPr dirty="0" sz="2800" lang="en-US">
                <a:latin typeface="Times New Roman" panose="02020603050405020304" pitchFamily="18" charset="0"/>
                <a:cs typeface="Times New Roman" panose="02020603050405020304" pitchFamily="18" charset="0"/>
              </a:rPr>
              <a:t>A view of health that identifies internal and external environment.</a:t>
            </a:r>
          </a:p>
          <a:p>
            <a:pPr lvl="1"/>
            <a:r>
              <a:rPr dirty="0" sz="2800" lang="en-US">
                <a:latin typeface="Times New Roman" panose="02020603050405020304" pitchFamily="18" charset="0"/>
                <a:cs typeface="Times New Roman" panose="02020603050405020304" pitchFamily="18" charset="0"/>
              </a:rPr>
              <a:t>An acknowledgement of the importance of an individual’s role in life. </a:t>
            </a:r>
            <a:br>
              <a:rPr dirty="0" lang="en-US"/>
            </a:br>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72" name="Title 1"/>
          <p:cNvSpPr>
            <a:spLocks noGrp="1"/>
          </p:cNvSpPr>
          <p:nvPr>
            <p:ph type="title"/>
          </p:nvPr>
        </p:nvSpPr>
        <p:spPr/>
        <p:txBody>
          <a:bodyPr/>
          <a:p>
            <a:r>
              <a:rPr dirty="0" lang="en-US"/>
              <a:t>  </a:t>
            </a:r>
          </a:p>
        </p:txBody>
      </p:sp>
      <p:sp>
        <p:nvSpPr>
          <p:cNvPr id="1048673" name="Content Placeholder 2"/>
          <p:cNvSpPr>
            <a:spLocks noGrp="1"/>
          </p:cNvSpPr>
          <p:nvPr>
            <p:ph idx="1"/>
          </p:nvPr>
        </p:nvSpPr>
        <p:spPr>
          <a:xfrm>
            <a:off x="265471" y="250723"/>
            <a:ext cx="8568813" cy="6415548"/>
          </a:xfrm>
        </p:spPr>
        <p:txBody>
          <a:bodyPr>
            <a:normAutofit fontScale="78571" lnSpcReduction="20000"/>
          </a:bodyPr>
          <a:p>
            <a:pPr indent="0" marL="0">
              <a:buNone/>
            </a:pPr>
            <a:r>
              <a:rPr b="1" dirty="0" sz="3300" lang="en-US">
                <a:latin typeface="Times New Roman" panose="02020603050405020304" pitchFamily="18" charset="0"/>
                <a:cs typeface="Times New Roman" panose="02020603050405020304" pitchFamily="18" charset="0"/>
              </a:rPr>
              <a:t>Community Based Health Units</a:t>
            </a:r>
          </a:p>
          <a:p>
            <a:pPr indent="0" marL="0">
              <a:buNone/>
            </a:pPr>
            <a:r>
              <a:rPr b="1" dirty="0" lang="en-US">
                <a:latin typeface="Times New Roman" panose="02020603050405020304" pitchFamily="18" charset="0"/>
                <a:cs typeface="Times New Roman" panose="02020603050405020304" pitchFamily="18" charset="0"/>
              </a:rPr>
              <a:t>Characteristics of a Healthy Community</a:t>
            </a:r>
          </a:p>
          <a:p>
            <a:r>
              <a:rPr dirty="0" lang="en-US">
                <a:latin typeface="Times New Roman" panose="02020603050405020304" pitchFamily="18" charset="0"/>
                <a:cs typeface="Times New Roman" panose="02020603050405020304" pitchFamily="18" charset="0"/>
              </a:rPr>
              <a:t>Safe and healthy environment, relatively free from natural and man-made hazards</a:t>
            </a:r>
          </a:p>
          <a:p>
            <a:r>
              <a:rPr dirty="0" lang="en-US">
                <a:latin typeface="Times New Roman" panose="02020603050405020304" pitchFamily="18" charset="0"/>
                <a:cs typeface="Times New Roman" panose="02020603050405020304" pitchFamily="18" charset="0"/>
              </a:rPr>
              <a:t>Community members have high standards of personal hygiene</a:t>
            </a:r>
          </a:p>
          <a:p>
            <a:r>
              <a:rPr dirty="0" lang="en-US">
                <a:latin typeface="Times New Roman" panose="02020603050405020304" pitchFamily="18" charset="0"/>
                <a:cs typeface="Times New Roman" panose="02020603050405020304" pitchFamily="18" charset="0"/>
              </a:rPr>
              <a:t>Adequate supply of clean water</a:t>
            </a:r>
          </a:p>
          <a:p>
            <a:r>
              <a:rPr dirty="0" lang="en-US">
                <a:latin typeface="Times New Roman" panose="02020603050405020304" pitchFamily="18" charset="0"/>
                <a:cs typeface="Times New Roman" panose="02020603050405020304" pitchFamily="18" charset="0"/>
              </a:rPr>
              <a:t>Availability of adequate nutritious food</a:t>
            </a:r>
          </a:p>
          <a:p>
            <a:r>
              <a:rPr dirty="0" lang="en-US">
                <a:latin typeface="Times New Roman" panose="02020603050405020304" pitchFamily="18" charset="0"/>
                <a:cs typeface="Times New Roman" panose="02020603050405020304" pitchFamily="18" charset="0"/>
              </a:rPr>
              <a:t>Suitable housing</a:t>
            </a:r>
          </a:p>
          <a:p>
            <a:r>
              <a:rPr dirty="0" lang="en-US">
                <a:latin typeface="Times New Roman" panose="02020603050405020304" pitchFamily="18" charset="0"/>
                <a:cs typeface="Times New Roman" panose="02020603050405020304" pitchFamily="18" charset="0"/>
              </a:rPr>
              <a:t>Harmonious interpersonal relationships among members</a:t>
            </a:r>
          </a:p>
          <a:p>
            <a:r>
              <a:rPr dirty="0" lang="en-US">
                <a:latin typeface="Times New Roman" panose="02020603050405020304" pitchFamily="18" charset="0"/>
                <a:cs typeface="Times New Roman" panose="02020603050405020304" pitchFamily="18" charset="0"/>
              </a:rPr>
              <a:t>Availability and accessibility of health care facilities</a:t>
            </a:r>
          </a:p>
          <a:p>
            <a:r>
              <a:rPr dirty="0" lang="en-US">
                <a:latin typeface="Times New Roman" panose="02020603050405020304" pitchFamily="18" charset="0"/>
                <a:cs typeface="Times New Roman" panose="02020603050405020304" pitchFamily="18" charset="0"/>
              </a:rPr>
              <a:t>Availability and accessibility of suitable educational, social and recreational facilities</a:t>
            </a:r>
          </a:p>
          <a:p>
            <a:r>
              <a:rPr dirty="0" lang="en-US">
                <a:latin typeface="Times New Roman" panose="02020603050405020304" pitchFamily="18" charset="0"/>
                <a:cs typeface="Times New Roman" panose="02020603050405020304" pitchFamily="18" charset="0"/>
              </a:rPr>
              <a:t>Gainful occupational activities (availability of stable or reliable sources of income)</a:t>
            </a:r>
          </a:p>
          <a:p>
            <a:r>
              <a:rPr dirty="0" lang="en-US">
                <a:latin typeface="Times New Roman" panose="02020603050405020304" pitchFamily="18" charset="0"/>
                <a:cs typeface="Times New Roman" panose="02020603050405020304" pitchFamily="18" charset="0"/>
              </a:rPr>
              <a:t>Sound communication infrastructure</a:t>
            </a:r>
          </a:p>
          <a:p>
            <a:r>
              <a:rPr dirty="0" lang="en-US">
                <a:latin typeface="Times New Roman" panose="02020603050405020304" pitchFamily="18" charset="0"/>
                <a:cs typeface="Times New Roman" panose="02020603050405020304" pitchFamily="18" charset="0"/>
              </a:rPr>
              <a:t>Communal approach to and participation in tackling community</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problems </a:t>
            </a:r>
            <a:br>
              <a:rPr dirty="0" lang="en-US"/>
            </a:br>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74" name="Title 1"/>
          <p:cNvSpPr>
            <a:spLocks noGrp="1"/>
          </p:cNvSpPr>
          <p:nvPr>
            <p:ph type="title"/>
          </p:nvPr>
        </p:nvSpPr>
        <p:spPr/>
        <p:txBody>
          <a:bodyPr/>
          <a:p>
            <a:r>
              <a:rPr dirty="0" lang="en-US"/>
              <a:t>  </a:t>
            </a:r>
          </a:p>
        </p:txBody>
      </p:sp>
      <p:sp>
        <p:nvSpPr>
          <p:cNvPr id="1048675" name="Content Placeholder 2"/>
          <p:cNvSpPr>
            <a:spLocks noGrp="1"/>
          </p:cNvSpPr>
          <p:nvPr>
            <p:ph idx="1"/>
          </p:nvPr>
        </p:nvSpPr>
        <p:spPr>
          <a:xfrm>
            <a:off x="235973" y="221226"/>
            <a:ext cx="8642555" cy="6445045"/>
          </a:xfrm>
        </p:spPr>
        <p:txBody>
          <a:bodyPr/>
          <a:p>
            <a:pPr indent="0" marL="0">
              <a:buNone/>
            </a:pPr>
            <a:r>
              <a:rPr b="1" dirty="0" sz="3200" lang="en-US">
                <a:latin typeface="Times New Roman" panose="02020603050405020304" pitchFamily="18" charset="0"/>
                <a:cs typeface="Times New Roman" panose="02020603050405020304" pitchFamily="18" charset="0"/>
              </a:rPr>
              <a:t>Community Sub-systems</a:t>
            </a:r>
          </a:p>
          <a:p>
            <a:r>
              <a:rPr dirty="0" lang="en-US">
                <a:latin typeface="Times New Roman" panose="02020603050405020304" pitchFamily="18" charset="0"/>
                <a:cs typeface="Times New Roman" panose="02020603050405020304" pitchFamily="18" charset="0"/>
              </a:rPr>
              <a:t>A community is made up of various subsystems, all of which have a bearing on how people live and behave.</a:t>
            </a:r>
          </a:p>
          <a:p>
            <a:r>
              <a:rPr dirty="0" lang="en-US">
                <a:latin typeface="Times New Roman" panose="02020603050405020304" pitchFamily="18" charset="0"/>
                <a:cs typeface="Times New Roman" panose="02020603050405020304" pitchFamily="18" charset="0"/>
              </a:rPr>
              <a:t>For a community to function smoothly the various sub-systems must work in harmony. </a:t>
            </a:r>
          </a:p>
          <a:p>
            <a:r>
              <a:rPr dirty="0" lang="en-US">
                <a:latin typeface="Times New Roman" panose="02020603050405020304" pitchFamily="18" charset="0"/>
                <a:cs typeface="Times New Roman" panose="02020603050405020304" pitchFamily="18" charset="0"/>
              </a:rPr>
              <a:t>A community has eight essential sub-systems, which interact and interrelate continuously.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676" name="Title 1"/>
          <p:cNvSpPr>
            <a:spLocks noGrp="1"/>
          </p:cNvSpPr>
          <p:nvPr>
            <p:ph type="title"/>
          </p:nvPr>
        </p:nvSpPr>
        <p:spPr/>
        <p:txBody>
          <a:bodyPr/>
          <a:p>
            <a:r>
              <a:rPr dirty="0" lang="en-US"/>
              <a:t>  </a:t>
            </a:r>
          </a:p>
        </p:txBody>
      </p:sp>
      <p:sp>
        <p:nvSpPr>
          <p:cNvPr id="1048677" name="Content Placeholder 2"/>
          <p:cNvSpPr>
            <a:spLocks noGrp="1"/>
          </p:cNvSpPr>
          <p:nvPr>
            <p:ph idx="1"/>
          </p:nvPr>
        </p:nvSpPr>
        <p:spPr>
          <a:xfrm>
            <a:off x="221225" y="221226"/>
            <a:ext cx="8642555" cy="6489290"/>
          </a:xfrm>
        </p:spPr>
        <p:txBody>
          <a:bodyPr>
            <a:normAutofit/>
          </a:bodyPr>
          <a:p>
            <a:pPr indent="0" marL="0">
              <a:buNone/>
            </a:pPr>
            <a:r>
              <a:rPr b="1" dirty="0" lang="en-US">
                <a:latin typeface="Times New Roman" panose="02020603050405020304" pitchFamily="18" charset="0"/>
                <a:cs typeface="Times New Roman" panose="02020603050405020304" pitchFamily="18" charset="0"/>
              </a:rPr>
              <a:t>Socio-cultural System</a:t>
            </a:r>
          </a:p>
          <a:p>
            <a:r>
              <a:rPr dirty="0" lang="en-US">
                <a:latin typeface="Times New Roman" panose="02020603050405020304" pitchFamily="18" charset="0"/>
                <a:cs typeface="Times New Roman" panose="02020603050405020304" pitchFamily="18" charset="0"/>
              </a:rPr>
              <a:t>This system is made up of all the customs and beliefs, family and kinships, leadership and power structures in society. </a:t>
            </a:r>
          </a:p>
          <a:p>
            <a:r>
              <a:rPr dirty="0" lang="en-US">
                <a:latin typeface="Times New Roman" panose="02020603050405020304" pitchFamily="18" charset="0"/>
                <a:cs typeface="Times New Roman" panose="02020603050405020304" pitchFamily="18" charset="0"/>
              </a:rPr>
              <a:t>This sub-system exerts a powerful influence on the lifestyles of the community members, their priorities and</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their attitudes and values towards health and</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illness.</a:t>
            </a:r>
          </a:p>
          <a:p>
            <a:r>
              <a:rPr dirty="0" lang="en-US">
                <a:latin typeface="Times New Roman" panose="02020603050405020304" pitchFamily="18" charset="0"/>
                <a:cs typeface="Times New Roman" panose="02020603050405020304" pitchFamily="18" charset="0"/>
              </a:rPr>
              <a:t>For example some cultural factors promote either acceptance or stigma towards a certain illness. </a:t>
            </a:r>
          </a:p>
          <a:p>
            <a:r>
              <a:rPr dirty="0" lang="en-US">
                <a:latin typeface="Times New Roman" panose="02020603050405020304" pitchFamily="18" charset="0"/>
                <a:cs typeface="Times New Roman" panose="02020603050405020304" pitchFamily="18" charset="0"/>
              </a:rPr>
              <a:t>High-risk behaviour may be a result of cultural traditions.</a:t>
            </a:r>
            <a:br>
              <a:rPr dirty="0" lang="en-US">
                <a:latin typeface="Times New Roman" panose="02020603050405020304" pitchFamily="18" charset="0"/>
                <a:cs typeface="Times New Roman" panose="02020603050405020304" pitchFamily="18" charset="0"/>
              </a:rPr>
            </a:b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678" name="Title 1"/>
          <p:cNvSpPr>
            <a:spLocks noGrp="1"/>
          </p:cNvSpPr>
          <p:nvPr>
            <p:ph type="title"/>
          </p:nvPr>
        </p:nvSpPr>
        <p:spPr/>
        <p:txBody>
          <a:bodyPr/>
          <a:p>
            <a:r>
              <a:rPr dirty="0" lang="en-US"/>
              <a:t> </a:t>
            </a:r>
          </a:p>
        </p:txBody>
      </p:sp>
      <p:sp>
        <p:nvSpPr>
          <p:cNvPr id="1048679" name="Content Placeholder 2"/>
          <p:cNvSpPr>
            <a:spLocks noGrp="1"/>
          </p:cNvSpPr>
          <p:nvPr>
            <p:ph idx="1"/>
          </p:nvPr>
        </p:nvSpPr>
        <p:spPr>
          <a:xfrm>
            <a:off x="280219" y="176981"/>
            <a:ext cx="8672052" cy="6563032"/>
          </a:xfrm>
        </p:spPr>
        <p:txBody>
          <a:bodyPr>
            <a:normAutofit/>
          </a:bodyPr>
          <a:p>
            <a:pPr indent="0" marL="0">
              <a:buNone/>
            </a:pPr>
            <a:r>
              <a:rPr b="1" dirty="0" lang="en-US">
                <a:latin typeface="Times New Roman" panose="02020603050405020304" pitchFamily="18" charset="0"/>
                <a:cs typeface="Times New Roman" panose="02020603050405020304" pitchFamily="18" charset="0"/>
              </a:rPr>
              <a:t>Political System</a:t>
            </a:r>
          </a:p>
          <a:p>
            <a:r>
              <a:rPr dirty="0" lang="en-US">
                <a:latin typeface="Times New Roman" panose="02020603050405020304" pitchFamily="18" charset="0"/>
                <a:cs typeface="Times New Roman" panose="02020603050405020304" pitchFamily="18" charset="0"/>
              </a:rPr>
              <a:t>This sub-system is made up of the government and its development policies as well as political </a:t>
            </a:r>
            <a:r>
              <a:rPr dirty="0" lang="en-US" err="1">
                <a:latin typeface="Times New Roman" panose="02020603050405020304" pitchFamily="18" charset="0"/>
                <a:cs typeface="Times New Roman" panose="02020603050405020304" pitchFamily="18" charset="0"/>
              </a:rPr>
              <a:t>organisations</a:t>
            </a:r>
            <a:r>
              <a:rPr dirty="0" lang="en-US">
                <a:latin typeface="Times New Roman" panose="02020603050405020304" pitchFamily="18" charset="0"/>
                <a:cs typeface="Times New Roman" panose="02020603050405020304" pitchFamily="18" charset="0"/>
              </a:rPr>
              <a:t>.</a:t>
            </a:r>
          </a:p>
          <a:p>
            <a:r>
              <a:rPr dirty="0" lang="en-US">
                <a:latin typeface="Times New Roman" panose="02020603050405020304" pitchFamily="18" charset="0"/>
                <a:cs typeface="Times New Roman" panose="02020603050405020304" pitchFamily="18" charset="0"/>
              </a:rPr>
              <a:t>If there is political support towards improving health care delivery, the government provides the mechanism and structure for the planning, implementation and evaluation of the health care delivery system. </a:t>
            </a:r>
          </a:p>
          <a:p>
            <a:r>
              <a:rPr dirty="0" lang="en-US">
                <a:latin typeface="Times New Roman" panose="02020603050405020304" pitchFamily="18" charset="0"/>
                <a:cs typeface="Times New Roman" panose="02020603050405020304" pitchFamily="18" charset="0"/>
              </a:rPr>
              <a:t>The constitution of Kenya contains a declaration for the elimination of poverty, ignorance and disease; hence the</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establishment of the Ministry of Health and several other ministries</a:t>
            </a:r>
            <a:br>
              <a:rPr dirty="0" lang="en-US">
                <a:latin typeface="Times New Roman" panose="02020603050405020304" pitchFamily="18" charset="0"/>
                <a:cs typeface="Times New Roman" panose="02020603050405020304" pitchFamily="18" charset="0"/>
              </a:rPr>
            </a:br>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80" name="Title 1"/>
          <p:cNvSpPr>
            <a:spLocks noGrp="1"/>
          </p:cNvSpPr>
          <p:nvPr>
            <p:ph type="title"/>
          </p:nvPr>
        </p:nvSpPr>
        <p:spPr/>
        <p:txBody>
          <a:bodyPr/>
          <a:p>
            <a:r>
              <a:rPr dirty="0" lang="en-US"/>
              <a:t> </a:t>
            </a:r>
          </a:p>
        </p:txBody>
      </p:sp>
      <p:sp>
        <p:nvSpPr>
          <p:cNvPr id="1048681" name="Content Placeholder 2"/>
          <p:cNvSpPr>
            <a:spLocks noGrp="1"/>
          </p:cNvSpPr>
          <p:nvPr>
            <p:ph idx="1"/>
          </p:nvPr>
        </p:nvSpPr>
        <p:spPr>
          <a:xfrm>
            <a:off x="339213" y="221226"/>
            <a:ext cx="8524568" cy="6415548"/>
          </a:xfrm>
        </p:spPr>
        <p:txBody>
          <a:bodyPr>
            <a:normAutofit/>
          </a:bodyPr>
          <a:p>
            <a:pPr indent="0" marL="0">
              <a:buNone/>
            </a:pPr>
            <a:r>
              <a:rPr b="1" dirty="0" lang="en-US">
                <a:latin typeface="Times New Roman" panose="02020603050405020304" pitchFamily="18" charset="0"/>
                <a:cs typeface="Times New Roman" panose="02020603050405020304" pitchFamily="18" charset="0"/>
              </a:rPr>
              <a:t>Economic System</a:t>
            </a:r>
          </a:p>
          <a:p>
            <a:r>
              <a:rPr dirty="0" lang="en-US">
                <a:latin typeface="Times New Roman" panose="02020603050405020304" pitchFamily="18" charset="0"/>
                <a:cs typeface="Times New Roman" panose="02020603050405020304" pitchFamily="18" charset="0"/>
              </a:rPr>
              <a:t>The government’s ability to provide health and other services to its citizens depends on the state of the economy. </a:t>
            </a:r>
          </a:p>
          <a:p>
            <a:r>
              <a:rPr dirty="0" lang="en-US">
                <a:latin typeface="Times New Roman" panose="02020603050405020304" pitchFamily="18" charset="0"/>
                <a:cs typeface="Times New Roman" panose="02020603050405020304" pitchFamily="18" charset="0"/>
              </a:rPr>
              <a:t>The poorer the economy of the country, the more disadvantaged its people will be. </a:t>
            </a:r>
          </a:p>
          <a:p>
            <a:r>
              <a:rPr dirty="0" lang="en-US">
                <a:latin typeface="Times New Roman" panose="02020603050405020304" pitchFamily="18" charset="0"/>
                <a:cs typeface="Times New Roman" panose="02020603050405020304" pitchFamily="18" charset="0"/>
              </a:rPr>
              <a:t>Low economic status is highly associated with malnutrition and communicable diseases.</a:t>
            </a:r>
            <a:br>
              <a:rPr dirty="0" lang="en-US">
                <a:latin typeface="Times New Roman" panose="02020603050405020304" pitchFamily="18" charset="0"/>
                <a:cs typeface="Times New Roman" panose="02020603050405020304" pitchFamily="18" charset="0"/>
              </a:rPr>
            </a:br>
            <a:br>
              <a:rPr dirty="0" lang="en-US"/>
            </a:br>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682" name="Title 1"/>
          <p:cNvSpPr>
            <a:spLocks noGrp="1"/>
          </p:cNvSpPr>
          <p:nvPr>
            <p:ph type="title"/>
          </p:nvPr>
        </p:nvSpPr>
        <p:spPr/>
        <p:txBody>
          <a:bodyPr/>
          <a:p>
            <a:r>
              <a:rPr dirty="0" lang="en-US"/>
              <a:t>  </a:t>
            </a:r>
          </a:p>
        </p:txBody>
      </p:sp>
      <p:sp>
        <p:nvSpPr>
          <p:cNvPr id="1048683" name="Content Placeholder 2"/>
          <p:cNvSpPr>
            <a:spLocks noGrp="1"/>
          </p:cNvSpPr>
          <p:nvPr>
            <p:ph idx="1"/>
          </p:nvPr>
        </p:nvSpPr>
        <p:spPr>
          <a:xfrm>
            <a:off x="294968" y="250723"/>
            <a:ext cx="8220382" cy="5926240"/>
          </a:xfrm>
        </p:spPr>
        <p:txBody>
          <a:bodyPr>
            <a:normAutofit/>
          </a:bodyPr>
          <a:p>
            <a:pPr indent="0" marL="0">
              <a:buNone/>
            </a:pPr>
            <a:r>
              <a:rPr b="1" dirty="0" lang="en-US">
                <a:latin typeface="Times New Roman" panose="02020603050405020304" pitchFamily="18" charset="0"/>
                <a:cs typeface="Times New Roman" panose="02020603050405020304" pitchFamily="18" charset="0"/>
              </a:rPr>
              <a:t>Education System</a:t>
            </a:r>
          </a:p>
          <a:p>
            <a:r>
              <a:rPr dirty="0" lang="en-US">
                <a:latin typeface="Times New Roman" panose="02020603050405020304" pitchFamily="18" charset="0"/>
                <a:cs typeface="Times New Roman" panose="02020603050405020304" pitchFamily="18" charset="0"/>
              </a:rPr>
              <a:t>Education is the main tool of changing behaviour</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and improving individual and community health</a:t>
            </a:r>
          </a:p>
          <a:p>
            <a:r>
              <a:rPr dirty="0" lang="en-US">
                <a:latin typeface="Times New Roman" panose="02020603050405020304" pitchFamily="18" charset="0"/>
                <a:cs typeface="Times New Roman" panose="02020603050405020304" pitchFamily="18" charset="0"/>
              </a:rPr>
              <a:t>Low educational status perpetuates underdevelopment, harmful traditions and superstitions </a:t>
            </a:r>
          </a:p>
          <a:p>
            <a:r>
              <a:rPr dirty="0" lang="en-US">
                <a:latin typeface="Times New Roman" panose="02020603050405020304" pitchFamily="18" charset="0"/>
                <a:cs typeface="Times New Roman" panose="02020603050405020304" pitchFamily="18" charset="0"/>
              </a:rPr>
              <a:t>The educational system can be effectively used to pass health related information and messages that could significantly transform the perception of the communities on healthy living and prevention of illness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684" name="Title 1"/>
          <p:cNvSpPr>
            <a:spLocks noGrp="1"/>
          </p:cNvSpPr>
          <p:nvPr>
            <p:ph type="title"/>
          </p:nvPr>
        </p:nvSpPr>
        <p:spPr/>
        <p:txBody>
          <a:bodyPr/>
          <a:p>
            <a:r>
              <a:rPr dirty="0" lang="en-US"/>
              <a:t>  </a:t>
            </a:r>
          </a:p>
        </p:txBody>
      </p:sp>
      <p:sp>
        <p:nvSpPr>
          <p:cNvPr id="1048685" name="Content Placeholder 2"/>
          <p:cNvSpPr>
            <a:spLocks noGrp="1"/>
          </p:cNvSpPr>
          <p:nvPr>
            <p:ph idx="1"/>
          </p:nvPr>
        </p:nvSpPr>
        <p:spPr>
          <a:xfrm>
            <a:off x="353961" y="365126"/>
            <a:ext cx="8161389" cy="5811837"/>
          </a:xfrm>
        </p:spPr>
        <p:txBody>
          <a:bodyPr/>
          <a:p>
            <a:pPr indent="0" marL="0">
              <a:buNone/>
            </a:pPr>
            <a:r>
              <a:rPr b="1" dirty="0" lang="en-US">
                <a:latin typeface="Times New Roman" panose="02020603050405020304" pitchFamily="18" charset="0"/>
                <a:cs typeface="Times New Roman" panose="02020603050405020304" pitchFamily="18" charset="0"/>
              </a:rPr>
              <a:t>Religious system</a:t>
            </a:r>
          </a:p>
          <a:p>
            <a:r>
              <a:rPr dirty="0" lang="en-US">
                <a:latin typeface="Times New Roman" panose="02020603050405020304" pitchFamily="18" charset="0"/>
                <a:cs typeface="Times New Roman" panose="02020603050405020304" pitchFamily="18" charset="0"/>
              </a:rPr>
              <a:t>The religious system may be a source of health promotion when its values and teachings positively influence lifestyles and healthy behavior for example forbidding smocking, alcohol consumption, premarital sex and extramarital sex.</a:t>
            </a:r>
          </a:p>
          <a:p>
            <a:r>
              <a:rPr dirty="0" lang="en-US">
                <a:latin typeface="Times New Roman" panose="02020603050405020304" pitchFamily="18" charset="0"/>
                <a:cs typeface="Times New Roman" panose="02020603050405020304" pitchFamily="18" charset="0"/>
              </a:rPr>
              <a:t>On the other hand, religious teachings may</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promote ill health, for example, by forbidding the</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followers from seeking treatment in hospitals.</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86" name="Title 1"/>
          <p:cNvSpPr>
            <a:spLocks noGrp="1"/>
          </p:cNvSpPr>
          <p:nvPr>
            <p:ph type="title"/>
          </p:nvPr>
        </p:nvSpPr>
        <p:spPr/>
        <p:txBody>
          <a:bodyPr/>
          <a:p>
            <a:r>
              <a:rPr dirty="0" lang="en-US"/>
              <a:t>  </a:t>
            </a:r>
          </a:p>
        </p:txBody>
      </p:sp>
      <p:sp>
        <p:nvSpPr>
          <p:cNvPr id="1048687" name="Content Placeholder 2"/>
          <p:cNvSpPr>
            <a:spLocks noGrp="1"/>
          </p:cNvSpPr>
          <p:nvPr>
            <p:ph idx="1"/>
          </p:nvPr>
        </p:nvSpPr>
        <p:spPr>
          <a:xfrm>
            <a:off x="412955" y="365126"/>
            <a:ext cx="8480322" cy="6374887"/>
          </a:xfrm>
        </p:spPr>
        <p:txBody>
          <a:bodyPr>
            <a:normAutofit/>
          </a:bodyPr>
          <a:p>
            <a:pPr indent="0" marL="0">
              <a:buNone/>
            </a:pPr>
            <a:r>
              <a:rPr b="1" dirty="0" lang="en-US">
                <a:latin typeface="Times New Roman" panose="02020603050405020304" pitchFamily="18" charset="0"/>
                <a:cs typeface="Times New Roman" panose="02020603050405020304" pitchFamily="18" charset="0"/>
              </a:rPr>
              <a:t>Environmental System</a:t>
            </a:r>
          </a:p>
          <a:p>
            <a:r>
              <a:rPr dirty="0" lang="en-US">
                <a:latin typeface="Times New Roman" panose="02020603050405020304" pitchFamily="18" charset="0"/>
                <a:cs typeface="Times New Roman" panose="02020603050405020304" pitchFamily="18" charset="0"/>
              </a:rPr>
              <a:t>Environmental sanitation is one of the leading promoters of individual and community health.</a:t>
            </a:r>
          </a:p>
          <a:p>
            <a:r>
              <a:rPr dirty="0" lang="en-US">
                <a:latin typeface="Times New Roman" panose="02020603050405020304" pitchFamily="18" charset="0"/>
                <a:cs typeface="Times New Roman" panose="02020603050405020304" pitchFamily="18" charset="0"/>
              </a:rPr>
              <a:t>Clean water supply, proper disposal of waste and adequate housing are key to community wellness. </a:t>
            </a:r>
          </a:p>
          <a:p>
            <a:r>
              <a:rPr dirty="0" lang="en-US">
                <a:latin typeface="Times New Roman" panose="02020603050405020304" pitchFamily="18" charset="0"/>
                <a:cs typeface="Times New Roman" panose="02020603050405020304" pitchFamily="18" charset="0"/>
              </a:rPr>
              <a:t>Environmental pollution is a cause of various illnesses.</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88" name="Title 1"/>
          <p:cNvSpPr>
            <a:spLocks noGrp="1"/>
          </p:cNvSpPr>
          <p:nvPr>
            <p:ph type="title"/>
          </p:nvPr>
        </p:nvSpPr>
        <p:spPr/>
        <p:txBody>
          <a:bodyPr/>
          <a:p>
            <a:r>
              <a:rPr dirty="0" lang="en-US"/>
              <a:t>  </a:t>
            </a:r>
          </a:p>
        </p:txBody>
      </p:sp>
      <p:sp>
        <p:nvSpPr>
          <p:cNvPr id="1048689" name="Content Placeholder 2"/>
          <p:cNvSpPr>
            <a:spLocks noGrp="1"/>
          </p:cNvSpPr>
          <p:nvPr>
            <p:ph idx="1"/>
          </p:nvPr>
        </p:nvSpPr>
        <p:spPr>
          <a:xfrm>
            <a:off x="339213" y="250722"/>
            <a:ext cx="8524568" cy="6445045"/>
          </a:xfrm>
        </p:spPr>
        <p:txBody>
          <a:bodyPr>
            <a:normAutofit/>
          </a:bodyPr>
          <a:p>
            <a:pPr indent="0" marL="0">
              <a:buNone/>
            </a:pPr>
            <a:r>
              <a:rPr b="1" dirty="0" lang="en-US">
                <a:latin typeface="Times New Roman" panose="02020603050405020304" pitchFamily="18" charset="0"/>
                <a:cs typeface="Times New Roman" panose="02020603050405020304" pitchFamily="18" charset="0"/>
              </a:rPr>
              <a:t>Communication and Transport System</a:t>
            </a:r>
          </a:p>
          <a:p>
            <a:r>
              <a:rPr dirty="0" lang="en-US">
                <a:latin typeface="Times New Roman" panose="02020603050405020304" pitchFamily="18" charset="0"/>
                <a:cs typeface="Times New Roman" panose="02020603050405020304" pitchFamily="18" charset="0"/>
              </a:rPr>
              <a:t>Communication includes all the means of contacting and exchanging information with one another such as roads, bridges, railroad, telephone, television, radio, computers, internet, fax, and postal services.</a:t>
            </a:r>
          </a:p>
          <a:p>
            <a:r>
              <a:rPr dirty="0" lang="en-US">
                <a:latin typeface="Times New Roman" panose="02020603050405020304" pitchFamily="18" charset="0"/>
                <a:cs typeface="Times New Roman" panose="02020603050405020304" pitchFamily="18" charset="0"/>
              </a:rPr>
              <a:t>The communication system is important in spreading health messages. </a:t>
            </a:r>
          </a:p>
          <a:p>
            <a:r>
              <a:rPr dirty="0" lang="en-US">
                <a:latin typeface="Times New Roman" panose="02020603050405020304" pitchFamily="18" charset="0"/>
                <a:cs typeface="Times New Roman" panose="02020603050405020304" pitchFamily="18" charset="0"/>
              </a:rPr>
              <a:t>Transport aids in communication by moving people from place to place.</a:t>
            </a:r>
            <a:br>
              <a:rPr dirty="0" lang="en-US">
                <a:latin typeface="Times New Roman" panose="02020603050405020304" pitchFamily="18" charset="0"/>
                <a:cs typeface="Times New Roman" panose="02020603050405020304" pitchFamily="18" charset="0"/>
              </a:rPr>
            </a:br>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90" name="Title 1"/>
          <p:cNvSpPr>
            <a:spLocks noGrp="1"/>
          </p:cNvSpPr>
          <p:nvPr>
            <p:ph type="title"/>
          </p:nvPr>
        </p:nvSpPr>
        <p:spPr/>
        <p:txBody>
          <a:bodyPr/>
          <a:p>
            <a:r>
              <a:rPr dirty="0" lang="en-US"/>
              <a:t> </a:t>
            </a:r>
          </a:p>
        </p:txBody>
      </p:sp>
      <p:sp>
        <p:nvSpPr>
          <p:cNvPr id="1048691" name="Content Placeholder 2"/>
          <p:cNvSpPr>
            <a:spLocks noGrp="1"/>
          </p:cNvSpPr>
          <p:nvPr>
            <p:ph idx="1"/>
          </p:nvPr>
        </p:nvSpPr>
        <p:spPr>
          <a:xfrm>
            <a:off x="339213" y="250722"/>
            <a:ext cx="8465574" cy="6371303"/>
          </a:xfrm>
        </p:spPr>
        <p:txBody>
          <a:bodyPr>
            <a:normAutofit/>
          </a:bodyPr>
          <a:p>
            <a:pPr indent="0" marL="0">
              <a:buNone/>
            </a:pPr>
            <a:r>
              <a:rPr b="1" dirty="0" lang="en-US">
                <a:latin typeface="Times New Roman" panose="02020603050405020304" pitchFamily="18" charset="0"/>
                <a:cs typeface="Times New Roman" panose="02020603050405020304" pitchFamily="18" charset="0"/>
              </a:rPr>
              <a:t>Health Care system</a:t>
            </a:r>
          </a:p>
          <a:p>
            <a:r>
              <a:rPr dirty="0" lang="en-US">
                <a:latin typeface="Times New Roman" panose="02020603050405020304" pitchFamily="18" charset="0"/>
                <a:cs typeface="Times New Roman" panose="02020603050405020304" pitchFamily="18" charset="0"/>
              </a:rPr>
              <a:t>The health care system exists to provide promotive, preventive, curative and rehabilitative services in hospitals, nursing homes, clinics, health </a:t>
            </a:r>
            <a:r>
              <a:rPr dirty="0" lang="en-US" err="1">
                <a:latin typeface="Times New Roman" panose="02020603050405020304" pitchFamily="18" charset="0"/>
                <a:cs typeface="Times New Roman" panose="02020603050405020304" pitchFamily="18" charset="0"/>
              </a:rPr>
              <a:t>centres</a:t>
            </a:r>
            <a:r>
              <a:rPr dirty="0" lang="en-US">
                <a:latin typeface="Times New Roman" panose="02020603050405020304" pitchFamily="18" charset="0"/>
                <a:cs typeface="Times New Roman" panose="02020603050405020304" pitchFamily="18" charset="0"/>
              </a:rPr>
              <a:t>, dispensaries, and through special health projects and programs.</a:t>
            </a:r>
          </a:p>
          <a:p>
            <a:r>
              <a:rPr dirty="0" lang="en-US">
                <a:latin typeface="Times New Roman" panose="02020603050405020304" pitchFamily="18" charset="0"/>
                <a:cs typeface="Times New Roman" panose="02020603050405020304" pitchFamily="18" charset="0"/>
              </a:rPr>
              <a:t>The health care system is enhanced through linkages that bring together the government, non-governmental </a:t>
            </a:r>
            <a:r>
              <a:rPr dirty="0" lang="en-US" err="1">
                <a:latin typeface="Times New Roman" panose="02020603050405020304" pitchFamily="18" charset="0"/>
                <a:cs typeface="Times New Roman" panose="02020603050405020304" pitchFamily="18" charset="0"/>
              </a:rPr>
              <a:t>organisations</a:t>
            </a:r>
            <a:r>
              <a:rPr dirty="0" lang="en-US">
                <a:latin typeface="Times New Roman" panose="02020603050405020304" pitchFamily="18" charset="0"/>
                <a:cs typeface="Times New Roman" panose="02020603050405020304" pitchFamily="18" charset="0"/>
              </a:rPr>
              <a:t>, private institutions and individuals in providing continuous and comprehensive health services.</a:t>
            </a:r>
          </a:p>
          <a:p>
            <a:r>
              <a:rPr dirty="0" lang="en-US">
                <a:latin typeface="Times New Roman" panose="02020603050405020304" pitchFamily="18" charset="0"/>
                <a:cs typeface="Times New Roman" panose="02020603050405020304" pitchFamily="18" charset="0"/>
              </a:rPr>
              <a:t>These linkages strengthen the multi-sectoral approach of achieving health for all. </a:t>
            </a:r>
            <a:br>
              <a:rPr dirty="0" lang="en-US">
                <a:latin typeface="Times New Roman" panose="02020603050405020304" pitchFamily="18" charset="0"/>
                <a:cs typeface="Times New Roman" panose="02020603050405020304" pitchFamily="18" charset="0"/>
              </a:rPr>
            </a:br>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599" name="Title 1"/>
          <p:cNvSpPr>
            <a:spLocks noGrp="1"/>
          </p:cNvSpPr>
          <p:nvPr>
            <p:ph type="title"/>
          </p:nvPr>
        </p:nvSpPr>
        <p:spPr/>
        <p:txBody>
          <a:bodyPr/>
          <a:p>
            <a:r>
              <a:rPr dirty="0" lang="en-US"/>
              <a:t>  </a:t>
            </a:r>
          </a:p>
        </p:txBody>
      </p:sp>
      <p:sp>
        <p:nvSpPr>
          <p:cNvPr id="1048600" name="Content Placeholder 2"/>
          <p:cNvSpPr>
            <a:spLocks noGrp="1"/>
          </p:cNvSpPr>
          <p:nvPr>
            <p:ph idx="1"/>
          </p:nvPr>
        </p:nvSpPr>
        <p:spPr>
          <a:xfrm>
            <a:off x="176981" y="132735"/>
            <a:ext cx="8731045" cy="6592530"/>
          </a:xfrm>
        </p:spPr>
        <p:txBody>
          <a:bodyPr>
            <a:normAutofit fontScale="50000" lnSpcReduction="20000"/>
          </a:bodyPr>
          <a:p>
            <a:pPr indent="0" marL="0">
              <a:buNone/>
            </a:pPr>
            <a:r>
              <a:rPr b="1" dirty="0" sz="5800" lang="en-US">
                <a:solidFill>
                  <a:srgbClr val="2507D7"/>
                </a:solidFill>
                <a:latin typeface="Times New Roman" panose="02020603050405020304" pitchFamily="18" charset="0"/>
                <a:cs typeface="Times New Roman" panose="02020603050405020304" pitchFamily="18" charset="0"/>
              </a:rPr>
              <a:t>Community Health</a:t>
            </a:r>
          </a:p>
          <a:p>
            <a:r>
              <a:rPr b="1" dirty="0" sz="5100" lang="en-US">
                <a:latin typeface="Times New Roman" panose="02020603050405020304" pitchFamily="18" charset="0"/>
                <a:cs typeface="Times New Roman" panose="02020603050405020304" pitchFamily="18" charset="0"/>
              </a:rPr>
              <a:t>WHO </a:t>
            </a:r>
            <a:r>
              <a:rPr dirty="0" sz="5100" lang="en-US">
                <a:latin typeface="Times New Roman" panose="02020603050405020304" pitchFamily="18" charset="0"/>
                <a:cs typeface="Times New Roman" panose="02020603050405020304" pitchFamily="18" charset="0"/>
              </a:rPr>
              <a:t>defines community health as the health status of the members of the community, to the problems affecting their health and the totality of health care provided for the community.</a:t>
            </a:r>
          </a:p>
          <a:p>
            <a:r>
              <a:rPr dirty="0" sz="5100" lang="en-US">
                <a:latin typeface="Times New Roman" panose="02020603050405020304" pitchFamily="18" charset="0"/>
                <a:cs typeface="Times New Roman" panose="02020603050405020304" pitchFamily="18" charset="0"/>
              </a:rPr>
              <a:t>Community health is an art and science of taking care of health in all its aspects of life which includes; </a:t>
            </a:r>
          </a:p>
          <a:p>
            <a:pPr indent="-571500" lvl="1" marL="1028700">
              <a:buFont typeface="+mj-lt"/>
              <a:buAutoNum type="romanLcPeriod"/>
            </a:pPr>
            <a:r>
              <a:rPr dirty="0" sz="5100" lang="en-US">
                <a:latin typeface="Times New Roman" panose="02020603050405020304" pitchFamily="18" charset="0"/>
                <a:cs typeface="Times New Roman" panose="02020603050405020304" pitchFamily="18" charset="0"/>
              </a:rPr>
              <a:t>Promotion and preservation of health in all</a:t>
            </a:r>
          </a:p>
          <a:p>
            <a:pPr indent="-571500" lvl="1" marL="1028700">
              <a:buFont typeface="+mj-lt"/>
              <a:buAutoNum type="romanLcPeriod"/>
            </a:pPr>
            <a:r>
              <a:rPr dirty="0" sz="5100" lang="en-US">
                <a:latin typeface="Times New Roman" panose="02020603050405020304" pitchFamily="18" charset="0"/>
                <a:cs typeface="Times New Roman" panose="02020603050405020304" pitchFamily="18" charset="0"/>
              </a:rPr>
              <a:t>Prevention of disease</a:t>
            </a:r>
          </a:p>
          <a:p>
            <a:pPr indent="0" lvl="1" marL="457200">
              <a:buNone/>
            </a:pPr>
            <a:endParaRPr dirty="0" sz="5100" lang="en-US">
              <a:latin typeface="Times New Roman" panose="02020603050405020304" pitchFamily="18" charset="0"/>
              <a:cs typeface="Times New Roman" panose="02020603050405020304" pitchFamily="18" charset="0"/>
            </a:endParaRPr>
          </a:p>
          <a:p>
            <a:pPr indent="0" lvl="1" marL="457200">
              <a:buNone/>
            </a:pPr>
            <a:r>
              <a:rPr dirty="0" sz="5100" lang="en-US">
                <a:latin typeface="Times New Roman" panose="02020603050405020304" pitchFamily="18" charset="0"/>
                <a:cs typeface="Times New Roman" panose="02020603050405020304" pitchFamily="18" charset="0"/>
              </a:rPr>
              <a:t>These objectives are achieved through:</a:t>
            </a:r>
          </a:p>
          <a:p>
            <a:pPr lvl="2"/>
            <a:r>
              <a:rPr dirty="0" sz="4700" lang="en-US">
                <a:latin typeface="Times New Roman" panose="02020603050405020304" pitchFamily="18" charset="0"/>
                <a:cs typeface="Times New Roman" panose="02020603050405020304" pitchFamily="18" charset="0"/>
              </a:rPr>
              <a:t>Maintaining good sanitation and potable water supply</a:t>
            </a:r>
          </a:p>
          <a:p>
            <a:pPr lvl="2"/>
            <a:r>
              <a:rPr dirty="0" sz="4700" lang="en-US">
                <a:latin typeface="Times New Roman" panose="02020603050405020304" pitchFamily="18" charset="0"/>
                <a:cs typeface="Times New Roman" panose="02020603050405020304" pitchFamily="18" charset="0"/>
              </a:rPr>
              <a:t>Providing health education for self care and on nutrition.</a:t>
            </a:r>
          </a:p>
          <a:p>
            <a:pPr lvl="2"/>
            <a:r>
              <a:rPr dirty="0" sz="4700" lang="en-US">
                <a:latin typeface="Times New Roman" panose="02020603050405020304" pitchFamily="18" charset="0"/>
                <a:cs typeface="Times New Roman" panose="02020603050405020304" pitchFamily="18" charset="0"/>
              </a:rPr>
              <a:t>Controlling communicable and non- communicable diseases.</a:t>
            </a:r>
          </a:p>
          <a:p>
            <a:pPr lvl="2"/>
            <a:r>
              <a:rPr dirty="0" sz="4700" lang="en-US">
                <a:latin typeface="Times New Roman" panose="02020603050405020304" pitchFamily="18" charset="0"/>
                <a:cs typeface="Times New Roman" panose="02020603050405020304" pitchFamily="18" charset="0"/>
              </a:rPr>
              <a:t>By organizing proper medical and nursing services.</a:t>
            </a:r>
          </a:p>
          <a:p>
            <a:pPr lvl="2"/>
            <a:r>
              <a:rPr dirty="0" sz="4700" lang="en-US">
                <a:latin typeface="Times New Roman" panose="02020603050405020304" pitchFamily="18" charset="0"/>
                <a:cs typeface="Times New Roman" panose="02020603050405020304" pitchFamily="18" charset="0"/>
              </a:rPr>
              <a:t>Improving the standards of living by involvement of other sectors, beneficiaries and the people.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692" name="Title 1"/>
          <p:cNvSpPr>
            <a:spLocks noGrp="1"/>
          </p:cNvSpPr>
          <p:nvPr>
            <p:ph type="title"/>
          </p:nvPr>
        </p:nvSpPr>
        <p:spPr>
          <a:xfrm>
            <a:off x="628650" y="162232"/>
            <a:ext cx="7886700" cy="1002891"/>
          </a:xfrm>
        </p:spPr>
        <p:txBody>
          <a:bodyPr>
            <a:normAutofit fontScale="90000"/>
          </a:bodyPr>
          <a:p>
            <a:r>
              <a:rPr b="1" dirty="0" lang="en-US">
                <a:solidFill>
                  <a:srgbClr val="FF0000"/>
                </a:solidFill>
                <a:latin typeface="Times New Roman" panose="02020603050405020304" pitchFamily="18" charset="0"/>
                <a:cs typeface="Times New Roman" panose="02020603050405020304" pitchFamily="18" charset="0"/>
              </a:rPr>
              <a:t>Integrated Health Services</a:t>
            </a:r>
            <a:br>
              <a:rPr dirty="0" lang="en-US">
                <a:solidFill>
                  <a:srgbClr val="FF0000"/>
                </a:solidFill>
              </a:rPr>
            </a:br>
            <a:endParaRPr dirty="0" lang="en-US"/>
          </a:p>
        </p:txBody>
      </p:sp>
      <p:sp>
        <p:nvSpPr>
          <p:cNvPr id="1048693" name="Content Placeholder 2"/>
          <p:cNvSpPr>
            <a:spLocks noGrp="1"/>
          </p:cNvSpPr>
          <p:nvPr>
            <p:ph idx="1"/>
          </p:nvPr>
        </p:nvSpPr>
        <p:spPr>
          <a:xfrm>
            <a:off x="191729" y="678426"/>
            <a:ext cx="8701548" cy="6017342"/>
          </a:xfrm>
        </p:spPr>
        <p:txBody>
          <a:bodyPr>
            <a:normAutofit fontScale="89286" lnSpcReduction="10000"/>
          </a:bodyPr>
          <a:p>
            <a:pPr algn="just" lvl="0"/>
            <a:r>
              <a:rPr dirty="0" i="1" lang="en-US">
                <a:latin typeface="Times New Roman" panose="02020603050405020304" pitchFamily="18" charset="0"/>
                <a:cs typeface="Times New Roman" panose="02020603050405020304" pitchFamily="18" charset="0"/>
              </a:rPr>
              <a:t>Integrated</a:t>
            </a:r>
            <a:r>
              <a:rPr dirty="0" lang="en-US">
                <a:latin typeface="Times New Roman" panose="02020603050405020304" pitchFamily="18" charset="0"/>
                <a:cs typeface="Times New Roman" panose="02020603050405020304" pitchFamily="18" charset="0"/>
              </a:rPr>
              <a:t> – composed and coordinated to form a whole</a:t>
            </a:r>
          </a:p>
          <a:p>
            <a:pPr algn="just" lvl="0"/>
            <a:r>
              <a:rPr dirty="0" lang="en-US">
                <a:latin typeface="Times New Roman" panose="02020603050405020304" pitchFamily="18" charset="0"/>
                <a:cs typeface="Times New Roman" panose="02020603050405020304" pitchFamily="18" charset="0"/>
              </a:rPr>
              <a:t>Integrated health service (IHS) is vital in response to the needs of individuals and populations.</a:t>
            </a:r>
          </a:p>
          <a:p>
            <a:pPr algn="just" lvl="0"/>
            <a:r>
              <a:rPr dirty="0" lang="en-US">
                <a:latin typeface="Times New Roman" panose="02020603050405020304" pitchFamily="18" charset="0"/>
                <a:cs typeface="Times New Roman" panose="02020603050405020304" pitchFamily="18" charset="0"/>
              </a:rPr>
              <a:t>Approximately half of the world's population lacks access to essential healthcare.</a:t>
            </a:r>
          </a:p>
          <a:p>
            <a:pPr algn="just" lvl="0"/>
            <a:r>
              <a:rPr dirty="0" lang="en-US">
                <a:latin typeface="Times New Roman" panose="02020603050405020304" pitchFamily="18" charset="0"/>
                <a:cs typeface="Times New Roman" panose="02020603050405020304" pitchFamily="18" charset="0"/>
              </a:rPr>
              <a:t>Uncoordinated care has economic burden on 12% of the world’s population .</a:t>
            </a:r>
          </a:p>
          <a:p>
            <a:pPr algn="just" lvl="0"/>
            <a:r>
              <a:rPr dirty="0" lang="en-US">
                <a:latin typeface="Times New Roman" panose="02020603050405020304" pitchFamily="18" charset="0"/>
                <a:cs typeface="Times New Roman" panose="02020603050405020304" pitchFamily="18" charset="0"/>
              </a:rPr>
              <a:t>Integration can occur across various levels, settings of care and patient population. </a:t>
            </a:r>
          </a:p>
          <a:p>
            <a:pPr algn="just"/>
            <a:r>
              <a:rPr dirty="0" lang="en-US">
                <a:latin typeface="Times New Roman" panose="02020603050405020304" pitchFamily="18" charset="0"/>
                <a:cs typeface="Times New Roman" panose="02020603050405020304" pitchFamily="18" charset="0"/>
              </a:rPr>
              <a:t>The World Health Organization (WHO)  describes integration of health services as </a:t>
            </a:r>
            <a:r>
              <a:rPr b="1" dirty="0" i="1" lang="en-US">
                <a:latin typeface="Times New Roman" panose="02020603050405020304" pitchFamily="18" charset="0"/>
                <a:cs typeface="Times New Roman" panose="02020603050405020304" pitchFamily="18" charset="0"/>
              </a:rPr>
              <a:t>the management and delivery of health services so that clients receive a continuum of preventive and curative services, according to their needs over time and across different levels of the health system</a:t>
            </a:r>
            <a:r>
              <a:rPr b="1" dirty="0" i="1" lang="en-US"/>
              <a:t>.</a:t>
            </a:r>
            <a:endParaRPr dirty="0" lang="en-US">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694" name="Title 1"/>
          <p:cNvSpPr>
            <a:spLocks noGrp="1"/>
          </p:cNvSpPr>
          <p:nvPr>
            <p:ph type="title"/>
          </p:nvPr>
        </p:nvSpPr>
        <p:spPr/>
        <p:txBody>
          <a:bodyPr/>
          <a:p>
            <a:r>
              <a:rPr dirty="0" lang="en-US"/>
              <a:t>  </a:t>
            </a:r>
          </a:p>
        </p:txBody>
      </p:sp>
      <p:sp>
        <p:nvSpPr>
          <p:cNvPr id="1048695" name="Content Placeholder 2"/>
          <p:cNvSpPr>
            <a:spLocks noGrp="1"/>
          </p:cNvSpPr>
          <p:nvPr>
            <p:ph idx="1"/>
          </p:nvPr>
        </p:nvSpPr>
        <p:spPr>
          <a:xfrm>
            <a:off x="220717" y="220717"/>
            <a:ext cx="8702566" cy="6479628"/>
          </a:xfrm>
        </p:spPr>
        <p:txBody>
          <a:bodyPr/>
          <a:p>
            <a:pPr indent="0" marL="0">
              <a:buNone/>
            </a:pPr>
            <a:r>
              <a:rPr b="1" dirty="0" lang="en-US">
                <a:latin typeface="Times New Roman" panose="02020603050405020304" pitchFamily="18" charset="0"/>
                <a:cs typeface="Times New Roman" panose="02020603050405020304" pitchFamily="18" charset="0"/>
              </a:rPr>
              <a:t>Principles of Integrated Health Services</a:t>
            </a:r>
          </a:p>
          <a:p>
            <a:r>
              <a:rPr dirty="0" lang="en-US">
                <a:latin typeface="Times New Roman" panose="02020603050405020304" pitchFamily="18" charset="0"/>
                <a:cs typeface="Times New Roman" panose="02020603050405020304" pitchFamily="18" charset="0"/>
              </a:rPr>
              <a:t>Delivery of health care services is complex and requires a tailored approach to meet community needs. </a:t>
            </a:r>
          </a:p>
          <a:p>
            <a:r>
              <a:rPr dirty="0" lang="en-US">
                <a:latin typeface="Times New Roman" panose="02020603050405020304" pitchFamily="18" charset="0"/>
                <a:cs typeface="Times New Roman" panose="02020603050405020304" pitchFamily="18" charset="0"/>
              </a:rPr>
              <a:t>There is no one-size-fits-all model of integration that is appropriate for all organizations and communities.</a:t>
            </a:r>
          </a:p>
          <a:p>
            <a:r>
              <a:rPr dirty="0" lang="en-US">
                <a:latin typeface="Times New Roman" panose="02020603050405020304" pitchFamily="18" charset="0"/>
                <a:cs typeface="Times New Roman" panose="02020603050405020304" pitchFamily="18" charset="0"/>
              </a:rPr>
              <a:t>Improved health service coverage depends on the availability and accessibility to quality people-centered care.</a:t>
            </a:r>
          </a:p>
          <a:p>
            <a:pPr indent="0" marL="0">
              <a:buNone/>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696" name="Title 1"/>
          <p:cNvSpPr>
            <a:spLocks noGrp="1"/>
          </p:cNvSpPr>
          <p:nvPr>
            <p:ph type="title"/>
          </p:nvPr>
        </p:nvSpPr>
        <p:spPr/>
        <p:txBody>
          <a:bodyPr/>
          <a:p>
            <a:r>
              <a:rPr dirty="0" lang="en-US"/>
              <a:t>  </a:t>
            </a:r>
          </a:p>
        </p:txBody>
      </p:sp>
      <p:sp>
        <p:nvSpPr>
          <p:cNvPr id="1048697" name="Content Placeholder 2"/>
          <p:cNvSpPr>
            <a:spLocks noGrp="1"/>
          </p:cNvSpPr>
          <p:nvPr>
            <p:ph idx="1"/>
          </p:nvPr>
        </p:nvSpPr>
        <p:spPr>
          <a:xfrm>
            <a:off x="220717" y="204952"/>
            <a:ext cx="8749862" cy="6511158"/>
          </a:xfrm>
        </p:spPr>
        <p:txBody>
          <a:bodyPr>
            <a:normAutofit fontScale="92857" lnSpcReduction="10000"/>
          </a:bodyPr>
          <a:p>
            <a:pPr indent="0" marL="0">
              <a:buNone/>
            </a:pPr>
            <a:r>
              <a:rPr b="1" dirty="0" lang="en-US">
                <a:latin typeface="Times New Roman" panose="02020603050405020304" pitchFamily="18" charset="0"/>
                <a:cs typeface="Times New Roman" panose="02020603050405020304" pitchFamily="18" charset="0"/>
              </a:rPr>
              <a:t>1. Comprehensive Care</a:t>
            </a:r>
          </a:p>
          <a:p>
            <a:r>
              <a:rPr dirty="0" lang="en-US">
                <a:latin typeface="Times New Roman" panose="02020603050405020304" pitchFamily="18" charset="0"/>
                <a:cs typeface="Times New Roman" panose="02020603050405020304" pitchFamily="18" charset="0"/>
              </a:rPr>
              <a:t>Integrated health systems take responsibility to plan for, provide, and coordinate all core services along the continuum of health for the population served. </a:t>
            </a:r>
          </a:p>
          <a:p>
            <a:r>
              <a:rPr dirty="0" lang="en-US">
                <a:latin typeface="Times New Roman" panose="02020603050405020304" pitchFamily="18" charset="0"/>
                <a:cs typeface="Times New Roman" panose="02020603050405020304" pitchFamily="18" charset="0"/>
              </a:rPr>
              <a:t>These services include primary care through specialized care, as well as cooperation between health and social services to coordinate efforts across sectors.</a:t>
            </a:r>
          </a:p>
          <a:p>
            <a:pPr indent="0" marL="0">
              <a:buNone/>
            </a:pPr>
            <a:r>
              <a:rPr b="1" dirty="0" lang="en-US">
                <a:latin typeface="Times New Roman" panose="02020603050405020304" pitchFamily="18" charset="0"/>
                <a:cs typeface="Times New Roman" panose="02020603050405020304" pitchFamily="18" charset="0"/>
              </a:rPr>
              <a:t>2. Client-Focused Care</a:t>
            </a:r>
          </a:p>
          <a:p>
            <a:r>
              <a:rPr dirty="0" lang="en-US">
                <a:latin typeface="Times New Roman" panose="02020603050405020304" pitchFamily="18" charset="0"/>
                <a:cs typeface="Times New Roman" panose="02020603050405020304" pitchFamily="18" charset="0"/>
              </a:rPr>
              <a:t>Integrated health systems place the patient/client at the center of their operations. </a:t>
            </a:r>
          </a:p>
          <a:p>
            <a:r>
              <a:rPr dirty="0" lang="en-US">
                <a:latin typeface="Times New Roman" panose="02020603050405020304" pitchFamily="18" charset="0"/>
                <a:cs typeface="Times New Roman" panose="02020603050405020304" pitchFamily="18" charset="0"/>
              </a:rPr>
              <a:t>A client-focused approach encourages active participation by the client and their family or informal caregivers.</a:t>
            </a:r>
          </a:p>
          <a:p>
            <a:r>
              <a:rPr dirty="0" lang="en-US">
                <a:latin typeface="Times New Roman" panose="02020603050405020304" pitchFamily="18" charset="0"/>
                <a:cs typeface="Times New Roman" panose="02020603050405020304" pitchFamily="18" charset="0"/>
              </a:rPr>
              <a:t>Listening and responding to the needs of specific populations and communities is a key component of inclusive health care.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698" name="Title 1"/>
          <p:cNvSpPr>
            <a:spLocks noGrp="1"/>
          </p:cNvSpPr>
          <p:nvPr>
            <p:ph type="title"/>
          </p:nvPr>
        </p:nvSpPr>
        <p:spPr/>
        <p:txBody>
          <a:bodyPr/>
          <a:p>
            <a:r>
              <a:rPr dirty="0" lang="en-US"/>
              <a:t>  </a:t>
            </a:r>
          </a:p>
        </p:txBody>
      </p:sp>
      <p:sp>
        <p:nvSpPr>
          <p:cNvPr id="1048699" name="Content Placeholder 2"/>
          <p:cNvSpPr>
            <a:spLocks noGrp="1"/>
          </p:cNvSpPr>
          <p:nvPr>
            <p:ph idx="1"/>
          </p:nvPr>
        </p:nvSpPr>
        <p:spPr>
          <a:xfrm>
            <a:off x="283779" y="189186"/>
            <a:ext cx="8592207" cy="6448097"/>
          </a:xfrm>
        </p:spPr>
        <p:txBody>
          <a:bodyPr>
            <a:normAutofit/>
          </a:bodyPr>
          <a:p>
            <a:pPr indent="0" marL="0">
              <a:buNone/>
            </a:pPr>
            <a:r>
              <a:rPr b="1" dirty="0" lang="en-US">
                <a:latin typeface="Times New Roman" panose="02020603050405020304" pitchFamily="18" charset="0"/>
                <a:cs typeface="Times New Roman" panose="02020603050405020304" pitchFamily="18" charset="0"/>
              </a:rPr>
              <a:t>3. Standardized Care</a:t>
            </a:r>
          </a:p>
          <a:p>
            <a:r>
              <a:rPr dirty="0" lang="en-US">
                <a:latin typeface="Times New Roman" panose="02020603050405020304" pitchFamily="18" charset="0"/>
                <a:cs typeface="Times New Roman" panose="02020603050405020304" pitchFamily="18" charset="0"/>
              </a:rPr>
              <a:t>The use of standardized, evidence-supported protocols across health care service provider teams is an important element when providing integrated health services.</a:t>
            </a:r>
          </a:p>
          <a:p>
            <a:r>
              <a:rPr dirty="0" lang="en-US">
                <a:latin typeface="Times New Roman" panose="02020603050405020304" pitchFamily="18" charset="0"/>
                <a:cs typeface="Times New Roman" panose="02020603050405020304" pitchFamily="18" charset="0"/>
              </a:rPr>
              <a:t>Practice guidelines are meant to standardize care across services and sites, with the aim of enhancing the quality of care. </a:t>
            </a:r>
          </a:p>
          <a:p>
            <a:pPr indent="0" marL="0">
              <a:buNone/>
            </a:pPr>
            <a:r>
              <a:rPr b="1" dirty="0" lang="en-US">
                <a:latin typeface="Times New Roman" panose="02020603050405020304" pitchFamily="18" charset="0"/>
                <a:cs typeface="Times New Roman" panose="02020603050405020304" pitchFamily="18" charset="0"/>
              </a:rPr>
              <a:t>4. Performance Management</a:t>
            </a:r>
          </a:p>
          <a:p>
            <a:r>
              <a:rPr dirty="0" lang="en-US">
                <a:latin typeface="Times New Roman" panose="02020603050405020304" pitchFamily="18" charset="0"/>
                <a:cs typeface="Times New Roman" panose="02020603050405020304" pitchFamily="18" charset="0"/>
              </a:rPr>
              <a:t>Integrated health systems have well developed performance monitoring systems, including indicators to measure outcomes at different levels. </a:t>
            </a:r>
          </a:p>
          <a:p>
            <a:r>
              <a:rPr dirty="0" lang="en-US">
                <a:latin typeface="Times New Roman" panose="02020603050405020304" pitchFamily="18" charset="0"/>
                <a:cs typeface="Times New Roman" panose="02020603050405020304" pitchFamily="18" charset="0"/>
              </a:rPr>
              <a:t>Continuous measurement of health care outcomes and reporting are fundamental parts of the quality improvement process.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700" name="Title 1"/>
          <p:cNvSpPr>
            <a:spLocks noGrp="1"/>
          </p:cNvSpPr>
          <p:nvPr>
            <p:ph type="title"/>
          </p:nvPr>
        </p:nvSpPr>
        <p:spPr/>
        <p:txBody>
          <a:bodyPr/>
          <a:p>
            <a:r>
              <a:rPr dirty="0" lang="en-US"/>
              <a:t>  </a:t>
            </a:r>
          </a:p>
        </p:txBody>
      </p:sp>
      <p:sp>
        <p:nvSpPr>
          <p:cNvPr id="1048701" name="Content Placeholder 2"/>
          <p:cNvSpPr>
            <a:spLocks noGrp="1"/>
          </p:cNvSpPr>
          <p:nvPr>
            <p:ph idx="1"/>
          </p:nvPr>
        </p:nvSpPr>
        <p:spPr>
          <a:xfrm>
            <a:off x="189185" y="157655"/>
            <a:ext cx="8734097" cy="6542690"/>
          </a:xfrm>
        </p:spPr>
        <p:txBody>
          <a:bodyPr>
            <a:normAutofit/>
          </a:bodyPr>
          <a:p>
            <a:pPr indent="0" marL="0">
              <a:buNone/>
            </a:pPr>
            <a:r>
              <a:rPr b="1" dirty="0" lang="en-US">
                <a:latin typeface="Times New Roman" panose="02020603050405020304" pitchFamily="18" charset="0"/>
                <a:cs typeface="Times New Roman" panose="02020603050405020304" pitchFamily="18" charset="0"/>
              </a:rPr>
              <a:t>5. Information Systems</a:t>
            </a:r>
          </a:p>
          <a:p>
            <a:r>
              <a:rPr dirty="0" lang="en-US">
                <a:latin typeface="Times New Roman" panose="02020603050405020304" pitchFamily="18" charset="0"/>
                <a:cs typeface="Times New Roman" panose="02020603050405020304" pitchFamily="18" charset="0"/>
              </a:rPr>
              <a:t>Quality information systems strengthen communication and information flow between service providers and partner agencies. </a:t>
            </a:r>
          </a:p>
          <a:p>
            <a:r>
              <a:rPr dirty="0" lang="en-US">
                <a:latin typeface="Times New Roman" panose="02020603050405020304" pitchFamily="18" charset="0"/>
                <a:cs typeface="Times New Roman" panose="02020603050405020304" pitchFamily="18" charset="0"/>
              </a:rPr>
              <a:t>Data management through an electronic system allows for collection, tracking, and reporting of information such as population demographics and needs, use of services, and client experience.</a:t>
            </a:r>
          </a:p>
          <a:p>
            <a:pPr indent="0" marL="0">
              <a:buNone/>
            </a:pPr>
            <a:r>
              <a:rPr b="1" dirty="0" lang="en-US">
                <a:latin typeface="Times New Roman" panose="02020603050405020304" pitchFamily="18" charset="0"/>
                <a:cs typeface="Times New Roman" panose="02020603050405020304" pitchFamily="18" charset="0"/>
              </a:rPr>
              <a:t>6. Leadership </a:t>
            </a:r>
          </a:p>
          <a:p>
            <a:r>
              <a:rPr dirty="0" lang="en-US">
                <a:latin typeface="Times New Roman" panose="02020603050405020304" pitchFamily="18" charset="0"/>
                <a:cs typeface="Times New Roman" panose="02020603050405020304" pitchFamily="18" charset="0"/>
              </a:rPr>
              <a:t>An integrated health system calls for a clear vision for service delivery, and an organizational culture that supports the vision. </a:t>
            </a:r>
          </a:p>
          <a:p>
            <a:r>
              <a:rPr dirty="0" lang="en-US">
                <a:latin typeface="Times New Roman" panose="02020603050405020304" pitchFamily="18" charset="0"/>
                <a:cs typeface="Times New Roman" panose="02020603050405020304" pitchFamily="18" charset="0"/>
              </a:rPr>
              <a:t>Bringing different cultures together requires dedicated leadership with clear communication processes.</a:t>
            </a:r>
          </a:p>
          <a:p>
            <a:endParaRPr dirty="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702" name="Title 1"/>
          <p:cNvSpPr>
            <a:spLocks noGrp="1"/>
          </p:cNvSpPr>
          <p:nvPr>
            <p:ph type="title"/>
          </p:nvPr>
        </p:nvSpPr>
        <p:spPr/>
        <p:txBody>
          <a:bodyPr/>
          <a:p>
            <a:r>
              <a:rPr dirty="0" lang="en-US"/>
              <a:t>  </a:t>
            </a:r>
          </a:p>
        </p:txBody>
      </p:sp>
      <p:sp>
        <p:nvSpPr>
          <p:cNvPr id="1048703" name="Content Placeholder 2"/>
          <p:cNvSpPr>
            <a:spLocks noGrp="1"/>
          </p:cNvSpPr>
          <p:nvPr>
            <p:ph idx="1"/>
          </p:nvPr>
        </p:nvSpPr>
        <p:spPr>
          <a:xfrm>
            <a:off x="204951" y="189186"/>
            <a:ext cx="8702565" cy="6526924"/>
          </a:xfrm>
        </p:spPr>
        <p:txBody>
          <a:bodyPr>
            <a:normAutofit fontScale="92857" lnSpcReduction="10000"/>
          </a:bodyPr>
          <a:p>
            <a:pPr indent="0" marL="0">
              <a:buNone/>
            </a:pPr>
            <a:r>
              <a:rPr b="1" dirty="0" lang="en-US">
                <a:latin typeface="Times New Roman" panose="02020603050405020304" pitchFamily="18" charset="0"/>
                <a:cs typeface="Times New Roman" panose="02020603050405020304" pitchFamily="18" charset="0"/>
              </a:rPr>
              <a:t>7. Governance</a:t>
            </a:r>
          </a:p>
          <a:p>
            <a:r>
              <a:rPr dirty="0" lang="en-US">
                <a:latin typeface="Times New Roman" panose="02020603050405020304" pitchFamily="18" charset="0"/>
                <a:cs typeface="Times New Roman" panose="02020603050405020304" pitchFamily="18" charset="0"/>
              </a:rPr>
              <a:t>Governance should be diversified, ensuring representation from a variety of stakeholder groups.</a:t>
            </a:r>
          </a:p>
          <a:p>
            <a:r>
              <a:rPr dirty="0" lang="en-US">
                <a:latin typeface="Times New Roman" panose="02020603050405020304" pitchFamily="18" charset="0"/>
                <a:cs typeface="Times New Roman" panose="02020603050405020304" pitchFamily="18" charset="0"/>
              </a:rPr>
              <a:t>Diverse stakeholders contribute different perspectives and knowledge, and are better able to understand how health care is delivered. </a:t>
            </a:r>
          </a:p>
          <a:p>
            <a:r>
              <a:rPr dirty="0" lang="en-US">
                <a:latin typeface="Times New Roman" panose="02020603050405020304" pitchFamily="18" charset="0"/>
                <a:cs typeface="Times New Roman" panose="02020603050405020304" pitchFamily="18" charset="0"/>
              </a:rPr>
              <a:t>Senior leadership can help to ensure consistency in service delivery that is aligned with the organization's stated vision and goals.</a:t>
            </a:r>
          </a:p>
          <a:p>
            <a:pPr indent="0" marL="0">
              <a:buNone/>
            </a:pPr>
            <a:r>
              <a:rPr b="1" dirty="0" lang="en-US">
                <a:latin typeface="Times New Roman" panose="02020603050405020304" pitchFamily="18" charset="0"/>
                <a:cs typeface="Times New Roman" panose="02020603050405020304" pitchFamily="18" charset="0"/>
              </a:rPr>
              <a:t>8. Financial management</a:t>
            </a:r>
          </a:p>
          <a:p>
            <a:r>
              <a:rPr dirty="0" lang="en-US">
                <a:latin typeface="Times New Roman" panose="02020603050405020304" pitchFamily="18" charset="0"/>
                <a:cs typeface="Times New Roman" panose="02020603050405020304" pitchFamily="18" charset="0"/>
              </a:rPr>
              <a:t>Financial management is often connected with performance monitoring in integrated health systems.</a:t>
            </a:r>
          </a:p>
          <a:p>
            <a:r>
              <a:rPr dirty="0" lang="en-US">
                <a:latin typeface="Times New Roman" panose="02020603050405020304" pitchFamily="18" charset="0"/>
                <a:cs typeface="Times New Roman" panose="02020603050405020304" pitchFamily="18" charset="0"/>
              </a:rPr>
              <a:t>Some systems have implemented tools that support financial and clinical decision making at the service level.</a:t>
            </a:r>
          </a:p>
          <a:p>
            <a:r>
              <a:rPr dirty="0" lang="en-US">
                <a:latin typeface="Times New Roman" panose="02020603050405020304" pitchFamily="18" charset="0"/>
                <a:cs typeface="Times New Roman" panose="02020603050405020304" pitchFamily="18" charset="0"/>
              </a:rPr>
              <a:t>The overall goal is to provide the most cost-effective care in the most appropriate location.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704" name="Title 1"/>
          <p:cNvSpPr>
            <a:spLocks noGrp="1"/>
          </p:cNvSpPr>
          <p:nvPr>
            <p:ph type="title"/>
          </p:nvPr>
        </p:nvSpPr>
        <p:spPr/>
        <p:txBody>
          <a:bodyPr/>
          <a:p>
            <a:r>
              <a:rPr dirty="0" lang="en-US"/>
              <a:t>  </a:t>
            </a:r>
          </a:p>
        </p:txBody>
      </p:sp>
      <p:sp>
        <p:nvSpPr>
          <p:cNvPr id="1048705" name="Content Placeholder 2"/>
          <p:cNvSpPr>
            <a:spLocks noGrp="1"/>
          </p:cNvSpPr>
          <p:nvPr>
            <p:ph idx="1"/>
          </p:nvPr>
        </p:nvSpPr>
        <p:spPr>
          <a:xfrm>
            <a:off x="235974" y="191729"/>
            <a:ext cx="8672052" cy="6459794"/>
          </a:xfrm>
        </p:spPr>
        <p:txBody>
          <a:bodyPr>
            <a:normAutofit/>
          </a:bodyPr>
          <a:p>
            <a:pPr indent="0" marL="0">
              <a:buNone/>
            </a:pPr>
            <a:r>
              <a:rPr b="1" dirty="0" sz="3200" lang="en-US">
                <a:latin typeface="Times New Roman" panose="02020603050405020304" pitchFamily="18" charset="0"/>
                <a:cs typeface="Times New Roman" panose="02020603050405020304" pitchFamily="18" charset="0"/>
              </a:rPr>
              <a:t>Current situations of healthcare services</a:t>
            </a:r>
            <a:endParaRPr dirty="0" sz="3200" lang="en-US">
              <a:latin typeface="Times New Roman" panose="02020603050405020304" pitchFamily="18" charset="0"/>
              <a:cs typeface="Times New Roman" panose="02020603050405020304" pitchFamily="18" charset="0"/>
            </a:endParaRPr>
          </a:p>
          <a:p>
            <a:r>
              <a:rPr dirty="0" lang="en-US">
                <a:latin typeface="Times New Roman" panose="02020603050405020304" pitchFamily="18" charset="0"/>
                <a:cs typeface="Times New Roman" panose="02020603050405020304" pitchFamily="18" charset="0"/>
              </a:rPr>
              <a:t>Socio-economic and environmental changes</a:t>
            </a:r>
          </a:p>
          <a:p>
            <a:r>
              <a:rPr dirty="0" lang="en-US">
                <a:latin typeface="Times New Roman" panose="02020603050405020304" pitchFamily="18" charset="0"/>
                <a:cs typeface="Times New Roman" panose="02020603050405020304" pitchFamily="18" charset="0"/>
              </a:rPr>
              <a:t>Rising care expectations</a:t>
            </a:r>
          </a:p>
          <a:p>
            <a:pPr lvl="0"/>
            <a:r>
              <a:rPr dirty="0" lang="en-US">
                <a:latin typeface="Times New Roman" panose="02020603050405020304" pitchFamily="18" charset="0"/>
                <a:cs typeface="Times New Roman" panose="02020603050405020304" pitchFamily="18" charset="0"/>
              </a:rPr>
              <a:t>Existing fragmentation of care</a:t>
            </a:r>
          </a:p>
          <a:p>
            <a:pPr lvl="0"/>
            <a:r>
              <a:rPr dirty="0" lang="en-US">
                <a:latin typeface="Times New Roman" panose="02020603050405020304" pitchFamily="18" charset="0"/>
                <a:cs typeface="Times New Roman" panose="02020603050405020304" pitchFamily="18" charset="0"/>
              </a:rPr>
              <a:t>Lack of continuity of care</a:t>
            </a:r>
          </a:p>
          <a:p>
            <a:r>
              <a:rPr dirty="0" lang="en-US">
                <a:latin typeface="Times New Roman" panose="02020603050405020304" pitchFamily="18" charset="0"/>
                <a:cs typeface="Times New Roman" panose="02020603050405020304" pitchFamily="18" charset="0"/>
              </a:rPr>
              <a:t>Difficulties in timely access to care</a:t>
            </a:r>
          </a:p>
          <a:p>
            <a:pPr lvl="0"/>
            <a:r>
              <a:rPr dirty="0" lang="en-US">
                <a:latin typeface="Times New Roman" panose="02020603050405020304" pitchFamily="18" charset="0"/>
                <a:cs typeface="Times New Roman" panose="02020603050405020304" pitchFamily="18" charset="0"/>
              </a:rPr>
              <a:t>Poor-quality services</a:t>
            </a:r>
          </a:p>
          <a:p>
            <a:pPr lvl="0"/>
            <a:r>
              <a:rPr dirty="0" lang="en-US">
                <a:latin typeface="Times New Roman" panose="02020603050405020304" pitchFamily="18" charset="0"/>
                <a:cs typeface="Times New Roman" panose="02020603050405020304" pitchFamily="18" charset="0"/>
              </a:rPr>
              <a:t>Duplication of efforts and inefficient use of resources</a:t>
            </a:r>
          </a:p>
          <a:p>
            <a:pPr lvl="0"/>
            <a:r>
              <a:rPr dirty="0" lang="en-US">
                <a:latin typeface="Times New Roman" panose="02020603050405020304" pitchFamily="18" charset="0"/>
                <a:cs typeface="Times New Roman" panose="02020603050405020304" pitchFamily="18" charset="0"/>
              </a:rPr>
              <a:t>Low service-user satisfaction </a:t>
            </a:r>
          </a:p>
          <a:p>
            <a:pPr lvl="0"/>
            <a:r>
              <a:rPr dirty="0" lang="en-US">
                <a:latin typeface="Times New Roman" panose="02020603050405020304" pitchFamily="18" charset="0"/>
                <a:cs typeface="Times New Roman" panose="02020603050405020304" pitchFamily="18" charset="0"/>
              </a:rPr>
              <a:t>Gaps in care for patients with multi-morbidities</a:t>
            </a:r>
            <a:r>
              <a:rPr dirty="0" lang="en-US">
                <a:latin typeface="Arial" panose="020B0604020202020204" pitchFamily="34" charset="0"/>
                <a:cs typeface="Arial" panose="020B0604020202020204" pitchFamily="34" charset="0"/>
              </a:rPr>
              <a:t> </a:t>
            </a:r>
          </a:p>
          <a:p>
            <a:endParaRPr dirty="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706" name="Title 1"/>
          <p:cNvSpPr>
            <a:spLocks noGrp="1"/>
          </p:cNvSpPr>
          <p:nvPr>
            <p:ph type="title"/>
          </p:nvPr>
        </p:nvSpPr>
        <p:spPr/>
        <p:txBody>
          <a:bodyPr/>
          <a:p>
            <a:r>
              <a:rPr dirty="0" lang="en-US"/>
              <a:t>  </a:t>
            </a:r>
          </a:p>
        </p:txBody>
      </p:sp>
      <p:sp>
        <p:nvSpPr>
          <p:cNvPr id="1048707" name="Content Placeholder 2"/>
          <p:cNvSpPr>
            <a:spLocks noGrp="1"/>
          </p:cNvSpPr>
          <p:nvPr>
            <p:ph idx="1"/>
          </p:nvPr>
        </p:nvSpPr>
        <p:spPr>
          <a:xfrm>
            <a:off x="280219" y="235974"/>
            <a:ext cx="8672052" cy="6459794"/>
          </a:xfrm>
        </p:spPr>
        <p:txBody>
          <a:bodyPr>
            <a:normAutofit fontScale="92857" lnSpcReduction="10000"/>
          </a:bodyPr>
          <a:p>
            <a:pPr indent="0" marL="0">
              <a:buNone/>
            </a:pPr>
            <a:r>
              <a:rPr b="1" dirty="0" lang="en-US">
                <a:latin typeface="Times New Roman" panose="02020603050405020304" pitchFamily="18" charset="0"/>
                <a:cs typeface="Times New Roman" panose="02020603050405020304" pitchFamily="18" charset="0"/>
              </a:rPr>
              <a:t>Components of Integrated Health Services</a:t>
            </a:r>
          </a:p>
          <a:p>
            <a:r>
              <a:rPr b="1" dirty="0" lang="en-US">
                <a:latin typeface="Times New Roman" panose="02020603050405020304" pitchFamily="18" charset="0"/>
                <a:cs typeface="Times New Roman" panose="02020603050405020304" pitchFamily="18" charset="0"/>
              </a:rPr>
              <a:t>Comprehensive</a:t>
            </a:r>
            <a:r>
              <a:rPr dirty="0" lang="en-US">
                <a:latin typeface="Times New Roman" panose="02020603050405020304" pitchFamily="18" charset="0"/>
                <a:cs typeface="Times New Roman" panose="02020603050405020304" pitchFamily="18" charset="0"/>
              </a:rPr>
              <a:t> – broadly covering a large proportion</a:t>
            </a:r>
          </a:p>
          <a:p>
            <a:r>
              <a:rPr b="1" dirty="0" lang="en-US">
                <a:latin typeface="Times New Roman" panose="02020603050405020304" pitchFamily="18" charset="0"/>
                <a:cs typeface="Times New Roman" panose="02020603050405020304" pitchFamily="18" charset="0"/>
              </a:rPr>
              <a:t>Equitable</a:t>
            </a:r>
            <a:r>
              <a:rPr dirty="0" lang="en-US">
                <a:latin typeface="Times New Roman" panose="02020603050405020304" pitchFamily="18" charset="0"/>
                <a:cs typeface="Times New Roman" panose="02020603050405020304" pitchFamily="18" charset="0"/>
              </a:rPr>
              <a:t>- balanced between different regions and communities</a:t>
            </a:r>
          </a:p>
          <a:p>
            <a:r>
              <a:rPr b="1" dirty="0" lang="en-US">
                <a:latin typeface="Times New Roman" panose="02020603050405020304" pitchFamily="18" charset="0"/>
                <a:cs typeface="Times New Roman" panose="02020603050405020304" pitchFamily="18" charset="0"/>
              </a:rPr>
              <a:t>Sustainable</a:t>
            </a:r>
            <a:r>
              <a:rPr dirty="0" lang="en-US">
                <a:latin typeface="Times New Roman" panose="02020603050405020304" pitchFamily="18" charset="0"/>
                <a:cs typeface="Times New Roman" panose="02020603050405020304" pitchFamily="18" charset="0"/>
              </a:rPr>
              <a:t>- able to be maintained at a certain level</a:t>
            </a:r>
          </a:p>
          <a:p>
            <a:r>
              <a:rPr b="1" dirty="0" lang="en-US">
                <a:latin typeface="Times New Roman" panose="02020603050405020304" pitchFamily="18" charset="0"/>
                <a:cs typeface="Times New Roman" panose="02020603050405020304" pitchFamily="18" charset="0"/>
              </a:rPr>
              <a:t>Coordinated </a:t>
            </a:r>
            <a:r>
              <a:rPr dirty="0" lang="en-US">
                <a:latin typeface="Times New Roman" panose="02020603050405020304" pitchFamily="18" charset="0"/>
                <a:cs typeface="Times New Roman" panose="02020603050405020304" pitchFamily="18" charset="0"/>
              </a:rPr>
              <a:t>– Organized, working together for  common goal</a:t>
            </a:r>
          </a:p>
          <a:p>
            <a:r>
              <a:rPr b="1" dirty="0" lang="en-US">
                <a:latin typeface="Times New Roman" panose="02020603050405020304" pitchFamily="18" charset="0"/>
                <a:cs typeface="Times New Roman" panose="02020603050405020304" pitchFamily="18" charset="0"/>
              </a:rPr>
              <a:t>Continuous</a:t>
            </a:r>
            <a:r>
              <a:rPr dirty="0" lang="en-US">
                <a:latin typeface="Times New Roman" panose="02020603050405020304" pitchFamily="18" charset="0"/>
                <a:cs typeface="Times New Roman" panose="02020603050405020304" pitchFamily="18" charset="0"/>
              </a:rPr>
              <a:t>- without break or interruption</a:t>
            </a:r>
          </a:p>
          <a:p>
            <a:r>
              <a:rPr b="1" dirty="0" lang="en-US">
                <a:latin typeface="Times New Roman" panose="02020603050405020304" pitchFamily="18" charset="0"/>
                <a:cs typeface="Times New Roman" panose="02020603050405020304" pitchFamily="18" charset="0"/>
              </a:rPr>
              <a:t>Holistic</a:t>
            </a:r>
            <a:r>
              <a:rPr dirty="0" lang="en-US">
                <a:latin typeface="Times New Roman" panose="02020603050405020304" pitchFamily="18" charset="0"/>
                <a:cs typeface="Times New Roman" panose="02020603050405020304" pitchFamily="18" charset="0"/>
              </a:rPr>
              <a:t>- perceived as a whole, and not fragmented</a:t>
            </a:r>
          </a:p>
          <a:p>
            <a:r>
              <a:rPr b="1" dirty="0" lang="en-US">
                <a:latin typeface="Times New Roman" panose="02020603050405020304" pitchFamily="18" charset="0"/>
                <a:cs typeface="Times New Roman" panose="02020603050405020304" pitchFamily="18" charset="0"/>
              </a:rPr>
              <a:t>Preventive</a:t>
            </a:r>
            <a:r>
              <a:rPr dirty="0" lang="en-US">
                <a:latin typeface="Times New Roman" panose="02020603050405020304" pitchFamily="18" charset="0"/>
                <a:cs typeface="Times New Roman" panose="02020603050405020304" pitchFamily="18" charset="0"/>
              </a:rPr>
              <a:t>- slowing the development of an illness</a:t>
            </a:r>
          </a:p>
          <a:p>
            <a:r>
              <a:rPr b="1" dirty="0" lang="en-US">
                <a:latin typeface="Times New Roman" panose="02020603050405020304" pitchFamily="18" charset="0"/>
                <a:cs typeface="Times New Roman" panose="02020603050405020304" pitchFamily="18" charset="0"/>
              </a:rPr>
              <a:t>Evidenced/informed- </a:t>
            </a:r>
            <a:r>
              <a:rPr dirty="0" lang="en-US">
                <a:latin typeface="Times New Roman" panose="02020603050405020304" pitchFamily="18" charset="0"/>
                <a:cs typeface="Times New Roman" panose="02020603050405020304" pitchFamily="18" charset="0"/>
              </a:rPr>
              <a:t>having a background rationale</a:t>
            </a:r>
          </a:p>
          <a:p>
            <a:r>
              <a:rPr b="1" dirty="0" lang="en-US">
                <a:latin typeface="Times New Roman" panose="02020603050405020304" pitchFamily="18" charset="0"/>
                <a:cs typeface="Times New Roman" panose="02020603050405020304" pitchFamily="18" charset="0"/>
              </a:rPr>
              <a:t>Ethical</a:t>
            </a:r>
            <a:r>
              <a:rPr dirty="0" lang="en-US">
                <a:latin typeface="Times New Roman" panose="02020603050405020304" pitchFamily="18" charset="0"/>
                <a:cs typeface="Times New Roman" panose="02020603050405020304" pitchFamily="18" charset="0"/>
              </a:rPr>
              <a:t>- relating to accepted principles of what is morally accepted health care practice.</a:t>
            </a:r>
          </a:p>
          <a:p>
            <a:r>
              <a:rPr b="1" dirty="0" lang="en-US">
                <a:latin typeface="Times New Roman" panose="02020603050405020304" pitchFamily="18" charset="0"/>
                <a:cs typeface="Times New Roman" panose="02020603050405020304" pitchFamily="18" charset="0"/>
              </a:rPr>
              <a:t>Goal oriented- </a:t>
            </a:r>
            <a:r>
              <a:rPr dirty="0" lang="en-US">
                <a:latin typeface="Times New Roman" panose="02020603050405020304" pitchFamily="18" charset="0"/>
                <a:cs typeface="Times New Roman" panose="02020603050405020304" pitchFamily="18" charset="0"/>
              </a:rPr>
              <a:t>aimed at some intended level of outcome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708" name="Title 1"/>
          <p:cNvSpPr>
            <a:spLocks noGrp="1"/>
          </p:cNvSpPr>
          <p:nvPr>
            <p:ph type="title"/>
          </p:nvPr>
        </p:nvSpPr>
        <p:spPr/>
        <p:txBody>
          <a:bodyPr/>
          <a:p>
            <a:r>
              <a:rPr dirty="0" lang="en-US"/>
              <a:t>  </a:t>
            </a:r>
          </a:p>
        </p:txBody>
      </p:sp>
      <p:sp>
        <p:nvSpPr>
          <p:cNvPr id="1048709" name="Content Placeholder 2"/>
          <p:cNvSpPr>
            <a:spLocks noGrp="1"/>
          </p:cNvSpPr>
          <p:nvPr>
            <p:ph idx="1"/>
          </p:nvPr>
        </p:nvSpPr>
        <p:spPr>
          <a:xfrm>
            <a:off x="162232" y="176981"/>
            <a:ext cx="8745794" cy="6563032"/>
          </a:xfrm>
        </p:spPr>
        <p:txBody>
          <a:bodyPr>
            <a:normAutofit fontScale="85714" lnSpcReduction="10000"/>
          </a:bodyPr>
          <a:p>
            <a:pPr indent="0" marL="0">
              <a:buNone/>
            </a:pPr>
            <a:r>
              <a:rPr b="1" dirty="0" lang="en-US">
                <a:latin typeface="Times New Roman" panose="02020603050405020304" pitchFamily="18" charset="0"/>
                <a:cs typeface="Times New Roman" panose="02020603050405020304" pitchFamily="18" charset="0"/>
              </a:rPr>
              <a:t>Levels of Integration of Health Services</a:t>
            </a:r>
          </a:p>
          <a:p>
            <a:r>
              <a:rPr b="1" dirty="0" lang="en-US">
                <a:latin typeface="Times New Roman" panose="02020603050405020304" pitchFamily="18" charset="0"/>
                <a:cs typeface="Times New Roman" panose="02020603050405020304" pitchFamily="18" charset="0"/>
              </a:rPr>
              <a:t>Clinical</a:t>
            </a:r>
          </a:p>
          <a:p>
            <a:pPr lvl="1"/>
            <a:r>
              <a:rPr dirty="0" sz="2800" lang="en-US">
                <a:latin typeface="Times New Roman" panose="02020603050405020304" pitchFamily="18" charset="0"/>
                <a:cs typeface="Times New Roman" panose="02020603050405020304" pitchFamily="18" charset="0"/>
              </a:rPr>
              <a:t>Shared protocols and guidelines among professionals and providers</a:t>
            </a:r>
          </a:p>
          <a:p>
            <a:pPr lvl="1"/>
            <a:r>
              <a:rPr dirty="0" sz="2800" lang="en-US">
                <a:latin typeface="Times New Roman" panose="02020603050405020304" pitchFamily="18" charset="0"/>
                <a:cs typeface="Times New Roman" panose="02020603050405020304" pitchFamily="18" charset="0"/>
              </a:rPr>
              <a:t>Prompt response of particular cases through triaging</a:t>
            </a:r>
          </a:p>
          <a:p>
            <a:pPr lvl="1"/>
            <a:r>
              <a:rPr dirty="0" sz="2800" lang="en-US">
                <a:latin typeface="Times New Roman" panose="02020603050405020304" pitchFamily="18" charset="0"/>
                <a:cs typeface="Times New Roman" panose="02020603050405020304" pitchFamily="18" charset="0"/>
              </a:rPr>
              <a:t>Well structured referral systems</a:t>
            </a:r>
          </a:p>
          <a:p>
            <a:r>
              <a:rPr b="1" dirty="0" lang="en-US">
                <a:latin typeface="Times New Roman" panose="02020603050405020304" pitchFamily="18" charset="0"/>
                <a:cs typeface="Times New Roman" panose="02020603050405020304" pitchFamily="18" charset="0"/>
              </a:rPr>
              <a:t>Service</a:t>
            </a:r>
          </a:p>
          <a:p>
            <a:pPr lvl="1"/>
            <a:r>
              <a:rPr dirty="0" sz="2800" lang="en-US">
                <a:latin typeface="Times New Roman" panose="02020603050405020304" pitchFamily="18" charset="0"/>
                <a:cs typeface="Times New Roman" panose="02020603050405020304" pitchFamily="18" charset="0"/>
              </a:rPr>
              <a:t>Care delivered through teams of multidisciplinary professionals</a:t>
            </a:r>
          </a:p>
          <a:p>
            <a:pPr lvl="1"/>
            <a:r>
              <a:rPr dirty="0" sz="2800" lang="en-US">
                <a:latin typeface="Times New Roman" panose="02020603050405020304" pitchFamily="18" charset="0"/>
                <a:cs typeface="Times New Roman" panose="02020603050405020304" pitchFamily="18" charset="0"/>
              </a:rPr>
              <a:t>Patient/Client centered approach</a:t>
            </a:r>
          </a:p>
          <a:p>
            <a:r>
              <a:rPr b="1" dirty="0" lang="en-US">
                <a:latin typeface="Times New Roman" panose="02020603050405020304" pitchFamily="18" charset="0"/>
                <a:cs typeface="Times New Roman" panose="02020603050405020304" pitchFamily="18" charset="0"/>
              </a:rPr>
              <a:t>Functional</a:t>
            </a:r>
          </a:p>
          <a:p>
            <a:pPr lvl="1"/>
            <a:r>
              <a:rPr dirty="0" sz="2800" lang="en-US">
                <a:latin typeface="Times New Roman" panose="02020603050405020304" pitchFamily="18" charset="0"/>
                <a:cs typeface="Times New Roman" panose="02020603050405020304" pitchFamily="18" charset="0"/>
              </a:rPr>
              <a:t>Integration of non-clinical supports and back-office functions, e.g. Electronic Health Records</a:t>
            </a:r>
          </a:p>
          <a:p>
            <a:r>
              <a:rPr b="1" dirty="0" lang="en-US">
                <a:latin typeface="Times New Roman" panose="02020603050405020304" pitchFamily="18" charset="0"/>
                <a:cs typeface="Times New Roman" panose="02020603050405020304" pitchFamily="18" charset="0"/>
              </a:rPr>
              <a:t>Organizational</a:t>
            </a:r>
            <a:r>
              <a:rPr dirty="0" lang="en-US">
                <a:latin typeface="Times New Roman" panose="02020603050405020304" pitchFamily="18" charset="0"/>
                <a:cs typeface="Times New Roman" panose="02020603050405020304" pitchFamily="18" charset="0"/>
              </a:rPr>
              <a:t> </a:t>
            </a:r>
          </a:p>
          <a:p>
            <a:pPr lvl="1"/>
            <a:r>
              <a:rPr dirty="0" sz="2800" lang="en-US">
                <a:latin typeface="Times New Roman" panose="02020603050405020304" pitchFamily="18" charset="0"/>
                <a:cs typeface="Times New Roman" panose="02020603050405020304" pitchFamily="18" charset="0"/>
              </a:rPr>
              <a:t>Services provided through coordinated provider networks</a:t>
            </a:r>
          </a:p>
          <a:p>
            <a:pPr lvl="1"/>
            <a:r>
              <a:rPr dirty="0" sz="2800" lang="en-US">
                <a:latin typeface="Times New Roman" panose="02020603050405020304" pitchFamily="18" charset="0"/>
                <a:cs typeface="Times New Roman" panose="02020603050405020304" pitchFamily="18" charset="0"/>
              </a:rPr>
              <a:t>Decentralizing services through outreach programs</a:t>
            </a:r>
          </a:p>
          <a:p>
            <a:pPr lvl="1"/>
            <a:r>
              <a:rPr dirty="0" sz="2800" lang="en-US">
                <a:latin typeface="Times New Roman" panose="02020603050405020304" pitchFamily="18" charset="0"/>
                <a:cs typeface="Times New Roman" panose="02020603050405020304" pitchFamily="18" charset="0"/>
              </a:rPr>
              <a:t>Offering affordable healthcare to populations</a:t>
            </a:r>
          </a:p>
          <a:p>
            <a:endParaRPr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710" name="Title 1"/>
          <p:cNvSpPr>
            <a:spLocks noGrp="1"/>
          </p:cNvSpPr>
          <p:nvPr>
            <p:ph type="title"/>
          </p:nvPr>
        </p:nvSpPr>
        <p:spPr/>
        <p:txBody>
          <a:bodyPr/>
          <a:p>
            <a:r>
              <a:rPr dirty="0" lang="en-US"/>
              <a:t> </a:t>
            </a:r>
          </a:p>
        </p:txBody>
      </p:sp>
      <p:sp>
        <p:nvSpPr>
          <p:cNvPr id="1048711" name="Content Placeholder 2"/>
          <p:cNvSpPr>
            <a:spLocks noGrp="1"/>
          </p:cNvSpPr>
          <p:nvPr>
            <p:ph idx="1"/>
          </p:nvPr>
        </p:nvSpPr>
        <p:spPr>
          <a:xfrm>
            <a:off x="235974" y="221226"/>
            <a:ext cx="8279376" cy="5955737"/>
          </a:xfrm>
        </p:spPr>
        <p:txBody>
          <a:bodyPr>
            <a:normAutofit fontScale="96429" lnSpcReduction="10000"/>
          </a:bodyPr>
          <a:p>
            <a:pPr indent="0" marL="0">
              <a:buNone/>
            </a:pPr>
            <a:r>
              <a:rPr b="1" dirty="0" lang="en-US">
                <a:latin typeface="Times New Roman" panose="02020603050405020304" pitchFamily="18" charset="0"/>
                <a:cs typeface="Times New Roman" panose="02020603050405020304" pitchFamily="18" charset="0"/>
              </a:rPr>
              <a:t>Benefits of Integrated Health Services</a:t>
            </a:r>
          </a:p>
          <a:p>
            <a:r>
              <a:rPr b="1" dirty="0" lang="en-US">
                <a:latin typeface="Times New Roman" panose="02020603050405020304" pitchFamily="18" charset="0"/>
                <a:cs typeface="Times New Roman" panose="02020603050405020304" pitchFamily="18" charset="0"/>
              </a:rPr>
              <a:t>To individuals</a:t>
            </a:r>
          </a:p>
          <a:p>
            <a:pPr lvl="1"/>
            <a:r>
              <a:rPr dirty="0" sz="2800" lang="en-US">
                <a:latin typeface="Times New Roman" panose="02020603050405020304" pitchFamily="18" charset="0"/>
                <a:cs typeface="Times New Roman" panose="02020603050405020304" pitchFamily="18" charset="0"/>
              </a:rPr>
              <a:t>Satisfaction</a:t>
            </a:r>
          </a:p>
          <a:p>
            <a:pPr lvl="1"/>
            <a:r>
              <a:rPr dirty="0" sz="2800" lang="en-US">
                <a:latin typeface="Times New Roman" panose="02020603050405020304" pitchFamily="18" charset="0"/>
                <a:cs typeface="Times New Roman" panose="02020603050405020304" pitchFamily="18" charset="0"/>
              </a:rPr>
              <a:t>Timely access to care</a:t>
            </a:r>
          </a:p>
          <a:p>
            <a:r>
              <a:rPr b="1" dirty="0" lang="en-US">
                <a:latin typeface="Times New Roman" panose="02020603050405020304" pitchFamily="18" charset="0"/>
                <a:cs typeface="Times New Roman" panose="02020603050405020304" pitchFamily="18" charset="0"/>
              </a:rPr>
              <a:t>To communities</a:t>
            </a:r>
          </a:p>
          <a:p>
            <a:pPr lvl="1"/>
            <a:r>
              <a:rPr dirty="0" sz="2800" lang="en-US">
                <a:latin typeface="Times New Roman" panose="02020603050405020304" pitchFamily="18" charset="0"/>
                <a:cs typeface="Times New Roman" panose="02020603050405020304" pitchFamily="18" charset="0"/>
              </a:rPr>
              <a:t>Engagement and participation</a:t>
            </a:r>
          </a:p>
          <a:p>
            <a:r>
              <a:rPr b="1" dirty="0" lang="en-US">
                <a:latin typeface="Times New Roman" panose="02020603050405020304" pitchFamily="18" charset="0"/>
                <a:cs typeface="Times New Roman" panose="02020603050405020304" pitchFamily="18" charset="0"/>
              </a:rPr>
              <a:t>To health professionals</a:t>
            </a:r>
          </a:p>
          <a:p>
            <a:pPr lvl="1"/>
            <a:r>
              <a:rPr dirty="0" sz="2800" lang="en-US">
                <a:latin typeface="Times New Roman" panose="02020603050405020304" pitchFamily="18" charset="0"/>
                <a:cs typeface="Times New Roman" panose="02020603050405020304" pitchFamily="18" charset="0"/>
              </a:rPr>
              <a:t> Reduced burn-out</a:t>
            </a:r>
          </a:p>
          <a:p>
            <a:pPr lvl="1"/>
            <a:r>
              <a:rPr dirty="0" sz="2800" lang="en-US">
                <a:latin typeface="Times New Roman" panose="02020603050405020304" pitchFamily="18" charset="0"/>
                <a:cs typeface="Times New Roman" panose="02020603050405020304" pitchFamily="18" charset="0"/>
              </a:rPr>
              <a:t> Enhanced team-based learning</a:t>
            </a:r>
          </a:p>
          <a:p>
            <a:r>
              <a:rPr b="1" dirty="0" lang="en-US">
                <a:latin typeface="Times New Roman" panose="02020603050405020304" pitchFamily="18" charset="0"/>
                <a:cs typeface="Times New Roman" panose="02020603050405020304" pitchFamily="18" charset="0"/>
              </a:rPr>
              <a:t>To health system</a:t>
            </a:r>
          </a:p>
          <a:p>
            <a:pPr lvl="1"/>
            <a:r>
              <a:rPr dirty="0" sz="2800" lang="en-US">
                <a:latin typeface="Times New Roman" panose="02020603050405020304" pitchFamily="18" charset="0"/>
                <a:cs typeface="Times New Roman" panose="02020603050405020304" pitchFamily="18" charset="0"/>
              </a:rPr>
              <a:t>Organization/allocation of resources</a:t>
            </a:r>
          </a:p>
          <a:p>
            <a:pPr lvl="1"/>
            <a:r>
              <a:rPr dirty="0" sz="2800" lang="en-US">
                <a:latin typeface="Times New Roman" panose="02020603050405020304" pitchFamily="18" charset="0"/>
                <a:cs typeface="Times New Roman" panose="02020603050405020304" pitchFamily="18" charset="0"/>
              </a:rPr>
              <a:t>Timely referrals</a:t>
            </a:r>
          </a:p>
          <a:p>
            <a:pPr lvl="1"/>
            <a:r>
              <a:rPr dirty="0" sz="2800" lang="en-US">
                <a:latin typeface="Times New Roman" panose="02020603050405020304" pitchFamily="18" charset="0"/>
                <a:cs typeface="Times New Roman" panose="02020603050405020304" pitchFamily="18" charset="0"/>
              </a:rPr>
              <a:t>Reduced mortality and morbidity rate</a:t>
            </a:r>
          </a:p>
          <a:p>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01" name="Title 1"/>
          <p:cNvSpPr>
            <a:spLocks noGrp="1"/>
          </p:cNvSpPr>
          <p:nvPr>
            <p:ph type="title"/>
          </p:nvPr>
        </p:nvSpPr>
        <p:spPr/>
        <p:txBody>
          <a:bodyPr/>
          <a:p>
            <a:r>
              <a:rPr dirty="0" lang="en-US"/>
              <a:t>  </a:t>
            </a:r>
          </a:p>
        </p:txBody>
      </p:sp>
      <p:sp>
        <p:nvSpPr>
          <p:cNvPr id="1048602" name="Content Placeholder 2"/>
          <p:cNvSpPr>
            <a:spLocks noGrp="1"/>
          </p:cNvSpPr>
          <p:nvPr>
            <p:ph idx="1"/>
          </p:nvPr>
        </p:nvSpPr>
        <p:spPr>
          <a:xfrm>
            <a:off x="166255" y="138545"/>
            <a:ext cx="8825345" cy="6622473"/>
          </a:xfrm>
        </p:spPr>
        <p:txBody>
          <a:bodyPr>
            <a:normAutofit fontScale="69444" lnSpcReduction="20000"/>
          </a:bodyPr>
          <a:p>
            <a:pPr indent="0" marL="0">
              <a:buNone/>
            </a:pPr>
            <a:r>
              <a:rPr b="1" dirty="0" sz="4100" lang="en-US">
                <a:solidFill>
                  <a:srgbClr val="2507D7"/>
                </a:solidFill>
                <a:latin typeface="Times New Roman" panose="02020603050405020304" pitchFamily="18" charset="0"/>
                <a:cs typeface="Times New Roman" panose="02020603050405020304" pitchFamily="18" charset="0"/>
              </a:rPr>
              <a:t>Concepts of Community Health</a:t>
            </a:r>
          </a:p>
          <a:p>
            <a:r>
              <a:rPr dirty="0" sz="3800" lang="en-US">
                <a:latin typeface="Times New Roman" panose="02020603050405020304" pitchFamily="18" charset="0"/>
                <a:cs typeface="Times New Roman" panose="02020603050405020304" pitchFamily="18" charset="0"/>
              </a:rPr>
              <a:t>The community has been one of the most fruitful areas for improving the health of the people.</a:t>
            </a:r>
          </a:p>
          <a:p>
            <a:r>
              <a:rPr dirty="0" sz="3800" lang="en-US">
                <a:latin typeface="Times New Roman" panose="02020603050405020304" pitchFamily="18" charset="0"/>
                <a:cs typeface="Times New Roman" panose="02020603050405020304" pitchFamily="18" charset="0"/>
              </a:rPr>
              <a:t>It is a major fact that social, physical and cultural aspects of the community have a major influence on the health of the individual. </a:t>
            </a:r>
          </a:p>
          <a:p>
            <a:pPr lvl="1"/>
            <a:r>
              <a:rPr dirty="0" sz="3600" lang="en-US">
                <a:latin typeface="Times New Roman" panose="02020603050405020304" pitchFamily="18" charset="0"/>
                <a:cs typeface="Times New Roman" panose="02020603050405020304" pitchFamily="18" charset="0"/>
              </a:rPr>
              <a:t>The </a:t>
            </a:r>
            <a:r>
              <a:rPr b="1" dirty="0" sz="3600" lang="en-US">
                <a:latin typeface="Times New Roman" panose="02020603050405020304" pitchFamily="18" charset="0"/>
                <a:cs typeface="Times New Roman" panose="02020603050405020304" pitchFamily="18" charset="0"/>
              </a:rPr>
              <a:t>social environment </a:t>
            </a:r>
            <a:r>
              <a:rPr dirty="0" sz="3600" lang="en-US">
                <a:latin typeface="Times New Roman" panose="02020603050405020304" pitchFamily="18" charset="0"/>
                <a:cs typeface="Times New Roman" panose="02020603050405020304" pitchFamily="18" charset="0"/>
              </a:rPr>
              <a:t>is important since social problems and social supports are directly related to physical and mental illness.</a:t>
            </a:r>
          </a:p>
          <a:p>
            <a:pPr lvl="1"/>
            <a:r>
              <a:rPr dirty="0" sz="3600" lang="en-US">
                <a:latin typeface="Times New Roman" panose="02020603050405020304" pitchFamily="18" charset="0"/>
                <a:cs typeface="Times New Roman" panose="02020603050405020304" pitchFamily="18" charset="0"/>
              </a:rPr>
              <a:t> The </a:t>
            </a:r>
            <a:r>
              <a:rPr b="1" dirty="0" sz="3600" lang="en-US">
                <a:latin typeface="Times New Roman" panose="02020603050405020304" pitchFamily="18" charset="0"/>
                <a:cs typeface="Times New Roman" panose="02020603050405020304" pitchFamily="18" charset="0"/>
              </a:rPr>
              <a:t>physical environment </a:t>
            </a:r>
            <a:r>
              <a:rPr dirty="0" sz="3600" lang="en-US">
                <a:latin typeface="Times New Roman" panose="02020603050405020304" pitchFamily="18" charset="0"/>
                <a:cs typeface="Times New Roman" panose="02020603050405020304" pitchFamily="18" charset="0"/>
              </a:rPr>
              <a:t>is vital since physical problems like air, water and soil pollution leads to various diseases in human beings. </a:t>
            </a:r>
          </a:p>
          <a:p>
            <a:pPr lvl="1"/>
            <a:r>
              <a:rPr dirty="0" sz="3600" lang="en-US">
                <a:latin typeface="Times New Roman" panose="02020603050405020304" pitchFamily="18" charset="0"/>
                <a:cs typeface="Times New Roman" panose="02020603050405020304" pitchFamily="18" charset="0"/>
              </a:rPr>
              <a:t>The </a:t>
            </a:r>
            <a:r>
              <a:rPr b="1" dirty="0" sz="3600" lang="en-US">
                <a:latin typeface="Times New Roman" panose="02020603050405020304" pitchFamily="18" charset="0"/>
                <a:cs typeface="Times New Roman" panose="02020603050405020304" pitchFamily="18" charset="0"/>
              </a:rPr>
              <a:t>cultural environment </a:t>
            </a:r>
            <a:r>
              <a:rPr dirty="0" sz="3600" lang="en-US">
                <a:latin typeface="Times New Roman" panose="02020603050405020304" pitchFamily="18" charset="0"/>
                <a:cs typeface="Times New Roman" panose="02020603050405020304" pitchFamily="18" charset="0"/>
              </a:rPr>
              <a:t>includes food patterns and lifestyles which have a major impact on health.</a:t>
            </a:r>
          </a:p>
          <a:p>
            <a:r>
              <a:rPr dirty="0" sz="3800" lang="en-US">
                <a:latin typeface="Times New Roman" panose="02020603050405020304" pitchFamily="18" charset="0"/>
                <a:cs typeface="Times New Roman" panose="02020603050405020304" pitchFamily="18" charset="0"/>
              </a:rPr>
              <a:t>The health care professionals must actively consider the influence of the community on the health status of the patient and be involved in influencing the structure and functioning of the systems within the community.</a:t>
            </a:r>
            <a:br>
              <a:rPr dirty="0" sz="3800" lang="en-US"/>
            </a:br>
            <a:endParaRPr dirty="0" sz="380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712" name="Title 1"/>
          <p:cNvSpPr>
            <a:spLocks noGrp="1"/>
          </p:cNvSpPr>
          <p:nvPr>
            <p:ph type="title"/>
          </p:nvPr>
        </p:nvSpPr>
        <p:spPr>
          <a:xfrm>
            <a:off x="628650" y="0"/>
            <a:ext cx="7886700" cy="1198179"/>
          </a:xfrm>
        </p:spPr>
        <p:txBody>
          <a:bodyPr>
            <a:normAutofit/>
          </a:bodyPr>
          <a:p>
            <a:r>
              <a:rPr b="1" dirty="0" lang="en-US">
                <a:solidFill>
                  <a:srgbClr val="FF0000"/>
                </a:solidFill>
                <a:latin typeface="Times New Roman" panose="02020603050405020304" pitchFamily="18" charset="0"/>
                <a:cs typeface="Times New Roman" panose="02020603050405020304" pitchFamily="18" charset="0"/>
              </a:rPr>
              <a:t>Family Health </a:t>
            </a:r>
          </a:p>
        </p:txBody>
      </p:sp>
      <p:sp>
        <p:nvSpPr>
          <p:cNvPr id="1048713" name="Content Placeholder 2"/>
          <p:cNvSpPr>
            <a:spLocks noGrp="1"/>
          </p:cNvSpPr>
          <p:nvPr>
            <p:ph idx="1"/>
          </p:nvPr>
        </p:nvSpPr>
        <p:spPr>
          <a:xfrm>
            <a:off x="173421" y="1198179"/>
            <a:ext cx="8797158" cy="5549462"/>
          </a:xfrm>
        </p:spPr>
        <p:txBody>
          <a:bodyPr>
            <a:normAutofit lnSpcReduction="10000"/>
          </a:bodyPr>
          <a:p>
            <a:pPr indent="0" marL="0">
              <a:buNone/>
            </a:pPr>
            <a:r>
              <a:rPr b="1" dirty="0" lang="en-US">
                <a:latin typeface="Times New Roman" panose="02020603050405020304" pitchFamily="18" charset="0"/>
                <a:cs typeface="Times New Roman" panose="02020603050405020304" pitchFamily="18" charset="0"/>
              </a:rPr>
              <a:t>The Family</a:t>
            </a:r>
          </a:p>
          <a:p>
            <a:r>
              <a:rPr dirty="0" lang="en-US">
                <a:latin typeface="Times New Roman" panose="02020603050405020304" pitchFamily="18" charset="0"/>
                <a:cs typeface="Times New Roman" panose="02020603050405020304" pitchFamily="18" charset="0"/>
              </a:rPr>
              <a:t>The family is the smallest recognized group of individuals in a community. </a:t>
            </a:r>
          </a:p>
          <a:p>
            <a:r>
              <a:rPr dirty="0" lang="en-US">
                <a:latin typeface="Times New Roman" panose="02020603050405020304" pitchFamily="18" charset="0"/>
                <a:cs typeface="Times New Roman" panose="02020603050405020304" pitchFamily="18" charset="0"/>
              </a:rPr>
              <a:t>It begins with a marriage union in which husbands and wives have certain rights and obligations. </a:t>
            </a:r>
          </a:p>
          <a:p>
            <a:r>
              <a:rPr dirty="0" lang="en-US">
                <a:latin typeface="Times New Roman" panose="02020603050405020304" pitchFamily="18" charset="0"/>
                <a:cs typeface="Times New Roman" panose="02020603050405020304" pitchFamily="18" charset="0"/>
              </a:rPr>
              <a:t>It is one of the oldest institutions that mankind has known.</a:t>
            </a:r>
          </a:p>
          <a:p>
            <a:r>
              <a:rPr dirty="0" lang="en-US">
                <a:latin typeface="Times New Roman" panose="02020603050405020304" pitchFamily="18" charset="0"/>
                <a:cs typeface="Times New Roman" panose="02020603050405020304" pitchFamily="18" charset="0"/>
              </a:rPr>
              <a:t>The family is a group of two or more persons, who share emotional bonds and material things, usually live in the same household, are related by blood, marriage or adoption, and sexual relationship is socially approved for the parents. </a:t>
            </a:r>
            <a:br>
              <a:rPr dirty="0" lang="en-US"/>
            </a:br>
            <a:r>
              <a:rPr dirty="0" lang="en-US"/>
              <a:t> </a:t>
            </a:r>
            <a:br>
              <a:rPr dirty="0" lang="en-US"/>
            </a:br>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714" name="Title 1"/>
          <p:cNvSpPr>
            <a:spLocks noGrp="1"/>
          </p:cNvSpPr>
          <p:nvPr>
            <p:ph type="title"/>
          </p:nvPr>
        </p:nvSpPr>
        <p:spPr/>
        <p:txBody>
          <a:bodyPr/>
          <a:p>
            <a:r>
              <a:rPr dirty="0" lang="en-US"/>
              <a:t>  </a:t>
            </a:r>
          </a:p>
        </p:txBody>
      </p:sp>
      <p:sp>
        <p:nvSpPr>
          <p:cNvPr id="1048715" name="Content Placeholder 2"/>
          <p:cNvSpPr>
            <a:spLocks noGrp="1"/>
          </p:cNvSpPr>
          <p:nvPr>
            <p:ph idx="1"/>
          </p:nvPr>
        </p:nvSpPr>
        <p:spPr>
          <a:xfrm>
            <a:off x="126123" y="110358"/>
            <a:ext cx="8844455" cy="6605751"/>
          </a:xfrm>
        </p:spPr>
        <p:txBody>
          <a:bodyPr>
            <a:normAutofit fontScale="87500" lnSpcReduction="10000"/>
          </a:bodyPr>
          <a:p>
            <a:r>
              <a:rPr dirty="0" lang="en-US">
                <a:latin typeface="Times New Roman" panose="02020603050405020304" pitchFamily="18" charset="0"/>
                <a:cs typeface="Times New Roman" panose="02020603050405020304" pitchFamily="18" charset="0"/>
              </a:rPr>
              <a:t>The family provides love, security and a sense of belonging for individuals from the time they are born. </a:t>
            </a:r>
          </a:p>
          <a:p>
            <a:r>
              <a:rPr dirty="0" lang="en-US">
                <a:latin typeface="Times New Roman" panose="02020603050405020304" pitchFamily="18" charset="0"/>
                <a:cs typeface="Times New Roman" panose="02020603050405020304" pitchFamily="18" charset="0"/>
              </a:rPr>
              <a:t>Many of a person’s characteristics are influenced by their family. For example, a child learns from their family what behavior is acceptable in the community and the language</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the parents speak. </a:t>
            </a:r>
          </a:p>
          <a:p>
            <a:r>
              <a:rPr dirty="0" lang="en-US">
                <a:latin typeface="Times New Roman" panose="02020603050405020304" pitchFamily="18" charset="0"/>
                <a:cs typeface="Times New Roman" panose="02020603050405020304" pitchFamily="18" charset="0"/>
              </a:rPr>
              <a:t>Families have a strong influence on what each member does.</a:t>
            </a:r>
          </a:p>
          <a:p>
            <a:pPr lvl="1"/>
            <a:r>
              <a:rPr dirty="0" lang="en-US">
                <a:latin typeface="Times New Roman" panose="02020603050405020304" pitchFamily="18" charset="0"/>
                <a:cs typeface="Times New Roman" panose="02020603050405020304" pitchFamily="18" charset="0"/>
              </a:rPr>
              <a:t>Often there is an important figure in the family who makes the decisions or whose opinions are highly valued. </a:t>
            </a:r>
          </a:p>
          <a:p>
            <a:r>
              <a:rPr dirty="0" lang="en-US">
                <a:latin typeface="Times New Roman" panose="02020603050405020304" pitchFamily="18" charset="0"/>
                <a:cs typeface="Times New Roman" panose="02020603050405020304" pitchFamily="18" charset="0"/>
              </a:rPr>
              <a:t>The opinion of people in the family may be more important to a person than the opinion of a health worker. </a:t>
            </a:r>
          </a:p>
          <a:p>
            <a:pPr lvl="1"/>
            <a:r>
              <a:rPr dirty="0" lang="en-US">
                <a:latin typeface="Times New Roman" panose="02020603050405020304" pitchFamily="18" charset="0"/>
                <a:cs typeface="Times New Roman" panose="02020603050405020304" pitchFamily="18" charset="0"/>
              </a:rPr>
              <a:t>This has important effects on health behavior and the use of health services. </a:t>
            </a:r>
          </a:p>
          <a:p>
            <a:pPr lvl="1"/>
            <a:r>
              <a:rPr dirty="0" lang="en-US">
                <a:latin typeface="Times New Roman" panose="02020603050405020304" pitchFamily="18" charset="0"/>
                <a:cs typeface="Times New Roman" panose="02020603050405020304" pitchFamily="18" charset="0"/>
              </a:rPr>
              <a:t>For example, in some communities women may not be free to go to or take their children to a health center, even if they want to, because their husbands do not allow them. </a:t>
            </a:r>
          </a:p>
          <a:p>
            <a:r>
              <a:rPr dirty="0" lang="en-US">
                <a:latin typeface="Times New Roman" panose="02020603050405020304" pitchFamily="18" charset="0"/>
                <a:cs typeface="Times New Roman" panose="02020603050405020304" pitchFamily="18" charset="0"/>
              </a:rPr>
              <a:t>These are important things to remember when you advise individuals about a health problem. </a:t>
            </a: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716" name="Title 1"/>
          <p:cNvSpPr>
            <a:spLocks noGrp="1"/>
          </p:cNvSpPr>
          <p:nvPr>
            <p:ph type="title"/>
          </p:nvPr>
        </p:nvSpPr>
        <p:spPr/>
        <p:txBody>
          <a:bodyPr/>
          <a:p>
            <a:r>
              <a:rPr dirty="0" lang="en-US"/>
              <a:t>  </a:t>
            </a:r>
          </a:p>
        </p:txBody>
      </p:sp>
      <p:sp>
        <p:nvSpPr>
          <p:cNvPr id="1048717" name="Content Placeholder 2"/>
          <p:cNvSpPr>
            <a:spLocks noGrp="1"/>
          </p:cNvSpPr>
          <p:nvPr>
            <p:ph idx="1"/>
          </p:nvPr>
        </p:nvSpPr>
        <p:spPr>
          <a:xfrm>
            <a:off x="173421" y="157655"/>
            <a:ext cx="8781393" cy="6542690"/>
          </a:xfrm>
        </p:spPr>
        <p:txBody>
          <a:bodyPr>
            <a:normAutofit fontScale="87500" lnSpcReduction="10000"/>
          </a:bodyPr>
          <a:p>
            <a:pPr indent="0" marL="0">
              <a:buNone/>
            </a:pPr>
            <a:r>
              <a:rPr b="1" dirty="0" lang="en-US">
                <a:latin typeface="Times New Roman" panose="02020603050405020304" pitchFamily="18" charset="0"/>
                <a:cs typeface="Times New Roman" panose="02020603050405020304" pitchFamily="18" charset="0"/>
              </a:rPr>
              <a:t>Types of Families</a:t>
            </a:r>
          </a:p>
          <a:p>
            <a:r>
              <a:rPr b="1" dirty="0" lang="en-US">
                <a:latin typeface="Times New Roman" panose="02020603050405020304" pitchFamily="18" charset="0"/>
                <a:cs typeface="Times New Roman" panose="02020603050405020304" pitchFamily="18" charset="0"/>
              </a:rPr>
              <a:t>The Nuclear Family</a:t>
            </a:r>
          </a:p>
          <a:p>
            <a:pPr lvl="1"/>
            <a:r>
              <a:rPr dirty="0" lang="en-US">
                <a:latin typeface="Times New Roman" panose="02020603050405020304" pitchFamily="18" charset="0"/>
                <a:cs typeface="Times New Roman" panose="02020603050405020304" pitchFamily="18" charset="0"/>
              </a:rPr>
              <a:t>This consists of a husband and a wife with or without children. </a:t>
            </a:r>
          </a:p>
          <a:p>
            <a:pPr lvl="1"/>
            <a:r>
              <a:rPr dirty="0" lang="en-US">
                <a:latin typeface="Times New Roman" panose="02020603050405020304" pitchFamily="18" charset="0"/>
                <a:cs typeface="Times New Roman" panose="02020603050405020304" pitchFamily="18" charset="0"/>
              </a:rPr>
              <a:t>This type of family brings forth children (family of procreation). </a:t>
            </a:r>
          </a:p>
          <a:p>
            <a:pPr lvl="1"/>
            <a:r>
              <a:rPr dirty="0" lang="en-US">
                <a:latin typeface="Times New Roman" panose="02020603050405020304" pitchFamily="18" charset="0"/>
                <a:cs typeface="Times New Roman" panose="02020603050405020304" pitchFamily="18" charset="0"/>
              </a:rPr>
              <a:t>Children born in this family consider it to be the family of their origin.</a:t>
            </a:r>
          </a:p>
          <a:p>
            <a:r>
              <a:rPr b="1" dirty="0" lang="en-US">
                <a:latin typeface="Times New Roman" panose="02020603050405020304" pitchFamily="18" charset="0"/>
                <a:cs typeface="Times New Roman" panose="02020603050405020304" pitchFamily="18" charset="0"/>
              </a:rPr>
              <a:t>The Extended Family</a:t>
            </a:r>
          </a:p>
          <a:p>
            <a:pPr lvl="1"/>
            <a:r>
              <a:rPr dirty="0" lang="en-US">
                <a:latin typeface="Times New Roman" panose="02020603050405020304" pitchFamily="18" charset="0"/>
                <a:cs typeface="Times New Roman" panose="02020603050405020304" pitchFamily="18" charset="0"/>
              </a:rPr>
              <a:t>This is also called a joint extended family. </a:t>
            </a:r>
          </a:p>
          <a:p>
            <a:pPr lvl="1"/>
            <a:r>
              <a:rPr dirty="0" lang="en-US">
                <a:latin typeface="Times New Roman" panose="02020603050405020304" pitchFamily="18" charset="0"/>
                <a:cs typeface="Times New Roman" panose="02020603050405020304" pitchFamily="18" charset="0"/>
              </a:rPr>
              <a:t>This family includes members of nuclear families and other relatives, aunts, uncles, cousins, nephews and grandparents.</a:t>
            </a:r>
          </a:p>
          <a:p>
            <a:r>
              <a:rPr b="1" dirty="0" lang="en-US">
                <a:latin typeface="Times New Roman" panose="02020603050405020304" pitchFamily="18" charset="0"/>
                <a:cs typeface="Times New Roman" panose="02020603050405020304" pitchFamily="18" charset="0"/>
              </a:rPr>
              <a:t>Single Parent Family</a:t>
            </a:r>
          </a:p>
          <a:p>
            <a:pPr lvl="1"/>
            <a:r>
              <a:rPr dirty="0" lang="en-US">
                <a:latin typeface="Times New Roman" panose="02020603050405020304" pitchFamily="18" charset="0"/>
                <a:cs typeface="Times New Roman" panose="02020603050405020304" pitchFamily="18" charset="0"/>
              </a:rPr>
              <a:t>This is formed when one parent brings up children alone either because of divorce, separation, death or desertion of their spouse.</a:t>
            </a:r>
          </a:p>
          <a:p>
            <a:r>
              <a:rPr b="1" dirty="0" lang="en-US">
                <a:latin typeface="Times New Roman" panose="02020603050405020304" pitchFamily="18" charset="0"/>
                <a:cs typeface="Times New Roman" panose="02020603050405020304" pitchFamily="18" charset="0"/>
              </a:rPr>
              <a:t>The Blended Family</a:t>
            </a:r>
          </a:p>
          <a:p>
            <a:pPr lvl="1"/>
            <a:r>
              <a:rPr dirty="0" sz="2600" lang="en-US">
                <a:latin typeface="Times New Roman" panose="02020603050405020304" pitchFamily="18" charset="0"/>
                <a:cs typeface="Times New Roman" panose="02020603050405020304" pitchFamily="18" charset="0"/>
              </a:rPr>
              <a:t>This type of family is formed when husband and wife bring into the new marriage unrelated children from their previous marriages. </a:t>
            </a:r>
          </a:p>
          <a:p>
            <a:pPr lvl="1"/>
            <a:r>
              <a:rPr dirty="0" sz="2600" lang="en-US">
                <a:latin typeface="Times New Roman" panose="02020603050405020304" pitchFamily="18" charset="0"/>
                <a:cs typeface="Times New Roman" panose="02020603050405020304" pitchFamily="18" charset="0"/>
              </a:rPr>
              <a:t>Cohabitation and homosexual marriages are also referred to as blended families.</a:t>
            </a:r>
            <a:endParaRPr dirty="0" sz="260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718" name="Title 1"/>
          <p:cNvSpPr>
            <a:spLocks noGrp="1"/>
          </p:cNvSpPr>
          <p:nvPr>
            <p:ph type="title"/>
          </p:nvPr>
        </p:nvSpPr>
        <p:spPr/>
        <p:txBody>
          <a:bodyPr/>
          <a:p>
            <a:r>
              <a:rPr dirty="0" lang="en-US"/>
              <a:t>  </a:t>
            </a:r>
          </a:p>
        </p:txBody>
      </p:sp>
      <p:sp>
        <p:nvSpPr>
          <p:cNvPr id="1048719" name="Content Placeholder 2"/>
          <p:cNvSpPr>
            <a:spLocks noGrp="1"/>
          </p:cNvSpPr>
          <p:nvPr>
            <p:ph idx="1"/>
          </p:nvPr>
        </p:nvSpPr>
        <p:spPr>
          <a:xfrm>
            <a:off x="189186" y="157654"/>
            <a:ext cx="8765628" cy="6558455"/>
          </a:xfrm>
        </p:spPr>
        <p:txBody>
          <a:bodyPr>
            <a:normAutofit fontScale="92857" lnSpcReduction="10000"/>
          </a:bodyPr>
          <a:p>
            <a:pPr indent="0" marL="0">
              <a:buNone/>
            </a:pPr>
            <a:r>
              <a:rPr b="1" dirty="0" lang="en-US">
                <a:latin typeface="Times New Roman" panose="02020603050405020304" pitchFamily="18" charset="0"/>
                <a:cs typeface="Times New Roman" panose="02020603050405020304" pitchFamily="18" charset="0"/>
              </a:rPr>
              <a:t>Functions of the Family</a:t>
            </a:r>
          </a:p>
          <a:p>
            <a:r>
              <a:rPr dirty="0" lang="en-US">
                <a:latin typeface="Times New Roman" panose="02020603050405020304" pitchFamily="18" charset="0"/>
                <a:cs typeface="Times New Roman" panose="02020603050405020304" pitchFamily="18" charset="0"/>
              </a:rPr>
              <a:t>Bringing about a sense of togetherness and a balance between individual and shared (mutual) action by each family member; nurturance and trust; stability and integrity of the group; interdependence and the ability to meet demands for survival and development</a:t>
            </a:r>
          </a:p>
          <a:p>
            <a:r>
              <a:rPr dirty="0" lang="en-US">
                <a:latin typeface="Times New Roman" panose="02020603050405020304" pitchFamily="18" charset="0"/>
                <a:cs typeface="Times New Roman" panose="02020603050405020304" pitchFamily="18" charset="0"/>
              </a:rPr>
              <a:t>Socializing its members into the larger community</a:t>
            </a:r>
          </a:p>
          <a:p>
            <a:r>
              <a:rPr dirty="0" lang="en-US">
                <a:latin typeface="Times New Roman" panose="02020603050405020304" pitchFamily="18" charset="0"/>
                <a:cs typeface="Times New Roman" panose="02020603050405020304" pitchFamily="18" charset="0"/>
              </a:rPr>
              <a:t>Teaching respect for individual members and their property. This includes respect for differences among</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the family members and others</a:t>
            </a:r>
          </a:p>
          <a:p>
            <a:r>
              <a:rPr dirty="0" lang="en-US">
                <a:latin typeface="Times New Roman" panose="02020603050405020304" pitchFamily="18" charset="0"/>
                <a:cs typeface="Times New Roman" panose="02020603050405020304" pitchFamily="18" charset="0"/>
              </a:rPr>
              <a:t>Teaching tolerance, fairness and a sense of right or wrong among its members and others</a:t>
            </a:r>
          </a:p>
          <a:p>
            <a:r>
              <a:rPr dirty="0" lang="en-US">
                <a:latin typeface="Times New Roman" panose="02020603050405020304" pitchFamily="18" charset="0"/>
                <a:cs typeface="Times New Roman" panose="02020603050405020304" pitchFamily="18" charset="0"/>
              </a:rPr>
              <a:t>Caring for its members and developing a sense of trust between and among its members</a:t>
            </a:r>
          </a:p>
          <a:p>
            <a:r>
              <a:rPr dirty="0" lang="en-US">
                <a:latin typeface="Times New Roman" panose="02020603050405020304" pitchFamily="18" charset="0"/>
                <a:cs typeface="Times New Roman" panose="02020603050405020304" pitchFamily="18" charset="0"/>
              </a:rPr>
              <a:t>Providing an environment for learning and internalizing individual and gender roles and responsibilities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720" name="Title 1"/>
          <p:cNvSpPr>
            <a:spLocks noGrp="1"/>
          </p:cNvSpPr>
          <p:nvPr>
            <p:ph type="title"/>
          </p:nvPr>
        </p:nvSpPr>
        <p:spPr/>
        <p:txBody>
          <a:bodyPr/>
          <a:p>
            <a:r>
              <a:rPr dirty="0" lang="en-US"/>
              <a:t>  </a:t>
            </a:r>
          </a:p>
        </p:txBody>
      </p:sp>
      <p:sp>
        <p:nvSpPr>
          <p:cNvPr id="1048721" name="Content Placeholder 2"/>
          <p:cNvSpPr>
            <a:spLocks noGrp="1"/>
          </p:cNvSpPr>
          <p:nvPr>
            <p:ph idx="1"/>
          </p:nvPr>
        </p:nvSpPr>
        <p:spPr>
          <a:xfrm>
            <a:off x="362607" y="614854"/>
            <a:ext cx="8481848" cy="6038193"/>
          </a:xfrm>
        </p:spPr>
        <p:txBody>
          <a:bodyPr>
            <a:normAutofit fontScale="92857" lnSpcReduction="20000"/>
          </a:bodyPr>
          <a:p>
            <a:r>
              <a:rPr dirty="0" lang="en-US">
                <a:latin typeface="Times New Roman" panose="02020603050405020304" pitchFamily="18" charset="0"/>
                <a:cs typeface="Times New Roman" panose="02020603050405020304" pitchFamily="18" charset="0"/>
              </a:rPr>
              <a:t>Inducing its members to its religious faith and teaching respect and tolerance for religious differences</a:t>
            </a:r>
          </a:p>
          <a:p>
            <a:r>
              <a:rPr dirty="0" lang="en-US">
                <a:latin typeface="Times New Roman" panose="02020603050405020304" pitchFamily="18" charset="0"/>
                <a:cs typeface="Times New Roman" panose="02020603050405020304" pitchFamily="18" charset="0"/>
              </a:rPr>
              <a:t>Sharing leisure and recreation together</a:t>
            </a:r>
          </a:p>
          <a:p>
            <a:r>
              <a:rPr dirty="0" lang="en-US">
                <a:latin typeface="Times New Roman" panose="02020603050405020304" pitchFamily="18" charset="0"/>
                <a:cs typeface="Times New Roman" panose="02020603050405020304" pitchFamily="18" charset="0"/>
              </a:rPr>
              <a:t>Seeking external help from the community for itself and its members</a:t>
            </a:r>
          </a:p>
          <a:p>
            <a:r>
              <a:rPr dirty="0" lang="en-US">
                <a:latin typeface="Times New Roman" panose="02020603050405020304" pitchFamily="18" charset="0"/>
                <a:cs typeface="Times New Roman" panose="02020603050405020304" pitchFamily="18" charset="0"/>
              </a:rPr>
              <a:t>Providing security and refuge for its members in times of need</a:t>
            </a:r>
          </a:p>
          <a:p>
            <a:r>
              <a:rPr dirty="0" lang="en-US">
                <a:latin typeface="Times New Roman" panose="02020603050405020304" pitchFamily="18" charset="0"/>
                <a:cs typeface="Times New Roman" panose="02020603050405020304" pitchFamily="18" charset="0"/>
              </a:rPr>
              <a:t>Providing a socially sanctioned environment for sexual expression amongst married adults</a:t>
            </a:r>
          </a:p>
          <a:p>
            <a:r>
              <a:rPr dirty="0" lang="en-US">
                <a:latin typeface="Times New Roman" panose="02020603050405020304" pitchFamily="18" charset="0"/>
                <a:cs typeface="Times New Roman" panose="02020603050405020304" pitchFamily="18" charset="0"/>
              </a:rPr>
              <a:t>Seeking health care for its sick members and providing nursing care for its sick, disabled or dependent members</a:t>
            </a:r>
          </a:p>
          <a:p>
            <a:r>
              <a:rPr dirty="0" lang="en-US">
                <a:latin typeface="Times New Roman" panose="02020603050405020304" pitchFamily="18" charset="0"/>
                <a:cs typeface="Times New Roman" panose="02020603050405020304" pitchFamily="18" charset="0"/>
              </a:rPr>
              <a:t>Maintaining a healthy home environment conducive to the development of its members</a:t>
            </a:r>
          </a:p>
          <a:p>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722" name="Title 1"/>
          <p:cNvSpPr>
            <a:spLocks noGrp="1"/>
          </p:cNvSpPr>
          <p:nvPr>
            <p:ph type="title"/>
          </p:nvPr>
        </p:nvSpPr>
        <p:spPr/>
        <p:txBody>
          <a:bodyPr/>
          <a:p>
            <a:r>
              <a:rPr dirty="0" lang="en-US"/>
              <a:t>  </a:t>
            </a:r>
          </a:p>
        </p:txBody>
      </p:sp>
      <p:sp>
        <p:nvSpPr>
          <p:cNvPr id="1048723" name="Content Placeholder 2"/>
          <p:cNvSpPr>
            <a:spLocks noGrp="1"/>
          </p:cNvSpPr>
          <p:nvPr>
            <p:ph idx="1"/>
          </p:nvPr>
        </p:nvSpPr>
        <p:spPr>
          <a:xfrm>
            <a:off x="173421" y="173421"/>
            <a:ext cx="8797158" cy="6526924"/>
          </a:xfrm>
        </p:spPr>
        <p:txBody>
          <a:bodyPr>
            <a:normAutofit lnSpcReduction="10000"/>
          </a:bodyPr>
          <a:p>
            <a:pPr indent="0" marL="0">
              <a:buNone/>
            </a:pPr>
            <a:r>
              <a:rPr b="1" dirty="0" lang="en-US">
                <a:latin typeface="Times New Roman" panose="02020603050405020304" pitchFamily="18" charset="0"/>
                <a:cs typeface="Times New Roman" panose="02020603050405020304" pitchFamily="18" charset="0"/>
              </a:rPr>
              <a:t>Factors Affecting Family Health</a:t>
            </a:r>
          </a:p>
          <a:p>
            <a:r>
              <a:rPr b="1" dirty="0" lang="en-US">
                <a:latin typeface="Times New Roman" panose="02020603050405020304" pitchFamily="18" charset="0"/>
                <a:cs typeface="Times New Roman" panose="02020603050405020304" pitchFamily="18" charset="0"/>
              </a:rPr>
              <a:t>Internal Factors</a:t>
            </a:r>
          </a:p>
          <a:p>
            <a:pPr lvl="1"/>
            <a:r>
              <a:rPr dirty="0" sz="2800" lang="en-US">
                <a:latin typeface="Times New Roman" panose="02020603050405020304" pitchFamily="18" charset="0"/>
                <a:cs typeface="Times New Roman" panose="02020603050405020304" pitchFamily="18" charset="0"/>
              </a:rPr>
              <a:t>Family size</a:t>
            </a:r>
          </a:p>
          <a:p>
            <a:pPr lvl="1"/>
            <a:r>
              <a:rPr dirty="0" sz="2800" lang="en-US">
                <a:latin typeface="Times New Roman" panose="02020603050405020304" pitchFamily="18" charset="0"/>
                <a:cs typeface="Times New Roman" panose="02020603050405020304" pitchFamily="18" charset="0"/>
              </a:rPr>
              <a:t>Structure</a:t>
            </a:r>
          </a:p>
          <a:p>
            <a:pPr lvl="1"/>
            <a:r>
              <a:rPr dirty="0" sz="2800" lang="en-US">
                <a:latin typeface="Times New Roman" panose="02020603050405020304" pitchFamily="18" charset="0"/>
                <a:cs typeface="Times New Roman" panose="02020603050405020304" pitchFamily="18" charset="0"/>
              </a:rPr>
              <a:t>Type, members</a:t>
            </a:r>
          </a:p>
          <a:p>
            <a:pPr lvl="1"/>
            <a:r>
              <a:rPr dirty="0" sz="2800" lang="en-US">
                <a:latin typeface="Times New Roman" panose="02020603050405020304" pitchFamily="18" charset="0"/>
                <a:cs typeface="Times New Roman" panose="02020603050405020304" pitchFamily="18" charset="0"/>
              </a:rPr>
              <a:t>Relationship</a:t>
            </a:r>
          </a:p>
          <a:p>
            <a:pPr lvl="1"/>
            <a:r>
              <a:rPr dirty="0" sz="2800" lang="en-US">
                <a:latin typeface="Times New Roman" panose="02020603050405020304" pitchFamily="18" charset="0"/>
                <a:cs typeface="Times New Roman" panose="02020603050405020304" pitchFamily="18" charset="0"/>
              </a:rPr>
              <a:t>Biological characteristics and values</a:t>
            </a:r>
          </a:p>
          <a:p>
            <a:r>
              <a:rPr b="1" dirty="0" lang="en-US">
                <a:latin typeface="Times New Roman" panose="02020603050405020304" pitchFamily="18" charset="0"/>
                <a:cs typeface="Times New Roman" panose="02020603050405020304" pitchFamily="18" charset="0"/>
              </a:rPr>
              <a:t>External Factors</a:t>
            </a:r>
          </a:p>
          <a:p>
            <a:pPr lvl="1"/>
            <a:r>
              <a:rPr dirty="0" sz="2800" lang="en-US">
                <a:latin typeface="Times New Roman" panose="02020603050405020304" pitchFamily="18" charset="0"/>
                <a:cs typeface="Times New Roman" panose="02020603050405020304" pitchFamily="18" charset="0"/>
              </a:rPr>
              <a:t>Family locality</a:t>
            </a:r>
          </a:p>
          <a:p>
            <a:pPr lvl="1"/>
            <a:r>
              <a:rPr dirty="0" sz="2800" lang="en-US">
                <a:latin typeface="Times New Roman" panose="02020603050405020304" pitchFamily="18" charset="0"/>
                <a:cs typeface="Times New Roman" panose="02020603050405020304" pitchFamily="18" charset="0"/>
              </a:rPr>
              <a:t>Terrain</a:t>
            </a:r>
          </a:p>
          <a:p>
            <a:pPr lvl="1"/>
            <a:r>
              <a:rPr dirty="0" sz="2800" lang="en-US">
                <a:latin typeface="Times New Roman" panose="02020603050405020304" pitchFamily="18" charset="0"/>
                <a:cs typeface="Times New Roman" panose="02020603050405020304" pitchFamily="18" charset="0"/>
              </a:rPr>
              <a:t>Climate</a:t>
            </a:r>
          </a:p>
          <a:p>
            <a:pPr lvl="1"/>
            <a:r>
              <a:rPr dirty="0" sz="2800" lang="en-US">
                <a:latin typeface="Times New Roman" panose="02020603050405020304" pitchFamily="18" charset="0"/>
                <a:cs typeface="Times New Roman" panose="02020603050405020304" pitchFamily="18" charset="0"/>
              </a:rPr>
              <a:t>Water supply</a:t>
            </a:r>
          </a:p>
          <a:p>
            <a:pPr lvl="1"/>
            <a:r>
              <a:rPr dirty="0" sz="2800" lang="en-US">
                <a:latin typeface="Times New Roman" panose="02020603050405020304" pitchFamily="18" charset="0"/>
                <a:cs typeface="Times New Roman" panose="02020603050405020304" pitchFamily="18" charset="0"/>
              </a:rPr>
              <a:t>Air</a:t>
            </a:r>
          </a:p>
          <a:p>
            <a:pPr lvl="1"/>
            <a:r>
              <a:rPr dirty="0" sz="2800" lang="en-US">
                <a:latin typeface="Times New Roman" panose="02020603050405020304" pitchFamily="18" charset="0"/>
                <a:cs typeface="Times New Roman" panose="02020603050405020304" pitchFamily="18" charset="0"/>
              </a:rPr>
              <a:t>Biological environment (insects, rodents, etc.)</a:t>
            </a:r>
          </a:p>
          <a:p>
            <a:pPr lvl="1"/>
            <a:r>
              <a:rPr dirty="0" sz="2800" lang="en-US">
                <a:latin typeface="Times New Roman" panose="02020603050405020304" pitchFamily="18" charset="0"/>
                <a:cs typeface="Times New Roman" panose="02020603050405020304" pitchFamily="18" charset="0"/>
              </a:rPr>
              <a:t>Housing and residence</a:t>
            </a:r>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724" name="Title 1"/>
          <p:cNvSpPr>
            <a:spLocks noGrp="1"/>
          </p:cNvSpPr>
          <p:nvPr>
            <p:ph type="title"/>
          </p:nvPr>
        </p:nvSpPr>
        <p:spPr/>
        <p:txBody>
          <a:bodyPr/>
          <a:p>
            <a:r>
              <a:rPr dirty="0" lang="en-US"/>
              <a:t>  </a:t>
            </a:r>
          </a:p>
        </p:txBody>
      </p:sp>
      <p:sp>
        <p:nvSpPr>
          <p:cNvPr id="1048725" name="Content Placeholder 2"/>
          <p:cNvSpPr>
            <a:spLocks noGrp="1"/>
          </p:cNvSpPr>
          <p:nvPr>
            <p:ph idx="1"/>
          </p:nvPr>
        </p:nvSpPr>
        <p:spPr>
          <a:xfrm>
            <a:off x="141889" y="141890"/>
            <a:ext cx="8765627" cy="6542689"/>
          </a:xfrm>
        </p:spPr>
        <p:txBody>
          <a:bodyPr>
            <a:normAutofit/>
          </a:bodyPr>
          <a:p>
            <a:pPr indent="0" marL="0">
              <a:buNone/>
            </a:pPr>
            <a:r>
              <a:rPr b="1" dirty="0" sz="3200" lang="en-US">
                <a:solidFill>
                  <a:schemeClr val="accent1"/>
                </a:solidFill>
                <a:latin typeface="Times New Roman" panose="02020603050405020304" pitchFamily="18" charset="0"/>
                <a:cs typeface="Times New Roman" panose="02020603050405020304" pitchFamily="18" charset="0"/>
              </a:rPr>
              <a:t>The concept of family health care</a:t>
            </a:r>
          </a:p>
          <a:p>
            <a:r>
              <a:rPr dirty="0" lang="en-US">
                <a:latin typeface="Times New Roman" panose="02020603050405020304" pitchFamily="18" charset="0"/>
                <a:cs typeface="Times New Roman" panose="02020603050405020304" pitchFamily="18" charset="0"/>
              </a:rPr>
              <a:t>Family health care is a holistic approach to the achievement of wholesome health for the family.</a:t>
            </a:r>
          </a:p>
          <a:p>
            <a:endParaRPr b="1" dirty="0" lang="en-US">
              <a:latin typeface="Times New Roman" panose="02020603050405020304" pitchFamily="18" charset="0"/>
              <a:cs typeface="Times New Roman" panose="02020603050405020304" pitchFamily="18" charset="0"/>
            </a:endParaRPr>
          </a:p>
          <a:p>
            <a:pPr indent="0" marL="0">
              <a:buNone/>
            </a:pPr>
            <a:r>
              <a:rPr b="1" dirty="0" lang="en-US">
                <a:latin typeface="Times New Roman" panose="02020603050405020304" pitchFamily="18" charset="0"/>
                <a:cs typeface="Times New Roman" panose="02020603050405020304" pitchFamily="18" charset="0"/>
              </a:rPr>
              <a:t>Aims of Family Health Care</a:t>
            </a:r>
          </a:p>
          <a:p>
            <a:r>
              <a:rPr dirty="0" lang="en-US">
                <a:latin typeface="Times New Roman" panose="02020603050405020304" pitchFamily="18" charset="0"/>
                <a:cs typeface="Times New Roman" panose="02020603050405020304" pitchFamily="18" charset="0"/>
              </a:rPr>
              <a:t>Identifying and appraising health problems of the family</a:t>
            </a:r>
          </a:p>
          <a:p>
            <a:r>
              <a:rPr dirty="0" lang="en-US">
                <a:latin typeface="Times New Roman" panose="02020603050405020304" pitchFamily="18" charset="0"/>
                <a:cs typeface="Times New Roman" panose="02020603050405020304" pitchFamily="18" charset="0"/>
              </a:rPr>
              <a:t>Providing health education for the promotion of health and prevention of diseases</a:t>
            </a:r>
          </a:p>
          <a:p>
            <a:r>
              <a:rPr dirty="0" lang="en-US">
                <a:latin typeface="Times New Roman" panose="02020603050405020304" pitchFamily="18" charset="0"/>
                <a:cs typeface="Times New Roman" panose="02020603050405020304" pitchFamily="18" charset="0"/>
              </a:rPr>
              <a:t>Sharing health information with the family to enable members to understand and accept health problems </a:t>
            </a:r>
          </a:p>
          <a:p>
            <a:r>
              <a:rPr dirty="0" lang="en-US">
                <a:latin typeface="Times New Roman" panose="02020603050405020304" pitchFamily="18" charset="0"/>
                <a:cs typeface="Times New Roman" panose="02020603050405020304" pitchFamily="18" charset="0"/>
              </a:rPr>
              <a:t>Providing community health nursing services according to the needs of the family</a:t>
            </a:r>
          </a:p>
          <a:p>
            <a:pPr indent="0" marL="0">
              <a:buNone/>
            </a:pPr>
            <a:br>
              <a:rPr dirty="0" lang="en-US"/>
            </a:br>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726" name="Title 1"/>
          <p:cNvSpPr>
            <a:spLocks noGrp="1"/>
          </p:cNvSpPr>
          <p:nvPr>
            <p:ph type="title"/>
          </p:nvPr>
        </p:nvSpPr>
        <p:spPr/>
        <p:txBody>
          <a:bodyPr/>
          <a:p>
            <a:r>
              <a:rPr dirty="0" lang="en-US"/>
              <a:t>  </a:t>
            </a:r>
          </a:p>
        </p:txBody>
      </p:sp>
      <p:sp>
        <p:nvSpPr>
          <p:cNvPr id="1048727" name="Content Placeholder 2"/>
          <p:cNvSpPr>
            <a:spLocks noGrp="1"/>
          </p:cNvSpPr>
          <p:nvPr>
            <p:ph idx="1"/>
          </p:nvPr>
        </p:nvSpPr>
        <p:spPr>
          <a:xfrm>
            <a:off x="189185" y="189186"/>
            <a:ext cx="8781393" cy="6558455"/>
          </a:xfrm>
        </p:spPr>
        <p:txBody>
          <a:bodyPr>
            <a:normAutofit/>
          </a:bodyPr>
          <a:p>
            <a:r>
              <a:rPr dirty="0" lang="en-US">
                <a:latin typeface="Times New Roman" panose="02020603050405020304" pitchFamily="18" charset="0"/>
                <a:cs typeface="Times New Roman" panose="02020603050405020304" pitchFamily="18" charset="0"/>
              </a:rPr>
              <a:t>Helping the family to develop competence at assessing their health problems and at carrying out remedial health action through health education, instructions and demonstrations</a:t>
            </a:r>
          </a:p>
          <a:p>
            <a:r>
              <a:rPr dirty="0" lang="en-US">
                <a:latin typeface="Times New Roman" panose="02020603050405020304" pitchFamily="18" charset="0"/>
                <a:cs typeface="Times New Roman" panose="02020603050405020304" pitchFamily="18" charset="0"/>
              </a:rPr>
              <a:t>Contributing needed materials for personal and social development of family members</a:t>
            </a:r>
          </a:p>
          <a:p>
            <a:r>
              <a:rPr dirty="0" lang="en-US">
                <a:latin typeface="Times New Roman" panose="02020603050405020304" pitchFamily="18" charset="0"/>
                <a:cs typeface="Times New Roman" panose="02020603050405020304" pitchFamily="18" charset="0"/>
              </a:rPr>
              <a:t>Helping and encouraging the family members to utilize available resources to maintain all aspects of the health of</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the family </a:t>
            </a:r>
            <a:br>
              <a:rPr dirty="0" lang="en-US"/>
            </a:br>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728" name="Title 1"/>
          <p:cNvSpPr>
            <a:spLocks noGrp="1"/>
          </p:cNvSpPr>
          <p:nvPr>
            <p:ph type="title"/>
          </p:nvPr>
        </p:nvSpPr>
        <p:spPr/>
        <p:txBody>
          <a:bodyPr/>
          <a:p>
            <a:r>
              <a:rPr dirty="0" lang="en-US"/>
              <a:t>  </a:t>
            </a:r>
          </a:p>
        </p:txBody>
      </p:sp>
      <p:sp>
        <p:nvSpPr>
          <p:cNvPr id="1048729" name="Content Placeholder 2"/>
          <p:cNvSpPr>
            <a:spLocks noGrp="1"/>
          </p:cNvSpPr>
          <p:nvPr>
            <p:ph idx="1"/>
          </p:nvPr>
        </p:nvSpPr>
        <p:spPr>
          <a:xfrm>
            <a:off x="157655" y="141890"/>
            <a:ext cx="8765628" cy="6589986"/>
          </a:xfrm>
        </p:spPr>
        <p:txBody>
          <a:bodyPr>
            <a:normAutofit lnSpcReduction="10000"/>
          </a:bodyPr>
          <a:p>
            <a:pPr indent="0" marL="0">
              <a:buNone/>
            </a:pPr>
            <a:r>
              <a:rPr b="1" dirty="0" lang="en-US">
                <a:latin typeface="Times New Roman" panose="02020603050405020304" pitchFamily="18" charset="0"/>
                <a:cs typeface="Times New Roman" panose="02020603050405020304" pitchFamily="18" charset="0"/>
              </a:rPr>
              <a:t>Principles and Process of Family Health Care</a:t>
            </a:r>
          </a:p>
          <a:p>
            <a:pPr indent="0" marL="0">
              <a:buNone/>
            </a:pPr>
            <a:r>
              <a:rPr dirty="0" lang="en-US">
                <a:latin typeface="Times New Roman" panose="02020603050405020304" pitchFamily="18" charset="0"/>
                <a:cs typeface="Times New Roman" panose="02020603050405020304" pitchFamily="18" charset="0"/>
              </a:rPr>
              <a:t>In order for you to work successfully with a family and achieve your goals of promoting health and preventing disease, you must observe the following principles:</a:t>
            </a:r>
          </a:p>
          <a:p>
            <a:r>
              <a:rPr dirty="0" lang="en-US">
                <a:latin typeface="Times New Roman" panose="02020603050405020304" pitchFamily="18" charset="0"/>
                <a:cs typeface="Times New Roman" panose="02020603050405020304" pitchFamily="18" charset="0"/>
              </a:rPr>
              <a:t>Establish a good working relationship with the family</a:t>
            </a:r>
          </a:p>
          <a:p>
            <a:r>
              <a:rPr dirty="0" lang="en-US">
                <a:latin typeface="Times New Roman" panose="02020603050405020304" pitchFamily="18" charset="0"/>
                <a:cs typeface="Times New Roman" panose="02020603050405020304" pitchFamily="18" charset="0"/>
              </a:rPr>
              <a:t>Plan relevant health education and sharing of clear health messages, which will guide them on how to take care of themselves</a:t>
            </a:r>
          </a:p>
          <a:p>
            <a:r>
              <a:rPr dirty="0" lang="en-US">
                <a:latin typeface="Times New Roman" panose="02020603050405020304" pitchFamily="18" charset="0"/>
                <a:cs typeface="Times New Roman" panose="02020603050405020304" pitchFamily="18" charset="0"/>
              </a:rPr>
              <a:t>Gather relevant information about the family which will enable them to identify health problems and set priorities</a:t>
            </a:r>
          </a:p>
          <a:p>
            <a:r>
              <a:rPr dirty="0" lang="en-US">
                <a:latin typeface="Times New Roman" panose="02020603050405020304" pitchFamily="18" charset="0"/>
                <a:cs typeface="Times New Roman" panose="02020603050405020304" pitchFamily="18" charset="0"/>
              </a:rPr>
              <a:t>Provide need-based support and services to the family regardless of sex, age, income, and religion, in order to improve their health status</a:t>
            </a:r>
          </a:p>
          <a:p>
            <a:r>
              <a:rPr dirty="0" lang="en-US">
                <a:latin typeface="Times New Roman" panose="02020603050405020304" pitchFamily="18" charset="0"/>
                <a:cs typeface="Times New Roman" panose="02020603050405020304" pitchFamily="18" charset="0"/>
              </a:rPr>
              <a:t>Work in collaboration with other health service agencies to avoid duplicating family health care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730" name="Title 1"/>
          <p:cNvSpPr>
            <a:spLocks noGrp="1"/>
          </p:cNvSpPr>
          <p:nvPr>
            <p:ph type="title"/>
          </p:nvPr>
        </p:nvSpPr>
        <p:spPr/>
        <p:txBody>
          <a:bodyPr/>
          <a:p>
            <a:r>
              <a:rPr dirty="0" lang="en-US"/>
              <a:t>  </a:t>
            </a:r>
          </a:p>
        </p:txBody>
      </p:sp>
      <p:sp>
        <p:nvSpPr>
          <p:cNvPr id="1048731" name="Content Placeholder 2"/>
          <p:cNvSpPr>
            <a:spLocks noGrp="1"/>
          </p:cNvSpPr>
          <p:nvPr>
            <p:ph idx="1"/>
          </p:nvPr>
        </p:nvSpPr>
        <p:spPr>
          <a:xfrm>
            <a:off x="189186" y="141890"/>
            <a:ext cx="8749862" cy="6558455"/>
          </a:xfrm>
        </p:spPr>
        <p:txBody>
          <a:bodyPr>
            <a:normAutofit/>
          </a:bodyPr>
          <a:p>
            <a:pPr indent="0" marL="0">
              <a:buNone/>
            </a:pPr>
            <a:r>
              <a:rPr b="1" dirty="0" lang="en-US">
                <a:latin typeface="Times New Roman" panose="02020603050405020304" pitchFamily="18" charset="0"/>
                <a:cs typeface="Times New Roman" panose="02020603050405020304" pitchFamily="18" charset="0"/>
              </a:rPr>
              <a:t>Nursing Process in Family Health Care</a:t>
            </a:r>
          </a:p>
          <a:p>
            <a:pPr indent="0" marL="0">
              <a:buNone/>
            </a:pPr>
            <a:r>
              <a:rPr b="1" dirty="0" lang="en-US">
                <a:latin typeface="Times New Roman" panose="02020603050405020304" pitchFamily="18" charset="0"/>
                <a:cs typeface="Times New Roman" panose="02020603050405020304" pitchFamily="18" charset="0"/>
              </a:rPr>
              <a:t>Step 1: Assessment</a:t>
            </a:r>
          </a:p>
          <a:p>
            <a:r>
              <a:rPr dirty="0" lang="en-US">
                <a:latin typeface="Times New Roman" panose="02020603050405020304" pitchFamily="18" charset="0"/>
                <a:cs typeface="Times New Roman" panose="02020603050405020304" pitchFamily="18" charset="0"/>
              </a:rPr>
              <a:t>You need to assess the family so as to identify (diagnose) the family health problems, needs and resources.</a:t>
            </a:r>
          </a:p>
          <a:p>
            <a:r>
              <a:rPr dirty="0" lang="en-US">
                <a:latin typeface="Times New Roman" panose="02020603050405020304" pitchFamily="18" charset="0"/>
                <a:cs typeface="Times New Roman" panose="02020603050405020304" pitchFamily="18" charset="0"/>
              </a:rPr>
              <a:t>This involves collecting data using:</a:t>
            </a:r>
          </a:p>
          <a:p>
            <a:pPr lvl="1"/>
            <a:r>
              <a:rPr dirty="0" sz="2800" lang="en-US">
                <a:latin typeface="Times New Roman" panose="02020603050405020304" pitchFamily="18" charset="0"/>
                <a:cs typeface="Times New Roman" panose="02020603050405020304" pitchFamily="18" charset="0"/>
              </a:rPr>
              <a:t>Interviews</a:t>
            </a:r>
          </a:p>
          <a:p>
            <a:pPr lvl="1"/>
            <a:r>
              <a:rPr dirty="0" sz="2800" lang="en-US">
                <a:latin typeface="Times New Roman" panose="02020603050405020304" pitchFamily="18" charset="0"/>
                <a:cs typeface="Times New Roman" panose="02020603050405020304" pitchFamily="18" charset="0"/>
              </a:rPr>
              <a:t>Observation</a:t>
            </a:r>
          </a:p>
          <a:p>
            <a:pPr lvl="1"/>
            <a:r>
              <a:rPr dirty="0" sz="2800" lang="en-US">
                <a:latin typeface="Times New Roman" panose="02020603050405020304" pitchFamily="18" charset="0"/>
                <a:cs typeface="Times New Roman" panose="02020603050405020304" pitchFamily="18" charset="0"/>
              </a:rPr>
              <a:t>Communication</a:t>
            </a:r>
          </a:p>
          <a:p>
            <a:pPr lvl="1"/>
            <a:r>
              <a:rPr dirty="0" sz="2800" lang="en-US">
                <a:latin typeface="Times New Roman" panose="02020603050405020304" pitchFamily="18" charset="0"/>
                <a:cs typeface="Times New Roman" panose="02020603050405020304" pitchFamily="18" charset="0"/>
              </a:rPr>
              <a:t>Subjective appraisal</a:t>
            </a:r>
          </a:p>
          <a:p>
            <a:pPr lvl="1"/>
            <a:r>
              <a:rPr dirty="0" sz="2800" lang="en-US">
                <a:latin typeface="Times New Roman" panose="02020603050405020304" pitchFamily="18" charset="0"/>
                <a:cs typeface="Times New Roman" panose="02020603050405020304" pitchFamily="18" charset="0"/>
              </a:rPr>
              <a:t>Reviewing available records and reports</a:t>
            </a:r>
            <a:endParaRPr dirty="0" sz="280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03" name="Title 1"/>
          <p:cNvSpPr>
            <a:spLocks noGrp="1"/>
          </p:cNvSpPr>
          <p:nvPr>
            <p:ph type="title"/>
          </p:nvPr>
        </p:nvSpPr>
        <p:spPr/>
        <p:txBody>
          <a:bodyPr/>
          <a:p>
            <a:r>
              <a:rPr dirty="0" lang="en-US"/>
              <a:t>  </a:t>
            </a:r>
          </a:p>
        </p:txBody>
      </p:sp>
      <p:sp>
        <p:nvSpPr>
          <p:cNvPr id="1048604" name="Content Placeholder 2"/>
          <p:cNvSpPr>
            <a:spLocks noGrp="1"/>
          </p:cNvSpPr>
          <p:nvPr>
            <p:ph idx="1"/>
          </p:nvPr>
        </p:nvSpPr>
        <p:spPr>
          <a:xfrm>
            <a:off x="304799" y="207818"/>
            <a:ext cx="8603673" cy="6511637"/>
          </a:xfrm>
        </p:spPr>
        <p:txBody>
          <a:bodyPr>
            <a:normAutofit fontScale="87500" lnSpcReduction="20000"/>
          </a:bodyPr>
          <a:p>
            <a:pPr indent="0" marL="0">
              <a:buNone/>
            </a:pPr>
            <a:r>
              <a:rPr b="1" dirty="0" sz="3500" lang="en-US">
                <a:solidFill>
                  <a:srgbClr val="2507D7"/>
                </a:solidFill>
                <a:latin typeface="Times New Roman" panose="02020603050405020304" pitchFamily="18" charset="0"/>
                <a:cs typeface="Times New Roman" panose="02020603050405020304" pitchFamily="18" charset="0"/>
              </a:rPr>
              <a:t>History of community Health</a:t>
            </a:r>
          </a:p>
          <a:p>
            <a:r>
              <a:rPr dirty="0" sz="3000" lang="en-US">
                <a:latin typeface="Times New Roman" panose="02020603050405020304" pitchFamily="18" charset="0"/>
                <a:cs typeface="Times New Roman" panose="02020603050405020304" pitchFamily="18" charset="0"/>
              </a:rPr>
              <a:t>As a profession, community Health dates back to 2100 years ago.</a:t>
            </a:r>
          </a:p>
          <a:p>
            <a:r>
              <a:rPr dirty="0" sz="3000" lang="en-US">
                <a:latin typeface="Times New Roman" panose="02020603050405020304" pitchFamily="18" charset="0"/>
                <a:cs typeface="Times New Roman" panose="02020603050405020304" pitchFamily="18" charset="0"/>
              </a:rPr>
              <a:t>Early responsibility involved control of communicable diseases through;</a:t>
            </a:r>
          </a:p>
          <a:p>
            <a:pPr lvl="1"/>
            <a:r>
              <a:rPr dirty="0" sz="2800" lang="en-US">
                <a:latin typeface="Times New Roman" panose="02020603050405020304" pitchFamily="18" charset="0"/>
                <a:cs typeface="Times New Roman" panose="02020603050405020304" pitchFamily="18" charset="0"/>
              </a:rPr>
              <a:t>Control of environment</a:t>
            </a:r>
          </a:p>
          <a:p>
            <a:pPr lvl="1"/>
            <a:r>
              <a:rPr dirty="0" sz="2800" lang="en-US">
                <a:latin typeface="Times New Roman" panose="02020603050405020304" pitchFamily="18" charset="0"/>
                <a:cs typeface="Times New Roman" panose="02020603050405020304" pitchFamily="18" charset="0"/>
              </a:rPr>
              <a:t>Better sanitation</a:t>
            </a:r>
          </a:p>
          <a:p>
            <a:pPr lvl="1"/>
            <a:r>
              <a:rPr dirty="0" sz="2800" lang="en-US">
                <a:latin typeface="Times New Roman" panose="02020603050405020304" pitchFamily="18" charset="0"/>
                <a:cs typeface="Times New Roman" panose="02020603050405020304" pitchFamily="18" charset="0"/>
              </a:rPr>
              <a:t>Strict isolation procedures e.g. for tuberculosis, leprosy</a:t>
            </a:r>
          </a:p>
          <a:p>
            <a:r>
              <a:rPr dirty="0" sz="3000" lang="en-US">
                <a:latin typeface="Times New Roman" panose="02020603050405020304" pitchFamily="18" charset="0"/>
                <a:cs typeface="Times New Roman" panose="02020603050405020304" pitchFamily="18" charset="0"/>
              </a:rPr>
              <a:t>Advances led to development of laboratory techniques which led to;</a:t>
            </a:r>
          </a:p>
          <a:p>
            <a:pPr lvl="1"/>
            <a:r>
              <a:rPr dirty="0" sz="2800" lang="en-US">
                <a:latin typeface="Times New Roman" panose="02020603050405020304" pitchFamily="18" charset="0"/>
                <a:cs typeface="Times New Roman" panose="02020603050405020304" pitchFamily="18" charset="0"/>
              </a:rPr>
              <a:t>Earlier diagnosis</a:t>
            </a:r>
          </a:p>
          <a:p>
            <a:pPr lvl="1"/>
            <a:r>
              <a:rPr dirty="0" sz="2800" lang="en-US">
                <a:latin typeface="Times New Roman" panose="02020603050405020304" pitchFamily="18" charset="0"/>
                <a:cs typeface="Times New Roman" panose="02020603050405020304" pitchFamily="18" charset="0"/>
              </a:rPr>
              <a:t>More effective medication care</a:t>
            </a:r>
          </a:p>
          <a:p>
            <a:r>
              <a:rPr dirty="0" sz="3000" lang="en-US">
                <a:latin typeface="Times New Roman" panose="02020603050405020304" pitchFamily="18" charset="0"/>
                <a:cs typeface="Times New Roman" panose="02020603050405020304" pitchFamily="18" charset="0"/>
              </a:rPr>
              <a:t>The control measures developed included:</a:t>
            </a:r>
          </a:p>
          <a:p>
            <a:pPr lvl="1"/>
            <a:r>
              <a:rPr dirty="0" sz="2800" lang="en-US">
                <a:latin typeface="Times New Roman" panose="02020603050405020304" pitchFamily="18" charset="0"/>
                <a:cs typeface="Times New Roman" panose="02020603050405020304" pitchFamily="18" charset="0"/>
              </a:rPr>
              <a:t>Immunization</a:t>
            </a:r>
          </a:p>
          <a:p>
            <a:pPr lvl="1"/>
            <a:r>
              <a:rPr dirty="0" sz="2800" lang="en-US">
                <a:latin typeface="Times New Roman" panose="02020603050405020304" pitchFamily="18" charset="0"/>
                <a:cs typeface="Times New Roman" panose="02020603050405020304" pitchFamily="18" charset="0"/>
              </a:rPr>
              <a:t>Provision of safe water supply</a:t>
            </a:r>
          </a:p>
          <a:p>
            <a:pPr lvl="1"/>
            <a:r>
              <a:rPr dirty="0" sz="2800" lang="en-US">
                <a:latin typeface="Times New Roman" panose="02020603050405020304" pitchFamily="18" charset="0"/>
                <a:cs typeface="Times New Roman" panose="02020603050405020304" pitchFamily="18" charset="0"/>
              </a:rPr>
              <a:t>Waste disposal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732" name="Title 1"/>
          <p:cNvSpPr>
            <a:spLocks noGrp="1"/>
          </p:cNvSpPr>
          <p:nvPr>
            <p:ph type="title"/>
          </p:nvPr>
        </p:nvSpPr>
        <p:spPr/>
        <p:txBody>
          <a:bodyPr/>
          <a:p>
            <a:r>
              <a:rPr dirty="0" lang="en-US"/>
              <a:t>  </a:t>
            </a:r>
          </a:p>
        </p:txBody>
      </p:sp>
      <p:sp>
        <p:nvSpPr>
          <p:cNvPr id="1048733" name="Content Placeholder 2"/>
          <p:cNvSpPr>
            <a:spLocks noGrp="1"/>
          </p:cNvSpPr>
          <p:nvPr>
            <p:ph idx="1"/>
          </p:nvPr>
        </p:nvSpPr>
        <p:spPr>
          <a:xfrm>
            <a:off x="299545" y="365126"/>
            <a:ext cx="8215805" cy="5811837"/>
          </a:xfrm>
        </p:spPr>
        <p:txBody>
          <a:bodyPr/>
          <a:p>
            <a:r>
              <a:rPr b="1" dirty="0" lang="en-US">
                <a:latin typeface="Times New Roman" panose="02020603050405020304" pitchFamily="18" charset="0"/>
                <a:cs typeface="Times New Roman" panose="02020603050405020304" pitchFamily="18" charset="0"/>
              </a:rPr>
              <a:t>Step 2: Planning</a:t>
            </a:r>
          </a:p>
          <a:p>
            <a:r>
              <a:rPr dirty="0" lang="en-US">
                <a:latin typeface="Times New Roman" panose="02020603050405020304" pitchFamily="18" charset="0"/>
                <a:cs typeface="Times New Roman" panose="02020603050405020304" pitchFamily="18" charset="0"/>
              </a:rPr>
              <a:t>This involves planning for health action by choosing effective and affordable alternatives and setting priorities after considering the available internal and external resources. </a:t>
            </a:r>
          </a:p>
          <a:p>
            <a:r>
              <a:rPr dirty="0" lang="en-US">
                <a:latin typeface="Times New Roman" panose="02020603050405020304" pitchFamily="18" charset="0"/>
                <a:cs typeface="Times New Roman" panose="02020603050405020304" pitchFamily="18" charset="0"/>
              </a:rPr>
              <a:t>You should work hand-in-hand with the family</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members at all stages of planning.</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734" name="Title 1"/>
          <p:cNvSpPr>
            <a:spLocks noGrp="1"/>
          </p:cNvSpPr>
          <p:nvPr>
            <p:ph type="title"/>
          </p:nvPr>
        </p:nvSpPr>
        <p:spPr/>
        <p:txBody>
          <a:bodyPr/>
          <a:p>
            <a:r>
              <a:rPr dirty="0" lang="en-US"/>
              <a:t>  </a:t>
            </a:r>
          </a:p>
        </p:txBody>
      </p:sp>
      <p:sp>
        <p:nvSpPr>
          <p:cNvPr id="1048735" name="Content Placeholder 2"/>
          <p:cNvSpPr>
            <a:spLocks noGrp="1"/>
          </p:cNvSpPr>
          <p:nvPr>
            <p:ph idx="1"/>
          </p:nvPr>
        </p:nvSpPr>
        <p:spPr>
          <a:xfrm>
            <a:off x="157655" y="141890"/>
            <a:ext cx="8812924" cy="6589986"/>
          </a:xfrm>
        </p:spPr>
        <p:txBody>
          <a:bodyPr>
            <a:normAutofit/>
          </a:bodyPr>
          <a:p>
            <a:pPr indent="0" marL="0">
              <a:buNone/>
            </a:pPr>
            <a:r>
              <a:rPr b="1" dirty="0" lang="en-US">
                <a:latin typeface="Times New Roman" panose="02020603050405020304" pitchFamily="18" charset="0"/>
                <a:cs typeface="Times New Roman" panose="02020603050405020304" pitchFamily="18" charset="0"/>
              </a:rPr>
              <a:t>Step 3: Implementation</a:t>
            </a:r>
          </a:p>
          <a:p>
            <a:r>
              <a:rPr dirty="0" lang="en-US">
                <a:latin typeface="Times New Roman" panose="02020603050405020304" pitchFamily="18" charset="0"/>
                <a:cs typeface="Times New Roman" panose="02020603050405020304" pitchFamily="18" charset="0"/>
              </a:rPr>
              <a:t>Interventions or health actions agreed with the family members are put into action. </a:t>
            </a:r>
          </a:p>
          <a:p>
            <a:r>
              <a:rPr dirty="0" lang="en-US">
                <a:latin typeface="Times New Roman" panose="02020603050405020304" pitchFamily="18" charset="0"/>
                <a:cs typeface="Times New Roman" panose="02020603050405020304" pitchFamily="18" charset="0"/>
              </a:rPr>
              <a:t>Implementing also includes increasing the family’s ability to function effectively and removing barriers to health care as well as assisting the family to do those things which</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they cannot do by themselves.</a:t>
            </a:r>
          </a:p>
          <a:p>
            <a:pPr indent="0" marL="0">
              <a:buNone/>
            </a:pPr>
            <a:r>
              <a:rPr b="1" dirty="0" lang="en-US">
                <a:latin typeface="Times New Roman" panose="02020603050405020304" pitchFamily="18" charset="0"/>
                <a:cs typeface="Times New Roman" panose="02020603050405020304" pitchFamily="18" charset="0"/>
              </a:rPr>
              <a:t>Step 4: Evaluation</a:t>
            </a:r>
          </a:p>
          <a:p>
            <a:r>
              <a:rPr dirty="0" lang="en-US">
                <a:latin typeface="Times New Roman" panose="02020603050405020304" pitchFamily="18" charset="0"/>
                <a:cs typeface="Times New Roman" panose="02020603050405020304" pitchFamily="18" charset="0"/>
              </a:rPr>
              <a:t>This involves evaluating or measuring whether the expected outcome has been achieved. </a:t>
            </a:r>
          </a:p>
          <a:p>
            <a:r>
              <a:rPr dirty="0" lang="en-US">
                <a:latin typeface="Times New Roman" panose="02020603050405020304" pitchFamily="18" charset="0"/>
                <a:cs typeface="Times New Roman" panose="02020603050405020304" pitchFamily="18" charset="0"/>
              </a:rPr>
              <a:t>If no achievements have been made, find out what factors interfered and change your approach accordingly.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736" name="Title 1"/>
          <p:cNvSpPr>
            <a:spLocks noGrp="1"/>
          </p:cNvSpPr>
          <p:nvPr>
            <p:ph type="title"/>
          </p:nvPr>
        </p:nvSpPr>
        <p:spPr/>
        <p:txBody>
          <a:bodyPr/>
          <a:p>
            <a:r>
              <a:rPr dirty="0" lang="en-US"/>
              <a:t>  </a:t>
            </a:r>
          </a:p>
        </p:txBody>
      </p:sp>
      <p:sp>
        <p:nvSpPr>
          <p:cNvPr id="1048737" name="Content Placeholder 2"/>
          <p:cNvSpPr>
            <a:spLocks noGrp="1"/>
          </p:cNvSpPr>
          <p:nvPr>
            <p:ph idx="1"/>
          </p:nvPr>
        </p:nvSpPr>
        <p:spPr>
          <a:xfrm>
            <a:off x="157655" y="157655"/>
            <a:ext cx="8781393" cy="6542690"/>
          </a:xfrm>
        </p:spPr>
        <p:txBody>
          <a:bodyPr>
            <a:normAutofit fontScale="92500" lnSpcReduction="20000"/>
          </a:bodyPr>
          <a:p>
            <a:pPr indent="0" marL="0">
              <a:buNone/>
            </a:pPr>
            <a:r>
              <a:rPr b="1" dirty="0" lang="en-US">
                <a:solidFill>
                  <a:schemeClr val="accent1"/>
                </a:solidFill>
                <a:latin typeface="Times New Roman" panose="02020603050405020304" pitchFamily="18" charset="0"/>
                <a:cs typeface="Times New Roman" panose="02020603050405020304" pitchFamily="18" charset="0"/>
              </a:rPr>
              <a:t>Home Visiting</a:t>
            </a:r>
          </a:p>
          <a:p>
            <a:r>
              <a:rPr dirty="0" lang="en-US">
                <a:latin typeface="Times New Roman" panose="02020603050405020304" pitchFamily="18" charset="0"/>
                <a:cs typeface="Times New Roman" panose="02020603050405020304" pitchFamily="18" charset="0"/>
              </a:rPr>
              <a:t>Assessment is the first step in the process approach to family health care, but when do you carry out this assessment?</a:t>
            </a:r>
          </a:p>
          <a:p>
            <a:r>
              <a:rPr dirty="0" lang="en-US">
                <a:latin typeface="Times New Roman" panose="02020603050405020304" pitchFamily="18" charset="0"/>
                <a:cs typeface="Times New Roman" panose="02020603050405020304" pitchFamily="18" charset="0"/>
              </a:rPr>
              <a:t>You could assess family members when they visit your health facility. </a:t>
            </a:r>
          </a:p>
          <a:p>
            <a:r>
              <a:rPr dirty="0" lang="en-US">
                <a:latin typeface="Times New Roman" panose="02020603050405020304" pitchFamily="18" charset="0"/>
                <a:cs typeface="Times New Roman" panose="02020603050405020304" pitchFamily="18" charset="0"/>
              </a:rPr>
              <a:t>However, in order to get a comprehensive picture of a family’s health, you need to visit them at home. </a:t>
            </a:r>
          </a:p>
          <a:p>
            <a:r>
              <a:rPr dirty="0" lang="en-US">
                <a:latin typeface="Times New Roman" panose="02020603050405020304" pitchFamily="18" charset="0"/>
                <a:cs typeface="Times New Roman" panose="02020603050405020304" pitchFamily="18" charset="0"/>
              </a:rPr>
              <a:t>Home visits are an important part of your work as a community health nurse as they allow you to see families</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and their needs in their own homes.</a:t>
            </a:r>
          </a:p>
          <a:p>
            <a:r>
              <a:rPr dirty="0" lang="en-US">
                <a:latin typeface="Times New Roman" panose="02020603050405020304" pitchFamily="18" charset="0"/>
                <a:cs typeface="Times New Roman" panose="02020603050405020304" pitchFamily="18" charset="0"/>
              </a:rPr>
              <a:t>Home visiting is one of the essential community health services that you should provide. </a:t>
            </a:r>
          </a:p>
          <a:p>
            <a:r>
              <a:rPr dirty="0" lang="en-US">
                <a:latin typeface="Times New Roman" panose="02020603050405020304" pitchFamily="18" charset="0"/>
                <a:cs typeface="Times New Roman" panose="02020603050405020304" pitchFamily="18" charset="0"/>
              </a:rPr>
              <a:t>It has two main purposes:</a:t>
            </a:r>
          </a:p>
          <a:p>
            <a:pPr lvl="1"/>
            <a:r>
              <a:rPr dirty="0" lang="en-US">
                <a:latin typeface="Times New Roman" panose="02020603050405020304" pitchFamily="18" charset="0"/>
                <a:cs typeface="Times New Roman" panose="02020603050405020304" pitchFamily="18" charset="0"/>
              </a:rPr>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a:t>
            </a:r>
          </a:p>
          <a:p>
            <a:pPr lvl="1"/>
            <a:r>
              <a:rPr dirty="0" lang="en-US">
                <a:latin typeface="Times New Roman" panose="02020603050405020304" pitchFamily="18" charset="0"/>
                <a:cs typeface="Times New Roman" panose="02020603050405020304" pitchFamily="18" charset="0"/>
              </a:rPr>
              <a:t>It keeps you aware of what is going on in your catchment area</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738" name="Title 1"/>
          <p:cNvSpPr>
            <a:spLocks noGrp="1"/>
          </p:cNvSpPr>
          <p:nvPr>
            <p:ph type="title"/>
          </p:nvPr>
        </p:nvSpPr>
        <p:spPr/>
        <p:txBody>
          <a:bodyPr/>
          <a:p>
            <a:r>
              <a:rPr dirty="0" lang="en-US"/>
              <a:t>  </a:t>
            </a:r>
          </a:p>
        </p:txBody>
      </p:sp>
      <p:sp>
        <p:nvSpPr>
          <p:cNvPr id="1048739" name="Content Placeholder 2"/>
          <p:cNvSpPr>
            <a:spLocks noGrp="1"/>
          </p:cNvSpPr>
          <p:nvPr>
            <p:ph idx="1"/>
          </p:nvPr>
        </p:nvSpPr>
        <p:spPr>
          <a:xfrm>
            <a:off x="252247" y="220716"/>
            <a:ext cx="8718331" cy="6495393"/>
          </a:xfrm>
        </p:spPr>
        <p:txBody>
          <a:bodyPr>
            <a:normAutofit/>
          </a:bodyPr>
          <a:p>
            <a:pPr indent="0" marL="0">
              <a:buNone/>
            </a:pPr>
            <a:r>
              <a:rPr b="1" dirty="0" lang="en-US">
                <a:latin typeface="Times New Roman" panose="02020603050405020304" pitchFamily="18" charset="0"/>
                <a:cs typeface="Times New Roman" panose="02020603050405020304" pitchFamily="18" charset="0"/>
              </a:rPr>
              <a:t>Skills for Successful Home Visit</a:t>
            </a:r>
          </a:p>
          <a:p>
            <a:r>
              <a:rPr dirty="0" lang="en-US">
                <a:latin typeface="Times New Roman" panose="02020603050405020304" pitchFamily="18" charset="0"/>
                <a:cs typeface="Times New Roman" panose="02020603050405020304" pitchFamily="18" charset="0"/>
              </a:rPr>
              <a:t>Good technical skills and knowledge of preventive and therapeutic measures</a:t>
            </a:r>
          </a:p>
          <a:p>
            <a:r>
              <a:rPr dirty="0" lang="en-US">
                <a:latin typeface="Times New Roman" panose="02020603050405020304" pitchFamily="18" charset="0"/>
                <a:cs typeface="Times New Roman" panose="02020603050405020304" pitchFamily="18" charset="0"/>
              </a:rPr>
              <a:t>Good communication skills and teaching ability</a:t>
            </a:r>
          </a:p>
          <a:p>
            <a:r>
              <a:rPr dirty="0" lang="en-US">
                <a:latin typeface="Times New Roman" panose="02020603050405020304" pitchFamily="18" charset="0"/>
                <a:cs typeface="Times New Roman" panose="02020603050405020304" pitchFamily="18" charset="0"/>
              </a:rPr>
              <a:t>Good leadership skills and rational thinking to make sound judgments</a:t>
            </a:r>
          </a:p>
          <a:p>
            <a:r>
              <a:rPr dirty="0" lang="en-US">
                <a:latin typeface="Times New Roman" panose="02020603050405020304" pitchFamily="18" charset="0"/>
                <a:cs typeface="Times New Roman" panose="02020603050405020304" pitchFamily="18" charset="0"/>
              </a:rPr>
              <a:t>Good counselling skills and an understanding of human relations</a:t>
            </a:r>
          </a:p>
          <a:p>
            <a:r>
              <a:rPr dirty="0" lang="en-US">
                <a:latin typeface="Times New Roman" panose="02020603050405020304" pitchFamily="18" charset="0"/>
                <a:cs typeface="Times New Roman" panose="02020603050405020304" pitchFamily="18" charset="0"/>
              </a:rPr>
              <a:t>Autonomy; During home visits you act on your own, making decisions on the spot and carrying them out.</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740" name="Title 1"/>
          <p:cNvSpPr>
            <a:spLocks noGrp="1"/>
          </p:cNvSpPr>
          <p:nvPr>
            <p:ph type="title"/>
          </p:nvPr>
        </p:nvSpPr>
        <p:spPr/>
        <p:txBody>
          <a:bodyPr/>
          <a:p>
            <a:r>
              <a:rPr dirty="0" lang="en-US"/>
              <a:t>  </a:t>
            </a:r>
          </a:p>
        </p:txBody>
      </p:sp>
      <p:sp>
        <p:nvSpPr>
          <p:cNvPr id="1048741" name="Content Placeholder 2"/>
          <p:cNvSpPr>
            <a:spLocks noGrp="1"/>
          </p:cNvSpPr>
          <p:nvPr>
            <p:ph idx="1"/>
          </p:nvPr>
        </p:nvSpPr>
        <p:spPr>
          <a:xfrm>
            <a:off x="189185" y="173420"/>
            <a:ext cx="8781393" cy="6558455"/>
          </a:xfrm>
        </p:spPr>
        <p:txBody>
          <a:bodyPr>
            <a:normAutofit/>
          </a:bodyPr>
          <a:p>
            <a:pPr indent="0" marL="0">
              <a:buNone/>
            </a:pPr>
            <a:r>
              <a:rPr b="1" dirty="0" lang="en-US">
                <a:latin typeface="Times New Roman" panose="02020603050405020304" pitchFamily="18" charset="0"/>
                <a:cs typeface="Times New Roman" panose="02020603050405020304" pitchFamily="18" charset="0"/>
              </a:rPr>
              <a:t>Principles of Home Visiting</a:t>
            </a:r>
          </a:p>
          <a:p>
            <a:pPr indent="0" marL="0">
              <a:buNone/>
            </a:pPr>
            <a:r>
              <a:rPr dirty="0" lang="en-US">
                <a:latin typeface="Times New Roman" panose="02020603050405020304" pitchFamily="18" charset="0"/>
                <a:cs typeface="Times New Roman" panose="02020603050405020304" pitchFamily="18" charset="0"/>
              </a:rPr>
              <a:t>Home visits should be:</a:t>
            </a:r>
          </a:p>
          <a:p>
            <a:r>
              <a:rPr dirty="0" lang="en-US">
                <a:latin typeface="Times New Roman" panose="02020603050405020304" pitchFamily="18" charset="0"/>
                <a:cs typeface="Times New Roman" panose="02020603050405020304" pitchFamily="18" charset="0"/>
              </a:rPr>
              <a:t>Planned and of benefit to the patient</a:t>
            </a:r>
          </a:p>
          <a:p>
            <a:r>
              <a:rPr dirty="0" lang="en-US">
                <a:latin typeface="Times New Roman" panose="02020603050405020304" pitchFamily="18" charset="0"/>
                <a:cs typeface="Times New Roman" panose="02020603050405020304" pitchFamily="18" charset="0"/>
              </a:rPr>
              <a:t>Purposeful, clear and meet the patient’s needs</a:t>
            </a:r>
          </a:p>
          <a:p>
            <a:r>
              <a:rPr dirty="0" lang="en-US">
                <a:latin typeface="Times New Roman" panose="02020603050405020304" pitchFamily="18" charset="0"/>
                <a:cs typeface="Times New Roman" panose="02020603050405020304" pitchFamily="18" charset="0"/>
              </a:rPr>
              <a:t>Regular and flexible according to the needs of the patient</a:t>
            </a:r>
          </a:p>
          <a:p>
            <a:r>
              <a:rPr dirty="0" lang="en-US">
                <a:latin typeface="Times New Roman" panose="02020603050405020304" pitchFamily="18" charset="0"/>
                <a:cs typeface="Times New Roman" panose="02020603050405020304" pitchFamily="18" charset="0"/>
              </a:rPr>
              <a:t>Educative to the patient. </a:t>
            </a:r>
          </a:p>
          <a:p>
            <a:r>
              <a:rPr dirty="0" lang="en-US">
                <a:latin typeface="Times New Roman" panose="02020603050405020304" pitchFamily="18" charset="0"/>
                <a:cs typeface="Times New Roman" panose="02020603050405020304" pitchFamily="18" charset="0"/>
              </a:rPr>
              <a:t>An excellent opportunity for health education</a:t>
            </a:r>
          </a:p>
          <a:p>
            <a:r>
              <a:rPr dirty="0" lang="en-US">
                <a:latin typeface="Times New Roman" panose="02020603050405020304" pitchFamily="18" charset="0"/>
                <a:cs typeface="Times New Roman" panose="02020603050405020304" pitchFamily="18" charset="0"/>
              </a:rPr>
              <a:t>Convenient and acceptable to the patient</a:t>
            </a:r>
          </a:p>
          <a:p>
            <a:r>
              <a:rPr dirty="0" lang="en-US">
                <a:latin typeface="Times New Roman" panose="02020603050405020304" pitchFamily="18" charset="0"/>
                <a:cs typeface="Times New Roman" panose="02020603050405020304" pitchFamily="18" charset="0"/>
              </a:rPr>
              <a:t>Respectful of the patient’s right to refuse care recorded in the appropriate case file</a:t>
            </a:r>
          </a:p>
          <a:p>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742" name="Title 1"/>
          <p:cNvSpPr>
            <a:spLocks noGrp="1"/>
          </p:cNvSpPr>
          <p:nvPr>
            <p:ph type="title"/>
          </p:nvPr>
        </p:nvSpPr>
        <p:spPr/>
        <p:txBody>
          <a:bodyPr/>
          <a:p>
            <a:r>
              <a:rPr dirty="0" lang="en-US"/>
              <a:t>  </a:t>
            </a:r>
          </a:p>
        </p:txBody>
      </p:sp>
      <p:sp>
        <p:nvSpPr>
          <p:cNvPr id="1048743" name="Content Placeholder 2"/>
          <p:cNvSpPr>
            <a:spLocks noGrp="1"/>
          </p:cNvSpPr>
          <p:nvPr>
            <p:ph idx="1"/>
          </p:nvPr>
        </p:nvSpPr>
        <p:spPr>
          <a:xfrm>
            <a:off x="157655" y="157655"/>
            <a:ext cx="8797159" cy="6589986"/>
          </a:xfrm>
        </p:spPr>
        <p:txBody>
          <a:bodyPr>
            <a:normAutofit/>
          </a:bodyPr>
          <a:p>
            <a:pPr indent="0" marL="0">
              <a:buNone/>
            </a:pPr>
            <a:r>
              <a:rPr b="1" dirty="0" lang="en-US">
                <a:latin typeface="Times New Roman" panose="02020603050405020304" pitchFamily="18" charset="0"/>
                <a:cs typeface="Times New Roman" panose="02020603050405020304" pitchFamily="18" charset="0"/>
              </a:rPr>
              <a:t>The Process of Home Visiting</a:t>
            </a:r>
            <a:br>
              <a:rPr b="1"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The process of home visiting is carried out in five phases.</a:t>
            </a:r>
          </a:p>
          <a:p>
            <a:r>
              <a:rPr b="1" dirty="0" lang="en-US">
                <a:latin typeface="Times New Roman" panose="02020603050405020304" pitchFamily="18" charset="0"/>
                <a:cs typeface="Times New Roman" panose="02020603050405020304" pitchFamily="18" charset="0"/>
              </a:rPr>
              <a:t>Entry or Initiation Phase</a:t>
            </a:r>
          </a:p>
          <a:p>
            <a:pPr lvl="1"/>
            <a:r>
              <a:rPr dirty="0" sz="2600" lang="en-US">
                <a:latin typeface="Times New Roman" panose="02020603050405020304" pitchFamily="18" charset="0"/>
                <a:cs typeface="Times New Roman" panose="02020603050405020304" pitchFamily="18" charset="0"/>
              </a:rPr>
              <a:t>The community health nurse shares information with the patient on the reason and purposes for home visits.</a:t>
            </a:r>
          </a:p>
          <a:p>
            <a:pPr lvl="1"/>
            <a:r>
              <a:rPr dirty="0" sz="2600" lang="en-US">
                <a:latin typeface="Times New Roman" panose="02020603050405020304" pitchFamily="18" charset="0"/>
                <a:cs typeface="Times New Roman" panose="02020603050405020304" pitchFamily="18" charset="0"/>
              </a:rPr>
              <a:t>This interaction may occur in a hospital ward or at a clinic</a:t>
            </a:r>
          </a:p>
          <a:p>
            <a:pPr indent="0" marL="0">
              <a:buNone/>
            </a:pPr>
            <a:r>
              <a:rPr b="1" dirty="0" lang="en-US">
                <a:latin typeface="Times New Roman" panose="02020603050405020304" pitchFamily="18" charset="0"/>
                <a:cs typeface="Times New Roman" panose="02020603050405020304" pitchFamily="18" charset="0"/>
              </a:rPr>
              <a:t>	Pre-visit Activities</a:t>
            </a:r>
          </a:p>
          <a:p>
            <a:pPr lvl="1"/>
            <a:r>
              <a:rPr dirty="0" sz="2600" lang="en-US">
                <a:latin typeface="Times New Roman" panose="02020603050405020304" pitchFamily="18" charset="0"/>
                <a:cs typeface="Times New Roman" panose="02020603050405020304" pitchFamily="18" charset="0"/>
              </a:rPr>
              <a:t>Before the actual home visit, you have to look for information regarding the patient and the family. </a:t>
            </a:r>
          </a:p>
          <a:p>
            <a:pPr lvl="1"/>
            <a:r>
              <a:rPr dirty="0" sz="2600" lang="en-US">
                <a:latin typeface="Times New Roman" panose="02020603050405020304" pitchFamily="18" charset="0"/>
                <a:cs typeface="Times New Roman" panose="02020603050405020304" pitchFamily="18" charset="0"/>
              </a:rPr>
              <a:t>You also need to gather information regarding the location of the house, distance from your health facility and the physical address.</a:t>
            </a:r>
          </a:p>
          <a:p>
            <a:pPr lvl="1"/>
            <a:r>
              <a:rPr dirty="0" sz="2600" lang="en-US">
                <a:latin typeface="Times New Roman" panose="02020603050405020304" pitchFamily="18" charset="0"/>
                <a:cs typeface="Times New Roman" panose="02020603050405020304" pitchFamily="18" charset="0"/>
              </a:rPr>
              <a:t>During pre-visit activities, you should investigate the community resources, assemble supplies and prepare for the first contact with the patient at their doorstep.</a:t>
            </a:r>
            <a:endParaRPr dirty="0" sz="260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744" name="Title 1"/>
          <p:cNvSpPr>
            <a:spLocks noGrp="1"/>
          </p:cNvSpPr>
          <p:nvPr>
            <p:ph type="title"/>
          </p:nvPr>
        </p:nvSpPr>
        <p:spPr/>
        <p:txBody>
          <a:bodyPr/>
          <a:p>
            <a:r>
              <a:rPr dirty="0" lang="en-US"/>
              <a:t>  </a:t>
            </a:r>
          </a:p>
        </p:txBody>
      </p:sp>
      <p:sp>
        <p:nvSpPr>
          <p:cNvPr id="1048745" name="Content Placeholder 2"/>
          <p:cNvSpPr>
            <a:spLocks noGrp="1"/>
          </p:cNvSpPr>
          <p:nvPr>
            <p:ph idx="1"/>
          </p:nvPr>
        </p:nvSpPr>
        <p:spPr>
          <a:xfrm>
            <a:off x="141889" y="157655"/>
            <a:ext cx="8781393" cy="6589986"/>
          </a:xfrm>
        </p:spPr>
        <p:txBody>
          <a:bodyPr>
            <a:normAutofit/>
          </a:bodyPr>
          <a:p>
            <a:r>
              <a:rPr b="1" dirty="0" lang="en-US">
                <a:latin typeface="Times New Roman" panose="02020603050405020304" pitchFamily="18" charset="0"/>
                <a:cs typeface="Times New Roman" panose="02020603050405020304" pitchFamily="18" charset="0"/>
              </a:rPr>
              <a:t>Working Phase</a:t>
            </a:r>
          </a:p>
          <a:p>
            <a:pPr lvl="1"/>
            <a:r>
              <a:rPr dirty="0" sz="2800" lang="en-US">
                <a:latin typeface="Times New Roman" panose="02020603050405020304" pitchFamily="18" charset="0"/>
                <a:cs typeface="Times New Roman" panose="02020603050405020304" pitchFamily="18" charset="0"/>
              </a:rPr>
              <a:t>This is the step to put into action your planned health activities. </a:t>
            </a:r>
          </a:p>
          <a:p>
            <a:pPr lvl="1"/>
            <a:r>
              <a:rPr dirty="0" sz="2800" lang="en-US">
                <a:latin typeface="Times New Roman" panose="02020603050405020304" pitchFamily="18" charset="0"/>
                <a:cs typeface="Times New Roman" panose="02020603050405020304" pitchFamily="18" charset="0"/>
              </a:rPr>
              <a:t>During this phase you must establish trust and rapport with the patient and the family so that there can be a positive interpersonal relationship (a professional nurse-patient relationship). </a:t>
            </a:r>
          </a:p>
          <a:p>
            <a:pPr lvl="1"/>
            <a:r>
              <a:rPr dirty="0" sz="2800" lang="en-US">
                <a:latin typeface="Times New Roman" panose="02020603050405020304" pitchFamily="18" charset="0"/>
                <a:cs typeface="Times New Roman" panose="02020603050405020304" pitchFamily="18" charset="0"/>
              </a:rPr>
              <a:t>This relationship will enhance the achievement of the mutually determined health-oriented goals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746" name="Title 1"/>
          <p:cNvSpPr>
            <a:spLocks noGrp="1"/>
          </p:cNvSpPr>
          <p:nvPr>
            <p:ph type="title"/>
          </p:nvPr>
        </p:nvSpPr>
        <p:spPr/>
        <p:txBody>
          <a:bodyPr/>
          <a:p>
            <a:r>
              <a:rPr dirty="0" lang="en-US"/>
              <a:t>  </a:t>
            </a:r>
          </a:p>
        </p:txBody>
      </p:sp>
      <p:sp>
        <p:nvSpPr>
          <p:cNvPr id="1048747" name="Content Placeholder 2"/>
          <p:cNvSpPr>
            <a:spLocks noGrp="1"/>
          </p:cNvSpPr>
          <p:nvPr>
            <p:ph idx="1"/>
          </p:nvPr>
        </p:nvSpPr>
        <p:spPr>
          <a:xfrm>
            <a:off x="252247" y="365126"/>
            <a:ext cx="8592207" cy="6256391"/>
          </a:xfrm>
        </p:spPr>
        <p:txBody>
          <a:bodyPr/>
          <a:p>
            <a:r>
              <a:rPr b="1" dirty="0" lang="en-US">
                <a:latin typeface="Times New Roman" panose="02020603050405020304" pitchFamily="18" charset="0"/>
                <a:cs typeface="Times New Roman" panose="02020603050405020304" pitchFamily="18" charset="0"/>
              </a:rPr>
              <a:t>Termination Phase of Visit</a:t>
            </a:r>
          </a:p>
          <a:p>
            <a:pPr lvl="1"/>
            <a:r>
              <a:rPr dirty="0" sz="2800" lang="en-US">
                <a:latin typeface="Times New Roman" panose="02020603050405020304" pitchFamily="18" charset="0"/>
                <a:cs typeface="Times New Roman" panose="02020603050405020304" pitchFamily="18" charset="0"/>
              </a:rPr>
              <a:t>This occurs when the health oriented goals have been met. </a:t>
            </a:r>
          </a:p>
          <a:p>
            <a:pPr lvl="1"/>
            <a:r>
              <a:rPr dirty="0" sz="2800" lang="en-US">
                <a:latin typeface="Times New Roman" panose="02020603050405020304" pitchFamily="18" charset="0"/>
                <a:cs typeface="Times New Roman" panose="02020603050405020304" pitchFamily="18" charset="0"/>
              </a:rPr>
              <a:t>Termination of home visits can occur due to any of the following reasons:</a:t>
            </a:r>
          </a:p>
          <a:p>
            <a:pPr lvl="2"/>
            <a:r>
              <a:rPr dirty="0" sz="2800" lang="en-US">
                <a:latin typeface="Times New Roman" panose="02020603050405020304" pitchFamily="18" charset="0"/>
                <a:cs typeface="Times New Roman" panose="02020603050405020304" pitchFamily="18" charset="0"/>
              </a:rPr>
              <a:t>The patients’ health has been restored and the patient can function without the nurse</a:t>
            </a:r>
          </a:p>
          <a:p>
            <a:pPr lvl="2"/>
            <a:r>
              <a:rPr dirty="0" sz="2800" lang="en-US">
                <a:latin typeface="Times New Roman" panose="02020603050405020304" pitchFamily="18" charset="0"/>
                <a:cs typeface="Times New Roman" panose="02020603050405020304" pitchFamily="18" charset="0"/>
              </a:rPr>
              <a:t>The patient has changed their residence</a:t>
            </a:r>
          </a:p>
          <a:p>
            <a:pPr lvl="2"/>
            <a:r>
              <a:rPr dirty="0" sz="2800" lang="en-US">
                <a:latin typeface="Times New Roman" panose="02020603050405020304" pitchFamily="18" charset="0"/>
                <a:cs typeface="Times New Roman" panose="02020603050405020304" pitchFamily="18" charset="0"/>
              </a:rPr>
              <a:t>The community health nurse has transferred the patients’ care to another nurse or agency</a:t>
            </a:r>
          </a:p>
          <a:p>
            <a:pPr indent="0" marL="0">
              <a:buNone/>
            </a:pPr>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748" name="Title 1"/>
          <p:cNvSpPr>
            <a:spLocks noGrp="1"/>
          </p:cNvSpPr>
          <p:nvPr>
            <p:ph type="title"/>
          </p:nvPr>
        </p:nvSpPr>
        <p:spPr/>
        <p:txBody>
          <a:bodyPr/>
          <a:p>
            <a:r>
              <a:rPr dirty="0" lang="en-US"/>
              <a:t>  </a:t>
            </a:r>
          </a:p>
        </p:txBody>
      </p:sp>
      <p:sp>
        <p:nvSpPr>
          <p:cNvPr id="1048749" name="Content Placeholder 2"/>
          <p:cNvSpPr>
            <a:spLocks noGrp="1"/>
          </p:cNvSpPr>
          <p:nvPr>
            <p:ph idx="1"/>
          </p:nvPr>
        </p:nvSpPr>
        <p:spPr>
          <a:xfrm>
            <a:off x="268013" y="220716"/>
            <a:ext cx="8529145" cy="6385035"/>
          </a:xfrm>
        </p:spPr>
        <p:txBody>
          <a:bodyPr/>
          <a:p>
            <a:r>
              <a:rPr b="1" dirty="0" lang="en-US">
                <a:latin typeface="Times New Roman" panose="02020603050405020304" pitchFamily="18" charset="0"/>
                <a:cs typeface="Times New Roman" panose="02020603050405020304" pitchFamily="18" charset="0"/>
              </a:rPr>
              <a:t>Post-visit Activities</a:t>
            </a:r>
          </a:p>
          <a:p>
            <a:pPr lvl="1"/>
            <a:r>
              <a:rPr dirty="0" sz="2800" lang="en-US">
                <a:latin typeface="Times New Roman" panose="02020603050405020304" pitchFamily="18" charset="0"/>
                <a:cs typeface="Times New Roman" panose="02020603050405020304" pitchFamily="18" charset="0"/>
              </a:rPr>
              <a:t>Recording and reporting important events of the home visits</a:t>
            </a:r>
          </a:p>
          <a:p>
            <a:pPr lvl="1"/>
            <a:r>
              <a:rPr dirty="0" sz="2800" lang="en-US">
                <a:latin typeface="Times New Roman" panose="02020603050405020304" pitchFamily="18" charset="0"/>
                <a:cs typeface="Times New Roman" panose="02020603050405020304" pitchFamily="18" charset="0"/>
              </a:rPr>
              <a:t>Sharing the reports with the appropriate authorities and individuals about the patient family </a:t>
            </a:r>
            <a:br>
              <a:rPr dirty="0" lang="en-US"/>
            </a:br>
            <a:endParaRPr dirty="0" lang="en-US"/>
          </a:p>
          <a:p>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750" name="Title 1"/>
          <p:cNvSpPr>
            <a:spLocks noGrp="1"/>
          </p:cNvSpPr>
          <p:nvPr>
            <p:ph type="title"/>
          </p:nvPr>
        </p:nvSpPr>
        <p:spPr/>
        <p:txBody>
          <a:bodyPr/>
          <a:p>
            <a:r>
              <a:rPr dirty="0" lang="en-US"/>
              <a:t>  </a:t>
            </a:r>
          </a:p>
        </p:txBody>
      </p:sp>
      <p:sp>
        <p:nvSpPr>
          <p:cNvPr id="1048751" name="Content Placeholder 2"/>
          <p:cNvSpPr>
            <a:spLocks noGrp="1"/>
          </p:cNvSpPr>
          <p:nvPr>
            <p:ph idx="1"/>
          </p:nvPr>
        </p:nvSpPr>
        <p:spPr>
          <a:xfrm>
            <a:off x="126124" y="126124"/>
            <a:ext cx="8828690" cy="6589986"/>
          </a:xfrm>
        </p:spPr>
        <p:txBody>
          <a:bodyPr>
            <a:normAutofit fontScale="77500" lnSpcReduction="20000"/>
          </a:bodyPr>
          <a:p>
            <a:pPr indent="0" marL="0">
              <a:buNone/>
            </a:pPr>
            <a:r>
              <a:rPr b="1" dirty="0" lang="en-US">
                <a:latin typeface="Times New Roman" panose="02020603050405020304" pitchFamily="18" charset="0"/>
                <a:cs typeface="Times New Roman" panose="02020603050405020304" pitchFamily="18" charset="0"/>
              </a:rPr>
              <a:t>Advantages of Home Visiting</a:t>
            </a:r>
          </a:p>
          <a:p>
            <a:r>
              <a:rPr dirty="0" lang="en-US">
                <a:latin typeface="Times New Roman" panose="02020603050405020304" pitchFamily="18" charset="0"/>
                <a:cs typeface="Times New Roman" panose="02020603050405020304" pitchFamily="18" charset="0"/>
              </a:rPr>
              <a:t>Home visiting gives a more accurate assessment of the family structure and behavior in their natural environment.</a:t>
            </a:r>
          </a:p>
          <a:p>
            <a:r>
              <a:rPr dirty="0" lang="en-US">
                <a:latin typeface="Times New Roman" panose="02020603050405020304" pitchFamily="18" charset="0"/>
                <a:cs typeface="Times New Roman" panose="02020603050405020304" pitchFamily="18" charset="0"/>
              </a:rPr>
              <a:t>Home visits provide an opportunity to observe the physical environment of the home and identify barriers to, and resources for achieving family health.</a:t>
            </a:r>
          </a:p>
          <a:p>
            <a:r>
              <a:rPr dirty="0" lang="en-US">
                <a:latin typeface="Times New Roman" panose="02020603050405020304" pitchFamily="18" charset="0"/>
                <a:cs typeface="Times New Roman" panose="02020603050405020304" pitchFamily="18" charset="0"/>
              </a:rPr>
              <a:t>At home, the nurse works with the patient first hand to implement health action using realistic resources.</a:t>
            </a:r>
          </a:p>
          <a:p>
            <a:r>
              <a:rPr dirty="0" lang="en-US">
                <a:latin typeface="Times New Roman" panose="02020603050405020304" pitchFamily="18" charset="0"/>
                <a:cs typeface="Times New Roman" panose="02020603050405020304" pitchFamily="18" charset="0"/>
              </a:rPr>
              <a:t>By meeting the family on its home ground the nurse will be enhancing the family’s sense of control and active participation in meeting its health needs.</a:t>
            </a:r>
          </a:p>
          <a:p>
            <a:r>
              <a:rPr dirty="0" lang="en-US">
                <a:latin typeface="Times New Roman" panose="02020603050405020304" pitchFamily="18" charset="0"/>
                <a:cs typeface="Times New Roman" panose="02020603050405020304" pitchFamily="18" charset="0"/>
              </a:rPr>
              <a:t>It provides an excellent opportunity to implement planned health care.</a:t>
            </a:r>
          </a:p>
          <a:p>
            <a:r>
              <a:rPr dirty="0" lang="en-US">
                <a:latin typeface="Times New Roman" panose="02020603050405020304" pitchFamily="18" charset="0"/>
                <a:cs typeface="Times New Roman" panose="02020603050405020304" pitchFamily="18" charset="0"/>
              </a:rPr>
              <a:t>It provides an opportunity to learn about the home and family situation. </a:t>
            </a:r>
          </a:p>
          <a:p>
            <a:r>
              <a:rPr dirty="0" lang="en-US">
                <a:latin typeface="Times New Roman" panose="02020603050405020304" pitchFamily="18" charset="0"/>
                <a:cs typeface="Times New Roman" panose="02020603050405020304" pitchFamily="18" charset="0"/>
              </a:rPr>
              <a:t>It provides an opportunity to render health care services to the family members in their own surroundings.</a:t>
            </a:r>
          </a:p>
          <a:p>
            <a:r>
              <a:rPr dirty="0" lang="en-US">
                <a:latin typeface="Times New Roman" panose="02020603050405020304" pitchFamily="18" charset="0"/>
                <a:cs typeface="Times New Roman" panose="02020603050405020304" pitchFamily="18" charset="0"/>
              </a:rPr>
              <a:t>It creates a good understanding between the nurse and the patient and builds a good image of nurses.</a:t>
            </a:r>
          </a:p>
          <a:p>
            <a:r>
              <a:rPr dirty="0" lang="en-US">
                <a:latin typeface="Times New Roman" panose="02020603050405020304" pitchFamily="18" charset="0"/>
                <a:cs typeface="Times New Roman" panose="02020603050405020304" pitchFamily="18" charset="0"/>
              </a:rPr>
              <a:t>It provides an opportunity to clarify the doubts and misconceptions raised by family members.</a:t>
            </a:r>
          </a:p>
          <a:p>
            <a:r>
              <a:rPr dirty="0" lang="en-US">
                <a:latin typeface="Times New Roman" panose="02020603050405020304" pitchFamily="18" charset="0"/>
                <a:cs typeface="Times New Roman" panose="02020603050405020304" pitchFamily="18" charset="0"/>
              </a:rPr>
              <a:t>It provides an opportunity to observe and appreciate family practices and progress of care given by the nurse and others.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05" name="Title 1"/>
          <p:cNvSpPr>
            <a:spLocks noGrp="1"/>
          </p:cNvSpPr>
          <p:nvPr>
            <p:ph type="title"/>
          </p:nvPr>
        </p:nvSpPr>
        <p:spPr/>
        <p:txBody>
          <a:bodyPr/>
          <a:p>
            <a:r>
              <a:rPr dirty="0" lang="en-US"/>
              <a:t>  </a:t>
            </a:r>
          </a:p>
        </p:txBody>
      </p:sp>
      <p:sp>
        <p:nvSpPr>
          <p:cNvPr id="1048606" name="Content Placeholder 2"/>
          <p:cNvSpPr>
            <a:spLocks noGrp="1"/>
          </p:cNvSpPr>
          <p:nvPr>
            <p:ph idx="1"/>
          </p:nvPr>
        </p:nvSpPr>
        <p:spPr>
          <a:xfrm>
            <a:off x="290945" y="193964"/>
            <a:ext cx="8451273" cy="6298910"/>
          </a:xfrm>
        </p:spPr>
        <p:txBody>
          <a:bodyPr>
            <a:normAutofit lnSpcReduction="10000"/>
          </a:bodyPr>
          <a:p>
            <a:r>
              <a:rPr dirty="0" sz="3500" lang="en-US">
                <a:latin typeface="Times New Roman" panose="02020603050405020304" pitchFamily="18" charset="0"/>
                <a:cs typeface="Times New Roman" panose="02020603050405020304" pitchFamily="18" charset="0"/>
              </a:rPr>
              <a:t>Gradually, the six basic functions of public Health evolved: </a:t>
            </a:r>
          </a:p>
          <a:p>
            <a:pPr lvl="1"/>
            <a:r>
              <a:rPr dirty="0" sz="3000" lang="en-US">
                <a:latin typeface="Times New Roman" panose="02020603050405020304" pitchFamily="18" charset="0"/>
                <a:cs typeface="Times New Roman" panose="02020603050405020304" pitchFamily="18" charset="0"/>
              </a:rPr>
              <a:t>Control of communicable diseases</a:t>
            </a:r>
          </a:p>
          <a:p>
            <a:pPr lvl="1"/>
            <a:r>
              <a:rPr dirty="0" sz="3000" lang="en-US">
                <a:latin typeface="Times New Roman" panose="02020603050405020304" pitchFamily="18" charset="0"/>
                <a:cs typeface="Times New Roman" panose="02020603050405020304" pitchFamily="18" charset="0"/>
              </a:rPr>
              <a:t>Environmental sanitation</a:t>
            </a:r>
          </a:p>
          <a:p>
            <a:pPr lvl="1"/>
            <a:r>
              <a:rPr dirty="0" sz="3000" lang="en-US">
                <a:latin typeface="Times New Roman" panose="02020603050405020304" pitchFamily="18" charset="0"/>
                <a:cs typeface="Times New Roman" panose="02020603050405020304" pitchFamily="18" charset="0"/>
              </a:rPr>
              <a:t>Laboratory services </a:t>
            </a:r>
          </a:p>
          <a:p>
            <a:pPr lvl="1"/>
            <a:r>
              <a:rPr dirty="0" sz="3000" lang="en-US">
                <a:latin typeface="Times New Roman" panose="02020603050405020304" pitchFamily="18" charset="0"/>
                <a:cs typeface="Times New Roman" panose="02020603050405020304" pitchFamily="18" charset="0"/>
              </a:rPr>
              <a:t>Vital statistics</a:t>
            </a:r>
          </a:p>
          <a:p>
            <a:pPr lvl="1"/>
            <a:r>
              <a:rPr dirty="0" sz="3000" lang="en-US">
                <a:latin typeface="Times New Roman" panose="02020603050405020304" pitchFamily="18" charset="0"/>
                <a:cs typeface="Times New Roman" panose="02020603050405020304" pitchFamily="18" charset="0"/>
              </a:rPr>
              <a:t>Maternal and child health care</a:t>
            </a:r>
          </a:p>
          <a:p>
            <a:pPr lvl="1"/>
            <a:r>
              <a:rPr dirty="0" sz="3000" lang="en-US">
                <a:latin typeface="Times New Roman" panose="02020603050405020304" pitchFamily="18" charset="0"/>
                <a:cs typeface="Times New Roman" panose="02020603050405020304" pitchFamily="18" charset="0"/>
              </a:rPr>
              <a:t>Health education</a:t>
            </a:r>
          </a:p>
          <a:p>
            <a:r>
              <a:rPr dirty="0" sz="3500" lang="en-US">
                <a:latin typeface="Times New Roman" panose="02020603050405020304" pitchFamily="18" charset="0"/>
                <a:cs typeface="Times New Roman" panose="02020603050405020304" pitchFamily="18" charset="0"/>
              </a:rPr>
              <a:t>Community health has developed today to be part of medicine which concentrates on the health of the whole population and with prevention of diseases </a:t>
            </a:r>
            <a:br>
              <a:rPr dirty="0" sz="3000" lang="en-US"/>
            </a:br>
            <a:br>
              <a:rPr dirty="0" lang="en-US"/>
            </a:br>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752" name="Title 1"/>
          <p:cNvSpPr>
            <a:spLocks noGrp="1"/>
          </p:cNvSpPr>
          <p:nvPr>
            <p:ph type="title"/>
          </p:nvPr>
        </p:nvSpPr>
        <p:spPr/>
        <p:txBody>
          <a:bodyPr/>
          <a:p>
            <a:r>
              <a:rPr dirty="0" lang="en-US"/>
              <a:t>  </a:t>
            </a:r>
          </a:p>
        </p:txBody>
      </p:sp>
      <p:sp>
        <p:nvSpPr>
          <p:cNvPr id="1048753" name="Content Placeholder 2"/>
          <p:cNvSpPr>
            <a:spLocks noGrp="1"/>
          </p:cNvSpPr>
          <p:nvPr>
            <p:ph idx="1"/>
          </p:nvPr>
        </p:nvSpPr>
        <p:spPr>
          <a:xfrm>
            <a:off x="126123" y="141890"/>
            <a:ext cx="8860221" cy="6574220"/>
          </a:xfrm>
        </p:spPr>
        <p:txBody>
          <a:bodyPr>
            <a:normAutofit/>
          </a:bodyPr>
          <a:p>
            <a:pPr indent="0" marL="0">
              <a:buNone/>
            </a:pPr>
            <a:r>
              <a:rPr b="1" dirty="0" lang="en-US">
                <a:latin typeface="Times New Roman" panose="02020603050405020304" pitchFamily="18" charset="0"/>
                <a:cs typeface="Times New Roman" panose="02020603050405020304" pitchFamily="18" charset="0"/>
              </a:rPr>
              <a:t>Disadvantages of Home Visiting</a:t>
            </a:r>
          </a:p>
          <a:p>
            <a:r>
              <a:rPr dirty="0" lang="en-US">
                <a:latin typeface="Times New Roman" panose="02020603050405020304" pitchFamily="18" charset="0"/>
                <a:cs typeface="Times New Roman" panose="02020603050405020304" pitchFamily="18" charset="0"/>
              </a:rPr>
              <a:t>Home visits consume a lot the nurse’s time and energy as well as transport fuel (petrol or diesel) or bus fare.</a:t>
            </a:r>
          </a:p>
          <a:p>
            <a:r>
              <a:rPr dirty="0" lang="en-US">
                <a:latin typeface="Times New Roman" panose="02020603050405020304" pitchFamily="18" charset="0"/>
                <a:cs typeface="Times New Roman" panose="02020603050405020304" pitchFamily="18" charset="0"/>
              </a:rPr>
              <a:t>Unforeseen events may occur during home visits, which will interfere with planned activities.</a:t>
            </a:r>
          </a:p>
          <a:p>
            <a:r>
              <a:rPr dirty="0" lang="en-US">
                <a:latin typeface="Times New Roman" panose="02020603050405020304" pitchFamily="18" charset="0"/>
                <a:cs typeface="Times New Roman" panose="02020603050405020304" pitchFamily="18" charset="0"/>
              </a:rPr>
              <a:t>The patient’s family may not accept the nurse due to various factors such as cultural or religious differences, personal characteristics of the nurse and the patient or to some extent, socioeconomic status of the nurse and the</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patient.</a:t>
            </a:r>
          </a:p>
          <a:p>
            <a:r>
              <a:rPr dirty="0" lang="en-US">
                <a:latin typeface="Times New Roman" panose="02020603050405020304" pitchFamily="18" charset="0"/>
                <a:cs typeface="Times New Roman" panose="02020603050405020304" pitchFamily="18" charset="0"/>
              </a:rPr>
              <a:t>Confusion of the nurse’s role in a community where there may be a lack of knowledge and understanding of the</a:t>
            </a:r>
            <a:br>
              <a:rPr dirty="0" lang="en-US">
                <a:latin typeface="Times New Roman" panose="02020603050405020304" pitchFamily="18" charset="0"/>
                <a:cs typeface="Times New Roman" panose="02020603050405020304" pitchFamily="18" charset="0"/>
              </a:rPr>
            </a:br>
            <a:r>
              <a:rPr dirty="0" lang="en-US">
                <a:latin typeface="Times New Roman" panose="02020603050405020304" pitchFamily="18" charset="0"/>
                <a:cs typeface="Times New Roman" panose="02020603050405020304" pitchFamily="18" charset="0"/>
              </a:rPr>
              <a:t>role of the community health nurse. </a:t>
            </a: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754" name="Title 1"/>
          <p:cNvSpPr>
            <a:spLocks noGrp="1"/>
          </p:cNvSpPr>
          <p:nvPr>
            <p:ph type="title"/>
          </p:nvPr>
        </p:nvSpPr>
        <p:spPr/>
        <p:txBody>
          <a:bodyPr/>
          <a:p>
            <a:r>
              <a:rPr dirty="0" lang="en-US"/>
              <a:t>  </a:t>
            </a:r>
          </a:p>
        </p:txBody>
      </p:sp>
      <p:sp>
        <p:nvSpPr>
          <p:cNvPr id="1048755" name="Content Placeholder 2"/>
          <p:cNvSpPr>
            <a:spLocks noGrp="1"/>
          </p:cNvSpPr>
          <p:nvPr>
            <p:ph idx="1"/>
          </p:nvPr>
        </p:nvSpPr>
        <p:spPr>
          <a:xfrm>
            <a:off x="189186" y="189186"/>
            <a:ext cx="8749862" cy="6495393"/>
          </a:xfrm>
        </p:spPr>
        <p:txBody>
          <a:bodyPr>
            <a:normAutofit/>
          </a:bodyPr>
          <a:p>
            <a:pPr indent="0" marL="0">
              <a:buNone/>
            </a:pPr>
            <a:r>
              <a:rPr b="1" dirty="0" lang="en-US">
                <a:latin typeface="Times New Roman" panose="02020603050405020304" pitchFamily="18" charset="0"/>
                <a:cs typeface="Times New Roman" panose="02020603050405020304" pitchFamily="18" charset="0"/>
              </a:rPr>
              <a:t>Role of a nurse in family health, networking and referral system</a:t>
            </a:r>
          </a:p>
          <a:p>
            <a:r>
              <a:rPr dirty="0" lang="en-US">
                <a:latin typeface="Times New Roman" panose="02020603050405020304" pitchFamily="18" charset="0"/>
                <a:cs typeface="Times New Roman" panose="02020603050405020304" pitchFamily="18" charset="0"/>
              </a:rPr>
              <a:t>Home health nurses and public health nurses act as case managers. </a:t>
            </a:r>
          </a:p>
          <a:p>
            <a:r>
              <a:rPr dirty="0" lang="en-US">
                <a:latin typeface="Times New Roman" panose="02020603050405020304" pitchFamily="18" charset="0"/>
                <a:cs typeface="Times New Roman" panose="02020603050405020304" pitchFamily="18" charset="0"/>
              </a:rPr>
              <a:t>After assessing the patient’s needs, they may make referrals to other team members, such as home health aides and social workers. </a:t>
            </a:r>
          </a:p>
          <a:p>
            <a:r>
              <a:rPr dirty="0" lang="en-US">
                <a:latin typeface="Times New Roman" panose="02020603050405020304" pitchFamily="18" charset="0"/>
                <a:cs typeface="Times New Roman" panose="02020603050405020304" pitchFamily="18" charset="0"/>
              </a:rPr>
              <a:t>They work collaboratively with the health team and the agency or person who referred the patient for service.</a:t>
            </a:r>
          </a:p>
          <a:p>
            <a:r>
              <a:rPr dirty="0" lang="en-US">
                <a:latin typeface="Times New Roman" panose="02020603050405020304" pitchFamily="18" charset="0"/>
                <a:cs typeface="Times New Roman" panose="02020603050405020304" pitchFamily="18" charset="0"/>
              </a:rPr>
              <a:t>Providing the patient and family with information about other community resources that are available to meet their needs. </a:t>
            </a:r>
          </a:p>
          <a:p>
            <a:pPr indent="0" marL="0">
              <a:buNone/>
            </a:pPr>
            <a:endParaRPr dirty="0"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756" name="Title 1"/>
          <p:cNvSpPr>
            <a:spLocks noGrp="1"/>
          </p:cNvSpPr>
          <p:nvPr>
            <p:ph type="title"/>
          </p:nvPr>
        </p:nvSpPr>
        <p:spPr/>
        <p:txBody>
          <a:bodyPr/>
          <a:p>
            <a:r>
              <a:rPr dirty="0" lang="en-US"/>
              <a:t>  </a:t>
            </a:r>
          </a:p>
        </p:txBody>
      </p:sp>
      <p:sp>
        <p:nvSpPr>
          <p:cNvPr id="1048757" name="Content Placeholder 2"/>
          <p:cNvSpPr>
            <a:spLocks noGrp="1"/>
          </p:cNvSpPr>
          <p:nvPr>
            <p:ph idx="1"/>
          </p:nvPr>
        </p:nvSpPr>
        <p:spPr>
          <a:xfrm>
            <a:off x="204952" y="173421"/>
            <a:ext cx="8734096" cy="6574220"/>
          </a:xfrm>
        </p:spPr>
        <p:txBody>
          <a:bodyPr>
            <a:normAutofit/>
          </a:bodyPr>
          <a:p>
            <a:pPr indent="0" marL="0">
              <a:buNone/>
            </a:pPr>
            <a:r>
              <a:rPr b="1" dirty="0" lang="en-US">
                <a:latin typeface="Times New Roman" panose="02020603050405020304" pitchFamily="18" charset="0"/>
                <a:cs typeface="Times New Roman" panose="02020603050405020304" pitchFamily="18" charset="0"/>
              </a:rPr>
              <a:t>Home Based Care</a:t>
            </a:r>
          </a:p>
          <a:p>
            <a:r>
              <a:rPr dirty="0" lang="en-US">
                <a:latin typeface="Times New Roman" panose="02020603050405020304" pitchFamily="18" charset="0"/>
                <a:cs typeface="Times New Roman" panose="02020603050405020304" pitchFamily="18" charset="0"/>
              </a:rPr>
              <a:t>Home care visits are made by:</a:t>
            </a:r>
          </a:p>
          <a:p>
            <a:pPr lvl="1"/>
            <a:r>
              <a:rPr dirty="0" sz="2800" lang="en-US">
                <a:latin typeface="Times New Roman" panose="02020603050405020304" pitchFamily="18" charset="0"/>
                <a:cs typeface="Times New Roman" panose="02020603050405020304" pitchFamily="18" charset="0"/>
              </a:rPr>
              <a:t>Nurses who work for home care agencies, public health agencies and visiting nurse associations</a:t>
            </a:r>
          </a:p>
          <a:p>
            <a:pPr lvl="1"/>
            <a:r>
              <a:rPr dirty="0" sz="2800" lang="en-US">
                <a:latin typeface="Times New Roman" panose="02020603050405020304" pitchFamily="18" charset="0"/>
                <a:cs typeface="Times New Roman" panose="02020603050405020304" pitchFamily="18" charset="0"/>
              </a:rPr>
              <a:t>Nurses who are employed by hospitals</a:t>
            </a:r>
          </a:p>
          <a:p>
            <a:pPr lvl="1"/>
            <a:r>
              <a:rPr dirty="0" sz="2800" lang="en-US">
                <a:latin typeface="Times New Roman" panose="02020603050405020304" pitchFamily="18" charset="0"/>
                <a:cs typeface="Times New Roman" panose="02020603050405020304" pitchFamily="18" charset="0"/>
              </a:rPr>
              <a:t>Parish nurses who voluntarily work with the members of their religious communities to promote health. </a:t>
            </a:r>
          </a:p>
          <a:p>
            <a:r>
              <a:rPr dirty="0" lang="en-US">
                <a:latin typeface="Times New Roman" panose="02020603050405020304" pitchFamily="18" charset="0"/>
                <a:cs typeface="Times New Roman" panose="02020603050405020304" pitchFamily="18" charset="0"/>
              </a:rPr>
              <a:t>Such visits may also be part of the responsibilities of:</a:t>
            </a:r>
          </a:p>
          <a:p>
            <a:pPr lvl="1"/>
            <a:r>
              <a:rPr dirty="0" sz="2800" lang="en-US">
                <a:latin typeface="Times New Roman" panose="02020603050405020304" pitchFamily="18" charset="0"/>
                <a:cs typeface="Times New Roman" panose="02020603050405020304" pitchFamily="18" charset="0"/>
              </a:rPr>
              <a:t>School nurses</a:t>
            </a:r>
          </a:p>
          <a:p>
            <a:pPr lvl="1"/>
            <a:r>
              <a:rPr dirty="0" sz="2800" lang="en-US">
                <a:latin typeface="Times New Roman" panose="02020603050405020304" pitchFamily="18" charset="0"/>
                <a:cs typeface="Times New Roman" panose="02020603050405020304" pitchFamily="18" charset="0"/>
              </a:rPr>
              <a:t>Clinic nurses</a:t>
            </a:r>
          </a:p>
          <a:p>
            <a:pPr lvl="1"/>
            <a:r>
              <a:rPr dirty="0" sz="2800" lang="en-US">
                <a:latin typeface="Times New Roman" panose="02020603050405020304" pitchFamily="18" charset="0"/>
                <a:cs typeface="Times New Roman" panose="02020603050405020304" pitchFamily="18" charset="0"/>
              </a:rPr>
              <a:t>Occupational health nurses</a:t>
            </a:r>
          </a:p>
          <a:p>
            <a:endParaRPr dirty="0" lang="en-US"/>
          </a:p>
          <a:p>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758" name="Title 1"/>
          <p:cNvSpPr>
            <a:spLocks noGrp="1"/>
          </p:cNvSpPr>
          <p:nvPr>
            <p:ph type="title"/>
          </p:nvPr>
        </p:nvSpPr>
        <p:spPr/>
        <p:txBody>
          <a:bodyPr/>
          <a:p>
            <a:r>
              <a:rPr dirty="0" lang="en-US"/>
              <a:t>  </a:t>
            </a:r>
          </a:p>
        </p:txBody>
      </p:sp>
      <p:sp>
        <p:nvSpPr>
          <p:cNvPr id="1048759" name="Content Placeholder 2"/>
          <p:cNvSpPr>
            <a:spLocks noGrp="1"/>
          </p:cNvSpPr>
          <p:nvPr>
            <p:ph idx="1"/>
          </p:nvPr>
        </p:nvSpPr>
        <p:spPr>
          <a:xfrm>
            <a:off x="173421" y="173420"/>
            <a:ext cx="8828689" cy="6558455"/>
          </a:xfrm>
        </p:spPr>
        <p:txBody>
          <a:bodyPr/>
          <a:p>
            <a:r>
              <a:rPr dirty="0" lang="en-US">
                <a:latin typeface="Times New Roman" panose="02020603050405020304" pitchFamily="18" charset="0"/>
                <a:cs typeface="Times New Roman" panose="02020603050405020304" pitchFamily="18" charset="0"/>
              </a:rPr>
              <a:t>Holistic care is provided in the home through the collaboration of a multidisciplinary team that includes:</a:t>
            </a:r>
          </a:p>
          <a:p>
            <a:pPr lvl="1"/>
            <a:r>
              <a:rPr dirty="0" sz="2800" lang="en-US">
                <a:latin typeface="Times New Roman" panose="02020603050405020304" pitchFamily="18" charset="0"/>
                <a:cs typeface="Times New Roman" panose="02020603050405020304" pitchFamily="18" charset="0"/>
              </a:rPr>
              <a:t>Professional nurses</a:t>
            </a:r>
          </a:p>
          <a:p>
            <a:pPr lvl="1"/>
            <a:r>
              <a:rPr dirty="0" sz="2800" lang="en-US">
                <a:latin typeface="Times New Roman" panose="02020603050405020304" pitchFamily="18" charset="0"/>
                <a:cs typeface="Times New Roman" panose="02020603050405020304" pitchFamily="18" charset="0"/>
              </a:rPr>
              <a:t>Home health aides</a:t>
            </a:r>
          </a:p>
          <a:p>
            <a:pPr lvl="1"/>
            <a:r>
              <a:rPr dirty="0" sz="2800" lang="en-US">
                <a:latin typeface="Times New Roman" panose="02020603050405020304" pitchFamily="18" charset="0"/>
                <a:cs typeface="Times New Roman" panose="02020603050405020304" pitchFamily="18" charset="0"/>
              </a:rPr>
              <a:t>Social workers</a:t>
            </a:r>
          </a:p>
          <a:p>
            <a:pPr lvl="1"/>
            <a:r>
              <a:rPr dirty="0" sz="2800" lang="en-US">
                <a:latin typeface="Times New Roman" panose="02020603050405020304" pitchFamily="18" charset="0"/>
                <a:cs typeface="Times New Roman" panose="02020603050405020304" pitchFamily="18" charset="0"/>
              </a:rPr>
              <a:t>Physical, speech, and occupational therapists</a:t>
            </a:r>
          </a:p>
          <a:p>
            <a:pPr lvl="1"/>
            <a:r>
              <a:rPr dirty="0" sz="2800" lang="en-US">
                <a:latin typeface="Times New Roman" panose="02020603050405020304" pitchFamily="18" charset="0"/>
                <a:cs typeface="Times New Roman" panose="02020603050405020304" pitchFamily="18" charset="0"/>
              </a:rPr>
              <a:t>Physician </a:t>
            </a:r>
          </a:p>
          <a:p>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760" name="Title 1"/>
          <p:cNvSpPr>
            <a:spLocks noGrp="1"/>
          </p:cNvSpPr>
          <p:nvPr>
            <p:ph type="title"/>
          </p:nvPr>
        </p:nvSpPr>
        <p:spPr/>
        <p:txBody>
          <a:bodyPr/>
          <a:p>
            <a:r>
              <a:rPr dirty="0" lang="en-US"/>
              <a:t>  </a:t>
            </a:r>
          </a:p>
        </p:txBody>
      </p:sp>
      <p:sp>
        <p:nvSpPr>
          <p:cNvPr id="1048761" name="Content Placeholder 2"/>
          <p:cNvSpPr>
            <a:spLocks noGrp="1"/>
          </p:cNvSpPr>
          <p:nvPr>
            <p:ph idx="1"/>
          </p:nvPr>
        </p:nvSpPr>
        <p:spPr>
          <a:xfrm>
            <a:off x="110359" y="126124"/>
            <a:ext cx="8828689" cy="6589986"/>
          </a:xfrm>
        </p:spPr>
        <p:txBody>
          <a:bodyPr>
            <a:normAutofit/>
          </a:bodyPr>
          <a:p>
            <a:r>
              <a:rPr dirty="0" lang="en-US">
                <a:latin typeface="Times New Roman" panose="02020603050405020304" pitchFamily="18" charset="0"/>
                <a:cs typeface="Times New Roman" panose="02020603050405020304" pitchFamily="18" charset="0"/>
              </a:rPr>
              <a:t>The elderly are the most frequent users of home care services. </a:t>
            </a:r>
          </a:p>
          <a:p>
            <a:r>
              <a:rPr dirty="0" lang="en-US">
                <a:latin typeface="Times New Roman" panose="02020603050405020304" pitchFamily="18" charset="0"/>
                <a:cs typeface="Times New Roman" panose="02020603050405020304" pitchFamily="18" charset="0"/>
              </a:rPr>
              <a:t>To be eligible for service, the patient must be acutely ill, homebound, and in need of skilled nursing services. </a:t>
            </a:r>
          </a:p>
          <a:p>
            <a:r>
              <a:rPr dirty="0" lang="en-US">
                <a:latin typeface="Times New Roman" panose="02020603050405020304" pitchFamily="18" charset="0"/>
                <a:cs typeface="Times New Roman" panose="02020603050405020304" pitchFamily="18" charset="0"/>
              </a:rPr>
              <a:t>Nursing care includes skilled assessment of the patient’s physical, psychological, social, and environmental status.</a:t>
            </a:r>
          </a:p>
          <a:p>
            <a:r>
              <a:rPr dirty="0" lang="en-US">
                <a:latin typeface="Times New Roman" panose="02020603050405020304" pitchFamily="18" charset="0"/>
                <a:cs typeface="Times New Roman" panose="02020603050405020304" pitchFamily="18" charset="0"/>
              </a:rPr>
              <a:t>Nursing interventions may include:</a:t>
            </a:r>
          </a:p>
          <a:p>
            <a:pPr lvl="1"/>
            <a:r>
              <a:rPr dirty="0" sz="2600" lang="en-US">
                <a:latin typeface="Times New Roman" panose="02020603050405020304" pitchFamily="18" charset="0"/>
                <a:cs typeface="Times New Roman" panose="02020603050405020304" pitchFamily="18" charset="0"/>
              </a:rPr>
              <a:t>Intravenous therapy and injections</a:t>
            </a:r>
          </a:p>
          <a:p>
            <a:pPr lvl="1"/>
            <a:r>
              <a:rPr dirty="0" sz="2600" lang="en-US">
                <a:latin typeface="Times New Roman" panose="02020603050405020304" pitchFamily="18" charset="0"/>
                <a:cs typeface="Times New Roman" panose="02020603050405020304" pitchFamily="18" charset="0"/>
              </a:rPr>
              <a:t>Parenteral nutrition</a:t>
            </a:r>
          </a:p>
          <a:p>
            <a:pPr lvl="1"/>
            <a:r>
              <a:rPr dirty="0" sz="2600" lang="en-US">
                <a:latin typeface="Times New Roman" panose="02020603050405020304" pitchFamily="18" charset="0"/>
                <a:cs typeface="Times New Roman" panose="02020603050405020304" pitchFamily="18" charset="0"/>
              </a:rPr>
              <a:t>Venipuncture</a:t>
            </a:r>
          </a:p>
          <a:p>
            <a:pPr lvl="1"/>
            <a:r>
              <a:rPr dirty="0" sz="2600" lang="en-US">
                <a:latin typeface="Times New Roman" panose="02020603050405020304" pitchFamily="18" charset="0"/>
                <a:cs typeface="Times New Roman" panose="02020603050405020304" pitchFamily="18" charset="0"/>
              </a:rPr>
              <a:t>Catheter insertion</a:t>
            </a:r>
          </a:p>
          <a:p>
            <a:pPr lvl="1"/>
            <a:r>
              <a:rPr dirty="0" sz="2600" lang="en-US">
                <a:latin typeface="Times New Roman" panose="02020603050405020304" pitchFamily="18" charset="0"/>
                <a:cs typeface="Times New Roman" panose="02020603050405020304" pitchFamily="18" charset="0"/>
              </a:rPr>
              <a:t>Pressure ulcer treatment</a:t>
            </a:r>
          </a:p>
          <a:p>
            <a:pPr lvl="1"/>
            <a:r>
              <a:rPr dirty="0" sz="2600" lang="en-US">
                <a:latin typeface="Times New Roman" panose="02020603050405020304" pitchFamily="18" charset="0"/>
                <a:cs typeface="Times New Roman" panose="02020603050405020304" pitchFamily="18" charset="0"/>
              </a:rPr>
              <a:t>Wound care</a:t>
            </a:r>
          </a:p>
          <a:p>
            <a:pPr lvl="1"/>
            <a:r>
              <a:rPr dirty="0" sz="2600" lang="en-US">
                <a:latin typeface="Times New Roman" panose="02020603050405020304" pitchFamily="18" charset="0"/>
                <a:cs typeface="Times New Roman" panose="02020603050405020304" pitchFamily="18" charset="0"/>
              </a:rPr>
              <a:t>Ostomy care</a:t>
            </a:r>
          </a:p>
          <a:p>
            <a:pPr lvl="1"/>
            <a:r>
              <a:rPr dirty="0" sz="2600" lang="en-US">
                <a:latin typeface="Times New Roman" panose="02020603050405020304" pitchFamily="18" charset="0"/>
                <a:cs typeface="Times New Roman" panose="02020603050405020304" pitchFamily="18" charset="0"/>
              </a:rPr>
              <a:t>Patient and family teaching.</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762" name="Title 1"/>
          <p:cNvSpPr>
            <a:spLocks noGrp="1"/>
          </p:cNvSpPr>
          <p:nvPr>
            <p:ph type="title"/>
          </p:nvPr>
        </p:nvSpPr>
        <p:spPr/>
        <p:txBody>
          <a:bodyPr/>
          <a:p>
            <a:r>
              <a:rPr dirty="0" lang="en-US"/>
              <a:t>  </a:t>
            </a:r>
          </a:p>
        </p:txBody>
      </p:sp>
      <p:sp>
        <p:nvSpPr>
          <p:cNvPr id="1048763" name="Content Placeholder 2"/>
          <p:cNvSpPr>
            <a:spLocks noGrp="1"/>
          </p:cNvSpPr>
          <p:nvPr>
            <p:ph idx="1"/>
          </p:nvPr>
        </p:nvSpPr>
        <p:spPr>
          <a:xfrm>
            <a:off x="157655" y="173420"/>
            <a:ext cx="8812924" cy="6558455"/>
          </a:xfrm>
        </p:spPr>
        <p:txBody>
          <a:bodyPr>
            <a:normAutofit lnSpcReduction="10000"/>
          </a:bodyPr>
          <a:p>
            <a:pPr indent="0" marL="0">
              <a:buNone/>
            </a:pPr>
            <a:r>
              <a:rPr b="1" dirty="0" lang="en-US">
                <a:latin typeface="Times New Roman" panose="02020603050405020304" pitchFamily="18" charset="0"/>
                <a:cs typeface="Times New Roman" panose="02020603050405020304" pitchFamily="18" charset="0"/>
              </a:rPr>
              <a:t>Hospital Care and Home Based Care</a:t>
            </a:r>
          </a:p>
          <a:p>
            <a:pPr indent="0" marL="0">
              <a:buNone/>
            </a:pPr>
            <a:r>
              <a:rPr dirty="0" lang="en-US">
                <a:latin typeface="Times New Roman" panose="02020603050405020304" pitchFamily="18" charset="0"/>
                <a:cs typeface="Times New Roman" panose="02020603050405020304" pitchFamily="18" charset="0"/>
              </a:rPr>
              <a:t>Providing nursing care in a patient’s home is different from providing care in a hospital. Within the hospital;</a:t>
            </a:r>
          </a:p>
          <a:p>
            <a:r>
              <a:rPr dirty="0" lang="en-US">
                <a:latin typeface="Times New Roman" panose="02020603050405020304" pitchFamily="18" charset="0"/>
                <a:cs typeface="Times New Roman" panose="02020603050405020304" pitchFamily="18" charset="0"/>
              </a:rPr>
              <a:t>They have little control over what happens to them, and they are expected to comply with the hospital’s rules, regulations, and schedule of activities. </a:t>
            </a:r>
          </a:p>
          <a:p>
            <a:r>
              <a:rPr dirty="0" lang="en-US">
                <a:latin typeface="Times New Roman" panose="02020603050405020304" pitchFamily="18" charset="0"/>
                <a:cs typeface="Times New Roman" panose="02020603050405020304" pitchFamily="18" charset="0"/>
              </a:rPr>
              <a:t>They sleep in the hospital’s beds and often wear hospital gowns or clothes.</a:t>
            </a:r>
          </a:p>
          <a:p>
            <a:r>
              <a:rPr dirty="0" lang="en-US">
                <a:latin typeface="Times New Roman" panose="02020603050405020304" pitchFamily="18" charset="0"/>
                <a:cs typeface="Times New Roman" panose="02020603050405020304" pitchFamily="18" charset="0"/>
              </a:rPr>
              <a:t>They are given care, treatments, baths, and medications at times that are usually determined by institutional schedules rather than convenience for the patient. </a:t>
            </a:r>
          </a:p>
          <a:p>
            <a:r>
              <a:rPr dirty="0" lang="en-US">
                <a:latin typeface="Times New Roman" panose="02020603050405020304" pitchFamily="18" charset="0"/>
                <a:cs typeface="Times New Roman" panose="02020603050405020304" pitchFamily="18" charset="0"/>
              </a:rPr>
              <a:t>There is a limited choice in the type of food they are offered. </a:t>
            </a:r>
          </a:p>
          <a:p>
            <a:r>
              <a:rPr dirty="0" lang="en-US">
                <a:latin typeface="Times New Roman" panose="02020603050405020304" pitchFamily="18" charset="0"/>
                <a:cs typeface="Times New Roman" panose="02020603050405020304" pitchFamily="18" charset="0"/>
              </a:rPr>
              <a:t>Family members and friends visit during the hospital’s visiting hours.</a:t>
            </a:r>
          </a:p>
          <a:p>
            <a:endParaRPr dirty="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764" name="Title 1"/>
          <p:cNvSpPr>
            <a:spLocks noGrp="1"/>
          </p:cNvSpPr>
          <p:nvPr>
            <p:ph type="title"/>
          </p:nvPr>
        </p:nvSpPr>
        <p:spPr/>
        <p:txBody>
          <a:bodyPr/>
          <a:p>
            <a:r>
              <a:rPr dirty="0" lang="en-US"/>
              <a:t>  </a:t>
            </a:r>
          </a:p>
        </p:txBody>
      </p:sp>
      <p:sp>
        <p:nvSpPr>
          <p:cNvPr id="1048765" name="Content Placeholder 2"/>
          <p:cNvSpPr>
            <a:spLocks noGrp="1"/>
          </p:cNvSpPr>
          <p:nvPr>
            <p:ph idx="1"/>
          </p:nvPr>
        </p:nvSpPr>
        <p:spPr>
          <a:xfrm>
            <a:off x="173421" y="110358"/>
            <a:ext cx="8812924" cy="6621517"/>
          </a:xfrm>
        </p:spPr>
        <p:txBody>
          <a:bodyPr>
            <a:normAutofit lnSpcReduction="10000"/>
          </a:bodyPr>
          <a:p>
            <a:pPr indent="0" marL="0">
              <a:buNone/>
            </a:pPr>
            <a:r>
              <a:rPr dirty="0" lang="en-US">
                <a:latin typeface="Times New Roman" panose="02020603050405020304" pitchFamily="18" charset="0"/>
                <a:cs typeface="Times New Roman" panose="02020603050405020304" pitchFamily="18" charset="0"/>
              </a:rPr>
              <a:t>By contrast;</a:t>
            </a:r>
          </a:p>
          <a:p>
            <a:r>
              <a:rPr dirty="0" lang="en-US">
                <a:latin typeface="Times New Roman" panose="02020603050405020304" pitchFamily="18" charset="0"/>
                <a:cs typeface="Times New Roman" panose="02020603050405020304" pitchFamily="18" charset="0"/>
              </a:rPr>
              <a:t>The home care nurse is considered a guest in the patient’s home and needs permission to visit and give care. </a:t>
            </a:r>
          </a:p>
          <a:p>
            <a:r>
              <a:rPr dirty="0" lang="en-US">
                <a:latin typeface="Times New Roman" panose="02020603050405020304" pitchFamily="18" charset="0"/>
                <a:cs typeface="Times New Roman" panose="02020603050405020304" pitchFamily="18" charset="0"/>
              </a:rPr>
              <a:t>The nurse has minimal control over the lifestyle, living situation, and health practices of the patients he or she visits. </a:t>
            </a:r>
          </a:p>
          <a:p>
            <a:pPr lvl="1"/>
            <a:r>
              <a:rPr dirty="0" sz="2800" lang="en-US">
                <a:latin typeface="Times New Roman" panose="02020603050405020304" pitchFamily="18" charset="0"/>
                <a:cs typeface="Times New Roman" panose="02020603050405020304" pitchFamily="18" charset="0"/>
              </a:rPr>
              <a:t>This lack of full decision-making authority can create a conflict for the nurse and lead to problems in the nurse–patient relationship. </a:t>
            </a:r>
          </a:p>
          <a:p>
            <a:pPr lvl="1"/>
            <a:r>
              <a:rPr dirty="0" sz="2800" lang="en-US">
                <a:latin typeface="Times New Roman" panose="02020603050405020304" pitchFamily="18" charset="0"/>
                <a:cs typeface="Times New Roman" panose="02020603050405020304" pitchFamily="18" charset="0"/>
              </a:rPr>
              <a:t>To work successfully with patients, no matter what the setting, it is important for the nurse to be nonjudgmental and to convey respect for the patient’s beliefs, even if they differ sharply from the nurse’s. </a:t>
            </a:r>
          </a:p>
          <a:p>
            <a:pPr lvl="1"/>
            <a:r>
              <a:rPr dirty="0" sz="2800" lang="en-US">
                <a:latin typeface="Times New Roman" panose="02020603050405020304" pitchFamily="18" charset="0"/>
                <a:cs typeface="Times New Roman" panose="02020603050405020304" pitchFamily="18" charset="0"/>
              </a:rPr>
              <a:t>This can be difficult when a patient’s lifestyle involves activities that the nurse considers harmful or unacceptable, such as smoking, use of alcohol, drug abuse, or overeating.</a:t>
            </a:r>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766" name="Title 1"/>
          <p:cNvSpPr>
            <a:spLocks noGrp="1"/>
          </p:cNvSpPr>
          <p:nvPr>
            <p:ph type="title"/>
          </p:nvPr>
        </p:nvSpPr>
        <p:spPr/>
        <p:txBody>
          <a:bodyPr/>
          <a:p>
            <a:r>
              <a:rPr dirty="0" lang="en-US"/>
              <a:t>  </a:t>
            </a:r>
          </a:p>
        </p:txBody>
      </p:sp>
      <p:sp>
        <p:nvSpPr>
          <p:cNvPr id="1048767" name="Content Placeholder 2"/>
          <p:cNvSpPr>
            <a:spLocks noGrp="1"/>
          </p:cNvSpPr>
          <p:nvPr>
            <p:ph idx="1"/>
          </p:nvPr>
        </p:nvSpPr>
        <p:spPr>
          <a:xfrm>
            <a:off x="0" y="0"/>
            <a:ext cx="9144000" cy="6858000"/>
          </a:xfrm>
        </p:spPr>
        <p:txBody>
          <a:bodyPr>
            <a:normAutofit lnSpcReduction="10000"/>
          </a:bodyPr>
          <a:p>
            <a:r>
              <a:rPr dirty="0" lang="en-US">
                <a:latin typeface="Times New Roman" panose="02020603050405020304" pitchFamily="18" charset="0"/>
                <a:cs typeface="Times New Roman" panose="02020603050405020304" pitchFamily="18" charset="0"/>
              </a:rPr>
              <a:t>The cleanliness of a patient’s home may not meet the standards of a hospital. </a:t>
            </a:r>
          </a:p>
          <a:p>
            <a:pPr lvl="1"/>
            <a:r>
              <a:rPr dirty="0" sz="2600" lang="en-US">
                <a:latin typeface="Times New Roman" panose="02020603050405020304" pitchFamily="18" charset="0"/>
                <a:cs typeface="Times New Roman" panose="02020603050405020304" pitchFamily="18" charset="0"/>
              </a:rPr>
              <a:t>Although the nurse can provide teaching points about maintaining clean surroundings, the patient and family determine whether they will implement the nurse’s suggestions. </a:t>
            </a:r>
          </a:p>
          <a:p>
            <a:pPr lvl="1"/>
            <a:r>
              <a:rPr dirty="0" sz="2600" lang="en-US">
                <a:latin typeface="Times New Roman" panose="02020603050405020304" pitchFamily="18" charset="0"/>
                <a:cs typeface="Times New Roman" panose="02020603050405020304" pitchFamily="18" charset="0"/>
              </a:rPr>
              <a:t>The nurse must accept the reality of the situation and deliver the care required regardless of the sanitary conditions of the surroundings.</a:t>
            </a:r>
          </a:p>
          <a:p>
            <a:r>
              <a:rPr dirty="0" lang="en-US">
                <a:latin typeface="Times New Roman" panose="02020603050405020304" pitchFamily="18" charset="0"/>
                <a:cs typeface="Times New Roman" panose="02020603050405020304" pitchFamily="18" charset="0"/>
              </a:rPr>
              <a:t>The kind of equipment and the supplies or resources that usually are available in acute care settings are often unavailable in the patient’s home. </a:t>
            </a:r>
          </a:p>
          <a:p>
            <a:pPr lvl="1"/>
            <a:r>
              <a:rPr dirty="0" sz="2600" lang="en-US">
                <a:latin typeface="Times New Roman" panose="02020603050405020304" pitchFamily="18" charset="0"/>
                <a:cs typeface="Times New Roman" panose="02020603050405020304" pitchFamily="18" charset="0"/>
              </a:rPr>
              <a:t>The nurse has to learn to improvise when providing care, such as when changing a dressing or catheterizing a patient in a regular bed that is not adjustable and lacks a bedside table.</a:t>
            </a:r>
          </a:p>
          <a:p>
            <a:r>
              <a:rPr dirty="0" lang="en-US">
                <a:latin typeface="Times New Roman" panose="02020603050405020304" pitchFamily="18" charset="0"/>
                <a:cs typeface="Times New Roman" panose="02020603050405020304" pitchFamily="18" charset="0"/>
              </a:rPr>
              <a:t>Infection control is as important in the home as it is in the hospital, but it can be more challenging and requires creative approaches. </a:t>
            </a:r>
          </a:p>
          <a:p>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768" name="Title 1"/>
          <p:cNvSpPr>
            <a:spLocks noGrp="1"/>
          </p:cNvSpPr>
          <p:nvPr>
            <p:ph type="title"/>
          </p:nvPr>
        </p:nvSpPr>
        <p:spPr/>
        <p:txBody>
          <a:bodyPr/>
          <a:p>
            <a:r>
              <a:rPr dirty="0" lang="en-US"/>
              <a:t>  </a:t>
            </a:r>
          </a:p>
        </p:txBody>
      </p:sp>
      <p:sp>
        <p:nvSpPr>
          <p:cNvPr id="1048769" name="Content Placeholder 2"/>
          <p:cNvSpPr>
            <a:spLocks noGrp="1"/>
          </p:cNvSpPr>
          <p:nvPr>
            <p:ph idx="1"/>
          </p:nvPr>
        </p:nvSpPr>
        <p:spPr>
          <a:xfrm>
            <a:off x="126124" y="173420"/>
            <a:ext cx="8812924" cy="6542689"/>
          </a:xfrm>
        </p:spPr>
        <p:txBody>
          <a:bodyPr>
            <a:normAutofit/>
          </a:bodyPr>
          <a:p>
            <a:r>
              <a:rPr dirty="0" lang="en-US">
                <a:latin typeface="Times New Roman" panose="02020603050405020304" pitchFamily="18" charset="0"/>
                <a:cs typeface="Times New Roman" panose="02020603050405020304" pitchFamily="18" charset="0"/>
              </a:rPr>
              <a:t>The home environment often has more distractions than a hospital. </a:t>
            </a:r>
          </a:p>
          <a:p>
            <a:pPr lvl="1"/>
            <a:r>
              <a:rPr dirty="0" sz="2600" lang="en-US">
                <a:latin typeface="Times New Roman" panose="02020603050405020304" pitchFamily="18" charset="0"/>
                <a:cs typeface="Times New Roman" panose="02020603050405020304" pitchFamily="18" charset="0"/>
              </a:rPr>
              <a:t>The home can be filled with background noise and crowded with people and objects. </a:t>
            </a:r>
          </a:p>
          <a:p>
            <a:pPr lvl="1"/>
            <a:r>
              <a:rPr dirty="0" sz="2600" lang="en-US">
                <a:latin typeface="Times New Roman" panose="02020603050405020304" pitchFamily="18" charset="0"/>
                <a:cs typeface="Times New Roman" panose="02020603050405020304" pitchFamily="18" charset="0"/>
              </a:rPr>
              <a:t>A nurse may have to request that the television be turned off during the visit or that the patient move to a more private place to be interviewed.</a:t>
            </a:r>
          </a:p>
          <a:p>
            <a:r>
              <a:rPr dirty="0" lang="en-US">
                <a:latin typeface="Times New Roman" panose="02020603050405020304" pitchFamily="18" charset="0"/>
                <a:cs typeface="Times New Roman" panose="02020603050405020304" pitchFamily="18" charset="0"/>
              </a:rPr>
              <a:t>Friends, neighbors, or family members may ask the nurse about the patient’s condition. </a:t>
            </a:r>
          </a:p>
          <a:p>
            <a:pPr lvl="1"/>
            <a:r>
              <a:rPr dirty="0" sz="2600" lang="en-US">
                <a:latin typeface="Times New Roman" panose="02020603050405020304" pitchFamily="18" charset="0"/>
                <a:cs typeface="Times New Roman" panose="02020603050405020304" pitchFamily="18" charset="0"/>
              </a:rPr>
              <a:t>A patient has a right to confidentiality, and information should be shared only with the patient’s permission. </a:t>
            </a:r>
          </a:p>
          <a:p>
            <a:pPr lvl="1"/>
            <a:r>
              <a:rPr dirty="0" sz="2600" lang="en-US">
                <a:latin typeface="Times New Roman" panose="02020603050405020304" pitchFamily="18" charset="0"/>
                <a:cs typeface="Times New Roman" panose="02020603050405020304" pitchFamily="18" charset="0"/>
              </a:rPr>
              <a:t>If the nurse carries the patient’s medical record into the house, it must be put in a secure place to prevent it from being picked up by others or misplaced.</a:t>
            </a:r>
          </a:p>
          <a:p>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770" name="Title 1"/>
          <p:cNvSpPr>
            <a:spLocks noGrp="1"/>
          </p:cNvSpPr>
          <p:nvPr>
            <p:ph type="title"/>
          </p:nvPr>
        </p:nvSpPr>
        <p:spPr/>
        <p:txBody>
          <a:bodyPr/>
          <a:p>
            <a:r>
              <a:rPr dirty="0" lang="en-US"/>
              <a:t>   </a:t>
            </a:r>
          </a:p>
        </p:txBody>
      </p:sp>
      <p:sp>
        <p:nvSpPr>
          <p:cNvPr id="1048771" name="Content Placeholder 2"/>
          <p:cNvSpPr>
            <a:spLocks noGrp="1"/>
          </p:cNvSpPr>
          <p:nvPr>
            <p:ph idx="1"/>
          </p:nvPr>
        </p:nvSpPr>
        <p:spPr>
          <a:xfrm>
            <a:off x="157655" y="157655"/>
            <a:ext cx="8781393" cy="6589986"/>
          </a:xfrm>
        </p:spPr>
        <p:txBody>
          <a:bodyPr>
            <a:normAutofit fontScale="92500" lnSpcReduction="10000"/>
          </a:bodyPr>
          <a:p>
            <a:pPr indent="0" marL="0">
              <a:buNone/>
            </a:pPr>
            <a:r>
              <a:rPr b="1" dirty="0" lang="en-US">
                <a:latin typeface="Times New Roman" panose="02020603050405020304" pitchFamily="18" charset="0"/>
                <a:cs typeface="Times New Roman" panose="02020603050405020304" pitchFamily="18" charset="0"/>
              </a:rPr>
              <a:t>Infection Prevention in Home-Based Care</a:t>
            </a:r>
          </a:p>
          <a:p>
            <a:r>
              <a:rPr dirty="0" lang="en-US">
                <a:latin typeface="Times New Roman" panose="02020603050405020304" pitchFamily="18" charset="0"/>
                <a:cs typeface="Times New Roman" panose="02020603050405020304" pitchFamily="18" charset="0"/>
              </a:rPr>
              <a:t>It is important to cleanse one’s hands before and after giving direct patient care even in a home that does not have running water. </a:t>
            </a:r>
          </a:p>
          <a:p>
            <a:r>
              <a:rPr dirty="0" lang="en-US">
                <a:latin typeface="Times New Roman" panose="02020603050405020304" pitchFamily="18" charset="0"/>
                <a:cs typeface="Times New Roman" panose="02020603050405020304" pitchFamily="18" charset="0"/>
              </a:rPr>
              <a:t>If aseptic technique is required, the nurse must have a plan for implementing this technique before going to the home. This applies also to:</a:t>
            </a:r>
          </a:p>
          <a:p>
            <a:pPr lvl="1"/>
            <a:r>
              <a:rPr dirty="0" sz="2800" lang="en-US">
                <a:latin typeface="Times New Roman" panose="02020603050405020304" pitchFamily="18" charset="0"/>
                <a:cs typeface="Times New Roman" panose="02020603050405020304" pitchFamily="18" charset="0"/>
              </a:rPr>
              <a:t>Standard precautions</a:t>
            </a:r>
          </a:p>
          <a:p>
            <a:pPr lvl="1"/>
            <a:r>
              <a:rPr dirty="0" sz="2800" lang="en-US">
                <a:latin typeface="Times New Roman" panose="02020603050405020304" pitchFamily="18" charset="0"/>
                <a:cs typeface="Times New Roman" panose="02020603050405020304" pitchFamily="18" charset="0"/>
              </a:rPr>
              <a:t>Transmission-based precautions</a:t>
            </a:r>
          </a:p>
          <a:p>
            <a:pPr lvl="1"/>
            <a:r>
              <a:rPr dirty="0" sz="2800" lang="en-US">
                <a:latin typeface="Times New Roman" panose="02020603050405020304" pitchFamily="18" charset="0"/>
                <a:cs typeface="Times New Roman" panose="02020603050405020304" pitchFamily="18" charset="0"/>
              </a:rPr>
              <a:t>Disposal of bodily secretions and excretions.</a:t>
            </a:r>
          </a:p>
          <a:p>
            <a:r>
              <a:rPr dirty="0" lang="en-US">
                <a:latin typeface="Times New Roman" panose="02020603050405020304" pitchFamily="18" charset="0"/>
                <a:cs typeface="Times New Roman" panose="02020603050405020304" pitchFamily="18" charset="0"/>
              </a:rPr>
              <a:t>If injections are given, the nurse should use a closed container to dispose of syringes. </a:t>
            </a:r>
          </a:p>
          <a:p>
            <a:r>
              <a:rPr dirty="0" lang="en-US">
                <a:latin typeface="Times New Roman" panose="02020603050405020304" pitchFamily="18" charset="0"/>
                <a:cs typeface="Times New Roman" panose="02020603050405020304" pitchFamily="18" charset="0"/>
              </a:rPr>
              <a:t>Nurses who perform invasive procedures need to be up-to-date with their immunizations, including hepatitis B and tetanus. </a:t>
            </a:r>
          </a:p>
          <a:p>
            <a:pPr indent="0" marL="0">
              <a:buNone/>
            </a:pPr>
            <a:r>
              <a:rPr b="1" dirty="0" lang="en-US">
                <a:latin typeface="Times New Roman" panose="02020603050405020304" pitchFamily="18" charset="0"/>
                <a:cs typeface="Times New Roman" panose="02020603050405020304" pitchFamily="18" charset="0"/>
              </a:rPr>
              <a:t>NOTE</a:t>
            </a:r>
            <a:r>
              <a:rPr dirty="0" lang="en-US">
                <a:latin typeface="Times New Roman" panose="02020603050405020304" pitchFamily="18" charset="0"/>
                <a:cs typeface="Times New Roman" panose="02020603050405020304" pitchFamily="18" charset="0"/>
              </a:rPr>
              <a:t>: Injectable and other medications must be kept out of the reach of children during visits and must be stored in a safe place if they are to remain in the house. </a:t>
            </a: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07" name="Title 1"/>
          <p:cNvSpPr>
            <a:spLocks noGrp="1"/>
          </p:cNvSpPr>
          <p:nvPr>
            <p:ph type="title"/>
          </p:nvPr>
        </p:nvSpPr>
        <p:spPr/>
        <p:txBody>
          <a:bodyPr/>
          <a:p>
            <a:r>
              <a:rPr dirty="0" lang="en-US"/>
              <a:t>  </a:t>
            </a:r>
          </a:p>
        </p:txBody>
      </p:sp>
      <p:sp>
        <p:nvSpPr>
          <p:cNvPr id="1048608" name="Content Placeholder 2"/>
          <p:cNvSpPr>
            <a:spLocks noGrp="1"/>
          </p:cNvSpPr>
          <p:nvPr>
            <p:ph idx="1"/>
          </p:nvPr>
        </p:nvSpPr>
        <p:spPr>
          <a:xfrm>
            <a:off x="207817" y="207818"/>
            <a:ext cx="8700655" cy="6428509"/>
          </a:xfrm>
        </p:spPr>
        <p:txBody>
          <a:bodyPr>
            <a:normAutofit fontScale="96429" lnSpcReduction="10000"/>
          </a:bodyPr>
          <a:p>
            <a:pPr indent="0" marL="0">
              <a:buNone/>
            </a:pPr>
            <a:r>
              <a:rPr b="1" dirty="0" sz="3500" lang="en-US">
                <a:solidFill>
                  <a:srgbClr val="2507D7"/>
                </a:solidFill>
                <a:latin typeface="Times New Roman" panose="02020603050405020304" pitchFamily="18" charset="0"/>
                <a:cs typeface="Times New Roman" panose="02020603050405020304" pitchFamily="18" charset="0"/>
              </a:rPr>
              <a:t>Principles of Community Health</a:t>
            </a:r>
          </a:p>
          <a:p>
            <a:r>
              <a:rPr dirty="0" sz="3000" lang="en-US">
                <a:latin typeface="Times New Roman" panose="02020603050405020304" pitchFamily="18" charset="0"/>
                <a:cs typeface="Times New Roman" panose="02020603050405020304" pitchFamily="18" charset="0"/>
              </a:rPr>
              <a:t>Health care should be based around the life patterns of the population. It should serve and meet the needs of the community.</a:t>
            </a:r>
          </a:p>
          <a:p>
            <a:r>
              <a:rPr dirty="0" sz="3000" lang="en-US">
                <a:latin typeface="Times New Roman" panose="02020603050405020304" pitchFamily="18" charset="0"/>
                <a:cs typeface="Times New Roman" panose="02020603050405020304" pitchFamily="18" charset="0"/>
              </a:rPr>
              <a:t>Primary health care should be an integral part of the national health system.</a:t>
            </a:r>
          </a:p>
          <a:p>
            <a:r>
              <a:rPr dirty="0" sz="3000" lang="en-US">
                <a:latin typeface="Times New Roman" panose="02020603050405020304" pitchFamily="18" charset="0"/>
                <a:cs typeface="Times New Roman" panose="02020603050405020304" pitchFamily="18" charset="0"/>
              </a:rPr>
              <a:t>Health care activities should be fully integrated with the activities of the other sectors involved in community development i.e. education, agriculture, public works, housing and communication.</a:t>
            </a:r>
          </a:p>
          <a:p>
            <a:r>
              <a:rPr dirty="0" sz="3000" lang="en-US">
                <a:latin typeface="Times New Roman" panose="02020603050405020304" pitchFamily="18" charset="0"/>
                <a:cs typeface="Times New Roman" panose="02020603050405020304" pitchFamily="18" charset="0"/>
              </a:rPr>
              <a:t>The local population should be actively involved in the formulation and implementation of health care activities so that health care can be brought into line with the local needs and priorities.</a:t>
            </a:r>
          </a:p>
          <a:p>
            <a:pPr indent="0" marL="0">
              <a:buNone/>
            </a:pPr>
            <a:br>
              <a:rPr dirty="0" lang="en-US">
                <a:latin typeface="Times New Roman" panose="02020603050405020304" pitchFamily="18" charset="0"/>
                <a:cs typeface="Times New Roman" panose="02020603050405020304" pitchFamily="18" charset="0"/>
              </a:rPr>
            </a:b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772" name="Title 1"/>
          <p:cNvSpPr>
            <a:spLocks noGrp="1"/>
          </p:cNvSpPr>
          <p:nvPr>
            <p:ph type="title"/>
          </p:nvPr>
        </p:nvSpPr>
        <p:spPr/>
        <p:txBody>
          <a:bodyPr/>
          <a:p>
            <a:r>
              <a:rPr dirty="0" lang="en-US"/>
              <a:t>   </a:t>
            </a:r>
          </a:p>
        </p:txBody>
      </p:sp>
      <p:sp>
        <p:nvSpPr>
          <p:cNvPr id="1048773" name="Content Placeholder 2"/>
          <p:cNvSpPr>
            <a:spLocks noGrp="1"/>
          </p:cNvSpPr>
          <p:nvPr>
            <p:ph idx="1"/>
          </p:nvPr>
        </p:nvSpPr>
        <p:spPr>
          <a:xfrm>
            <a:off x="204952" y="173420"/>
            <a:ext cx="8686800" cy="6479627"/>
          </a:xfrm>
        </p:spPr>
        <p:txBody>
          <a:bodyPr>
            <a:normAutofit/>
          </a:bodyPr>
          <a:p>
            <a:pPr algn="ctr" indent="0" marL="0">
              <a:buNone/>
            </a:pPr>
            <a:r>
              <a:rPr dirty="0" sz="23900" lang="en-US">
                <a:solidFill>
                  <a:srgbClr val="FF0000"/>
                </a:solidFill>
                <a:latin typeface="Times New Roman" panose="02020603050405020304" pitchFamily="18" charset="0"/>
                <a:cs typeface="Times New Roman" panose="02020603050405020304" pitchFamily="18" charset="0"/>
              </a:rPr>
              <a:t>END</a:t>
            </a:r>
          </a:p>
        </p:txBody>
      </p:sp>
    </p:spTree>
  </p:cSld>
  <p:clrMapOvr>
    <a:masterClrMapping/>
  </p:clrMapOvr>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FUNDAMENTALS OF COMMUNITY HEALTH NURSING</dc:title>
  <dc:creator>Windows User</dc:creator>
  <cp:lastModifiedBy>Windows User</cp:lastModifiedBy>
  <dcterms:created xsi:type="dcterms:W3CDTF">2021-04-24T08:27:39Z</dcterms:created>
  <dcterms:modified xsi:type="dcterms:W3CDTF">2021-09-29T04:49:50Z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3095f9a4cf3b4622a0c978b6abbf2990</vt:lpwstr>
  </property>
</Properties>
</file>